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9" r:id="rId3"/>
    <p:sldId id="260" r:id="rId4"/>
    <p:sldId id="261" r:id="rId5"/>
    <p:sldId id="271" r:id="rId6"/>
    <p:sldId id="272" r:id="rId7"/>
    <p:sldId id="264" r:id="rId8"/>
    <p:sldId id="266" r:id="rId9"/>
    <p:sldId id="280" r:id="rId10"/>
    <p:sldId id="265" r:id="rId11"/>
    <p:sldId id="267" r:id="rId12"/>
    <p:sldId id="276" r:id="rId13"/>
    <p:sldId id="277" r:id="rId14"/>
    <p:sldId id="278" r:id="rId15"/>
    <p:sldId id="279" r:id="rId16"/>
    <p:sldId id="268" r:id="rId17"/>
    <p:sldId id="273" r:id="rId18"/>
    <p:sldId id="274" r:id="rId19"/>
    <p:sldId id="275" r:id="rId20"/>
    <p:sldId id="269" r:id="rId21"/>
    <p:sldId id="262" r:id="rId22"/>
    <p:sldId id="263"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83F1464-7E26-4919-A0B0-61DA6DC54E6D}" type="datetimeFigureOut">
              <a:rPr lang="tr-TR" smtClean="0"/>
              <a:t>26.02.2023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287437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3F1464-7E26-4919-A0B0-61DA6DC54E6D}" type="datetimeFigureOut">
              <a:rPr lang="tr-TR" smtClean="0"/>
              <a:t>26.02.2023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20775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3F1464-7E26-4919-A0B0-61DA6DC54E6D}" type="datetimeFigureOut">
              <a:rPr lang="tr-TR" smtClean="0"/>
              <a:t>26.02.2023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327869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83F1464-7E26-4919-A0B0-61DA6DC54E6D}" type="datetimeFigureOut">
              <a:rPr lang="tr-TR" smtClean="0"/>
              <a:t>26.02.2023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229101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83F1464-7E26-4919-A0B0-61DA6DC54E6D}" type="datetimeFigureOut">
              <a:rPr lang="tr-TR" smtClean="0"/>
              <a:t>26.02.2023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189585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83F1464-7E26-4919-A0B0-61DA6DC54E6D}" type="datetimeFigureOut">
              <a:rPr lang="tr-TR" smtClean="0"/>
              <a:t>26.02.2023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33770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83F1464-7E26-4919-A0B0-61DA6DC54E6D}" type="datetimeFigureOut">
              <a:rPr lang="tr-TR" smtClean="0"/>
              <a:t>26.02.2023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426929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83F1464-7E26-4919-A0B0-61DA6DC54E6D}" type="datetimeFigureOut">
              <a:rPr lang="tr-TR" smtClean="0"/>
              <a:t>26.02.2023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350269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3F1464-7E26-4919-A0B0-61DA6DC54E6D}" type="datetimeFigureOut">
              <a:rPr lang="tr-TR" smtClean="0"/>
              <a:t>26.02.2023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381262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83F1464-7E26-4919-A0B0-61DA6DC54E6D}" type="datetimeFigureOut">
              <a:rPr lang="tr-TR" smtClean="0"/>
              <a:t>26.02.2023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104534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83F1464-7E26-4919-A0B0-61DA6DC54E6D}" type="datetimeFigureOut">
              <a:rPr lang="tr-TR" smtClean="0"/>
              <a:t>26.02.2023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4F759C5-A220-4D30-8148-4BFEF333478A}" type="slidenum">
              <a:rPr lang="tr-TR" smtClean="0"/>
              <a:t>‹#›</a:t>
            </a:fld>
            <a:endParaRPr lang="tr-TR"/>
          </a:p>
        </p:txBody>
      </p:sp>
    </p:spTree>
    <p:extLst>
      <p:ext uri="{BB962C8B-B14F-4D97-AF65-F5344CB8AC3E}">
        <p14:creationId xmlns:p14="http://schemas.microsoft.com/office/powerpoint/2010/main" val="113578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F1464-7E26-4919-A0B0-61DA6DC54E6D}" type="datetimeFigureOut">
              <a:rPr lang="tr-TR" smtClean="0"/>
              <a:t>26.02.2023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759C5-A220-4D30-8148-4BFEF333478A}" type="slidenum">
              <a:rPr lang="tr-TR" smtClean="0"/>
              <a:t>‹#›</a:t>
            </a:fld>
            <a:endParaRPr lang="tr-TR"/>
          </a:p>
        </p:txBody>
      </p:sp>
    </p:spTree>
    <p:extLst>
      <p:ext uri="{BB962C8B-B14F-4D97-AF65-F5344CB8AC3E}">
        <p14:creationId xmlns:p14="http://schemas.microsoft.com/office/powerpoint/2010/main" val="4039782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8408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9936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035196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76298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6039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598618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20940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175031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671670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21239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97137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09575" y="-228600"/>
            <a:ext cx="13011150" cy="7315200"/>
          </a:xfrm>
          <a:prstGeom prst="rect">
            <a:avLst/>
          </a:prstGeom>
        </p:spPr>
      </p:pic>
      <p:pic>
        <p:nvPicPr>
          <p:cNvPr id="5" name="Resim 4"/>
          <p:cNvPicPr>
            <a:picLocks noChangeAspect="1"/>
          </p:cNvPicPr>
          <p:nvPr/>
        </p:nvPicPr>
        <p:blipFill>
          <a:blip r:embed="rId3"/>
          <a:stretch>
            <a:fillRect/>
          </a:stretch>
        </p:blipFill>
        <p:spPr>
          <a:xfrm>
            <a:off x="-257175" y="-76200"/>
            <a:ext cx="13011150" cy="7315200"/>
          </a:xfrm>
          <a:prstGeom prst="rect">
            <a:avLst/>
          </a:prstGeom>
        </p:spPr>
      </p:pic>
    </p:spTree>
    <p:extLst>
      <p:ext uri="{BB962C8B-B14F-4D97-AF65-F5344CB8AC3E}">
        <p14:creationId xmlns:p14="http://schemas.microsoft.com/office/powerpoint/2010/main" val="1813229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pic>
        <p:nvPicPr>
          <p:cNvPr id="3" name="Resim 2"/>
          <p:cNvPicPr>
            <a:picLocks noChangeAspect="1"/>
          </p:cNvPicPr>
          <p:nvPr/>
        </p:nvPicPr>
        <p:blipFill>
          <a:blip r:embed="rId3"/>
          <a:stretch>
            <a:fillRect/>
          </a:stretch>
        </p:blipFill>
        <p:spPr>
          <a:xfrm>
            <a:off x="-257175" y="-76200"/>
            <a:ext cx="13011150" cy="7315200"/>
          </a:xfrm>
          <a:prstGeom prst="rect">
            <a:avLst/>
          </a:prstGeom>
        </p:spPr>
      </p:pic>
      <p:pic>
        <p:nvPicPr>
          <p:cNvPr id="4" name="Resim 3"/>
          <p:cNvPicPr>
            <a:picLocks noChangeAspect="1"/>
          </p:cNvPicPr>
          <p:nvPr/>
        </p:nvPicPr>
        <p:blipFill>
          <a:blip r:embed="rId4"/>
          <a:stretch>
            <a:fillRect/>
          </a:stretch>
        </p:blipFill>
        <p:spPr>
          <a:xfrm>
            <a:off x="-104775" y="76200"/>
            <a:ext cx="13011150" cy="7315200"/>
          </a:xfrm>
          <a:prstGeom prst="rect">
            <a:avLst/>
          </a:prstGeom>
        </p:spPr>
      </p:pic>
      <p:pic>
        <p:nvPicPr>
          <p:cNvPr id="5" name="Resim 4"/>
          <p:cNvPicPr>
            <a:picLocks noChangeAspect="1"/>
          </p:cNvPicPr>
          <p:nvPr/>
        </p:nvPicPr>
        <p:blipFill>
          <a:blip r:embed="rId5"/>
          <a:stretch>
            <a:fillRect/>
          </a:stretch>
        </p:blipFill>
        <p:spPr>
          <a:xfrm>
            <a:off x="47625" y="228600"/>
            <a:ext cx="13011150" cy="7315200"/>
          </a:xfrm>
          <a:prstGeom prst="rect">
            <a:avLst/>
          </a:prstGeom>
        </p:spPr>
      </p:pic>
      <p:pic>
        <p:nvPicPr>
          <p:cNvPr id="6" name="Resim 5"/>
          <p:cNvPicPr>
            <a:picLocks noChangeAspect="1"/>
          </p:cNvPicPr>
          <p:nvPr/>
        </p:nvPicPr>
        <p:blipFill>
          <a:blip r:embed="rId6"/>
          <a:stretch>
            <a:fillRect/>
          </a:stretch>
        </p:blipFill>
        <p:spPr>
          <a:xfrm>
            <a:off x="200025" y="381000"/>
            <a:ext cx="13011150" cy="7315200"/>
          </a:xfrm>
          <a:prstGeom prst="rect">
            <a:avLst/>
          </a:prstGeom>
        </p:spPr>
      </p:pic>
    </p:spTree>
    <p:extLst>
      <p:ext uri="{BB962C8B-B14F-4D97-AF65-F5344CB8AC3E}">
        <p14:creationId xmlns:p14="http://schemas.microsoft.com/office/powerpoint/2010/main" val="2677198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02401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78385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7014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91963" y="-457200"/>
            <a:ext cx="13011150" cy="7315200"/>
          </a:xfrm>
          <a:prstGeom prst="rect">
            <a:avLst/>
          </a:prstGeom>
        </p:spPr>
      </p:pic>
    </p:spTree>
    <p:extLst>
      <p:ext uri="{BB962C8B-B14F-4D97-AF65-F5344CB8AC3E}">
        <p14:creationId xmlns:p14="http://schemas.microsoft.com/office/powerpoint/2010/main" val="339226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571043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04665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9575" y="-228600"/>
            <a:ext cx="13011150" cy="7315200"/>
          </a:xfrm>
          <a:prstGeom prst="rect">
            <a:avLst/>
          </a:prstGeom>
        </p:spPr>
      </p:pic>
      <p:pic>
        <p:nvPicPr>
          <p:cNvPr id="3" name="Resim 2"/>
          <p:cNvPicPr>
            <a:picLocks noChangeAspect="1"/>
          </p:cNvPicPr>
          <p:nvPr/>
        </p:nvPicPr>
        <p:blipFill>
          <a:blip r:embed="rId3"/>
          <a:stretch>
            <a:fillRect/>
          </a:stretch>
        </p:blipFill>
        <p:spPr>
          <a:xfrm>
            <a:off x="-257175" y="-76200"/>
            <a:ext cx="13011150" cy="7315200"/>
          </a:xfrm>
          <a:prstGeom prst="rect">
            <a:avLst/>
          </a:prstGeom>
        </p:spPr>
      </p:pic>
      <p:pic>
        <p:nvPicPr>
          <p:cNvPr id="4" name="Resim 3"/>
          <p:cNvPicPr>
            <a:picLocks noChangeAspect="1"/>
          </p:cNvPicPr>
          <p:nvPr/>
        </p:nvPicPr>
        <p:blipFill>
          <a:blip r:embed="rId4"/>
          <a:stretch>
            <a:fillRect/>
          </a:stretch>
        </p:blipFill>
        <p:spPr>
          <a:xfrm>
            <a:off x="-104775" y="76200"/>
            <a:ext cx="13011150" cy="7315200"/>
          </a:xfrm>
          <a:prstGeom prst="rect">
            <a:avLst/>
          </a:prstGeom>
        </p:spPr>
      </p:pic>
      <p:pic>
        <p:nvPicPr>
          <p:cNvPr id="5" name="Resim 4"/>
          <p:cNvPicPr>
            <a:picLocks noChangeAspect="1"/>
          </p:cNvPicPr>
          <p:nvPr/>
        </p:nvPicPr>
        <p:blipFill>
          <a:blip r:embed="rId5"/>
          <a:stretch>
            <a:fillRect/>
          </a:stretch>
        </p:blipFill>
        <p:spPr>
          <a:xfrm>
            <a:off x="47625" y="228600"/>
            <a:ext cx="13011150" cy="7315200"/>
          </a:xfrm>
          <a:prstGeom prst="rect">
            <a:avLst/>
          </a:prstGeom>
        </p:spPr>
      </p:pic>
    </p:spTree>
    <p:extLst>
      <p:ext uri="{BB962C8B-B14F-4D97-AF65-F5344CB8AC3E}">
        <p14:creationId xmlns:p14="http://schemas.microsoft.com/office/powerpoint/2010/main" val="36635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37983" y="1337482"/>
            <a:ext cx="9103056" cy="5693866"/>
          </a:xfrm>
          <a:prstGeom prst="rect">
            <a:avLst/>
          </a:prstGeom>
        </p:spPr>
        <p:txBody>
          <a:bodyPr wrap="square">
            <a:spAutoFit/>
          </a:bodyPr>
          <a:lstStyle/>
          <a:p>
            <a:r>
              <a:rPr lang="tr-TR" sz="2800" dirty="0" smtClean="0"/>
              <a:t>Genel bir tanım olarak pazarlama ise; müşterilerin gereksinimlerini ve beklentilerini anlama ve bu çerçevede hizmetlerin nasıl tasarlanıp sunulabileceğini planlama işlemidir. </a:t>
            </a:r>
          </a:p>
          <a:p>
            <a:r>
              <a:rPr lang="tr-TR" sz="2800" dirty="0" err="1" smtClean="0"/>
              <a:t>Cemalcılar</a:t>
            </a:r>
            <a:r>
              <a:rPr lang="tr-TR" sz="2800" dirty="0" smtClean="0"/>
              <a:t> (1983:12) ise pazarlamayı, “pazarlarla ilişki kurmak, insanların gereksinimlerini doyurmak amacıyla değişimi gerçekleştirmek” şeklinde tanımlamaktadır.  Pazarlamaya ilişkin olarak en yaygın kullanılan tanım Amerikan Pazarlama Derneği’nin yapmış olduğu tanımdır. Bu tanıma göre pazarlama, kişilerin ve örgütlerin amaçlarına uygun şekilde değişimi sağlamak üzere, ürünlerin, hizmetlerin ve düşüncelerin yaratılmasını, fiyatlandırılmasını, dağıtımını ve satış çabalarını planlama ve uygulama sürecidir.</a:t>
            </a:r>
            <a:endParaRPr lang="tr-TR" sz="2800" dirty="0"/>
          </a:p>
        </p:txBody>
      </p:sp>
      <p:pic>
        <p:nvPicPr>
          <p:cNvPr id="3" name="Resim 2"/>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85688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1720840"/>
            <a:ext cx="6096000" cy="4708981"/>
          </a:xfrm>
          <a:prstGeom prst="rect">
            <a:avLst/>
          </a:prstGeom>
        </p:spPr>
        <p:txBody>
          <a:bodyPr>
            <a:spAutoFit/>
          </a:bodyPr>
          <a:lstStyle/>
          <a:p>
            <a:r>
              <a:rPr lang="tr-TR" sz="2000" dirty="0" smtClean="0"/>
              <a:t>Genel bir tanım olarak pazarlama; müşterilerin gereksinimlerini ve beklentilerini anlama ve bu çerçevede hizmetlerin nasıl tasarlanıp sunulabileceğini planlama işlemidir. </a:t>
            </a:r>
          </a:p>
          <a:p>
            <a:r>
              <a:rPr lang="tr-TR" sz="2000" dirty="0" err="1" smtClean="0"/>
              <a:t>Cemalcılar</a:t>
            </a:r>
            <a:r>
              <a:rPr lang="tr-TR" sz="2000" dirty="0" smtClean="0"/>
              <a:t> (1983:12) ise pazarlamayı, “pazarlarla ilişki kurmak, insanların gereksinimlerini doyurmak amacıyla değişimi gerçekleştirmek” şeklinde tanımlamaktadır.  </a:t>
            </a:r>
          </a:p>
          <a:p>
            <a:endParaRPr lang="tr-TR" sz="2000" dirty="0"/>
          </a:p>
          <a:p>
            <a:r>
              <a:rPr lang="tr-TR" sz="2000" dirty="0" smtClean="0"/>
              <a:t>Pazarlamaya ilişkin olarak en yaygın kullanılan tanım Amerikan Pazarlama Derneği’nin yapmış olduğu tanımdır. Bu tanıma göre pazarlama, kişilerin ve örgütlerin amaçlarına uygun şekilde değişimi sağlamak üzere, ürünlerin, hizmetlerin ve düşüncelerin yaratılmasını, fiyatlandırılmasını, dağıtımını ve satış çabalarını planlama ve uygulama sürecidir.</a:t>
            </a:r>
            <a:endParaRPr lang="tr-TR" sz="2000" dirty="0"/>
          </a:p>
        </p:txBody>
      </p:sp>
    </p:spTree>
    <p:extLst>
      <p:ext uri="{BB962C8B-B14F-4D97-AF65-F5344CB8AC3E}">
        <p14:creationId xmlns:p14="http://schemas.microsoft.com/office/powerpoint/2010/main" val="2506084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181</Words>
  <Application>Microsoft Office PowerPoint</Application>
  <PresentationFormat>Geniş ekran</PresentationFormat>
  <Paragraphs>6</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hesabı</dc:creator>
  <cp:lastModifiedBy>Microsoft hesabı</cp:lastModifiedBy>
  <cp:revision>7</cp:revision>
  <dcterms:created xsi:type="dcterms:W3CDTF">2023-02-26T16:57:16Z</dcterms:created>
  <dcterms:modified xsi:type="dcterms:W3CDTF">2023-02-26T18:20:47Z</dcterms:modified>
</cp:coreProperties>
</file>