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2B7BAB-5ADC-4E3E-836D-97C32EDD4DAB}"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tr-TR"/>
        </a:p>
      </dgm:t>
    </dgm:pt>
    <dgm:pt modelId="{7F15C732-2FAC-4272-9985-874F0AAD9493}">
      <dgm:prSet/>
      <dgm:spPr/>
      <dgm:t>
        <a:bodyPr/>
        <a:lstStyle/>
        <a:p>
          <a:pPr rtl="0"/>
          <a:r>
            <a:rPr lang="tr-TR" smtClean="0"/>
            <a:t>Kurum Kültürü</a:t>
          </a:r>
          <a:endParaRPr lang="tr-TR" dirty="0"/>
        </a:p>
      </dgm:t>
    </dgm:pt>
    <dgm:pt modelId="{9C0CDE0A-89FA-4276-8331-C169924581F3}" type="parTrans" cxnId="{E96BEB9C-8BA0-4B3F-90BE-50647236633C}">
      <dgm:prSet/>
      <dgm:spPr/>
      <dgm:t>
        <a:bodyPr/>
        <a:lstStyle/>
        <a:p>
          <a:endParaRPr lang="tr-TR"/>
        </a:p>
      </dgm:t>
    </dgm:pt>
    <dgm:pt modelId="{A5D90880-EFBA-458C-982F-68E0419A8975}" type="sibTrans" cxnId="{E96BEB9C-8BA0-4B3F-90BE-50647236633C}">
      <dgm:prSet/>
      <dgm:spPr/>
      <dgm:t>
        <a:bodyPr/>
        <a:lstStyle/>
        <a:p>
          <a:endParaRPr lang="tr-TR"/>
        </a:p>
      </dgm:t>
    </dgm:pt>
    <dgm:pt modelId="{0136F023-C099-4E65-A165-0CA17DA031AD}">
      <dgm:prSet/>
      <dgm:spPr/>
      <dgm:t>
        <a:bodyPr/>
        <a:lstStyle/>
        <a:p>
          <a:pPr rtl="0"/>
          <a:r>
            <a:rPr lang="tr-TR" smtClean="0"/>
            <a:t>Kurum kimliği</a:t>
          </a:r>
          <a:endParaRPr lang="tr-TR"/>
        </a:p>
      </dgm:t>
    </dgm:pt>
    <dgm:pt modelId="{84D896B9-20B7-4D11-9184-DA1C24BBA699}" type="parTrans" cxnId="{216851BE-44B8-4FE9-B32E-6871715410A5}">
      <dgm:prSet/>
      <dgm:spPr/>
      <dgm:t>
        <a:bodyPr/>
        <a:lstStyle/>
        <a:p>
          <a:endParaRPr lang="tr-TR"/>
        </a:p>
      </dgm:t>
    </dgm:pt>
    <dgm:pt modelId="{245C90B8-B7D2-479B-B538-0BFFAF5C0ED6}" type="sibTrans" cxnId="{216851BE-44B8-4FE9-B32E-6871715410A5}">
      <dgm:prSet/>
      <dgm:spPr/>
      <dgm:t>
        <a:bodyPr/>
        <a:lstStyle/>
        <a:p>
          <a:endParaRPr lang="tr-TR"/>
        </a:p>
      </dgm:t>
    </dgm:pt>
    <dgm:pt modelId="{B3F3FC05-D262-44E1-A0DE-BF64E55956F7}">
      <dgm:prSet/>
      <dgm:spPr/>
      <dgm:t>
        <a:bodyPr/>
        <a:lstStyle/>
        <a:p>
          <a:pPr rtl="0"/>
          <a:r>
            <a:rPr lang="tr-TR" dirty="0" smtClean="0"/>
            <a:t>Kurum Felsefesi</a:t>
          </a:r>
          <a:endParaRPr lang="tr-TR" dirty="0"/>
        </a:p>
      </dgm:t>
    </dgm:pt>
    <dgm:pt modelId="{59DD8E4E-7F88-436B-AC6C-F97B133BF362}" type="parTrans" cxnId="{90671495-F8CE-4A86-8582-82487F275EFD}">
      <dgm:prSet/>
      <dgm:spPr/>
      <dgm:t>
        <a:bodyPr/>
        <a:lstStyle/>
        <a:p>
          <a:endParaRPr lang="tr-TR"/>
        </a:p>
      </dgm:t>
    </dgm:pt>
    <dgm:pt modelId="{D8EB8DA1-A689-4794-8531-6A820C454E47}" type="sibTrans" cxnId="{90671495-F8CE-4A86-8582-82487F275EFD}">
      <dgm:prSet/>
      <dgm:spPr/>
      <dgm:t>
        <a:bodyPr/>
        <a:lstStyle/>
        <a:p>
          <a:endParaRPr lang="tr-TR"/>
        </a:p>
      </dgm:t>
    </dgm:pt>
    <dgm:pt modelId="{EC356E22-7A15-4DA9-A2D1-1446E53B5C0D}">
      <dgm:prSet/>
      <dgm:spPr/>
      <dgm:t>
        <a:bodyPr/>
        <a:lstStyle/>
        <a:p>
          <a:pPr rtl="0"/>
          <a:r>
            <a:rPr lang="tr-TR" dirty="0" smtClean="0"/>
            <a:t>Davranış                 	</a:t>
          </a:r>
          <a:endParaRPr lang="tr-TR" dirty="0"/>
        </a:p>
      </dgm:t>
    </dgm:pt>
    <dgm:pt modelId="{E8801574-C517-4995-9A21-A44CB9A943FD}" type="parTrans" cxnId="{38B71B86-EB4F-4407-B902-A99E1FB47BA9}">
      <dgm:prSet/>
      <dgm:spPr/>
      <dgm:t>
        <a:bodyPr/>
        <a:lstStyle/>
        <a:p>
          <a:endParaRPr lang="tr-TR"/>
        </a:p>
      </dgm:t>
    </dgm:pt>
    <dgm:pt modelId="{71AB6B0B-6DC5-4ACF-9039-CE87B517C16B}" type="sibTrans" cxnId="{38B71B86-EB4F-4407-B902-A99E1FB47BA9}">
      <dgm:prSet/>
      <dgm:spPr/>
      <dgm:t>
        <a:bodyPr/>
        <a:lstStyle/>
        <a:p>
          <a:endParaRPr lang="tr-TR"/>
        </a:p>
      </dgm:t>
    </dgm:pt>
    <dgm:pt modelId="{10D55EE9-E6B2-4B55-B9C4-6489779E3802}">
      <dgm:prSet/>
      <dgm:spPr/>
      <dgm:t>
        <a:bodyPr/>
        <a:lstStyle/>
        <a:p>
          <a:pPr rtl="0"/>
          <a:r>
            <a:rPr lang="tr-TR" smtClean="0"/>
            <a:t>Kurumsal imaj</a:t>
          </a:r>
          <a:endParaRPr lang="tr-TR"/>
        </a:p>
      </dgm:t>
    </dgm:pt>
    <dgm:pt modelId="{7261C97D-E3FE-4F0C-BAAE-498050B43CE2}" type="parTrans" cxnId="{52BFCFB6-2986-49F8-8A20-B717B0D4E491}">
      <dgm:prSet/>
      <dgm:spPr/>
      <dgm:t>
        <a:bodyPr/>
        <a:lstStyle/>
        <a:p>
          <a:endParaRPr lang="tr-TR"/>
        </a:p>
      </dgm:t>
    </dgm:pt>
    <dgm:pt modelId="{3B8C7A57-F649-4802-8A57-E83FED99DF6D}" type="sibTrans" cxnId="{52BFCFB6-2986-49F8-8A20-B717B0D4E491}">
      <dgm:prSet/>
      <dgm:spPr/>
      <dgm:t>
        <a:bodyPr/>
        <a:lstStyle/>
        <a:p>
          <a:endParaRPr lang="tr-TR"/>
        </a:p>
      </dgm:t>
    </dgm:pt>
    <dgm:pt modelId="{7B42551C-7BA7-44AF-9133-7FAA40909AB3}">
      <dgm:prSet/>
      <dgm:spPr/>
      <dgm:t>
        <a:bodyPr/>
        <a:lstStyle/>
        <a:p>
          <a:pPr rtl="0"/>
          <a:r>
            <a:rPr lang="tr-TR" smtClean="0"/>
            <a:t>İletişim</a:t>
          </a:r>
          <a:endParaRPr lang="tr-TR" dirty="0"/>
        </a:p>
      </dgm:t>
    </dgm:pt>
    <dgm:pt modelId="{022A1C3B-D7F6-4AB3-AD9A-B064913F4BB1}" type="parTrans" cxnId="{390154F5-9B92-4DEC-B429-F75437276666}">
      <dgm:prSet/>
      <dgm:spPr/>
    </dgm:pt>
    <dgm:pt modelId="{FAE3526D-24EC-46E1-9CD5-744B0FC0E708}" type="sibTrans" cxnId="{390154F5-9B92-4DEC-B429-F75437276666}">
      <dgm:prSet/>
      <dgm:spPr/>
    </dgm:pt>
    <dgm:pt modelId="{162EE8A2-17F6-467A-8C7E-6585578F1AA1}">
      <dgm:prSet/>
      <dgm:spPr/>
      <dgm:t>
        <a:bodyPr/>
        <a:lstStyle/>
        <a:p>
          <a:pPr rtl="0"/>
          <a:r>
            <a:rPr lang="tr-TR" smtClean="0"/>
            <a:t> </a:t>
          </a:r>
          <a:r>
            <a:rPr lang="tr-TR" dirty="0" smtClean="0"/>
            <a:t>Dizayn			</a:t>
          </a:r>
          <a:endParaRPr lang="tr-TR" dirty="0"/>
        </a:p>
      </dgm:t>
    </dgm:pt>
    <dgm:pt modelId="{96010767-C7B3-4338-9939-2C0580A930BA}" type="parTrans" cxnId="{B69B409E-C175-4AA6-8276-759BC56881F8}">
      <dgm:prSet/>
      <dgm:spPr/>
    </dgm:pt>
    <dgm:pt modelId="{C1799A2E-F4DD-42BC-8E90-C02469205746}" type="sibTrans" cxnId="{B69B409E-C175-4AA6-8276-759BC56881F8}">
      <dgm:prSet/>
      <dgm:spPr/>
    </dgm:pt>
    <dgm:pt modelId="{E9001FC3-158F-4649-85CC-2E546ACDEB3D}" type="pres">
      <dgm:prSet presAssocID="{CC2B7BAB-5ADC-4E3E-836D-97C32EDD4DAB}" presName="linear" presStyleCnt="0">
        <dgm:presLayoutVars>
          <dgm:animLvl val="lvl"/>
          <dgm:resizeHandles val="exact"/>
        </dgm:presLayoutVars>
      </dgm:prSet>
      <dgm:spPr/>
    </dgm:pt>
    <dgm:pt modelId="{41CFDD87-0DE2-4C19-8674-3FE7F41D3734}" type="pres">
      <dgm:prSet presAssocID="{7F15C732-2FAC-4272-9985-874F0AAD9493}" presName="parentText" presStyleLbl="node1" presStyleIdx="0" presStyleCnt="7">
        <dgm:presLayoutVars>
          <dgm:chMax val="0"/>
          <dgm:bulletEnabled val="1"/>
        </dgm:presLayoutVars>
      </dgm:prSet>
      <dgm:spPr/>
    </dgm:pt>
    <dgm:pt modelId="{35C6E4A9-510D-407C-98EE-FF9ED67CB4EC}" type="pres">
      <dgm:prSet presAssocID="{A5D90880-EFBA-458C-982F-68E0419A8975}" presName="spacer" presStyleCnt="0"/>
      <dgm:spPr/>
    </dgm:pt>
    <dgm:pt modelId="{5AF4FD1C-CBE7-408F-B698-877A35ABE559}" type="pres">
      <dgm:prSet presAssocID="{0136F023-C099-4E65-A165-0CA17DA031AD}" presName="parentText" presStyleLbl="node1" presStyleIdx="1" presStyleCnt="7">
        <dgm:presLayoutVars>
          <dgm:chMax val="0"/>
          <dgm:bulletEnabled val="1"/>
        </dgm:presLayoutVars>
      </dgm:prSet>
      <dgm:spPr/>
    </dgm:pt>
    <dgm:pt modelId="{37D71012-C3CC-468C-908D-0C1F70E9C5D1}" type="pres">
      <dgm:prSet presAssocID="{245C90B8-B7D2-479B-B538-0BFFAF5C0ED6}" presName="spacer" presStyleCnt="0"/>
      <dgm:spPr/>
    </dgm:pt>
    <dgm:pt modelId="{0017A67F-D81D-4AD3-8919-FACF7B4CB332}" type="pres">
      <dgm:prSet presAssocID="{B3F3FC05-D262-44E1-A0DE-BF64E55956F7}" presName="parentText" presStyleLbl="node1" presStyleIdx="2" presStyleCnt="7">
        <dgm:presLayoutVars>
          <dgm:chMax val="0"/>
          <dgm:bulletEnabled val="1"/>
        </dgm:presLayoutVars>
      </dgm:prSet>
      <dgm:spPr/>
    </dgm:pt>
    <dgm:pt modelId="{49D60D66-81C4-48D8-935B-A3A023BE726C}" type="pres">
      <dgm:prSet presAssocID="{D8EB8DA1-A689-4794-8531-6A820C454E47}" presName="spacer" presStyleCnt="0"/>
      <dgm:spPr/>
    </dgm:pt>
    <dgm:pt modelId="{C9A01B15-FF84-4F4E-8811-EFB86709159C}" type="pres">
      <dgm:prSet presAssocID="{EC356E22-7A15-4DA9-A2D1-1446E53B5C0D}" presName="parentText" presStyleLbl="node1" presStyleIdx="3" presStyleCnt="7">
        <dgm:presLayoutVars>
          <dgm:chMax val="0"/>
          <dgm:bulletEnabled val="1"/>
        </dgm:presLayoutVars>
      </dgm:prSet>
      <dgm:spPr/>
    </dgm:pt>
    <dgm:pt modelId="{F60B8EED-D89A-4096-A230-6D6E01AC5F08}" type="pres">
      <dgm:prSet presAssocID="{71AB6B0B-6DC5-4ACF-9039-CE87B517C16B}" presName="spacer" presStyleCnt="0"/>
      <dgm:spPr/>
    </dgm:pt>
    <dgm:pt modelId="{E4ADCE47-4A5A-4BAF-9402-28A3A5D8A1FB}" type="pres">
      <dgm:prSet presAssocID="{162EE8A2-17F6-467A-8C7E-6585578F1AA1}" presName="parentText" presStyleLbl="node1" presStyleIdx="4" presStyleCnt="7">
        <dgm:presLayoutVars>
          <dgm:chMax val="0"/>
          <dgm:bulletEnabled val="1"/>
        </dgm:presLayoutVars>
      </dgm:prSet>
      <dgm:spPr/>
    </dgm:pt>
    <dgm:pt modelId="{2822BCB4-A2BC-4C3C-B5A8-5165DD0CEC15}" type="pres">
      <dgm:prSet presAssocID="{C1799A2E-F4DD-42BC-8E90-C02469205746}" presName="spacer" presStyleCnt="0"/>
      <dgm:spPr/>
    </dgm:pt>
    <dgm:pt modelId="{6D7B6290-18DB-4ADD-9D90-AD8E5DAB7905}" type="pres">
      <dgm:prSet presAssocID="{7B42551C-7BA7-44AF-9133-7FAA40909AB3}" presName="parentText" presStyleLbl="node1" presStyleIdx="5" presStyleCnt="7">
        <dgm:presLayoutVars>
          <dgm:chMax val="0"/>
          <dgm:bulletEnabled val="1"/>
        </dgm:presLayoutVars>
      </dgm:prSet>
      <dgm:spPr/>
    </dgm:pt>
    <dgm:pt modelId="{F35FC311-BBB1-4BBF-99DE-359134EF476D}" type="pres">
      <dgm:prSet presAssocID="{FAE3526D-24EC-46E1-9CD5-744B0FC0E708}" presName="spacer" presStyleCnt="0"/>
      <dgm:spPr/>
    </dgm:pt>
    <dgm:pt modelId="{047F07FF-0AC7-44CC-B4E9-33EF06DF4659}" type="pres">
      <dgm:prSet presAssocID="{10D55EE9-E6B2-4B55-B9C4-6489779E3802}" presName="parentText" presStyleLbl="node1" presStyleIdx="6" presStyleCnt="7">
        <dgm:presLayoutVars>
          <dgm:chMax val="0"/>
          <dgm:bulletEnabled val="1"/>
        </dgm:presLayoutVars>
      </dgm:prSet>
      <dgm:spPr/>
    </dgm:pt>
  </dgm:ptLst>
  <dgm:cxnLst>
    <dgm:cxn modelId="{90671495-F8CE-4A86-8582-82487F275EFD}" srcId="{CC2B7BAB-5ADC-4E3E-836D-97C32EDD4DAB}" destId="{B3F3FC05-D262-44E1-A0DE-BF64E55956F7}" srcOrd="2" destOrd="0" parTransId="{59DD8E4E-7F88-436B-AC6C-F97B133BF362}" sibTransId="{D8EB8DA1-A689-4794-8531-6A820C454E47}"/>
    <dgm:cxn modelId="{D5A5A13F-7E75-44C3-8CCF-7A0E0E34D797}" type="presOf" srcId="{CC2B7BAB-5ADC-4E3E-836D-97C32EDD4DAB}" destId="{E9001FC3-158F-4649-85CC-2E546ACDEB3D}" srcOrd="0" destOrd="0" presId="urn:microsoft.com/office/officeart/2005/8/layout/vList2"/>
    <dgm:cxn modelId="{52BFCFB6-2986-49F8-8A20-B717B0D4E491}" srcId="{CC2B7BAB-5ADC-4E3E-836D-97C32EDD4DAB}" destId="{10D55EE9-E6B2-4B55-B9C4-6489779E3802}" srcOrd="6" destOrd="0" parTransId="{7261C97D-E3FE-4F0C-BAAE-498050B43CE2}" sibTransId="{3B8C7A57-F649-4802-8A57-E83FED99DF6D}"/>
    <dgm:cxn modelId="{38B71B86-EB4F-4407-B902-A99E1FB47BA9}" srcId="{CC2B7BAB-5ADC-4E3E-836D-97C32EDD4DAB}" destId="{EC356E22-7A15-4DA9-A2D1-1446E53B5C0D}" srcOrd="3" destOrd="0" parTransId="{E8801574-C517-4995-9A21-A44CB9A943FD}" sibTransId="{71AB6B0B-6DC5-4ACF-9039-CE87B517C16B}"/>
    <dgm:cxn modelId="{DD0DB9C8-3BA2-4235-8A36-77F1CE86F4A7}" type="presOf" srcId="{EC356E22-7A15-4DA9-A2D1-1446E53B5C0D}" destId="{C9A01B15-FF84-4F4E-8811-EFB86709159C}" srcOrd="0" destOrd="0" presId="urn:microsoft.com/office/officeart/2005/8/layout/vList2"/>
    <dgm:cxn modelId="{C80A4F25-CCF7-4C05-A78A-7413EF3E2DEE}" type="presOf" srcId="{162EE8A2-17F6-467A-8C7E-6585578F1AA1}" destId="{E4ADCE47-4A5A-4BAF-9402-28A3A5D8A1FB}" srcOrd="0" destOrd="0" presId="urn:microsoft.com/office/officeart/2005/8/layout/vList2"/>
    <dgm:cxn modelId="{B69B409E-C175-4AA6-8276-759BC56881F8}" srcId="{CC2B7BAB-5ADC-4E3E-836D-97C32EDD4DAB}" destId="{162EE8A2-17F6-467A-8C7E-6585578F1AA1}" srcOrd="4" destOrd="0" parTransId="{96010767-C7B3-4338-9939-2C0580A930BA}" sibTransId="{C1799A2E-F4DD-42BC-8E90-C02469205746}"/>
    <dgm:cxn modelId="{4565EAA5-C928-4D5A-9D5D-415900EEBACA}" type="presOf" srcId="{B3F3FC05-D262-44E1-A0DE-BF64E55956F7}" destId="{0017A67F-D81D-4AD3-8919-FACF7B4CB332}" srcOrd="0" destOrd="0" presId="urn:microsoft.com/office/officeart/2005/8/layout/vList2"/>
    <dgm:cxn modelId="{E96BEB9C-8BA0-4B3F-90BE-50647236633C}" srcId="{CC2B7BAB-5ADC-4E3E-836D-97C32EDD4DAB}" destId="{7F15C732-2FAC-4272-9985-874F0AAD9493}" srcOrd="0" destOrd="0" parTransId="{9C0CDE0A-89FA-4276-8331-C169924581F3}" sibTransId="{A5D90880-EFBA-458C-982F-68E0419A8975}"/>
    <dgm:cxn modelId="{53AC1FC9-9E8A-4A58-8833-43E205F2BCFA}" type="presOf" srcId="{7B42551C-7BA7-44AF-9133-7FAA40909AB3}" destId="{6D7B6290-18DB-4ADD-9D90-AD8E5DAB7905}" srcOrd="0" destOrd="0" presId="urn:microsoft.com/office/officeart/2005/8/layout/vList2"/>
    <dgm:cxn modelId="{65FA1835-D505-498F-8E86-E2B31F20F102}" type="presOf" srcId="{0136F023-C099-4E65-A165-0CA17DA031AD}" destId="{5AF4FD1C-CBE7-408F-B698-877A35ABE559}" srcOrd="0" destOrd="0" presId="urn:microsoft.com/office/officeart/2005/8/layout/vList2"/>
    <dgm:cxn modelId="{91688776-AD66-4152-9747-976F49F4BD8E}" type="presOf" srcId="{7F15C732-2FAC-4272-9985-874F0AAD9493}" destId="{41CFDD87-0DE2-4C19-8674-3FE7F41D3734}" srcOrd="0" destOrd="0" presId="urn:microsoft.com/office/officeart/2005/8/layout/vList2"/>
    <dgm:cxn modelId="{216851BE-44B8-4FE9-B32E-6871715410A5}" srcId="{CC2B7BAB-5ADC-4E3E-836D-97C32EDD4DAB}" destId="{0136F023-C099-4E65-A165-0CA17DA031AD}" srcOrd="1" destOrd="0" parTransId="{84D896B9-20B7-4D11-9184-DA1C24BBA699}" sibTransId="{245C90B8-B7D2-479B-B538-0BFFAF5C0ED6}"/>
    <dgm:cxn modelId="{390154F5-9B92-4DEC-B429-F75437276666}" srcId="{CC2B7BAB-5ADC-4E3E-836D-97C32EDD4DAB}" destId="{7B42551C-7BA7-44AF-9133-7FAA40909AB3}" srcOrd="5" destOrd="0" parTransId="{022A1C3B-D7F6-4AB3-AD9A-B064913F4BB1}" sibTransId="{FAE3526D-24EC-46E1-9CD5-744B0FC0E708}"/>
    <dgm:cxn modelId="{41CEA258-C6D8-419F-8659-A75C255BA7D0}" type="presOf" srcId="{10D55EE9-E6B2-4B55-B9C4-6489779E3802}" destId="{047F07FF-0AC7-44CC-B4E9-33EF06DF4659}" srcOrd="0" destOrd="0" presId="urn:microsoft.com/office/officeart/2005/8/layout/vList2"/>
    <dgm:cxn modelId="{1EB89B66-B70F-4617-A690-567D27EB38D6}" type="presParOf" srcId="{E9001FC3-158F-4649-85CC-2E546ACDEB3D}" destId="{41CFDD87-0DE2-4C19-8674-3FE7F41D3734}" srcOrd="0" destOrd="0" presId="urn:microsoft.com/office/officeart/2005/8/layout/vList2"/>
    <dgm:cxn modelId="{270D9CAA-F02E-4BAA-A2FC-33BA500D8C6C}" type="presParOf" srcId="{E9001FC3-158F-4649-85CC-2E546ACDEB3D}" destId="{35C6E4A9-510D-407C-98EE-FF9ED67CB4EC}" srcOrd="1" destOrd="0" presId="urn:microsoft.com/office/officeart/2005/8/layout/vList2"/>
    <dgm:cxn modelId="{6394F399-3CEC-4DBE-AE3B-6599D884B1C7}" type="presParOf" srcId="{E9001FC3-158F-4649-85CC-2E546ACDEB3D}" destId="{5AF4FD1C-CBE7-408F-B698-877A35ABE559}" srcOrd="2" destOrd="0" presId="urn:microsoft.com/office/officeart/2005/8/layout/vList2"/>
    <dgm:cxn modelId="{F9C05C3E-C43A-402B-8844-E77BEF869E22}" type="presParOf" srcId="{E9001FC3-158F-4649-85CC-2E546ACDEB3D}" destId="{37D71012-C3CC-468C-908D-0C1F70E9C5D1}" srcOrd="3" destOrd="0" presId="urn:microsoft.com/office/officeart/2005/8/layout/vList2"/>
    <dgm:cxn modelId="{22DAEA9A-EE9B-4B11-AED4-F84A97A76FF7}" type="presParOf" srcId="{E9001FC3-158F-4649-85CC-2E546ACDEB3D}" destId="{0017A67F-D81D-4AD3-8919-FACF7B4CB332}" srcOrd="4" destOrd="0" presId="urn:microsoft.com/office/officeart/2005/8/layout/vList2"/>
    <dgm:cxn modelId="{B408B370-1251-482E-9C2C-16A77EBE167C}" type="presParOf" srcId="{E9001FC3-158F-4649-85CC-2E546ACDEB3D}" destId="{49D60D66-81C4-48D8-935B-A3A023BE726C}" srcOrd="5" destOrd="0" presId="urn:microsoft.com/office/officeart/2005/8/layout/vList2"/>
    <dgm:cxn modelId="{98367532-A280-4F45-9989-428E1B022059}" type="presParOf" srcId="{E9001FC3-158F-4649-85CC-2E546ACDEB3D}" destId="{C9A01B15-FF84-4F4E-8811-EFB86709159C}" srcOrd="6" destOrd="0" presId="urn:microsoft.com/office/officeart/2005/8/layout/vList2"/>
    <dgm:cxn modelId="{79E894DE-DE39-4A18-8441-B7D583F80D86}" type="presParOf" srcId="{E9001FC3-158F-4649-85CC-2E546ACDEB3D}" destId="{F60B8EED-D89A-4096-A230-6D6E01AC5F08}" srcOrd="7" destOrd="0" presId="urn:microsoft.com/office/officeart/2005/8/layout/vList2"/>
    <dgm:cxn modelId="{54B0BA6C-9434-4D97-9302-CDA3B1300463}" type="presParOf" srcId="{E9001FC3-158F-4649-85CC-2E546ACDEB3D}" destId="{E4ADCE47-4A5A-4BAF-9402-28A3A5D8A1FB}" srcOrd="8" destOrd="0" presId="urn:microsoft.com/office/officeart/2005/8/layout/vList2"/>
    <dgm:cxn modelId="{2F78DA96-E153-4F0E-9806-E4FFE1A7D4AA}" type="presParOf" srcId="{E9001FC3-158F-4649-85CC-2E546ACDEB3D}" destId="{2822BCB4-A2BC-4C3C-B5A8-5165DD0CEC15}" srcOrd="9" destOrd="0" presId="urn:microsoft.com/office/officeart/2005/8/layout/vList2"/>
    <dgm:cxn modelId="{532D950A-B963-407E-BA87-786B26378D90}" type="presParOf" srcId="{E9001FC3-158F-4649-85CC-2E546ACDEB3D}" destId="{6D7B6290-18DB-4ADD-9D90-AD8E5DAB7905}" srcOrd="10" destOrd="0" presId="urn:microsoft.com/office/officeart/2005/8/layout/vList2"/>
    <dgm:cxn modelId="{E80C2821-32A9-4EC7-B78C-4FB057AB681D}" type="presParOf" srcId="{E9001FC3-158F-4649-85CC-2E546ACDEB3D}" destId="{F35FC311-BBB1-4BBF-99DE-359134EF476D}" srcOrd="11" destOrd="0" presId="urn:microsoft.com/office/officeart/2005/8/layout/vList2"/>
    <dgm:cxn modelId="{54FCA2B2-CE3D-4112-BFFA-38DF5D73CA0A}" type="presParOf" srcId="{E9001FC3-158F-4649-85CC-2E546ACDEB3D}" destId="{047F07FF-0AC7-44CC-B4E9-33EF06DF465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CFDD87-0DE2-4C19-8674-3FE7F41D3734}">
      <dsp:nvSpPr>
        <dsp:cNvPr id="0" name=""/>
        <dsp:cNvSpPr/>
      </dsp:nvSpPr>
      <dsp:spPr>
        <a:xfrm>
          <a:off x="0" y="71805"/>
          <a:ext cx="8229600" cy="8394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smtClean="0"/>
            <a:t>Kurum Kültürü</a:t>
          </a:r>
          <a:endParaRPr lang="tr-TR" sz="3500" kern="1200" dirty="0"/>
        </a:p>
      </dsp:txBody>
      <dsp:txXfrm>
        <a:off x="40980" y="112785"/>
        <a:ext cx="8147640" cy="757514"/>
      </dsp:txXfrm>
    </dsp:sp>
    <dsp:sp modelId="{5AF4FD1C-CBE7-408F-B698-877A35ABE559}">
      <dsp:nvSpPr>
        <dsp:cNvPr id="0" name=""/>
        <dsp:cNvSpPr/>
      </dsp:nvSpPr>
      <dsp:spPr>
        <a:xfrm>
          <a:off x="0" y="1012080"/>
          <a:ext cx="8229600" cy="8394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smtClean="0"/>
            <a:t>Kurum kimliği</a:t>
          </a:r>
          <a:endParaRPr lang="tr-TR" sz="3500" kern="1200"/>
        </a:p>
      </dsp:txBody>
      <dsp:txXfrm>
        <a:off x="40980" y="1053060"/>
        <a:ext cx="8147640" cy="757514"/>
      </dsp:txXfrm>
    </dsp:sp>
    <dsp:sp modelId="{0017A67F-D81D-4AD3-8919-FACF7B4CB332}">
      <dsp:nvSpPr>
        <dsp:cNvPr id="0" name=""/>
        <dsp:cNvSpPr/>
      </dsp:nvSpPr>
      <dsp:spPr>
        <a:xfrm>
          <a:off x="0" y="1952355"/>
          <a:ext cx="8229600" cy="8394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dirty="0" smtClean="0"/>
            <a:t>Kurum Felsefesi</a:t>
          </a:r>
          <a:endParaRPr lang="tr-TR" sz="3500" kern="1200" dirty="0"/>
        </a:p>
      </dsp:txBody>
      <dsp:txXfrm>
        <a:off x="40980" y="1993335"/>
        <a:ext cx="8147640" cy="757514"/>
      </dsp:txXfrm>
    </dsp:sp>
    <dsp:sp modelId="{C9A01B15-FF84-4F4E-8811-EFB86709159C}">
      <dsp:nvSpPr>
        <dsp:cNvPr id="0" name=""/>
        <dsp:cNvSpPr/>
      </dsp:nvSpPr>
      <dsp:spPr>
        <a:xfrm>
          <a:off x="0" y="2892630"/>
          <a:ext cx="8229600" cy="8394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dirty="0" smtClean="0"/>
            <a:t>Davranış                 	</a:t>
          </a:r>
          <a:endParaRPr lang="tr-TR" sz="3500" kern="1200" dirty="0"/>
        </a:p>
      </dsp:txBody>
      <dsp:txXfrm>
        <a:off x="40980" y="2933610"/>
        <a:ext cx="8147640" cy="757514"/>
      </dsp:txXfrm>
    </dsp:sp>
    <dsp:sp modelId="{E4ADCE47-4A5A-4BAF-9402-28A3A5D8A1FB}">
      <dsp:nvSpPr>
        <dsp:cNvPr id="0" name=""/>
        <dsp:cNvSpPr/>
      </dsp:nvSpPr>
      <dsp:spPr>
        <a:xfrm>
          <a:off x="0" y="3832905"/>
          <a:ext cx="8229600" cy="8394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smtClean="0"/>
            <a:t> </a:t>
          </a:r>
          <a:r>
            <a:rPr lang="tr-TR" sz="3500" kern="1200" dirty="0" smtClean="0"/>
            <a:t>Dizayn			</a:t>
          </a:r>
          <a:endParaRPr lang="tr-TR" sz="3500" kern="1200" dirty="0"/>
        </a:p>
      </dsp:txBody>
      <dsp:txXfrm>
        <a:off x="40980" y="3873885"/>
        <a:ext cx="8147640" cy="757514"/>
      </dsp:txXfrm>
    </dsp:sp>
    <dsp:sp modelId="{6D7B6290-18DB-4ADD-9D90-AD8E5DAB7905}">
      <dsp:nvSpPr>
        <dsp:cNvPr id="0" name=""/>
        <dsp:cNvSpPr/>
      </dsp:nvSpPr>
      <dsp:spPr>
        <a:xfrm>
          <a:off x="0" y="4773180"/>
          <a:ext cx="8229600" cy="8394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smtClean="0"/>
            <a:t>İletişim</a:t>
          </a:r>
          <a:endParaRPr lang="tr-TR" sz="3500" kern="1200" dirty="0"/>
        </a:p>
      </dsp:txBody>
      <dsp:txXfrm>
        <a:off x="40980" y="4814160"/>
        <a:ext cx="8147640" cy="757514"/>
      </dsp:txXfrm>
    </dsp:sp>
    <dsp:sp modelId="{047F07FF-0AC7-44CC-B4E9-33EF06DF4659}">
      <dsp:nvSpPr>
        <dsp:cNvPr id="0" name=""/>
        <dsp:cNvSpPr/>
      </dsp:nvSpPr>
      <dsp:spPr>
        <a:xfrm>
          <a:off x="0" y="5713455"/>
          <a:ext cx="8229600" cy="8394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smtClean="0"/>
            <a:t>Kurumsal imaj</a:t>
          </a:r>
          <a:endParaRPr lang="tr-TR" sz="3500" kern="1200"/>
        </a:p>
      </dsp:txBody>
      <dsp:txXfrm>
        <a:off x="40980" y="5754435"/>
        <a:ext cx="8147640" cy="7575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073097F-08A2-4650-B95D-4EBECF01C94C}"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2674901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73097F-08A2-4650-B95D-4EBECF01C94C}"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3728254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73097F-08A2-4650-B95D-4EBECF01C94C}"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249695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73097F-08A2-4650-B95D-4EBECF01C94C}"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2999502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073097F-08A2-4650-B95D-4EBECF01C94C}" type="datetimeFigureOut">
              <a:rPr lang="tr-TR" smtClean="0"/>
              <a:t>24.03.2016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392200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073097F-08A2-4650-B95D-4EBECF01C94C}" type="datetimeFigureOut">
              <a:rPr lang="tr-TR" smtClean="0"/>
              <a:t>24.03.2016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168933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073097F-08A2-4650-B95D-4EBECF01C94C}" type="datetimeFigureOut">
              <a:rPr lang="tr-TR" smtClean="0"/>
              <a:t>24.03.2016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77561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073097F-08A2-4650-B95D-4EBECF01C94C}" type="datetimeFigureOut">
              <a:rPr lang="tr-TR" smtClean="0"/>
              <a:t>24.03.2016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219349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073097F-08A2-4650-B95D-4EBECF01C94C}" type="datetimeFigureOut">
              <a:rPr lang="tr-TR" smtClean="0"/>
              <a:t>24.03.2016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80787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73097F-08A2-4650-B95D-4EBECF01C94C}" type="datetimeFigureOut">
              <a:rPr lang="tr-TR" smtClean="0"/>
              <a:t>24.03.2016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205084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073097F-08A2-4650-B95D-4EBECF01C94C}" type="datetimeFigureOut">
              <a:rPr lang="tr-TR" smtClean="0"/>
              <a:t>24.03.2016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72E5C2-E0DE-470C-A520-7B06B9A041D5}" type="slidenum">
              <a:rPr lang="tr-TR" smtClean="0"/>
              <a:t>‹#›</a:t>
            </a:fld>
            <a:endParaRPr lang="tr-TR"/>
          </a:p>
        </p:txBody>
      </p:sp>
    </p:spTree>
    <p:extLst>
      <p:ext uri="{BB962C8B-B14F-4D97-AF65-F5344CB8AC3E}">
        <p14:creationId xmlns:p14="http://schemas.microsoft.com/office/powerpoint/2010/main" val="3006059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3097F-08A2-4650-B95D-4EBECF01C94C}" type="datetimeFigureOut">
              <a:rPr lang="tr-TR" smtClean="0"/>
              <a:t>24.03.2016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2E5C2-E0DE-470C-A520-7B06B9A041D5}" type="slidenum">
              <a:rPr lang="tr-TR" smtClean="0"/>
              <a:t>‹#›</a:t>
            </a:fld>
            <a:endParaRPr lang="tr-TR"/>
          </a:p>
        </p:txBody>
      </p:sp>
    </p:spTree>
    <p:extLst>
      <p:ext uri="{BB962C8B-B14F-4D97-AF65-F5344CB8AC3E}">
        <p14:creationId xmlns:p14="http://schemas.microsoft.com/office/powerpoint/2010/main" val="2554610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996952"/>
            <a:ext cx="7772400" cy="1470025"/>
          </a:xfrm>
        </p:spPr>
        <p:txBody>
          <a:bodyPr/>
          <a:lstStyle/>
          <a:p>
            <a:r>
              <a:rPr lang="tr-TR" b="1" dirty="0">
                <a:latin typeface="Arial" pitchFamily="34" charset="0"/>
                <a:cs typeface="Arial" pitchFamily="34" charset="0"/>
              </a:rPr>
              <a:t>REKLAMCILIĞA </a:t>
            </a:r>
            <a:r>
              <a:rPr lang="tr-TR" b="1" dirty="0" smtClean="0">
                <a:latin typeface="Arial" pitchFamily="34" charset="0"/>
                <a:cs typeface="Arial" pitchFamily="34" charset="0"/>
              </a:rPr>
              <a:t>GİRİŞ 2</a:t>
            </a:r>
            <a:r>
              <a:rPr lang="tr-TR" dirty="0"/>
              <a:t/>
            </a:r>
            <a:br>
              <a:rPr lang="tr-TR" dirty="0"/>
            </a:br>
            <a:endParaRPr lang="tr-TR" dirty="0"/>
          </a:p>
        </p:txBody>
      </p:sp>
    </p:spTree>
    <p:extLst>
      <p:ext uri="{BB962C8B-B14F-4D97-AF65-F5344CB8AC3E}">
        <p14:creationId xmlns:p14="http://schemas.microsoft.com/office/powerpoint/2010/main" val="3076912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normAutofit fontScale="85000" lnSpcReduction="10000"/>
          </a:bodyPr>
          <a:lstStyle/>
          <a:p>
            <a:pPr marL="0" indent="0">
              <a:buNone/>
            </a:pPr>
            <a:r>
              <a:rPr lang="tr-TR" b="1" dirty="0">
                <a:latin typeface="Arial" pitchFamily="34" charset="0"/>
                <a:cs typeface="Arial" pitchFamily="34" charset="0"/>
              </a:rPr>
              <a:t>Reklam verenlerin Web sitelerinden Beklentileri</a:t>
            </a:r>
            <a:endParaRPr lang="tr-TR" dirty="0">
              <a:latin typeface="Arial" pitchFamily="34" charset="0"/>
              <a:cs typeface="Arial" pitchFamily="34" charset="0"/>
            </a:endParaRPr>
          </a:p>
          <a:p>
            <a:pPr lvl="0">
              <a:buFont typeface="Wingdings" pitchFamily="2" charset="2"/>
              <a:buChar char="ü"/>
            </a:pPr>
            <a:r>
              <a:rPr lang="tr-TR" dirty="0">
                <a:latin typeface="Arial" pitchFamily="34" charset="0"/>
                <a:cs typeface="Arial" pitchFamily="34" charset="0"/>
              </a:rPr>
              <a:t>Web siteleri ne kadar ziyaretçi tarafından ziyaret edildiklerini gösteren yeterli ve güvenli ölçümlemeye sahip olmalıdır.</a:t>
            </a:r>
          </a:p>
          <a:p>
            <a:pPr lvl="0">
              <a:buFont typeface="Wingdings" pitchFamily="2" charset="2"/>
              <a:buChar char="ü"/>
            </a:pPr>
            <a:r>
              <a:rPr lang="tr-TR" dirty="0">
                <a:latin typeface="Arial" pitchFamily="34" charset="0"/>
                <a:cs typeface="Arial" pitchFamily="34" charset="0"/>
              </a:rPr>
              <a:t>Web sitesi internetin ulaştığı kitleler üzerinde çeşitli araştırmalar yapabilmelidir.</a:t>
            </a:r>
          </a:p>
          <a:p>
            <a:pPr lvl="0">
              <a:buFont typeface="Wingdings" pitchFamily="2" charset="2"/>
              <a:buChar char="ü"/>
            </a:pPr>
            <a:r>
              <a:rPr lang="tr-TR" dirty="0">
                <a:latin typeface="Arial" pitchFamily="34" charset="0"/>
                <a:cs typeface="Arial" pitchFamily="34" charset="0"/>
              </a:rPr>
              <a:t>Web sitesinin CPM (Bin ziyaretçi üzerine düşen maliyet) hesabı yapılmış olmalıdır.</a:t>
            </a:r>
          </a:p>
          <a:p>
            <a:pPr lvl="0">
              <a:buFont typeface="Wingdings" pitchFamily="2" charset="2"/>
              <a:buChar char="ü"/>
            </a:pPr>
            <a:r>
              <a:rPr lang="tr-TR" dirty="0">
                <a:latin typeface="Arial" pitchFamily="34" charset="0"/>
                <a:cs typeface="Arial" pitchFamily="34" charset="0"/>
              </a:rPr>
              <a:t>Web sitesi kullanıcılarına ilişkin hedef kitle bilgilerine sahip olmalıdır</a:t>
            </a:r>
          </a:p>
          <a:p>
            <a:pPr lvl="0">
              <a:buFont typeface="Wingdings" pitchFamily="2" charset="2"/>
              <a:buChar char="ü"/>
            </a:pPr>
            <a:r>
              <a:rPr lang="tr-TR" dirty="0">
                <a:latin typeface="Arial" pitchFamily="34" charset="0"/>
                <a:cs typeface="Arial" pitchFamily="34" charset="0"/>
              </a:rPr>
              <a:t>Web sitesi haftalık ve günlük ölçümleme raporlarına sahip olmalıdır.</a:t>
            </a:r>
          </a:p>
          <a:p>
            <a:pPr lvl="0">
              <a:buFont typeface="Wingdings" pitchFamily="2" charset="2"/>
              <a:buChar char="ü"/>
            </a:pPr>
            <a:r>
              <a:rPr lang="tr-TR" dirty="0">
                <a:latin typeface="Arial" pitchFamily="34" charset="0"/>
                <a:cs typeface="Arial" pitchFamily="34" charset="0"/>
              </a:rPr>
              <a:t>Web sitesi içerik bakımından özel niteliklere sahip olmalıdır</a:t>
            </a:r>
          </a:p>
          <a:p>
            <a:pPr lvl="0">
              <a:buFont typeface="Wingdings" pitchFamily="2" charset="2"/>
              <a:buChar char="ü"/>
            </a:pPr>
            <a:r>
              <a:rPr lang="tr-TR" dirty="0">
                <a:latin typeface="Arial" pitchFamily="34" charset="0"/>
                <a:cs typeface="Arial" pitchFamily="34" charset="0"/>
              </a:rPr>
              <a:t>Web sitesi uzun dönemli medya planına sahip olmalıdır.</a:t>
            </a:r>
          </a:p>
          <a:p>
            <a:pPr marL="0" indent="0">
              <a:buNone/>
            </a:pPr>
            <a:endParaRPr lang="tr-TR" dirty="0"/>
          </a:p>
        </p:txBody>
      </p:sp>
    </p:spTree>
    <p:extLst>
      <p:ext uri="{BB962C8B-B14F-4D97-AF65-F5344CB8AC3E}">
        <p14:creationId xmlns:p14="http://schemas.microsoft.com/office/powerpoint/2010/main" val="3417111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sz="4000" dirty="0" smtClean="0">
                <a:latin typeface="Arial" pitchFamily="34" charset="0"/>
                <a:cs typeface="Arial" pitchFamily="34" charset="0"/>
              </a:rPr>
              <a:t>İnternette Reklam</a:t>
            </a:r>
            <a:r>
              <a:rPr lang="tr-TR" dirty="0" smtClean="0"/>
              <a:t/>
            </a:r>
            <a:br>
              <a:rPr lang="tr-TR" dirty="0" smtClean="0"/>
            </a:br>
            <a:endParaRPr lang="tr-TR" dirty="0"/>
          </a:p>
        </p:txBody>
      </p:sp>
      <p:sp>
        <p:nvSpPr>
          <p:cNvPr id="3" name="İçerik Yer Tutucusu 2"/>
          <p:cNvSpPr>
            <a:spLocks noGrp="1"/>
          </p:cNvSpPr>
          <p:nvPr>
            <p:ph idx="1"/>
          </p:nvPr>
        </p:nvSpPr>
        <p:spPr>
          <a:xfrm>
            <a:off x="467544" y="908720"/>
            <a:ext cx="8229600" cy="2376264"/>
          </a:xfrm>
        </p:spPr>
        <p:txBody>
          <a:bodyPr>
            <a:noAutofit/>
          </a:bodyPr>
          <a:lstStyle/>
          <a:p>
            <a:pPr marL="0" indent="0">
              <a:buNone/>
            </a:pPr>
            <a:r>
              <a:rPr lang="tr-TR" sz="1900" dirty="0" smtClean="0">
                <a:latin typeface="Arial" pitchFamily="34" charset="0"/>
                <a:cs typeface="Arial" pitchFamily="34" charset="0"/>
              </a:rPr>
              <a:t>  </a:t>
            </a:r>
            <a:r>
              <a:rPr lang="tr-TR" sz="2400" dirty="0" smtClean="0">
                <a:latin typeface="Arial" pitchFamily="34" charset="0"/>
                <a:cs typeface="Arial" pitchFamily="34" charset="0"/>
              </a:rPr>
              <a:t>Firma kimliğini tanıtmak, firma imajını güçlendirmek, şirket bilgilerini ulaşılabilir kılmak, kullanıcıya en uygun hizmeti sunmak, satış yapmak, zaman kısıtlamasını kaldırmak, uluslar arası pazarlara açılabilmek ve 24 saat hizmet sunabilmek gibi nedenlerle yapılmaktadır.</a:t>
            </a:r>
          </a:p>
          <a:p>
            <a:pPr marL="0" indent="0">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2354713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29600" cy="6375532"/>
          </a:xfrm>
        </p:spPr>
        <p:txBody>
          <a:bodyPr>
            <a:noAutofit/>
          </a:bodyPr>
          <a:lstStyle/>
          <a:p>
            <a:pPr marL="0" indent="0">
              <a:buNone/>
            </a:pPr>
            <a:r>
              <a:rPr lang="tr-TR" sz="2000" dirty="0" smtClean="0">
                <a:latin typeface="Arial" pitchFamily="34" charset="0"/>
                <a:cs typeface="Arial" pitchFamily="34" charset="0"/>
              </a:rPr>
              <a:t>  </a:t>
            </a:r>
            <a:r>
              <a:rPr lang="tr-TR" sz="1900" dirty="0" smtClean="0">
                <a:latin typeface="Arial" pitchFamily="34" charset="0"/>
                <a:cs typeface="Arial" pitchFamily="34" charset="0"/>
              </a:rPr>
              <a:t>Web içinde kullanılan banner denilen linklere diğer sitelerin reklamlarını alabilmekte ve bu bannerlar birkaç cm2lik alanda önemli ölçüde etkili olmaktadır. Bannerlar, dijital ortamın bil boardları olarak ifade edilirler. Bannerların, izleyicilerinin bakışını yakalayabilmesi, ekran içindeki web sayfalarında animasyonlara yer vermesine, mesajlara ya da anket soruları içermesi, canlı renkler kullanılmasına, tipografisinin okunur olmasına ve tutarlı bir şekilde tasarlanmasına bağlıdır. Normal televizyon izleyicisinden farklı olan internet kullanıcısına reklam mesajını aktarırken klasik yöntemlerden kaçınılmalıdır. İnternet reklamı dergi ya da </a:t>
            </a:r>
            <a:r>
              <a:rPr lang="tr-TR" sz="1900" dirty="0" err="1" smtClean="0">
                <a:latin typeface="Arial" pitchFamily="34" charset="0"/>
                <a:cs typeface="Arial" pitchFamily="34" charset="0"/>
              </a:rPr>
              <a:t>Tv</a:t>
            </a:r>
            <a:r>
              <a:rPr lang="tr-TR" sz="1900" dirty="0" smtClean="0">
                <a:latin typeface="Arial" pitchFamily="34" charset="0"/>
                <a:cs typeface="Arial" pitchFamily="34" charset="0"/>
              </a:rPr>
              <a:t> reklamlarından farklıdır. Sürekli açılan kapılar nedeniyle insanlar animasyon, renk değişimleri ve ses efektleriyle etkilenmelidir. Bütün bunlar için gerekli teknik imkanlar ise internet ortamında bulunmaktadır. Bir web sitesinin kullanıcılara tanıtılması ve duyurulması gerekir. Bunun içinde </a:t>
            </a:r>
            <a:r>
              <a:rPr lang="tr-TR" sz="1900" dirty="0" err="1" smtClean="0">
                <a:latin typeface="Arial" pitchFamily="34" charset="0"/>
                <a:cs typeface="Arial" pitchFamily="34" charset="0"/>
              </a:rPr>
              <a:t>Yahoo</a:t>
            </a:r>
            <a:r>
              <a:rPr lang="tr-TR" sz="1900" dirty="0" smtClean="0">
                <a:latin typeface="Arial" pitchFamily="34" charset="0"/>
                <a:cs typeface="Arial" pitchFamily="34" charset="0"/>
              </a:rPr>
              <a:t>, </a:t>
            </a:r>
            <a:r>
              <a:rPr lang="tr-TR" sz="1900" dirty="0" err="1" smtClean="0">
                <a:latin typeface="Arial" pitchFamily="34" charset="0"/>
                <a:cs typeface="Arial" pitchFamily="34" charset="0"/>
              </a:rPr>
              <a:t>google</a:t>
            </a:r>
            <a:r>
              <a:rPr lang="tr-TR" sz="1900" dirty="0" smtClean="0">
                <a:latin typeface="Arial" pitchFamily="34" charset="0"/>
                <a:cs typeface="Arial" pitchFamily="34" charset="0"/>
              </a:rPr>
              <a:t>, gibi arama motorları ve link </a:t>
            </a:r>
            <a:r>
              <a:rPr lang="tr-TR" sz="1900" dirty="0" err="1" smtClean="0">
                <a:latin typeface="Arial" pitchFamily="34" charset="0"/>
                <a:cs typeface="Arial" pitchFamily="34" charset="0"/>
              </a:rPr>
              <a:t>databaselerine</a:t>
            </a:r>
            <a:r>
              <a:rPr lang="tr-TR" sz="1900" dirty="0" smtClean="0">
                <a:latin typeface="Arial" pitchFamily="34" charset="0"/>
                <a:cs typeface="Arial" pitchFamily="34" charset="0"/>
              </a:rPr>
              <a:t> kaydedilmeleri ilk adımdır. Ancak buralardaki yığılma sayfanın konusuyla ilgili kelimeler giderek arama yapan ziyaretçilere bir anda  sonuç gösterebilmekte, böylelikle sayfanın görülme ihtimali son derece düşük olabilmektedir. Bu nedenle sayfaları tanıtmanın diğer bir etkili yolu çokça ziyaret edilen sayfa ve sitelere reklam linki koymaktır. Bu konuda internette standart hale gelmiş 2 yöntem vardır. Gösterim  ya da tıklama adedi üzerinden  reklam  için ücret ödemek ya da başka sitelerle </a:t>
            </a:r>
            <a:r>
              <a:rPr lang="tr-TR" sz="1900" dirty="0" err="1" smtClean="0">
                <a:latin typeface="Arial" pitchFamily="34" charset="0"/>
                <a:cs typeface="Arial" pitchFamily="34" charset="0"/>
              </a:rPr>
              <a:t>reklem</a:t>
            </a:r>
            <a:r>
              <a:rPr lang="tr-TR" sz="1900" dirty="0" smtClean="0">
                <a:latin typeface="Arial" pitchFamily="34" charset="0"/>
                <a:cs typeface="Arial" pitchFamily="34" charset="0"/>
              </a:rPr>
              <a:t> değiş-tokuşu yapmaktır</a:t>
            </a:r>
            <a:endParaRPr lang="tr-TR" sz="1900" dirty="0"/>
          </a:p>
        </p:txBody>
      </p:sp>
    </p:spTree>
    <p:extLst>
      <p:ext uri="{BB962C8B-B14F-4D97-AF65-F5344CB8AC3E}">
        <p14:creationId xmlns:p14="http://schemas.microsoft.com/office/powerpoint/2010/main" val="148356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normAutofit fontScale="70000" lnSpcReduction="20000"/>
          </a:bodyPr>
          <a:lstStyle/>
          <a:p>
            <a:pPr marL="0" indent="0">
              <a:buNone/>
            </a:pPr>
            <a:r>
              <a:rPr lang="tr-TR" sz="3400" b="1" dirty="0">
                <a:latin typeface="Arial" pitchFamily="34" charset="0"/>
                <a:cs typeface="Arial" pitchFamily="34" charset="0"/>
              </a:rPr>
              <a:t>Anlaşılırlık</a:t>
            </a:r>
            <a:endParaRPr lang="tr-TR" sz="3400" dirty="0">
              <a:latin typeface="Arial" pitchFamily="34" charset="0"/>
              <a:cs typeface="Arial" pitchFamily="34" charset="0"/>
            </a:endParaRPr>
          </a:p>
          <a:p>
            <a:pPr marL="0" indent="0">
              <a:buNone/>
            </a:pPr>
            <a:r>
              <a:rPr lang="tr-TR" sz="3400" dirty="0">
                <a:latin typeface="Arial" pitchFamily="34" charset="0"/>
                <a:cs typeface="Arial" pitchFamily="34" charset="0"/>
              </a:rPr>
              <a:t>Çoğu kez bir televizyon spotunun izleyenlerin verilen reklam mesajını tam olarak anlayamamalarının nedeni  ya konuşmaların çok hızlı geçmesi veya reklam metninde kullanılan cümle yapısının gereğinden fazla karmaşık olması ya da sunucuların telaffuzlarının anlaşılır olmamasıdır. Reklam metni, hedef kitle tarafından kolay okunabilir ve anlaşılabilir olmalıdır. Bir mesajın duyulmuş ya da görülmüş olması o mesajın izleyici tarafından tam olarak algılandığı anlamına gelmez</a:t>
            </a:r>
          </a:p>
          <a:p>
            <a:pPr marL="0" indent="0">
              <a:buNone/>
            </a:pPr>
            <a:r>
              <a:rPr lang="tr-TR" sz="3400" b="1" dirty="0" smtClean="0">
                <a:latin typeface="Arial" pitchFamily="34" charset="0"/>
                <a:cs typeface="Arial" pitchFamily="34" charset="0"/>
              </a:rPr>
              <a:t>Kalıcılık</a:t>
            </a:r>
            <a:endParaRPr lang="tr-TR" sz="3400" dirty="0">
              <a:latin typeface="Arial" pitchFamily="34" charset="0"/>
              <a:cs typeface="Arial" pitchFamily="34" charset="0"/>
            </a:endParaRPr>
          </a:p>
          <a:p>
            <a:pPr marL="0" indent="0">
              <a:buNone/>
            </a:pPr>
            <a:r>
              <a:rPr lang="tr-TR" sz="3400" dirty="0">
                <a:latin typeface="Arial" pitchFamily="34" charset="0"/>
                <a:cs typeface="Arial" pitchFamily="34" charset="0"/>
              </a:rPr>
              <a:t>Reklam mesajının anlaşılması, hatırda kalıcı olması için yeterli değildir. Günümüzde onlarca reklam spotu afiş ya da el ilanı ile karşılaşan bireyin  bunların tümünü hatırlaması mümkün değildir. </a:t>
            </a:r>
            <a:r>
              <a:rPr lang="tr-TR" sz="3400" dirty="0" err="1">
                <a:latin typeface="Arial" pitchFamily="34" charset="0"/>
                <a:cs typeface="Arial" pitchFamily="34" charset="0"/>
              </a:rPr>
              <a:t>Leo</a:t>
            </a:r>
            <a:r>
              <a:rPr lang="tr-TR" sz="3400" dirty="0">
                <a:latin typeface="Arial" pitchFamily="34" charset="0"/>
                <a:cs typeface="Arial" pitchFamily="34" charset="0"/>
              </a:rPr>
              <a:t> </a:t>
            </a:r>
            <a:r>
              <a:rPr lang="tr-TR" sz="3400" dirty="0" err="1">
                <a:latin typeface="Arial" pitchFamily="34" charset="0"/>
                <a:cs typeface="Arial" pitchFamily="34" charset="0"/>
              </a:rPr>
              <a:t>Bogart</a:t>
            </a:r>
            <a:r>
              <a:rPr lang="tr-TR" sz="3400" dirty="0">
                <a:latin typeface="Arial" pitchFamily="34" charset="0"/>
                <a:cs typeface="Arial" pitchFamily="34" charset="0"/>
              </a:rPr>
              <a:t> tarafından 1965’te  yapılan araştırmada hatırlanma oranı %18</a:t>
            </a:r>
          </a:p>
          <a:p>
            <a:pPr marL="0" indent="0">
              <a:buNone/>
            </a:pPr>
            <a:r>
              <a:rPr lang="tr-TR" sz="3400" dirty="0">
                <a:latin typeface="Arial" pitchFamily="34" charset="0"/>
                <a:cs typeface="Arial" pitchFamily="34" charset="0"/>
              </a:rPr>
              <a:t>1971’te %12, 1981’de %7 , günümüzde ise %3 oranında karşımıza çıkmaktadır.  Bu nedenle bir reklam mesajının kalıcı olmasını s ağlamak için dikkat edilmesi gereken hususlar şunlardır;</a:t>
            </a:r>
          </a:p>
          <a:p>
            <a:pPr marL="0" indent="0">
              <a:buNone/>
            </a:pPr>
            <a:endParaRPr lang="tr-TR" dirty="0"/>
          </a:p>
        </p:txBody>
      </p:sp>
    </p:spTree>
    <p:extLst>
      <p:ext uri="{BB962C8B-B14F-4D97-AF65-F5344CB8AC3E}">
        <p14:creationId xmlns:p14="http://schemas.microsoft.com/office/powerpoint/2010/main" val="1089054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lstStyle/>
          <a:p>
            <a:pPr>
              <a:buFont typeface="Courier New" pitchFamily="49" charset="0"/>
              <a:buChar char="o"/>
            </a:pPr>
            <a:r>
              <a:rPr lang="tr-TR" dirty="0">
                <a:latin typeface="Arial" pitchFamily="34" charset="0"/>
                <a:cs typeface="Arial" pitchFamily="34" charset="0"/>
              </a:rPr>
              <a:t>Reklam mesajı ilgi çekici olmalıdır.</a:t>
            </a:r>
          </a:p>
          <a:p>
            <a:pPr lvl="0">
              <a:buFont typeface="Courier New" pitchFamily="49" charset="0"/>
              <a:buChar char="o"/>
            </a:pPr>
            <a:r>
              <a:rPr lang="tr-TR" dirty="0">
                <a:latin typeface="Arial" pitchFamily="34" charset="0"/>
                <a:cs typeface="Arial" pitchFamily="34" charset="0"/>
              </a:rPr>
              <a:t>Reklam mesajının izleyicinin düşünme yeteneğini harekete geçirmesi gerekir.</a:t>
            </a:r>
          </a:p>
          <a:p>
            <a:pPr lvl="0">
              <a:buFont typeface="Courier New" pitchFamily="49" charset="0"/>
              <a:buChar char="o"/>
            </a:pPr>
            <a:r>
              <a:rPr lang="tr-TR" dirty="0">
                <a:latin typeface="Arial" pitchFamily="34" charset="0"/>
                <a:cs typeface="Arial" pitchFamily="34" charset="0"/>
              </a:rPr>
              <a:t>Reklam mesajında; Ürünün tüketiciye sağlayacağı yarar reklamda gösterilmelidir.</a:t>
            </a:r>
          </a:p>
          <a:p>
            <a:pPr lvl="0">
              <a:buFont typeface="Courier New" pitchFamily="49" charset="0"/>
              <a:buChar char="o"/>
            </a:pPr>
            <a:r>
              <a:rPr lang="tr-TR" dirty="0">
                <a:latin typeface="Arial" pitchFamily="34" charset="0"/>
                <a:cs typeface="Arial" pitchFamily="34" charset="0"/>
              </a:rPr>
              <a:t>Reklam mesajı, somut ve yaşayan bir dil kullanılarak verilmelidir.</a:t>
            </a:r>
          </a:p>
          <a:p>
            <a:pPr lvl="0">
              <a:buFont typeface="Courier New" pitchFamily="49" charset="0"/>
              <a:buChar char="o"/>
            </a:pPr>
            <a:r>
              <a:rPr lang="tr-TR" dirty="0">
                <a:latin typeface="Arial" pitchFamily="34" charset="0"/>
                <a:cs typeface="Arial" pitchFamily="34" charset="0"/>
              </a:rPr>
              <a:t>Akıcı ve anlaşılır olmalı , abartılı bir dil kullanılmamalıdır.</a:t>
            </a:r>
          </a:p>
          <a:p>
            <a:pPr lvl="0">
              <a:buFont typeface="Courier New" pitchFamily="49" charset="0"/>
              <a:buChar char="o"/>
            </a:pPr>
            <a:r>
              <a:rPr lang="tr-TR" dirty="0">
                <a:latin typeface="Arial" pitchFamily="34" charset="0"/>
                <a:cs typeface="Arial" pitchFamily="34" charset="0"/>
              </a:rPr>
              <a:t>Mesajın kalıcılığını sağlamak için sıkça tekrar edilmelidir.</a:t>
            </a:r>
          </a:p>
          <a:p>
            <a:endParaRPr lang="tr-TR" dirty="0"/>
          </a:p>
        </p:txBody>
      </p:sp>
    </p:spTree>
    <p:extLst>
      <p:ext uri="{BB962C8B-B14F-4D97-AF65-F5344CB8AC3E}">
        <p14:creationId xmlns:p14="http://schemas.microsoft.com/office/powerpoint/2010/main" val="818621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706090"/>
          </a:xfrm>
        </p:spPr>
        <p:txBody>
          <a:bodyPr>
            <a:normAutofit fontScale="90000"/>
          </a:bodyPr>
          <a:lstStyle/>
          <a:p>
            <a:r>
              <a:rPr lang="tr-TR" b="1" dirty="0" smtClean="0">
                <a:latin typeface="Arial" pitchFamily="34" charset="0"/>
                <a:cs typeface="Arial" pitchFamily="34" charset="0"/>
              </a:rPr>
              <a:t>KURUM KİMLİĞİ</a:t>
            </a:r>
            <a:r>
              <a:rPr lang="tr-TR" dirty="0" smtClean="0">
                <a:latin typeface="Arial" pitchFamily="34" charset="0"/>
                <a:cs typeface="Arial" pitchFamily="34" charset="0"/>
              </a:rPr>
              <a:t/>
            </a:r>
            <a:br>
              <a:rPr lang="tr-TR" dirty="0" smtClean="0">
                <a:latin typeface="Arial" pitchFamily="34" charset="0"/>
                <a:cs typeface="Arial" pitchFamily="34" charset="0"/>
              </a:rPr>
            </a:br>
            <a:endParaRPr lang="tr-TR" dirty="0">
              <a:latin typeface="Arial" pitchFamily="34" charset="0"/>
              <a:cs typeface="Arial" pitchFamily="34" charset="0"/>
            </a:endParaRPr>
          </a:p>
        </p:txBody>
      </p:sp>
      <p:sp>
        <p:nvSpPr>
          <p:cNvPr id="3" name="İçerik Yer Tutucusu 2"/>
          <p:cNvSpPr>
            <a:spLocks noGrp="1"/>
          </p:cNvSpPr>
          <p:nvPr>
            <p:ph idx="1"/>
          </p:nvPr>
        </p:nvSpPr>
        <p:spPr>
          <a:xfrm>
            <a:off x="457200" y="620688"/>
            <a:ext cx="8229600" cy="6120680"/>
          </a:xfrm>
        </p:spPr>
        <p:txBody>
          <a:bodyPr>
            <a:normAutofit fontScale="77500" lnSpcReduction="20000"/>
          </a:bodyPr>
          <a:lstStyle/>
          <a:p>
            <a:pPr marL="0" indent="0">
              <a:buNone/>
            </a:pPr>
            <a:r>
              <a:rPr lang="tr-TR" dirty="0" smtClean="0">
                <a:latin typeface="Arial" pitchFamily="34" charset="0"/>
                <a:cs typeface="Arial" pitchFamily="34" charset="0"/>
              </a:rPr>
              <a:t>  Kurum </a:t>
            </a:r>
            <a:r>
              <a:rPr lang="tr-TR" dirty="0">
                <a:latin typeface="Arial" pitchFamily="34" charset="0"/>
                <a:cs typeface="Arial" pitchFamily="34" charset="0"/>
              </a:rPr>
              <a:t>kimliği bir işletmenin kişiliğini ifade eder. Bu kimlik kuruluşta çalışan davranışları, kuruluşun iletişim biçimleri, kuruluşun felsefesi ve görsel unsurlardan oluşur. Bir işletmenin kurumsal kimliğe ihtiyaç duymasının başlıca nedeni</a:t>
            </a:r>
            <a:r>
              <a:rPr lang="tr-TR" dirty="0" smtClean="0">
                <a:latin typeface="Arial" pitchFamily="34" charset="0"/>
                <a:cs typeface="Arial" pitchFamily="34" charset="0"/>
              </a:rPr>
              <a:t>;</a:t>
            </a:r>
          </a:p>
          <a:p>
            <a:pPr marL="0" indent="0">
              <a:buNone/>
            </a:pPr>
            <a:endParaRPr lang="tr-TR" dirty="0">
              <a:latin typeface="Arial" pitchFamily="34" charset="0"/>
              <a:cs typeface="Arial" pitchFamily="34" charset="0"/>
            </a:endParaRPr>
          </a:p>
          <a:p>
            <a:pPr marL="0" indent="0">
              <a:buNone/>
            </a:pPr>
            <a:r>
              <a:rPr lang="tr-TR" dirty="0" smtClean="0">
                <a:latin typeface="Arial" pitchFamily="34" charset="0"/>
                <a:cs typeface="Arial" pitchFamily="34" charset="0"/>
              </a:rPr>
              <a:t>-</a:t>
            </a:r>
            <a:r>
              <a:rPr lang="tr-TR" dirty="0">
                <a:latin typeface="Arial" pitchFamily="34" charset="0"/>
                <a:cs typeface="Arial" pitchFamily="34" charset="0"/>
              </a:rPr>
              <a:t>Kurum içerisinde çalışanların kurumuş ile bütünleşmesini sağlamak kurum dışında ise diğer kuruluşlardan, rakiplerinden ayırt edilerek tüketicilerin ve diğer alıcıların tercih nedeni olmasını hedeflemektir. Kurum kimliği denildiğinde ilk akla gelen unsurlar;</a:t>
            </a:r>
          </a:p>
          <a:p>
            <a:pPr marL="0" indent="0">
              <a:buNone/>
            </a:pPr>
            <a:r>
              <a:rPr lang="tr-TR" dirty="0">
                <a:latin typeface="Arial" pitchFamily="34" charset="0"/>
                <a:cs typeface="Arial" pitchFamily="34" charset="0"/>
              </a:rPr>
              <a:t>-Kuruluşun logosu</a:t>
            </a:r>
          </a:p>
          <a:p>
            <a:pPr marL="0" indent="0">
              <a:buNone/>
            </a:pPr>
            <a:r>
              <a:rPr lang="tr-TR" dirty="0">
                <a:latin typeface="Arial" pitchFamily="34" charset="0"/>
                <a:cs typeface="Arial" pitchFamily="34" charset="0"/>
              </a:rPr>
              <a:t>-Kullandığı renkler ve amblemidir.</a:t>
            </a:r>
          </a:p>
          <a:p>
            <a:pPr marL="0" indent="0">
              <a:buNone/>
            </a:pPr>
            <a:r>
              <a:rPr lang="tr-TR" dirty="0">
                <a:latin typeface="Arial" pitchFamily="34" charset="0"/>
                <a:cs typeface="Arial" pitchFamily="34" charset="0"/>
              </a:rPr>
              <a:t>Ancak saydığımız unsurlar kurum kimliğini belirlemede yeterli değildir. Kurumsal iletişim, kurumsal davranış ve kurum felsefesi de kurum kimliğinin içerisinde yer alır. Kurum kültürü de kurumsal kimliğin önemli  bir parçasıdır.</a:t>
            </a:r>
          </a:p>
          <a:p>
            <a:endParaRPr lang="tr-TR" dirty="0"/>
          </a:p>
        </p:txBody>
      </p:sp>
    </p:spTree>
    <p:extLst>
      <p:ext uri="{BB962C8B-B14F-4D97-AF65-F5344CB8AC3E}">
        <p14:creationId xmlns:p14="http://schemas.microsoft.com/office/powerpoint/2010/main" val="1112503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666492701"/>
              </p:ext>
            </p:extLst>
          </p:nvPr>
        </p:nvGraphicFramePr>
        <p:xfrm>
          <a:off x="457200" y="116632"/>
          <a:ext cx="8229600"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0059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lstStyle/>
          <a:p>
            <a:pPr marL="0" indent="0">
              <a:buNone/>
            </a:pPr>
            <a:r>
              <a:rPr lang="tr-TR" b="1" dirty="0" smtClean="0">
                <a:latin typeface="Arial" pitchFamily="34" charset="0"/>
                <a:cs typeface="Arial" pitchFamily="34" charset="0"/>
              </a:rPr>
              <a:t>          Kurum </a:t>
            </a:r>
            <a:r>
              <a:rPr lang="tr-TR" b="1" dirty="0">
                <a:latin typeface="Arial" pitchFamily="34" charset="0"/>
                <a:cs typeface="Arial" pitchFamily="34" charset="0"/>
              </a:rPr>
              <a:t>Kimliğinin </a:t>
            </a:r>
            <a:r>
              <a:rPr lang="tr-TR" b="1" dirty="0" smtClean="0">
                <a:latin typeface="Arial" pitchFamily="34" charset="0"/>
                <a:cs typeface="Arial" pitchFamily="34" charset="0"/>
              </a:rPr>
              <a:t>Unsurları</a:t>
            </a:r>
          </a:p>
          <a:p>
            <a:pPr marL="0" indent="0">
              <a:buNone/>
            </a:pPr>
            <a:endParaRPr lang="tr-TR" dirty="0">
              <a:latin typeface="Arial" pitchFamily="34" charset="0"/>
              <a:cs typeface="Arial" pitchFamily="34" charset="0"/>
            </a:endParaRPr>
          </a:p>
          <a:p>
            <a:pPr marL="0" indent="0">
              <a:buNone/>
            </a:pPr>
            <a:r>
              <a:rPr lang="tr-TR" b="1" dirty="0" smtClean="0">
                <a:latin typeface="Arial" pitchFamily="34" charset="0"/>
                <a:cs typeface="Arial" pitchFamily="34" charset="0"/>
              </a:rPr>
              <a:t>  </a:t>
            </a:r>
            <a:r>
              <a:rPr lang="tr-TR" dirty="0" err="1">
                <a:latin typeface="Arial" pitchFamily="34" charset="0"/>
                <a:cs typeface="Arial" pitchFamily="34" charset="0"/>
              </a:rPr>
              <a:t>Kiessling</a:t>
            </a:r>
            <a:r>
              <a:rPr lang="tr-TR" dirty="0">
                <a:latin typeface="Arial" pitchFamily="34" charset="0"/>
                <a:cs typeface="Arial" pitchFamily="34" charset="0"/>
              </a:rPr>
              <a:t> ve </a:t>
            </a:r>
            <a:r>
              <a:rPr lang="tr-TR" dirty="0" err="1">
                <a:latin typeface="Arial" pitchFamily="34" charset="0"/>
                <a:cs typeface="Arial" pitchFamily="34" charset="0"/>
              </a:rPr>
              <a:t>Spanog</a:t>
            </a:r>
            <a:r>
              <a:rPr lang="tr-TR" dirty="0">
                <a:latin typeface="Arial" pitchFamily="34" charset="0"/>
                <a:cs typeface="Arial" pitchFamily="34" charset="0"/>
              </a:rPr>
              <a:t>, Kurum kimliğini, kuru çekirdeği olarak kurum felsefesine dayandırmışlardır. Onlara göre kurumsal davranış  içe ve dışa yönelik kurumsal iletişim ve görünümün yani kurumsal dizaynın kesin, dengeli ve karşılıklı bir etkileşimidir. Buna göre kurum kimliği, hem  bir strateji hem bir hedeftir</a:t>
            </a:r>
            <a:r>
              <a:rPr lang="tr-TR" dirty="0"/>
              <a:t>.</a:t>
            </a:r>
          </a:p>
          <a:p>
            <a:pPr marL="0" indent="0">
              <a:buNone/>
            </a:pPr>
            <a:endParaRPr lang="tr-TR" dirty="0"/>
          </a:p>
        </p:txBody>
      </p:sp>
    </p:spTree>
    <p:extLst>
      <p:ext uri="{BB962C8B-B14F-4D97-AF65-F5344CB8AC3E}">
        <p14:creationId xmlns:p14="http://schemas.microsoft.com/office/powerpoint/2010/main" val="2796085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normAutofit fontScale="92500" lnSpcReduction="10000"/>
          </a:bodyPr>
          <a:lstStyle/>
          <a:p>
            <a:pPr lvl="0"/>
            <a:r>
              <a:rPr lang="tr-TR" b="1" dirty="0">
                <a:latin typeface="Arial" pitchFamily="34" charset="0"/>
                <a:cs typeface="Arial" pitchFamily="34" charset="0"/>
              </a:rPr>
              <a:t>Kurum Kültürü</a:t>
            </a: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İşletmeci ve işletme yöneticisi için  kurum kültürü, kuruluşunun çalışma şeklini ve faaliyetlerinin  sonucunu etkileyen belirli insan topluluklarınca oluşturulan inançlar, değerler, örf ve adetler ile diğer k işiler arası ilişkilerin sonuçlarının tamamıdır.</a:t>
            </a:r>
          </a:p>
          <a:p>
            <a:pPr lvl="0"/>
            <a:r>
              <a:rPr lang="tr-TR" b="1" dirty="0">
                <a:latin typeface="Arial" pitchFamily="34" charset="0"/>
                <a:cs typeface="Arial" pitchFamily="34" charset="0"/>
              </a:rPr>
              <a:t>Kurum Felsefesi</a:t>
            </a: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Kurum felsefesi, bir kurumun değerlerinden, tutumundan, normlarından amacından ve tarihinden oluşan bir bütündür. </a:t>
            </a:r>
          </a:p>
          <a:p>
            <a:pPr lvl="0"/>
            <a:r>
              <a:rPr lang="tr-TR" b="1" dirty="0">
                <a:latin typeface="Arial" pitchFamily="34" charset="0"/>
                <a:cs typeface="Arial" pitchFamily="34" charset="0"/>
              </a:rPr>
              <a:t>Kurumsal Davranış</a:t>
            </a: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Organizasyonun 3. Şahıslara karşı davranışını belirler</a:t>
            </a:r>
          </a:p>
          <a:p>
            <a:pPr marL="0" indent="0">
              <a:buNone/>
            </a:pPr>
            <a:endParaRPr lang="tr-TR" dirty="0"/>
          </a:p>
        </p:txBody>
      </p:sp>
    </p:spTree>
    <p:extLst>
      <p:ext uri="{BB962C8B-B14F-4D97-AF65-F5344CB8AC3E}">
        <p14:creationId xmlns:p14="http://schemas.microsoft.com/office/powerpoint/2010/main" val="3217057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normAutofit fontScale="77500" lnSpcReduction="20000"/>
          </a:bodyPr>
          <a:lstStyle/>
          <a:p>
            <a:pPr lvl="0"/>
            <a:r>
              <a:rPr lang="tr-TR" b="1" dirty="0" smtClean="0">
                <a:latin typeface="Arial" pitchFamily="34" charset="0"/>
                <a:cs typeface="Arial" pitchFamily="34" charset="0"/>
              </a:rPr>
              <a:t>Kurumsal İletişim</a:t>
            </a:r>
            <a:endParaRPr lang="tr-TR" dirty="0" smtClean="0">
              <a:latin typeface="Arial" pitchFamily="34" charset="0"/>
              <a:cs typeface="Arial" pitchFamily="34" charset="0"/>
            </a:endParaRPr>
          </a:p>
          <a:p>
            <a:pPr marL="0" indent="0">
              <a:buNone/>
            </a:pPr>
            <a:r>
              <a:rPr lang="tr-TR" dirty="0" smtClean="0">
                <a:latin typeface="Arial" pitchFamily="34" charset="0"/>
                <a:cs typeface="Arial" pitchFamily="34" charset="0"/>
              </a:rPr>
              <a:t>Kurumun pazarda başarılı olması için reklam, halkla ilişkiler, pazar ve kamuoyu araştırmaları ile personel iletişiminden oluşur. </a:t>
            </a:r>
          </a:p>
          <a:p>
            <a:pPr lvl="0"/>
            <a:r>
              <a:rPr lang="tr-TR" b="1" dirty="0" smtClean="0">
                <a:latin typeface="Arial" pitchFamily="34" charset="0"/>
                <a:cs typeface="Arial" pitchFamily="34" charset="0"/>
              </a:rPr>
              <a:t>Kurumsal Dizayn</a:t>
            </a:r>
            <a:endParaRPr lang="tr-TR" dirty="0" smtClean="0">
              <a:latin typeface="Arial" pitchFamily="34" charset="0"/>
              <a:cs typeface="Arial" pitchFamily="34" charset="0"/>
            </a:endParaRPr>
          </a:p>
          <a:p>
            <a:pPr marL="0" indent="0">
              <a:buNone/>
            </a:pPr>
            <a:r>
              <a:rPr lang="tr-TR" dirty="0" smtClean="0">
                <a:latin typeface="Arial" pitchFamily="34" charset="0"/>
                <a:cs typeface="Arial" pitchFamily="34" charset="0"/>
              </a:rPr>
              <a:t>Bir kuruluşun kendisini görsel olarak ifade etme biçimidir. Kurumsal dizaynı oluşturan unsurlar arasında, marka, yazı ve tipografi, renk, mimari dizayn ve çeşitli tanıtım uygulamaları yer alır. </a:t>
            </a:r>
          </a:p>
          <a:p>
            <a:pPr lvl="0"/>
            <a:r>
              <a:rPr lang="tr-TR" b="1" dirty="0" smtClean="0">
                <a:latin typeface="Arial" pitchFamily="34" charset="0"/>
                <a:cs typeface="Arial" pitchFamily="34" charset="0"/>
              </a:rPr>
              <a:t>Kurumsal İmaj</a:t>
            </a:r>
            <a:endParaRPr lang="tr-TR" dirty="0" smtClean="0">
              <a:latin typeface="Arial" pitchFamily="34" charset="0"/>
              <a:cs typeface="Arial" pitchFamily="34" charset="0"/>
            </a:endParaRPr>
          </a:p>
          <a:p>
            <a:pPr marL="0" indent="0">
              <a:buNone/>
            </a:pPr>
            <a:r>
              <a:rPr lang="tr-TR" dirty="0" smtClean="0">
                <a:latin typeface="Arial" pitchFamily="34" charset="0"/>
                <a:cs typeface="Arial" pitchFamily="34" charset="0"/>
              </a:rPr>
              <a:t>Kuruluşun çalışanları, hedef grupları ve kamu üzerinde kurum kimliğinin etkisi sonucunda ortaya çıkar. Kurum kimliği kuruluşun kendisini nasıl algıladığını ifade ederken, kurum imajı kurumun hedef grubunu o kurumu soyut olarak nasıl algıladığının bir resmidir. </a:t>
            </a:r>
          </a:p>
          <a:p>
            <a:pPr marL="0" indent="0">
              <a:buNone/>
            </a:pPr>
            <a:r>
              <a:rPr lang="tr-TR" dirty="0" smtClean="0">
                <a:latin typeface="Arial" pitchFamily="34" charset="0"/>
                <a:cs typeface="Arial" pitchFamily="34" charset="0"/>
              </a:rPr>
              <a:t> Kurum kimliği oluşturmaya yönelik çabaların hedefi; “ İmaj oluşturmaktır”.</a:t>
            </a:r>
          </a:p>
          <a:p>
            <a:pPr marL="0" indent="0">
              <a:buNone/>
            </a:pPr>
            <a:r>
              <a:rPr lang="tr-TR" dirty="0" smtClean="0">
                <a:latin typeface="Arial" pitchFamily="34" charset="0"/>
                <a:cs typeface="Arial" pitchFamily="34" charset="0"/>
              </a:rPr>
              <a:t>Kurum kimliği somut faaliyetleri tanımlarken, kurum imajı, olması istenen durumu ifade etmektedir.</a:t>
            </a:r>
            <a:endParaRPr lang="tr-TR" dirty="0">
              <a:latin typeface="Arial" pitchFamily="34" charset="0"/>
              <a:cs typeface="Arial" pitchFamily="34" charset="0"/>
            </a:endParaRPr>
          </a:p>
        </p:txBody>
      </p:sp>
    </p:spTree>
    <p:extLst>
      <p:ext uri="{BB962C8B-B14F-4D97-AF65-F5344CB8AC3E}">
        <p14:creationId xmlns:p14="http://schemas.microsoft.com/office/powerpoint/2010/main" val="265978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Arial" pitchFamily="34" charset="0"/>
                <a:cs typeface="Arial" pitchFamily="34" charset="0"/>
              </a:rPr>
              <a:t>Reklam Ortamları</a:t>
            </a:r>
            <a:endParaRPr lang="tr-TR" b="1" dirty="0">
              <a:latin typeface="Arial" pitchFamily="34" charset="0"/>
              <a:cs typeface="Arial" pitchFamily="34" charset="0"/>
            </a:endParaRPr>
          </a:p>
        </p:txBody>
      </p:sp>
      <p:sp>
        <p:nvSpPr>
          <p:cNvPr id="3" name="İçerik Yer Tutucusu 2"/>
          <p:cNvSpPr>
            <a:spLocks noGrp="1"/>
          </p:cNvSpPr>
          <p:nvPr>
            <p:ph idx="1"/>
          </p:nvPr>
        </p:nvSpPr>
        <p:spPr/>
        <p:txBody>
          <a:bodyPr/>
          <a:lstStyle/>
          <a:p>
            <a:pPr marL="0" indent="0">
              <a:buNone/>
            </a:pPr>
            <a:r>
              <a:rPr lang="tr-TR" dirty="0">
                <a:latin typeface="Arial" pitchFamily="34" charset="0"/>
                <a:cs typeface="Arial" pitchFamily="34" charset="0"/>
              </a:rPr>
              <a:t>Reklam kampanyasının en önemli aşamalarından biri de reklam ortamının seçimidir. Çünkü reklam ortamları mesaj ile hedef kitlenin buluştuğu yerdir. Reklam ortamı seçiminde hedef kitlenin ve reklam araçlarının çok iyi bilinmesi gerekmektedir. Reklam ortamlarını üç grupta </a:t>
            </a:r>
            <a:r>
              <a:rPr lang="tr-TR" dirty="0" smtClean="0">
                <a:latin typeface="Arial" pitchFamily="34" charset="0"/>
                <a:cs typeface="Arial" pitchFamily="34" charset="0"/>
              </a:rPr>
              <a:t>inceleyebiliriz</a:t>
            </a:r>
            <a:endParaRPr lang="tr-TR" dirty="0">
              <a:latin typeface="Arial" pitchFamily="34" charset="0"/>
              <a:cs typeface="Arial" pitchFamily="34" charset="0"/>
            </a:endParaRPr>
          </a:p>
        </p:txBody>
      </p:sp>
    </p:spTree>
    <p:extLst>
      <p:ext uri="{BB962C8B-B14F-4D97-AF65-F5344CB8AC3E}">
        <p14:creationId xmlns:p14="http://schemas.microsoft.com/office/powerpoint/2010/main" val="90673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normAutofit fontScale="77500" lnSpcReduction="20000"/>
          </a:bodyPr>
          <a:lstStyle/>
          <a:p>
            <a:pPr marL="0" indent="0">
              <a:buNone/>
            </a:pPr>
            <a:r>
              <a:rPr lang="tr-TR" b="1" dirty="0">
                <a:solidFill>
                  <a:schemeClr val="accent6">
                    <a:lumMod val="50000"/>
                  </a:schemeClr>
                </a:solidFill>
                <a:latin typeface="Arial" pitchFamily="34" charset="0"/>
                <a:cs typeface="Arial" pitchFamily="34" charset="0"/>
              </a:rPr>
              <a:t>1-Basılı Reklam Ortamları</a:t>
            </a:r>
          </a:p>
          <a:p>
            <a:pPr marL="0" indent="0">
              <a:buNone/>
            </a:pPr>
            <a:r>
              <a:rPr lang="tr-TR" dirty="0">
                <a:latin typeface="Arial" pitchFamily="34" charset="0"/>
                <a:cs typeface="Arial" pitchFamily="34" charset="0"/>
              </a:rPr>
              <a:t>Basılı reklam ortamları mesajların hedef kitlesine yazı, fotoğraf, grafik gibi görsel unsurlarla ulaştırdığı reklam araçlarıdır. Bunlar; gazeteler, dergiler, el ilanları, kataloglar ve broşürlerdir.</a:t>
            </a:r>
          </a:p>
          <a:p>
            <a:pPr marL="0" indent="0">
              <a:buNone/>
            </a:pPr>
            <a:r>
              <a:rPr lang="tr-TR" b="1" dirty="0">
                <a:solidFill>
                  <a:schemeClr val="accent6">
                    <a:lumMod val="50000"/>
                  </a:schemeClr>
                </a:solidFill>
                <a:latin typeface="Arial" pitchFamily="34" charset="0"/>
                <a:cs typeface="Arial" pitchFamily="34" charset="0"/>
              </a:rPr>
              <a:t>2-Yayın Yapan Reklam Ortamları</a:t>
            </a:r>
          </a:p>
          <a:p>
            <a:pPr marL="0" indent="0">
              <a:buNone/>
            </a:pPr>
            <a:r>
              <a:rPr lang="tr-TR" dirty="0">
                <a:latin typeface="Arial" pitchFamily="34" charset="0"/>
                <a:cs typeface="Arial" pitchFamily="34" charset="0"/>
              </a:rPr>
              <a:t>a)- Televizyon</a:t>
            </a:r>
          </a:p>
          <a:p>
            <a:pPr marL="0" indent="0">
              <a:buNone/>
            </a:pPr>
            <a:r>
              <a:rPr lang="tr-TR" dirty="0">
                <a:latin typeface="Arial" pitchFamily="34" charset="0"/>
                <a:cs typeface="Arial" pitchFamily="34" charset="0"/>
              </a:rPr>
              <a:t>b)- Radyo</a:t>
            </a:r>
          </a:p>
          <a:p>
            <a:pPr marL="0" indent="0">
              <a:buNone/>
            </a:pPr>
            <a:r>
              <a:rPr lang="tr-TR" b="1" dirty="0">
                <a:solidFill>
                  <a:schemeClr val="accent6">
                    <a:lumMod val="50000"/>
                  </a:schemeClr>
                </a:solidFill>
                <a:latin typeface="Arial" pitchFamily="34" charset="0"/>
                <a:cs typeface="Arial" pitchFamily="34" charset="0"/>
              </a:rPr>
              <a:t>3- Diğer Reklam Ortamları</a:t>
            </a:r>
          </a:p>
          <a:p>
            <a:pPr marL="0" indent="0">
              <a:buNone/>
            </a:pPr>
            <a:r>
              <a:rPr lang="tr-TR" dirty="0">
                <a:latin typeface="Arial" pitchFamily="34" charset="0"/>
                <a:cs typeface="Arial" pitchFamily="34" charset="0"/>
              </a:rPr>
              <a:t>Bunlar basılı yayın yapan reklam ortamlarının dışında kalan reklam araçlarıdır. </a:t>
            </a:r>
          </a:p>
          <a:p>
            <a:pPr marL="0" indent="0">
              <a:buNone/>
            </a:pPr>
            <a:r>
              <a:rPr lang="tr-TR" dirty="0">
                <a:latin typeface="Arial" pitchFamily="34" charset="0"/>
                <a:cs typeface="Arial" pitchFamily="34" charset="0"/>
              </a:rPr>
              <a:t>a)- Fuarlar</a:t>
            </a:r>
          </a:p>
          <a:p>
            <a:pPr marL="0" indent="0">
              <a:buNone/>
            </a:pPr>
            <a:r>
              <a:rPr lang="tr-TR" dirty="0">
                <a:latin typeface="Arial" pitchFamily="34" charset="0"/>
                <a:cs typeface="Arial" pitchFamily="34" charset="0"/>
              </a:rPr>
              <a:t>b)- Açık Hava Reklam Araçları</a:t>
            </a:r>
          </a:p>
          <a:p>
            <a:pPr marL="0" indent="0">
              <a:buNone/>
            </a:pPr>
            <a:r>
              <a:rPr lang="tr-TR" dirty="0">
                <a:latin typeface="Arial" pitchFamily="34" charset="0"/>
                <a:cs typeface="Arial" pitchFamily="34" charset="0"/>
              </a:rPr>
              <a:t>c)- Doğrudan Postalama</a:t>
            </a:r>
          </a:p>
          <a:p>
            <a:pPr marL="0" indent="0">
              <a:buNone/>
            </a:pPr>
            <a:r>
              <a:rPr lang="tr-TR" dirty="0">
                <a:latin typeface="Arial" pitchFamily="34" charset="0"/>
                <a:cs typeface="Arial" pitchFamily="34" charset="0"/>
              </a:rPr>
              <a:t>d)- Sinema</a:t>
            </a:r>
          </a:p>
          <a:p>
            <a:pPr marL="0" indent="0">
              <a:buNone/>
            </a:pPr>
            <a:r>
              <a:rPr lang="tr-TR" dirty="0">
                <a:latin typeface="Arial" pitchFamily="34" charset="0"/>
                <a:cs typeface="Arial" pitchFamily="34" charset="0"/>
              </a:rPr>
              <a:t>e)- Satış Yeri Reklam Malzemeleri</a:t>
            </a:r>
          </a:p>
          <a:p>
            <a:pPr marL="0" indent="0">
              <a:buNone/>
            </a:pPr>
            <a:r>
              <a:rPr lang="tr-TR" dirty="0">
                <a:latin typeface="Arial" pitchFamily="34" charset="0"/>
                <a:cs typeface="Arial" pitchFamily="34" charset="0"/>
              </a:rPr>
              <a:t>f)- </a:t>
            </a:r>
            <a:r>
              <a:rPr lang="tr-TR" dirty="0" err="1">
                <a:latin typeface="Arial" pitchFamily="34" charset="0"/>
                <a:cs typeface="Arial" pitchFamily="34" charset="0"/>
              </a:rPr>
              <a:t>Cd</a:t>
            </a:r>
            <a:r>
              <a:rPr lang="tr-TR" dirty="0">
                <a:latin typeface="Arial" pitchFamily="34" charset="0"/>
                <a:cs typeface="Arial" pitchFamily="34" charset="0"/>
              </a:rPr>
              <a:t> </a:t>
            </a:r>
            <a:r>
              <a:rPr lang="tr-TR" dirty="0" err="1">
                <a:latin typeface="Arial" pitchFamily="34" charset="0"/>
                <a:cs typeface="Arial" pitchFamily="34" charset="0"/>
              </a:rPr>
              <a:t>Room</a:t>
            </a:r>
            <a:r>
              <a:rPr lang="tr-TR" dirty="0">
                <a:latin typeface="Arial" pitchFamily="34" charset="0"/>
                <a:cs typeface="Arial" pitchFamily="34" charset="0"/>
              </a:rPr>
              <a:t>, Multimedia, İnternet gibi bilgisayar ortamları.</a:t>
            </a:r>
          </a:p>
          <a:p>
            <a:pPr marL="0" indent="0">
              <a:buNone/>
            </a:pPr>
            <a:endParaRPr lang="tr-TR" dirty="0"/>
          </a:p>
        </p:txBody>
      </p:sp>
    </p:spTree>
    <p:extLst>
      <p:ext uri="{BB962C8B-B14F-4D97-AF65-F5344CB8AC3E}">
        <p14:creationId xmlns:p14="http://schemas.microsoft.com/office/powerpoint/2010/main" val="2467981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latin typeface="Arial" pitchFamily="34" charset="0"/>
                <a:cs typeface="Arial" pitchFamily="34" charset="0"/>
              </a:rPr>
              <a:t>BRİEF (BİLGİLENDİRME)</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  </a:t>
            </a:r>
            <a:r>
              <a:rPr lang="tr-TR" dirty="0" smtClean="0">
                <a:latin typeface="Arial" pitchFamily="34" charset="0"/>
                <a:cs typeface="Arial" pitchFamily="34" charset="0"/>
              </a:rPr>
              <a:t>Reklam </a:t>
            </a:r>
            <a:r>
              <a:rPr lang="tr-TR" dirty="0">
                <a:latin typeface="Arial" pitchFamily="34" charset="0"/>
                <a:cs typeface="Arial" pitchFamily="34" charset="0"/>
              </a:rPr>
              <a:t>kampanyası düzenlemek isteyen bir işletmenin bir reklam ajansına yaptırmayı düşündüğü reklam kampanyasıyla ilgili yazılı olarak verdiği görev talimatına ya da görev tanımına </a:t>
            </a:r>
            <a:r>
              <a:rPr lang="tr-TR" i="1" dirty="0">
                <a:latin typeface="Arial" pitchFamily="34" charset="0"/>
                <a:cs typeface="Arial" pitchFamily="34" charset="0"/>
              </a:rPr>
              <a:t>“</a:t>
            </a:r>
            <a:r>
              <a:rPr lang="tr-TR" i="1" dirty="0" err="1">
                <a:latin typeface="Arial" pitchFamily="34" charset="0"/>
                <a:cs typeface="Arial" pitchFamily="34" charset="0"/>
              </a:rPr>
              <a:t>creative</a:t>
            </a:r>
            <a:r>
              <a:rPr lang="tr-TR" i="1" dirty="0">
                <a:latin typeface="Arial" pitchFamily="34" charset="0"/>
                <a:cs typeface="Arial" pitchFamily="34" charset="0"/>
              </a:rPr>
              <a:t> </a:t>
            </a:r>
            <a:r>
              <a:rPr lang="tr-TR" i="1" dirty="0" err="1">
                <a:latin typeface="Arial" pitchFamily="34" charset="0"/>
                <a:cs typeface="Arial" pitchFamily="34" charset="0"/>
              </a:rPr>
              <a:t>contract</a:t>
            </a:r>
            <a:r>
              <a:rPr lang="tr-TR" i="1" dirty="0">
                <a:latin typeface="Arial" pitchFamily="34" charset="0"/>
                <a:cs typeface="Arial" pitchFamily="34" charset="0"/>
              </a:rPr>
              <a:t>”, “</a:t>
            </a:r>
            <a:r>
              <a:rPr lang="tr-TR" i="1" dirty="0" err="1">
                <a:latin typeface="Arial" pitchFamily="34" charset="0"/>
                <a:cs typeface="Arial" pitchFamily="34" charset="0"/>
              </a:rPr>
              <a:t>creative</a:t>
            </a:r>
            <a:r>
              <a:rPr lang="tr-TR" i="1" dirty="0">
                <a:latin typeface="Arial" pitchFamily="34" charset="0"/>
                <a:cs typeface="Arial" pitchFamily="34" charset="0"/>
              </a:rPr>
              <a:t> </a:t>
            </a:r>
            <a:r>
              <a:rPr lang="tr-TR" i="1" dirty="0" err="1">
                <a:latin typeface="Arial" pitchFamily="34" charset="0"/>
                <a:cs typeface="Arial" pitchFamily="34" charset="0"/>
              </a:rPr>
              <a:t>quidline</a:t>
            </a:r>
            <a:r>
              <a:rPr lang="tr-TR" i="1" dirty="0">
                <a:latin typeface="Arial" pitchFamily="34" charset="0"/>
                <a:cs typeface="Arial" pitchFamily="34" charset="0"/>
              </a:rPr>
              <a:t>”, “</a:t>
            </a:r>
            <a:r>
              <a:rPr lang="tr-TR" i="1" dirty="0" err="1">
                <a:latin typeface="Arial" pitchFamily="34" charset="0"/>
                <a:cs typeface="Arial" pitchFamily="34" charset="0"/>
              </a:rPr>
              <a:t>creative</a:t>
            </a:r>
            <a:r>
              <a:rPr lang="tr-TR" i="1" dirty="0">
                <a:latin typeface="Arial" pitchFamily="34" charset="0"/>
                <a:cs typeface="Arial" pitchFamily="34" charset="0"/>
              </a:rPr>
              <a:t> </a:t>
            </a:r>
            <a:r>
              <a:rPr lang="tr-TR" i="1" dirty="0" err="1">
                <a:latin typeface="Arial" pitchFamily="34" charset="0"/>
                <a:cs typeface="Arial" pitchFamily="34" charset="0"/>
              </a:rPr>
              <a:t>brief</a:t>
            </a:r>
            <a:r>
              <a:rPr lang="tr-TR" i="1" dirty="0">
                <a:latin typeface="Arial" pitchFamily="34" charset="0"/>
                <a:cs typeface="Arial" pitchFamily="34" charset="0"/>
              </a:rPr>
              <a:t>” </a:t>
            </a:r>
            <a:r>
              <a:rPr lang="tr-TR" dirty="0">
                <a:latin typeface="Arial" pitchFamily="34" charset="0"/>
                <a:cs typeface="Arial" pitchFamily="34" charset="0"/>
              </a:rPr>
              <a:t> ya da kısaca </a:t>
            </a:r>
            <a:r>
              <a:rPr lang="tr-TR" dirty="0" err="1">
                <a:latin typeface="Arial" pitchFamily="34" charset="0"/>
                <a:cs typeface="Arial" pitchFamily="34" charset="0"/>
              </a:rPr>
              <a:t>brief</a:t>
            </a:r>
            <a:r>
              <a:rPr lang="tr-TR" dirty="0">
                <a:latin typeface="Arial" pitchFamily="34" charset="0"/>
                <a:cs typeface="Arial" pitchFamily="34" charset="0"/>
              </a:rPr>
              <a:t>, bu görev talimatının hazırlanması işlemine ise </a:t>
            </a:r>
            <a:r>
              <a:rPr lang="tr-TR" dirty="0" err="1">
                <a:latin typeface="Arial" pitchFamily="34" charset="0"/>
                <a:cs typeface="Arial" pitchFamily="34" charset="0"/>
              </a:rPr>
              <a:t>briefing</a:t>
            </a:r>
            <a:r>
              <a:rPr lang="tr-TR" dirty="0">
                <a:latin typeface="Arial" pitchFamily="34" charset="0"/>
                <a:cs typeface="Arial" pitchFamily="34" charset="0"/>
              </a:rPr>
              <a:t> denir.</a:t>
            </a:r>
          </a:p>
          <a:p>
            <a:pPr marL="0" indent="0">
              <a:buNone/>
            </a:pPr>
            <a:r>
              <a:rPr lang="tr-TR" dirty="0" smtClean="0">
                <a:latin typeface="Arial" pitchFamily="34" charset="0"/>
                <a:cs typeface="Arial" pitchFamily="34" charset="0"/>
              </a:rPr>
              <a:t>  </a:t>
            </a:r>
          </a:p>
          <a:p>
            <a:pPr marL="0" indent="0">
              <a:buNone/>
            </a:pPr>
            <a:r>
              <a:rPr lang="tr-TR" dirty="0">
                <a:latin typeface="Arial" pitchFamily="34" charset="0"/>
                <a:cs typeface="Arial" pitchFamily="34" charset="0"/>
              </a:rPr>
              <a:t> </a:t>
            </a:r>
            <a:r>
              <a:rPr lang="tr-TR" dirty="0" smtClean="0">
                <a:latin typeface="Arial" pitchFamily="34" charset="0"/>
                <a:cs typeface="Arial" pitchFamily="34" charset="0"/>
              </a:rPr>
              <a:t> Bir </a:t>
            </a:r>
            <a:r>
              <a:rPr lang="tr-TR" dirty="0" err="1">
                <a:latin typeface="Arial" pitchFamily="34" charset="0"/>
                <a:cs typeface="Arial" pitchFamily="34" charset="0"/>
              </a:rPr>
              <a:t>brief</a:t>
            </a:r>
            <a:r>
              <a:rPr lang="tr-TR" dirty="0">
                <a:latin typeface="Arial" pitchFamily="34" charset="0"/>
                <a:cs typeface="Arial" pitchFamily="34" charset="0"/>
              </a:rPr>
              <a:t> de reklam kampanyası düzenleyecek firmanın kampanyayla ilgili önemli bilgileri yer alır. Bu tür bilgiler arasında;</a:t>
            </a:r>
          </a:p>
          <a:p>
            <a:pPr marL="0" indent="0">
              <a:buNone/>
            </a:pPr>
            <a:r>
              <a:rPr lang="tr-TR" dirty="0">
                <a:latin typeface="Arial" pitchFamily="34" charset="0"/>
                <a:cs typeface="Arial" pitchFamily="34" charset="0"/>
              </a:rPr>
              <a:t>-Ürüne İlişkin,</a:t>
            </a:r>
          </a:p>
          <a:p>
            <a:pPr marL="0" indent="0">
              <a:buNone/>
            </a:pPr>
            <a:r>
              <a:rPr lang="tr-TR" dirty="0">
                <a:latin typeface="Arial" pitchFamily="34" charset="0"/>
                <a:cs typeface="Arial" pitchFamily="34" charset="0"/>
              </a:rPr>
              <a:t>-Rakip işletmelere ilişkin,</a:t>
            </a:r>
          </a:p>
          <a:p>
            <a:pPr marL="0" indent="0">
              <a:buNone/>
            </a:pPr>
            <a:r>
              <a:rPr lang="tr-TR" dirty="0">
                <a:latin typeface="Arial" pitchFamily="34" charset="0"/>
                <a:cs typeface="Arial" pitchFamily="34" charset="0"/>
              </a:rPr>
              <a:t>-Kampanyanın başlama ve bitiş süresine ilişkin,</a:t>
            </a:r>
          </a:p>
          <a:p>
            <a:pPr marL="0" indent="0">
              <a:buNone/>
            </a:pPr>
            <a:r>
              <a:rPr lang="tr-TR" dirty="0">
                <a:latin typeface="Arial" pitchFamily="34" charset="0"/>
                <a:cs typeface="Arial" pitchFamily="34" charset="0"/>
              </a:rPr>
              <a:t>-İşletmenin pazarlama ve reklam amaçlarına ilişkin bilgiler ve kampanyada kullanılması düşünülen mali kaynakların ( reklam bütçesinin, bilgileri yer alır.)</a:t>
            </a:r>
          </a:p>
          <a:p>
            <a:endParaRPr lang="tr-TR" dirty="0"/>
          </a:p>
        </p:txBody>
      </p:sp>
    </p:spTree>
    <p:extLst>
      <p:ext uri="{BB962C8B-B14F-4D97-AF65-F5344CB8AC3E}">
        <p14:creationId xmlns:p14="http://schemas.microsoft.com/office/powerpoint/2010/main" val="404619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009531"/>
          </a:xfrm>
        </p:spPr>
        <p:txBody>
          <a:bodyPr/>
          <a:lstStyle/>
          <a:p>
            <a:r>
              <a:rPr lang="tr-TR" b="1" dirty="0" err="1">
                <a:latin typeface="Arial" pitchFamily="34" charset="0"/>
                <a:cs typeface="Arial" pitchFamily="34" charset="0"/>
              </a:rPr>
              <a:t>Briefin</a:t>
            </a:r>
            <a:r>
              <a:rPr lang="tr-TR" b="1" dirty="0">
                <a:latin typeface="Arial" pitchFamily="34" charset="0"/>
                <a:cs typeface="Arial" pitchFamily="34" charset="0"/>
              </a:rPr>
              <a:t> Hazırlanmasında Dikkat Edilecek </a:t>
            </a:r>
            <a:r>
              <a:rPr lang="tr-TR" b="1" dirty="0" smtClean="0">
                <a:latin typeface="Arial" pitchFamily="34" charset="0"/>
                <a:cs typeface="Arial" pitchFamily="34" charset="0"/>
              </a:rPr>
              <a:t>Hususlar:</a:t>
            </a:r>
          </a:p>
          <a:p>
            <a:endParaRPr lang="tr-TR" b="1" dirty="0">
              <a:latin typeface="Arial" pitchFamily="34" charset="0"/>
              <a:cs typeface="Arial" pitchFamily="34" charset="0"/>
            </a:endParaRPr>
          </a:p>
          <a:p>
            <a:pPr algn="ctr"/>
            <a:endParaRPr lang="tr-TR" dirty="0">
              <a:latin typeface="Arial" pitchFamily="34" charset="0"/>
              <a:cs typeface="Arial" pitchFamily="34" charset="0"/>
            </a:endParaRPr>
          </a:p>
          <a:p>
            <a:pPr marL="0" indent="0" algn="ctr">
              <a:buNone/>
            </a:pPr>
            <a:r>
              <a:rPr lang="tr-TR" dirty="0">
                <a:latin typeface="Arial" pitchFamily="34" charset="0"/>
                <a:cs typeface="Arial" pitchFamily="34" charset="0"/>
              </a:rPr>
              <a:t>-</a:t>
            </a:r>
            <a:r>
              <a:rPr lang="tr-TR" dirty="0" err="1">
                <a:latin typeface="Arial" pitchFamily="34" charset="0"/>
                <a:cs typeface="Arial" pitchFamily="34" charset="0"/>
              </a:rPr>
              <a:t>Brief</a:t>
            </a:r>
            <a:r>
              <a:rPr lang="tr-TR" dirty="0">
                <a:latin typeface="Arial" pitchFamily="34" charset="0"/>
                <a:cs typeface="Arial" pitchFamily="34" charset="0"/>
              </a:rPr>
              <a:t> yazılı yapılmalıdır.</a:t>
            </a:r>
          </a:p>
          <a:p>
            <a:pPr marL="0" indent="0" algn="ctr">
              <a:buNone/>
            </a:pPr>
            <a:r>
              <a:rPr lang="tr-TR" dirty="0">
                <a:latin typeface="Arial" pitchFamily="34" charset="0"/>
                <a:cs typeface="Arial" pitchFamily="34" charset="0"/>
              </a:rPr>
              <a:t>-</a:t>
            </a:r>
            <a:r>
              <a:rPr lang="tr-TR" dirty="0" err="1">
                <a:latin typeface="Arial" pitchFamily="34" charset="0"/>
                <a:cs typeface="Arial" pitchFamily="34" charset="0"/>
              </a:rPr>
              <a:t>Brief</a:t>
            </a:r>
            <a:r>
              <a:rPr lang="tr-TR" dirty="0">
                <a:latin typeface="Arial" pitchFamily="34" charset="0"/>
                <a:cs typeface="Arial" pitchFamily="34" charset="0"/>
              </a:rPr>
              <a:t> reklam veren kurumun kendisi tarafından hazırlanmalıdır.</a:t>
            </a:r>
          </a:p>
          <a:p>
            <a:pPr marL="0" indent="0" algn="ctr">
              <a:buNone/>
            </a:pPr>
            <a:r>
              <a:rPr lang="tr-TR" dirty="0">
                <a:latin typeface="Arial" pitchFamily="34" charset="0"/>
                <a:cs typeface="Arial" pitchFamily="34" charset="0"/>
              </a:rPr>
              <a:t>-Hazırlanan </a:t>
            </a:r>
            <a:r>
              <a:rPr lang="tr-TR" dirty="0" err="1">
                <a:latin typeface="Arial" pitchFamily="34" charset="0"/>
                <a:cs typeface="Arial" pitchFamily="34" charset="0"/>
              </a:rPr>
              <a:t>brief</a:t>
            </a:r>
            <a:r>
              <a:rPr lang="tr-TR" dirty="0">
                <a:latin typeface="Arial" pitchFamily="34" charset="0"/>
                <a:cs typeface="Arial" pitchFamily="34" charset="0"/>
              </a:rPr>
              <a:t> olabildiğince kısa olmalıdır.</a:t>
            </a:r>
          </a:p>
          <a:p>
            <a:pPr marL="0" indent="0" algn="ctr">
              <a:buNone/>
            </a:pPr>
            <a:r>
              <a:rPr lang="tr-TR" dirty="0">
                <a:latin typeface="Arial" pitchFamily="34" charset="0"/>
                <a:cs typeface="Arial" pitchFamily="34" charset="0"/>
              </a:rPr>
              <a:t>-</a:t>
            </a:r>
            <a:r>
              <a:rPr lang="tr-TR" dirty="0" err="1">
                <a:latin typeface="Arial" pitchFamily="34" charset="0"/>
                <a:cs typeface="Arial" pitchFamily="34" charset="0"/>
              </a:rPr>
              <a:t>Brief</a:t>
            </a:r>
            <a:r>
              <a:rPr lang="tr-TR" dirty="0">
                <a:latin typeface="Arial" pitchFamily="34" charset="0"/>
                <a:cs typeface="Arial" pitchFamily="34" charset="0"/>
              </a:rPr>
              <a:t> kolay ve anlaşılır olmalıdır.</a:t>
            </a:r>
          </a:p>
          <a:p>
            <a:endParaRPr lang="tr-TR" dirty="0"/>
          </a:p>
        </p:txBody>
      </p:sp>
    </p:spTree>
    <p:extLst>
      <p:ext uri="{BB962C8B-B14F-4D97-AF65-F5344CB8AC3E}">
        <p14:creationId xmlns:p14="http://schemas.microsoft.com/office/powerpoint/2010/main" val="53029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normAutofit fontScale="70000" lnSpcReduction="20000"/>
          </a:bodyPr>
          <a:lstStyle/>
          <a:p>
            <a:pPr marL="0" indent="0">
              <a:buNone/>
            </a:pPr>
            <a:r>
              <a:rPr lang="tr-TR" i="1" dirty="0"/>
              <a:t> </a:t>
            </a:r>
            <a:r>
              <a:rPr lang="tr-TR" i="1" dirty="0" smtClean="0"/>
              <a:t> </a:t>
            </a:r>
            <a:r>
              <a:rPr lang="tr-TR" i="1" dirty="0" err="1" smtClean="0"/>
              <a:t>Briefte</a:t>
            </a:r>
            <a:r>
              <a:rPr lang="tr-TR" i="1" dirty="0" smtClean="0"/>
              <a:t> </a:t>
            </a:r>
            <a:r>
              <a:rPr lang="tr-TR" i="1" dirty="0"/>
              <a:t>yer verilecek konular şu şekilde sıralanmalıdır</a:t>
            </a:r>
            <a:r>
              <a:rPr lang="tr-TR" i="1" dirty="0" smtClean="0"/>
              <a:t>;</a:t>
            </a:r>
          </a:p>
          <a:p>
            <a:pPr marL="0" indent="0">
              <a:buNone/>
            </a:pPr>
            <a:endParaRPr lang="tr-TR" dirty="0"/>
          </a:p>
          <a:p>
            <a:pPr lvl="0">
              <a:buFont typeface="Wingdings" pitchFamily="2" charset="2"/>
              <a:buChar char="Ø"/>
            </a:pPr>
            <a:r>
              <a:rPr lang="tr-TR" dirty="0"/>
              <a:t>İşletmenin ürünleri ve bunların nitelikleri</a:t>
            </a:r>
          </a:p>
          <a:p>
            <a:pPr lvl="0">
              <a:buFont typeface="Wingdings" pitchFamily="2" charset="2"/>
              <a:buChar char="Ø"/>
            </a:pPr>
            <a:r>
              <a:rPr lang="tr-TR" dirty="0"/>
              <a:t>Reklamın hedef kitlesi</a:t>
            </a:r>
          </a:p>
          <a:p>
            <a:pPr lvl="0">
              <a:buFont typeface="Wingdings" pitchFamily="2" charset="2"/>
              <a:buChar char="Ø"/>
            </a:pPr>
            <a:r>
              <a:rPr lang="tr-TR" dirty="0"/>
              <a:t>Reklam iletişiminin amacı</a:t>
            </a:r>
          </a:p>
          <a:p>
            <a:pPr lvl="0">
              <a:buFont typeface="Wingdings" pitchFamily="2" charset="2"/>
              <a:buChar char="Ø"/>
            </a:pPr>
            <a:r>
              <a:rPr lang="tr-TR" dirty="0"/>
              <a:t>Ana mesaj</a:t>
            </a:r>
          </a:p>
          <a:p>
            <a:pPr marL="0" lvl="0" indent="0">
              <a:buNone/>
            </a:pPr>
            <a:endParaRPr lang="tr-TR" dirty="0" smtClean="0"/>
          </a:p>
          <a:p>
            <a:pPr marL="0" lvl="0" indent="0">
              <a:buNone/>
            </a:pPr>
            <a:r>
              <a:rPr lang="tr-TR" dirty="0"/>
              <a:t> </a:t>
            </a:r>
            <a:r>
              <a:rPr lang="tr-TR" dirty="0" smtClean="0"/>
              <a:t> Ajansın </a:t>
            </a:r>
            <a:r>
              <a:rPr lang="tr-TR" dirty="0"/>
              <a:t>reklam tasarımında uyması gereken ilkeler;</a:t>
            </a:r>
          </a:p>
          <a:p>
            <a:pPr>
              <a:buFont typeface="Wingdings" pitchFamily="2" charset="2"/>
              <a:buChar char="Ø"/>
            </a:pPr>
            <a:r>
              <a:rPr lang="tr-TR" dirty="0" err="1" smtClean="0"/>
              <a:t>Brief</a:t>
            </a:r>
            <a:r>
              <a:rPr lang="tr-TR" dirty="0" smtClean="0"/>
              <a:t> </a:t>
            </a:r>
            <a:r>
              <a:rPr lang="tr-TR" dirty="0"/>
              <a:t>reklam ajansına ölçülebilir hedefler vermelidir.</a:t>
            </a:r>
          </a:p>
          <a:p>
            <a:pPr>
              <a:buFont typeface="Wingdings" pitchFamily="2" charset="2"/>
              <a:buChar char="Ø"/>
            </a:pPr>
            <a:r>
              <a:rPr lang="tr-TR" dirty="0" smtClean="0"/>
              <a:t> </a:t>
            </a:r>
            <a:r>
              <a:rPr lang="tr-TR" dirty="0" err="1"/>
              <a:t>Briefde</a:t>
            </a:r>
            <a:r>
              <a:rPr lang="tr-TR" dirty="0"/>
              <a:t> reklam kampanyasında kullanılması istenilen mesajın tarzı belirlenmelidir</a:t>
            </a:r>
            <a:r>
              <a:rPr lang="tr-TR" dirty="0" smtClean="0"/>
              <a:t>.</a:t>
            </a:r>
          </a:p>
          <a:p>
            <a:pPr marL="0" indent="0">
              <a:buNone/>
            </a:pPr>
            <a:endParaRPr lang="tr-TR" dirty="0"/>
          </a:p>
          <a:p>
            <a:pPr marL="0" indent="0">
              <a:buNone/>
            </a:pPr>
            <a:r>
              <a:rPr lang="tr-TR" dirty="0" smtClean="0"/>
              <a:t>Örneğin</a:t>
            </a:r>
            <a:r>
              <a:rPr lang="tr-TR" dirty="0"/>
              <a:t>;</a:t>
            </a:r>
          </a:p>
          <a:p>
            <a:pPr marL="0" indent="0">
              <a:buNone/>
            </a:pPr>
            <a:r>
              <a:rPr lang="tr-TR" dirty="0"/>
              <a:t> a) Mesaj duygusal mı yoksa nesnel gerçeklere mi dayandırılmalıdır.</a:t>
            </a:r>
          </a:p>
          <a:p>
            <a:pPr marL="0" indent="0">
              <a:buNone/>
            </a:pPr>
            <a:r>
              <a:rPr lang="tr-TR" dirty="0"/>
              <a:t>b)  Mesajda ürün mü yoksa kullanıcı mı ön plana çıkartılmalıdır.</a:t>
            </a:r>
          </a:p>
          <a:p>
            <a:pPr marL="0" indent="0">
              <a:buNone/>
            </a:pPr>
            <a:r>
              <a:rPr lang="tr-TR" dirty="0"/>
              <a:t>c)  Mesaj görsel mi yoksa sözel olarak mı hedef kitleye iletilmelidir.</a:t>
            </a:r>
          </a:p>
          <a:p>
            <a:pPr marL="0" indent="0">
              <a:buNone/>
            </a:pPr>
            <a:r>
              <a:rPr lang="tr-TR" dirty="0"/>
              <a:t>d)  Mesaj bir gerekçeye mi yoksa bir öyküye mi dayandırılmalıdır.</a:t>
            </a:r>
          </a:p>
          <a:p>
            <a:pPr marL="0" indent="0">
              <a:buNone/>
            </a:pPr>
            <a:r>
              <a:rPr lang="tr-TR" dirty="0"/>
              <a:t>e)  Mesaj soğuk ve rasyonel olarak mı yoksa neşeli ve esprili olarak mı verilmelidir.</a:t>
            </a:r>
          </a:p>
          <a:p>
            <a:pPr marL="0" indent="0">
              <a:buNone/>
            </a:pPr>
            <a:r>
              <a:rPr lang="tr-TR" dirty="0"/>
              <a:t> </a:t>
            </a:r>
          </a:p>
          <a:p>
            <a:pPr marL="0" indent="0">
              <a:buNone/>
            </a:pPr>
            <a:endParaRPr lang="tr-TR" dirty="0"/>
          </a:p>
        </p:txBody>
      </p:sp>
    </p:spTree>
    <p:extLst>
      <p:ext uri="{BB962C8B-B14F-4D97-AF65-F5344CB8AC3E}">
        <p14:creationId xmlns:p14="http://schemas.microsoft.com/office/powerpoint/2010/main" val="3831782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lstStyle/>
          <a:p>
            <a:pPr marL="0" indent="0">
              <a:buNone/>
            </a:pPr>
            <a:r>
              <a:rPr lang="tr-TR" b="1" dirty="0" smtClean="0">
                <a:latin typeface="Arial" pitchFamily="34" charset="0"/>
                <a:cs typeface="Arial" pitchFamily="34" charset="0"/>
              </a:rPr>
              <a:t>  Başarılı </a:t>
            </a:r>
            <a:r>
              <a:rPr lang="tr-TR" b="1" dirty="0">
                <a:latin typeface="Arial" pitchFamily="34" charset="0"/>
                <a:cs typeface="Arial" pitchFamily="34" charset="0"/>
              </a:rPr>
              <a:t>Reklam Kampanyasının Etkinliğini Belirleyen Özellikler</a:t>
            </a:r>
            <a:r>
              <a:rPr lang="tr-TR" b="1" dirty="0" smtClean="0">
                <a:latin typeface="Arial" pitchFamily="34" charset="0"/>
                <a:cs typeface="Arial" pitchFamily="34" charset="0"/>
              </a:rPr>
              <a:t>;</a:t>
            </a:r>
          </a:p>
          <a:p>
            <a:pPr marL="0" indent="0">
              <a:buNone/>
            </a:pPr>
            <a:endParaRPr lang="tr-TR" dirty="0">
              <a:latin typeface="Arial" pitchFamily="34" charset="0"/>
              <a:cs typeface="Arial" pitchFamily="34" charset="0"/>
            </a:endParaRPr>
          </a:p>
          <a:p>
            <a:pPr lvl="0" algn="ctr">
              <a:buFont typeface="Wingdings" pitchFamily="2" charset="2"/>
              <a:buChar char="q"/>
            </a:pPr>
            <a:r>
              <a:rPr lang="tr-TR" dirty="0">
                <a:latin typeface="Arial" pitchFamily="34" charset="0"/>
                <a:cs typeface="Arial" pitchFamily="34" charset="0"/>
              </a:rPr>
              <a:t>İlgi çekici ve uyandırıcı olmak</a:t>
            </a:r>
          </a:p>
          <a:p>
            <a:pPr lvl="0" algn="ctr">
              <a:buFont typeface="Wingdings" pitchFamily="2" charset="2"/>
              <a:buChar char="q"/>
            </a:pPr>
            <a:r>
              <a:rPr lang="tr-TR" dirty="0">
                <a:latin typeface="Arial" pitchFamily="34" charset="0"/>
                <a:cs typeface="Arial" pitchFamily="34" charset="0"/>
              </a:rPr>
              <a:t>Algılamayı sağlayıcı bir yapıda olmalı</a:t>
            </a:r>
          </a:p>
          <a:p>
            <a:pPr lvl="0" algn="ctr">
              <a:buFont typeface="Wingdings" pitchFamily="2" charset="2"/>
              <a:buChar char="q"/>
            </a:pPr>
            <a:r>
              <a:rPr lang="tr-TR" dirty="0">
                <a:latin typeface="Arial" pitchFamily="34" charset="0"/>
                <a:cs typeface="Arial" pitchFamily="34" charset="0"/>
              </a:rPr>
              <a:t>Anlaşılır olmalı</a:t>
            </a:r>
          </a:p>
          <a:p>
            <a:pPr lvl="0" algn="ctr">
              <a:buFont typeface="Wingdings" pitchFamily="2" charset="2"/>
              <a:buChar char="q"/>
            </a:pPr>
            <a:r>
              <a:rPr lang="tr-TR" dirty="0">
                <a:latin typeface="Arial" pitchFamily="34" charset="0"/>
                <a:cs typeface="Arial" pitchFamily="34" charset="0"/>
              </a:rPr>
              <a:t>Hatırda kalıcı olmalı</a:t>
            </a:r>
          </a:p>
          <a:p>
            <a:pPr lvl="0" algn="ctr">
              <a:buFont typeface="Wingdings" pitchFamily="2" charset="2"/>
              <a:buChar char="q"/>
            </a:pPr>
            <a:r>
              <a:rPr lang="tr-TR" dirty="0">
                <a:latin typeface="Arial" pitchFamily="34" charset="0"/>
                <a:cs typeface="Arial" pitchFamily="34" charset="0"/>
              </a:rPr>
              <a:t>Motive edici ve harekete geçirici özelliğe sahip olmalıdır.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67187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Arial" pitchFamily="34" charset="0"/>
                <a:cs typeface="Arial" pitchFamily="34" charset="0"/>
              </a:rPr>
              <a:t>Reklam Mesajının </a:t>
            </a:r>
            <a:r>
              <a:rPr lang="tr-TR" b="1" dirty="0" smtClean="0">
                <a:latin typeface="Arial" pitchFamily="34" charset="0"/>
                <a:cs typeface="Arial" pitchFamily="34" charset="0"/>
              </a:rPr>
              <a:t>Yapılandırılması</a:t>
            </a:r>
            <a:r>
              <a:rPr lang="tr-TR" dirty="0"/>
              <a:t/>
            </a:r>
            <a:br>
              <a:rPr lang="tr-TR" dirty="0"/>
            </a:br>
            <a:endParaRPr lang="tr-TR" dirty="0"/>
          </a:p>
        </p:txBody>
      </p:sp>
      <p:sp>
        <p:nvSpPr>
          <p:cNvPr id="3" name="İçerik Yer Tutucusu 2"/>
          <p:cNvSpPr>
            <a:spLocks noGrp="1"/>
          </p:cNvSpPr>
          <p:nvPr>
            <p:ph idx="1"/>
          </p:nvPr>
        </p:nvSpPr>
        <p:spPr>
          <a:xfrm>
            <a:off x="467544" y="1484784"/>
            <a:ext cx="8229600" cy="5112568"/>
          </a:xfrm>
        </p:spPr>
        <p:txBody>
          <a:bodyPr>
            <a:normAutofit fontScale="85000" lnSpcReduction="20000"/>
          </a:bodyPr>
          <a:lstStyle/>
          <a:p>
            <a:pPr marL="0" indent="0">
              <a:buNone/>
            </a:pPr>
            <a:r>
              <a:rPr lang="tr-TR" dirty="0"/>
              <a:t> </a:t>
            </a:r>
            <a:r>
              <a:rPr lang="tr-TR" dirty="0" smtClean="0"/>
              <a:t>  </a:t>
            </a:r>
            <a:r>
              <a:rPr lang="tr-TR" dirty="0" smtClean="0">
                <a:latin typeface="Arial" pitchFamily="34" charset="0"/>
                <a:cs typeface="Arial" pitchFamily="34" charset="0"/>
              </a:rPr>
              <a:t>İletişim </a:t>
            </a:r>
            <a:r>
              <a:rPr lang="tr-TR" dirty="0">
                <a:latin typeface="Arial" pitchFamily="34" charset="0"/>
                <a:cs typeface="Arial" pitchFamily="34" charset="0"/>
              </a:rPr>
              <a:t>sürecinde bir iletinin gönderilmesi o iletinin alıcı tarafından mutlaka algılandığı anlamına gelmez. Bunun sebebi ise bireyin algılama kapasitesinin sınırlı olması ya da algılamasının seçici olmasıdır. Bu nedenle reklam iletişiminin düzenlenmesi gerekir. Reklam mesajının yapılandırılmasındaki amaç algılamayı kolaylaştırmaktır. Örneğin;  Uzun bir mesajın  küçük bölümlere bölünmesi böyle bir yapılandırmaya örnek gösterilebilir. Reklam iletişiminin de mesajı gönderenin taşıdığı en büyük risk mesajı alan tarafından tek taraflı olarak iletişim sürecini kesme imkanına sahip olmasıdır. Örneğin;  Örneğin </a:t>
            </a:r>
            <a:r>
              <a:rPr lang="tr-TR" dirty="0" err="1">
                <a:latin typeface="Arial" pitchFamily="34" charset="0"/>
                <a:cs typeface="Arial" pitchFamily="34" charset="0"/>
              </a:rPr>
              <a:t>Tv</a:t>
            </a:r>
            <a:r>
              <a:rPr lang="tr-TR" dirty="0">
                <a:latin typeface="Arial" pitchFamily="34" charset="0"/>
                <a:cs typeface="Arial" pitchFamily="34" charset="0"/>
              </a:rPr>
              <a:t> izleyicilerinin bir kanaldan diğerine geçmeleri zapping olarak adlandırılır. Bu nedenle bu olgu diğer reklam araçları içinde geçerlidir.</a:t>
            </a:r>
          </a:p>
        </p:txBody>
      </p:sp>
    </p:spTree>
    <p:extLst>
      <p:ext uri="{BB962C8B-B14F-4D97-AF65-F5344CB8AC3E}">
        <p14:creationId xmlns:p14="http://schemas.microsoft.com/office/powerpoint/2010/main" val="1776770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29600" cy="6336704"/>
          </a:xfrm>
        </p:spPr>
        <p:txBody>
          <a:bodyPr>
            <a:normAutofit fontScale="55000" lnSpcReduction="20000"/>
          </a:bodyPr>
          <a:lstStyle/>
          <a:p>
            <a:pPr marL="0" indent="0">
              <a:buNone/>
            </a:pPr>
            <a:r>
              <a:rPr lang="tr-TR" sz="4000" dirty="0" smtClean="0">
                <a:latin typeface="Arial" pitchFamily="34" charset="0"/>
                <a:cs typeface="Arial" pitchFamily="34" charset="0"/>
              </a:rPr>
              <a:t>Örnek;</a:t>
            </a:r>
          </a:p>
          <a:p>
            <a:pPr marL="0" indent="0">
              <a:buNone/>
            </a:pPr>
            <a:r>
              <a:rPr lang="tr-TR" sz="4000" dirty="0" smtClean="0">
                <a:latin typeface="Arial" pitchFamily="34" charset="0"/>
                <a:cs typeface="Arial" pitchFamily="34" charset="0"/>
              </a:rPr>
              <a:t>Bir radyo </a:t>
            </a:r>
            <a:r>
              <a:rPr lang="tr-TR" sz="4000" dirty="0">
                <a:latin typeface="Arial" pitchFamily="34" charset="0"/>
                <a:cs typeface="Arial" pitchFamily="34" charset="0"/>
              </a:rPr>
              <a:t>dinleyicisinin reklam çıkınca radyo kanalını değiştirmesi, gazete okuyucularının sayfalardaki ilanları okumaması hatta sokakta yürüyen bir kişinin duvarda yer alan bir afişe bakmama riski </a:t>
            </a:r>
            <a:r>
              <a:rPr lang="tr-TR" sz="4000" dirty="0" err="1">
                <a:latin typeface="Arial" pitchFamily="34" charset="0"/>
                <a:cs typeface="Arial" pitchFamily="34" charset="0"/>
              </a:rPr>
              <a:t>riski</a:t>
            </a:r>
            <a:r>
              <a:rPr lang="tr-TR" sz="4000" dirty="0">
                <a:latin typeface="Arial" pitchFamily="34" charset="0"/>
                <a:cs typeface="Arial" pitchFamily="34" charset="0"/>
              </a:rPr>
              <a:t> olasıdır. Reklamcılıkta bir ısınma süreci yoktur. Bu nedenle reklam veren istediği mesajı en hızlı şekilde vermelidir.</a:t>
            </a:r>
          </a:p>
          <a:p>
            <a:pPr marL="0" indent="0">
              <a:buNone/>
            </a:pPr>
            <a:r>
              <a:rPr lang="tr-TR" sz="4000" dirty="0" smtClean="0">
                <a:latin typeface="Arial" pitchFamily="34" charset="0"/>
                <a:cs typeface="Arial" pitchFamily="34" charset="0"/>
              </a:rPr>
              <a:t>  </a:t>
            </a:r>
          </a:p>
          <a:p>
            <a:pPr marL="0" indent="0">
              <a:buNone/>
            </a:pPr>
            <a:r>
              <a:rPr lang="tr-TR" sz="4000" dirty="0" smtClean="0">
                <a:latin typeface="Arial" pitchFamily="34" charset="0"/>
                <a:cs typeface="Arial" pitchFamily="34" charset="0"/>
              </a:rPr>
              <a:t>  Bir </a:t>
            </a:r>
            <a:r>
              <a:rPr lang="tr-TR" sz="4000" dirty="0">
                <a:latin typeface="Arial" pitchFamily="34" charset="0"/>
                <a:cs typeface="Arial" pitchFamily="34" charset="0"/>
              </a:rPr>
              <a:t>basın ilanı için bir insanın ortalama ayırdığı  bakış  süreci 2 saniyedir.  </a:t>
            </a:r>
            <a:r>
              <a:rPr lang="tr-TR" sz="4000" dirty="0" err="1">
                <a:latin typeface="Arial" pitchFamily="34" charset="0"/>
                <a:cs typeface="Arial" pitchFamily="34" charset="0"/>
              </a:rPr>
              <a:t>Tv</a:t>
            </a:r>
            <a:r>
              <a:rPr lang="tr-TR" sz="4000" dirty="0">
                <a:latin typeface="Arial" pitchFamily="34" charset="0"/>
                <a:cs typeface="Arial" pitchFamily="34" charset="0"/>
              </a:rPr>
              <a:t> reklam  spotu için 7 saniyedir. Bu nedenle bir reklam hitap ettiği hedef kitleye bu süre zarfında verilmek istenen ana fikir verilmeli  ya da merak uyandırılmalıdır. Doğrudan posta ile yapılan reklamlarda daha dikkatli davranılmalıdır. Zira bir mektup zarfının, reklam  materyalinin zarfın içinden alınması için geçecek süre de buna eklenmektedir. Doğrudan posta ile yapılan gönderilerin % 50 si 20 saniye içinde çöp kutusuna gitmektedir. Bu nedenle reklam mesajının, mesajın alıcısı tarafından </a:t>
            </a:r>
            <a:r>
              <a:rPr lang="tr-TR" sz="4000" dirty="0" err="1">
                <a:latin typeface="Arial" pitchFamily="34" charset="0"/>
                <a:cs typeface="Arial" pitchFamily="34" charset="0"/>
              </a:rPr>
              <a:t>algılanabilirliğini</a:t>
            </a:r>
            <a:r>
              <a:rPr lang="tr-TR" sz="4000" dirty="0">
                <a:latin typeface="Arial" pitchFamily="34" charset="0"/>
                <a:cs typeface="Arial" pitchFamily="34" charset="0"/>
              </a:rPr>
              <a:t> kolaylaştırmak amacıyla yapılandırılması yani önem derecesine göre düzenlenmesi ya da reklam zemininin üzerine yerleştirirken kolay algılanabilecek şekilde yerleştirilmesi önem taşır.</a:t>
            </a:r>
          </a:p>
          <a:p>
            <a:endParaRPr lang="tr-TR" dirty="0"/>
          </a:p>
        </p:txBody>
      </p:sp>
    </p:spTree>
    <p:extLst>
      <p:ext uri="{BB962C8B-B14F-4D97-AF65-F5344CB8AC3E}">
        <p14:creationId xmlns:p14="http://schemas.microsoft.com/office/powerpoint/2010/main" val="419250897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1486</Words>
  <Application>Microsoft Office PowerPoint</Application>
  <PresentationFormat>Ekran Gösterisi (4:3)</PresentationFormat>
  <Paragraphs>115</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REKLAMCILIĞA GİRİŞ 2 </vt:lpstr>
      <vt:lpstr>Reklam Ortamları</vt:lpstr>
      <vt:lpstr>PowerPoint Sunusu</vt:lpstr>
      <vt:lpstr>BRİEF (BİLGİLENDİRME) </vt:lpstr>
      <vt:lpstr>PowerPoint Sunusu</vt:lpstr>
      <vt:lpstr>PowerPoint Sunusu</vt:lpstr>
      <vt:lpstr>PowerPoint Sunusu</vt:lpstr>
      <vt:lpstr>Reklam Mesajının Yapılandırılması </vt:lpstr>
      <vt:lpstr>PowerPoint Sunusu</vt:lpstr>
      <vt:lpstr>PowerPoint Sunusu</vt:lpstr>
      <vt:lpstr>İnternette Reklam </vt:lpstr>
      <vt:lpstr>PowerPoint Sunusu</vt:lpstr>
      <vt:lpstr>PowerPoint Sunusu</vt:lpstr>
      <vt:lpstr>PowerPoint Sunusu</vt:lpstr>
      <vt:lpstr>KURUM KİMLİĞİ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REKLAMCILIĞA GİRİŞ 2</dc:title>
  <dc:creator>BusE</dc:creator>
  <cp:lastModifiedBy>BusE</cp:lastModifiedBy>
  <cp:revision>3</cp:revision>
  <dcterms:created xsi:type="dcterms:W3CDTF">2016-03-24T14:25:29Z</dcterms:created>
  <dcterms:modified xsi:type="dcterms:W3CDTF">2016-03-24T14:51:51Z</dcterms:modified>
</cp:coreProperties>
</file>