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24.3.2020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24.3.2020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24.3.2020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24.3.2020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24.3.2020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24.3.2020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187624" y="260649"/>
            <a:ext cx="6984776" cy="720079"/>
          </a:xfrm>
        </p:spPr>
        <p:txBody>
          <a:bodyPr>
            <a:normAutofit fontScale="90000"/>
          </a:bodyPr>
          <a:lstStyle/>
          <a:p>
            <a:r>
              <a:rPr lang="tr-TR" b="1" i="1" dirty="0">
                <a:solidFill>
                  <a:schemeClr val="accent2"/>
                </a:solidFill>
                <a:effectLst>
                  <a:outerShdw blurRad="38100" dist="38100" dir="2700000" algn="tl">
                    <a:srgbClr val="000000">
                      <a:alpha val="43137"/>
                    </a:srgbClr>
                  </a:outerShdw>
                </a:effectLst>
                <a:latin typeface="Calibri" pitchFamily="34" charset="0"/>
              </a:rPr>
              <a:t>1. TOPLUM DÜZENİ</a:t>
            </a:r>
            <a:endParaRPr lang="tr-TR" dirty="0">
              <a:solidFill>
                <a:schemeClr val="accent2"/>
              </a:solidFill>
            </a:endParaRPr>
          </a:p>
        </p:txBody>
      </p:sp>
      <p:sp>
        <p:nvSpPr>
          <p:cNvPr id="3" name="Alt Başlık 2"/>
          <p:cNvSpPr>
            <a:spLocks noGrp="1"/>
          </p:cNvSpPr>
          <p:nvPr>
            <p:ph type="subTitle" idx="1"/>
          </p:nvPr>
        </p:nvSpPr>
        <p:spPr>
          <a:xfrm>
            <a:off x="539552" y="1052736"/>
            <a:ext cx="8136904" cy="5544616"/>
          </a:xfrm>
        </p:spPr>
        <p:txBody>
          <a:bodyPr>
            <a:normAutofit fontScale="85000" lnSpcReduction="10000"/>
          </a:bodyPr>
          <a:lstStyle/>
          <a:p>
            <a:pPr algn="just"/>
            <a:r>
              <a:rPr lang="tr-TR" dirty="0">
                <a:solidFill>
                  <a:schemeClr val="tx1"/>
                </a:solidFill>
                <a:latin typeface="Calibri" pitchFamily="34" charset="0"/>
              </a:rPr>
              <a:t>İnsanlar toplumsal bir ortam içinde yaşarlar. Bunu sağlamak için, değişik nitelikli kurallar geliştirilmiştir. Bunlara toplumsal düzen kuralları denir. Bu kuralların amacı, toplum içindeki bireylerin birbirlerine ve topluma, toplumun da bireylere karşı tutum ve davranışlarını düzenlemek, çıkar çatışmaları arasında bir denge kurmak, kısaca toplumun düzenini sağlamaktır. </a:t>
            </a:r>
            <a:endParaRPr lang="tr-TR" dirty="0" smtClean="0">
              <a:solidFill>
                <a:schemeClr val="tx1"/>
              </a:solidFill>
              <a:latin typeface="Calibri" pitchFamily="34" charset="0"/>
            </a:endParaRPr>
          </a:p>
          <a:p>
            <a:pPr algn="just"/>
            <a:r>
              <a:rPr lang="tr-TR" dirty="0" smtClean="0">
                <a:solidFill>
                  <a:schemeClr val="tx1"/>
                </a:solidFill>
                <a:latin typeface="Calibri" pitchFamily="34" charset="0"/>
              </a:rPr>
              <a:t>Toplumun </a:t>
            </a:r>
            <a:r>
              <a:rPr lang="tr-TR" dirty="0">
                <a:solidFill>
                  <a:schemeClr val="tx1"/>
                </a:solidFill>
                <a:latin typeface="Calibri" pitchFamily="34" charset="0"/>
              </a:rPr>
              <a:t>düzenini sağlayan kurallar arasında, din, görgü, ahlak ve hukuk kuralları yer alır. Aslında kural, kişiyi belli bir davranışa zorlamadır. Bir zorlamanın kural niteliğini alabilmesi için, bir buyruk içermesi, buyruğun da genel nitelikte ve sürekli olması, bir yaptırıma (müeyyideye) dayanması gerekir.</a:t>
            </a:r>
            <a:endParaRPr lang="tr-TR" dirty="0">
              <a:solidFill>
                <a:schemeClr val="tx1"/>
              </a:solidFill>
            </a:endParaRPr>
          </a:p>
        </p:txBody>
      </p:sp>
    </p:spTree>
    <p:extLst>
      <p:ext uri="{BB962C8B-B14F-4D97-AF65-F5344CB8AC3E}">
        <p14:creationId xmlns:p14="http://schemas.microsoft.com/office/powerpoint/2010/main" val="698314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20688"/>
            <a:ext cx="8219256" cy="5760640"/>
          </a:xfrm>
        </p:spPr>
        <p:txBody>
          <a:bodyPr>
            <a:normAutofit fontScale="92500"/>
          </a:bodyPr>
          <a:lstStyle/>
          <a:p>
            <a:pPr algn="just"/>
            <a:r>
              <a:rPr lang="tr-TR" dirty="0">
                <a:latin typeface="Calibri" pitchFamily="34" charset="0"/>
              </a:rPr>
              <a:t>Kısaca belirtmek gerekirse, denebilir ki ne kadar ilkel olursa olsun her insan topluluğunda, toplu yaşama ilişkin, düzenleyici, yasaklayıcı ve izin verici kurallar vardır</a:t>
            </a:r>
            <a:r>
              <a:rPr lang="tr-TR" dirty="0" smtClean="0">
                <a:latin typeface="Calibri" pitchFamily="34" charset="0"/>
              </a:rPr>
              <a:t>.</a:t>
            </a:r>
          </a:p>
          <a:p>
            <a:pPr algn="just"/>
            <a:r>
              <a:rPr lang="tr-TR" dirty="0">
                <a:latin typeface="Calibri" pitchFamily="34" charset="0"/>
              </a:rPr>
              <a:t>Toplumsal düzeni sağlayan kurallar, bir yandan bireylerin özgürlüklerini kurmalarına ortam hazırlar, bir yandan da onların özgürlüklerini kısıtlar. Unutmamak gerekir ki, her düzenlemede bir kısıtlama vardır. Bu durum, toplumsal yaşamın doğal bir sonucudur. Önemli olan, bireysel yarar ile toplumsal yarar arasında bir dengenin sağlanmasıdır.</a:t>
            </a:r>
          </a:p>
          <a:p>
            <a:pPr algn="just"/>
            <a:endParaRPr lang="tr-TR" dirty="0">
              <a:latin typeface="Calibri" pitchFamily="34" charset="0"/>
            </a:endParaRPr>
          </a:p>
          <a:p>
            <a:endParaRPr lang="tr-TR" dirty="0"/>
          </a:p>
        </p:txBody>
      </p:sp>
    </p:spTree>
    <p:extLst>
      <p:ext uri="{BB962C8B-B14F-4D97-AF65-F5344CB8AC3E}">
        <p14:creationId xmlns:p14="http://schemas.microsoft.com/office/powerpoint/2010/main" val="2392701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188640"/>
            <a:ext cx="7200800" cy="778098"/>
          </a:xfrm>
        </p:spPr>
        <p:txBody>
          <a:bodyPr/>
          <a:lstStyle/>
          <a:p>
            <a:r>
              <a:rPr lang="tr-TR" b="1" i="1" dirty="0">
                <a:solidFill>
                  <a:schemeClr val="accent2"/>
                </a:solidFill>
                <a:effectLst>
                  <a:outerShdw blurRad="38100" dist="38100" dir="2700000" algn="tl">
                    <a:srgbClr val="000000">
                      <a:alpha val="43137"/>
                    </a:srgbClr>
                  </a:outerShdw>
                </a:effectLst>
                <a:latin typeface="Calibri" pitchFamily="34" charset="0"/>
              </a:rPr>
              <a:t>2. HUKUK</a:t>
            </a:r>
            <a:r>
              <a:rPr lang="tr-TR" sz="4000" b="1" i="1" dirty="0">
                <a:solidFill>
                  <a:schemeClr val="accent2"/>
                </a:solidFill>
                <a:effectLst>
                  <a:outerShdw blurRad="38100" dist="38100" dir="2700000" algn="tl">
                    <a:srgbClr val="000000">
                      <a:alpha val="43137"/>
                    </a:srgbClr>
                  </a:outerShdw>
                </a:effectLst>
                <a:latin typeface="Calibri" pitchFamily="34" charset="0"/>
              </a:rPr>
              <a:t> </a:t>
            </a:r>
            <a:r>
              <a:rPr lang="tr-TR" b="1" i="1" dirty="0">
                <a:solidFill>
                  <a:schemeClr val="accent2"/>
                </a:solidFill>
                <a:effectLst>
                  <a:outerShdw blurRad="38100" dist="38100" dir="2700000" algn="tl">
                    <a:srgbClr val="000000">
                      <a:alpha val="43137"/>
                    </a:srgbClr>
                  </a:outerShdw>
                </a:effectLst>
                <a:latin typeface="Calibri" pitchFamily="34" charset="0"/>
              </a:rPr>
              <a:t>DÜZENİ</a:t>
            </a:r>
            <a:endParaRPr lang="tr-TR" dirty="0">
              <a:solidFill>
                <a:schemeClr val="accent2"/>
              </a:solidFill>
            </a:endParaRPr>
          </a:p>
        </p:txBody>
      </p:sp>
      <p:sp>
        <p:nvSpPr>
          <p:cNvPr id="3" name="İçerik Yer Tutucusu 2"/>
          <p:cNvSpPr>
            <a:spLocks noGrp="1"/>
          </p:cNvSpPr>
          <p:nvPr>
            <p:ph idx="1"/>
          </p:nvPr>
        </p:nvSpPr>
        <p:spPr>
          <a:xfrm>
            <a:off x="467544" y="1035170"/>
            <a:ext cx="8424936" cy="5346158"/>
          </a:xfrm>
        </p:spPr>
        <p:txBody>
          <a:bodyPr>
            <a:normAutofit fontScale="70000" lnSpcReduction="20000"/>
          </a:bodyPr>
          <a:lstStyle/>
          <a:p>
            <a:endParaRPr lang="tr-TR" dirty="0" smtClean="0">
              <a:latin typeface="Calibri" pitchFamily="34" charset="0"/>
            </a:endParaRPr>
          </a:p>
          <a:p>
            <a:pPr algn="just"/>
            <a:r>
              <a:rPr lang="tr-TR" dirty="0" smtClean="0">
                <a:latin typeface="Calibri" pitchFamily="34" charset="0"/>
              </a:rPr>
              <a:t>Toplumu </a:t>
            </a:r>
            <a:r>
              <a:rPr lang="tr-TR" dirty="0">
                <a:latin typeface="Calibri" pitchFamily="34" charset="0"/>
              </a:rPr>
              <a:t>düzenleyen kurallardan en önemlisi ve etkili olanı, kuşkusuz hukuk kurallarıdır. Bunlar, toplum içindeki tutum ve davranışlarımızı düzenleyen ve uyulması devlet zoru ile sağlanan kurallardır. Hukuk kuralları *</a:t>
            </a:r>
            <a:r>
              <a:rPr lang="tr-TR" b="1" dirty="0">
                <a:latin typeface="Calibri" pitchFamily="34" charset="0"/>
              </a:rPr>
              <a:t>hukuksal kurumlar</a:t>
            </a:r>
            <a:r>
              <a:rPr lang="tr-TR" dirty="0">
                <a:latin typeface="Calibri" pitchFamily="34" charset="0"/>
              </a:rPr>
              <a:t>* biçiminde kümelenmiştir. Örneğin, evliliği düzenleyen kurallar, evlilik kurumunu oluşturur. Hukuk kurallarının ve hukuksal kurumların oluşturduğu düzene *</a:t>
            </a:r>
            <a:r>
              <a:rPr lang="tr-TR" b="1" dirty="0">
                <a:latin typeface="Calibri" pitchFamily="34" charset="0"/>
              </a:rPr>
              <a:t>hukuk düzeni</a:t>
            </a:r>
            <a:r>
              <a:rPr lang="tr-TR" dirty="0">
                <a:latin typeface="Calibri" pitchFamily="34" charset="0"/>
              </a:rPr>
              <a:t>* denir.</a:t>
            </a:r>
          </a:p>
          <a:p>
            <a:pPr algn="just">
              <a:buNone/>
            </a:pPr>
            <a:r>
              <a:rPr lang="tr-TR" dirty="0">
                <a:latin typeface="Calibri" pitchFamily="34" charset="0"/>
              </a:rPr>
              <a:t>		Toplumsal bir olgu olarak hukuku, toplumun üst ve temel yapılarından soyutlayarak ele alma olanağı yoktur. Marksist görüşe göre, toplumların, hukuk düzenlerinin de içinde yer aldığı üst yapıları, üretici güçlerle, üretim ilişkilerini düzenleyen üretim biçimi, başka bir deyişle, toplumun temel yapısı biçimlendir. Buna karşın, batı demokrasilerinde, düşünce özgürlüğü, insan kişiliğine saygı, kişi ve konut dokunulmazlığı gibi, insan kişiliğine bağlı, dokunulmayan, devredilemeyen temel hak ve özgürlükler, hukuk anlayışını etkilemektedir.</a:t>
            </a:r>
          </a:p>
          <a:p>
            <a:endParaRPr lang="tr-TR" dirty="0"/>
          </a:p>
        </p:txBody>
      </p:sp>
    </p:spTree>
    <p:extLst>
      <p:ext uri="{BB962C8B-B14F-4D97-AF65-F5344CB8AC3E}">
        <p14:creationId xmlns:p14="http://schemas.microsoft.com/office/powerpoint/2010/main" val="2616003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20688"/>
            <a:ext cx="8280920" cy="5832648"/>
          </a:xfrm>
        </p:spPr>
        <p:txBody>
          <a:bodyPr>
            <a:normAutofit fontScale="92500" lnSpcReduction="10000"/>
          </a:bodyPr>
          <a:lstStyle/>
          <a:p>
            <a:pPr algn="just">
              <a:buNone/>
            </a:pPr>
            <a:r>
              <a:rPr lang="tr-TR" dirty="0" smtClean="0">
                <a:latin typeface="Calibri" pitchFamily="34" charset="0"/>
              </a:rPr>
              <a:t>	Bir </a:t>
            </a:r>
            <a:r>
              <a:rPr lang="tr-TR" dirty="0">
                <a:latin typeface="Calibri" pitchFamily="34" charset="0"/>
              </a:rPr>
              <a:t>ülkenin hukuk düzeni ile, ekonomik yapısı ve sistemi arasında da sıkı bir ilişki vardır. Gelişmekte olan ülkelerle, gelişmiş ülkelerin güncel-hukuksal sorunları bile birbirinden farklıdır.</a:t>
            </a:r>
          </a:p>
          <a:p>
            <a:pPr algn="just"/>
            <a:r>
              <a:rPr lang="tr-TR" dirty="0">
                <a:latin typeface="Calibri" pitchFamily="34" charset="0"/>
              </a:rPr>
              <a:t> Hukuk her şeyden önce bir düzen demektir; hukuk kargaşalığın, başıboşluğun karşısındadır. Bir ülkede bulunan hukuk düzeninin amacı, toplumun düzenini sağlamaktır. Hukukun toplum düzenini sağlayabilmesi için onun gereksinimlerini karşılaması, onun koşullarına uyması gerekir</a:t>
            </a:r>
            <a:r>
              <a:rPr lang="tr-TR" dirty="0" smtClean="0">
                <a:latin typeface="Calibri" pitchFamily="34" charset="0"/>
              </a:rPr>
              <a:t>.</a:t>
            </a:r>
          </a:p>
          <a:p>
            <a:pPr algn="just"/>
            <a:r>
              <a:rPr lang="tr-TR" dirty="0" smtClean="0">
                <a:latin typeface="Calibri" pitchFamily="34" charset="0"/>
              </a:rPr>
              <a:t> </a:t>
            </a:r>
            <a:r>
              <a:rPr lang="tr-TR" dirty="0">
                <a:latin typeface="Calibri" pitchFamily="34" charset="0"/>
              </a:rPr>
              <a:t>Hukuk düzeni bir yandan uygar yaşamın dayanağı, diğer yandan da, toplum içinde yaşamanın bir güvencesidir.</a:t>
            </a:r>
          </a:p>
          <a:p>
            <a:endParaRPr lang="tr-TR" dirty="0"/>
          </a:p>
        </p:txBody>
      </p:sp>
    </p:spTree>
    <p:extLst>
      <p:ext uri="{BB962C8B-B14F-4D97-AF65-F5344CB8AC3E}">
        <p14:creationId xmlns:p14="http://schemas.microsoft.com/office/powerpoint/2010/main" val="1797166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04664"/>
            <a:ext cx="8352928" cy="6120680"/>
          </a:xfrm>
        </p:spPr>
        <p:txBody>
          <a:bodyPr>
            <a:normAutofit fontScale="70000" lnSpcReduction="20000"/>
          </a:bodyPr>
          <a:lstStyle/>
          <a:p>
            <a:pPr algn="just">
              <a:buNone/>
            </a:pPr>
            <a:r>
              <a:rPr lang="tr-TR" smtClean="0">
                <a:latin typeface="Calibri" pitchFamily="34" charset="0"/>
              </a:rPr>
              <a:t>	Hukuk </a:t>
            </a:r>
            <a:r>
              <a:rPr lang="tr-TR" dirty="0">
                <a:latin typeface="Calibri" pitchFamily="34" charset="0"/>
              </a:rPr>
              <a:t>düzeni, kısaca sıralamak gerekirse, barış, güven, eşitlik ve özgürlük sağlar.</a:t>
            </a:r>
          </a:p>
          <a:p>
            <a:pPr marL="514350" indent="-514350" algn="just">
              <a:buAutoNum type="alphaLcParenR"/>
            </a:pPr>
            <a:r>
              <a:rPr lang="tr-TR" b="1" i="1" dirty="0">
                <a:latin typeface="Calibri" pitchFamily="34" charset="0"/>
              </a:rPr>
              <a:t>Hukuk düzeni barış sağlar.</a:t>
            </a:r>
            <a:r>
              <a:rPr lang="tr-TR" b="1" dirty="0">
                <a:latin typeface="Calibri" pitchFamily="34" charset="0"/>
              </a:rPr>
              <a:t> </a:t>
            </a:r>
            <a:r>
              <a:rPr lang="tr-TR" dirty="0">
                <a:latin typeface="Calibri" pitchFamily="34" charset="0"/>
              </a:rPr>
              <a:t>Bireyler, toplum içinde yaşamlarını sürdürebilmek için, daha iyi koşullar elde etmek isterler. Hukuka düşen görev, bireylerin ve kümelerin güçlerini sınırlamak, birbirilerini yok etmelerini önlemek ve bunlar arasında adalete dayalı bir denge sağlamaktır.</a:t>
            </a:r>
          </a:p>
          <a:p>
            <a:pPr marL="514350" indent="-514350" algn="just">
              <a:buAutoNum type="alphaLcParenR"/>
            </a:pPr>
            <a:r>
              <a:rPr lang="tr-TR" b="1" i="1" dirty="0">
                <a:latin typeface="Calibri" pitchFamily="34" charset="0"/>
              </a:rPr>
              <a:t>Hukuk düzeni güven sağlar.</a:t>
            </a:r>
            <a:r>
              <a:rPr lang="tr-TR" dirty="0">
                <a:latin typeface="Calibri" pitchFamily="34" charset="0"/>
              </a:rPr>
              <a:t> Hukuk düzeninden beklenen durumlardan biri de, güven sağlamasıdır. Hukuk, toplum içinde, güçlünün zayıfı yok etmesini, güçlünün zayıfı ezmesini önler.</a:t>
            </a:r>
          </a:p>
          <a:p>
            <a:pPr marL="514350" indent="-514350" algn="just">
              <a:buAutoNum type="alphaLcParenR"/>
            </a:pPr>
            <a:r>
              <a:rPr lang="tr-TR" b="1" i="1" dirty="0">
                <a:latin typeface="Calibri" pitchFamily="34" charset="0"/>
              </a:rPr>
              <a:t>Hukuk düzeni eşitlik sağlar.</a:t>
            </a:r>
            <a:r>
              <a:rPr lang="tr-TR" dirty="0">
                <a:latin typeface="Calibri" pitchFamily="34" charset="0"/>
              </a:rPr>
              <a:t> Hukuk kuralları, düzenlendikleri durumları, eşit bir biçimde ele alırlar. Anayasalarda, yasa önünde eşitlik ilkesi yer almasa bile hukukta eşitlik vardır. Eşitlik hukuka özgüdür, hukukun özünde vardır.</a:t>
            </a:r>
          </a:p>
          <a:p>
            <a:pPr marL="514350" indent="-514350" algn="just">
              <a:buAutoNum type="alphaLcParenR"/>
            </a:pPr>
            <a:r>
              <a:rPr lang="tr-TR" b="1" i="1" dirty="0">
                <a:latin typeface="Calibri" pitchFamily="34" charset="0"/>
              </a:rPr>
              <a:t>Hukuk düzeni özgürlük sağlar.</a:t>
            </a:r>
            <a:r>
              <a:rPr lang="tr-TR" dirty="0">
                <a:latin typeface="Calibri" pitchFamily="34" charset="0"/>
              </a:rPr>
              <a:t> Özgürlük ancak hukuk düzeni içinde söz konusu olabilir. Bu nedenle hukuka özgürlüğün ön koşulu denir. Hukuk, düzen demektir. Düzenin bulunmadığı toplumda, özgürlükten söz edilemez. Hukuk, sınırlı fakat sürekli bir özgürlük sağlar.</a:t>
            </a:r>
            <a:endParaRPr lang="tr-TR" b="1" i="1" dirty="0">
              <a:latin typeface="Calibri" pitchFamily="34" charset="0"/>
            </a:endParaRPr>
          </a:p>
          <a:p>
            <a:endParaRPr lang="tr-TR" dirty="0"/>
          </a:p>
        </p:txBody>
      </p:sp>
    </p:spTree>
    <p:extLst>
      <p:ext uri="{BB962C8B-B14F-4D97-AF65-F5344CB8AC3E}">
        <p14:creationId xmlns:p14="http://schemas.microsoft.com/office/powerpoint/2010/main" val="291118257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256</Words>
  <Application>Microsoft Office PowerPoint</Application>
  <PresentationFormat>Ekran Gösterisi (4:3)</PresentationFormat>
  <Paragraphs>17</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1. TOPLUM DÜZENİ</vt:lpstr>
      <vt:lpstr>PowerPoint Sunusu</vt:lpstr>
      <vt:lpstr>2. HUKUK DÜZENİ</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TOPLUM DÜZENİ</dc:title>
  <dc:creator>Mustafa KİREMİTÇİ</dc:creator>
  <cp:lastModifiedBy>Mustafa KİREMİTÇİ</cp:lastModifiedBy>
  <cp:revision>4</cp:revision>
  <dcterms:created xsi:type="dcterms:W3CDTF">2020-03-24T10:11:00Z</dcterms:created>
  <dcterms:modified xsi:type="dcterms:W3CDTF">2020-03-24T10:17:22Z</dcterms:modified>
</cp:coreProperties>
</file>