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3" r:id="rId6"/>
    <p:sldId id="282" r:id="rId7"/>
    <p:sldId id="260" r:id="rId8"/>
    <p:sldId id="275" r:id="rId9"/>
    <p:sldId id="281" r:id="rId10"/>
    <p:sldId id="278" r:id="rId11"/>
    <p:sldId id="270" r:id="rId12"/>
    <p:sldId id="274" r:id="rId13"/>
    <p:sldId id="272" r:id="rId14"/>
    <p:sldId id="288" r:id="rId15"/>
    <p:sldId id="269" r:id="rId16"/>
    <p:sldId id="262" r:id="rId17"/>
    <p:sldId id="276" r:id="rId18"/>
    <p:sldId id="283" r:id="rId19"/>
    <p:sldId id="293" r:id="rId20"/>
    <p:sldId id="284" r:id="rId21"/>
    <p:sldId id="285" r:id="rId22"/>
    <p:sldId id="286" r:id="rId23"/>
    <p:sldId id="287" r:id="rId24"/>
    <p:sldId id="292" r:id="rId25"/>
    <p:sldId id="289" r:id="rId26"/>
    <p:sldId id="290" r:id="rId27"/>
    <p:sldId id="291" r:id="rId28"/>
    <p:sldId id="29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A26A81-076B-4B50-B26F-1E3757FB13F4}" type="datetimeFigureOut">
              <a:rPr lang="tr-TR" smtClean="0"/>
              <a:pPr/>
              <a:t>10.02.2017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A31352-4FF6-402E-B96E-FB32748B97A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Dr. Havva Serap Toru</a:t>
            </a:r>
          </a:p>
          <a:p>
            <a:r>
              <a:rPr lang="tr-TR" dirty="0" smtClean="0"/>
              <a:t>Akdeniz Üniversitesi Tıp Fakültesi</a:t>
            </a:r>
          </a:p>
          <a:p>
            <a:r>
              <a:rPr lang="tr-TR" dirty="0" smtClean="0"/>
              <a:t>Patoloji Anabilim Dalı</a:t>
            </a:r>
          </a:p>
          <a:p>
            <a:r>
              <a:rPr lang="tr-TR" dirty="0" smtClean="0"/>
              <a:t>Antalya/Türkiye</a:t>
            </a:r>
            <a:endParaRPr lang="tr-TR" dirty="0"/>
          </a:p>
        </p:txBody>
      </p:sp>
      <p:pic>
        <p:nvPicPr>
          <p:cNvPr id="5" name="4 Resim" descr="akdeniz-universitesinin-32-yillik-logosu-degisti_7680_dha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0"/>
            <a:ext cx="1714512" cy="1570937"/>
          </a:xfrm>
          <a:prstGeom prst="rect">
            <a:avLst/>
          </a:prstGeom>
        </p:spPr>
      </p:pic>
      <p:pic>
        <p:nvPicPr>
          <p:cNvPr id="6" name="5 Resim" descr="NXgUzM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50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spina bifida occul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00438"/>
            <a:ext cx="3896586" cy="2928934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</a:t>
            </a:r>
            <a:r>
              <a:rPr lang="tr-TR" dirty="0" err="1" smtClean="0"/>
              <a:t>occulta</a:t>
            </a:r>
            <a:endParaRPr lang="tr-TR" dirty="0"/>
          </a:p>
        </p:txBody>
      </p:sp>
      <p:pic>
        <p:nvPicPr>
          <p:cNvPr id="7" name="6 Resim" descr="spina bifida occult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142984"/>
            <a:ext cx="4500594" cy="337544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785786" y="4643446"/>
            <a:ext cx="714380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1571604" y="3500438"/>
            <a:ext cx="3643338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1082011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096" y="1549559"/>
            <a:ext cx="7809807" cy="438912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</a:t>
            </a:r>
            <a:r>
              <a:rPr lang="tr-TR" dirty="0" err="1" smtClean="0"/>
              <a:t>apperta</a:t>
            </a:r>
            <a:r>
              <a:rPr lang="tr-TR" dirty="0" smtClean="0"/>
              <a:t> (</a:t>
            </a:r>
            <a:r>
              <a:rPr lang="tr-TR" dirty="0" err="1" smtClean="0"/>
              <a:t>torakolumber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FETÜS\Fetal Otopsi Makroskopi Fotoğraflar\8519-09\IMG_3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160" y="1549559"/>
            <a:ext cx="6583680" cy="43891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(</a:t>
            </a:r>
            <a:r>
              <a:rPr lang="tr-TR" dirty="0" err="1" smtClean="0"/>
              <a:t>lumbar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FETÜS\Fetal Otopsi Makroskopi Fotoğraflar\3653-12\3653-1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75" t="13697" b="26324"/>
          <a:stretch>
            <a:fillRect/>
          </a:stretch>
        </p:blipFill>
        <p:spPr bwMode="auto">
          <a:xfrm rot="16200000">
            <a:off x="-679440" y="2822524"/>
            <a:ext cx="4869145" cy="23673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Kranial</a:t>
            </a:r>
            <a:r>
              <a:rPr lang="tr-TR" dirty="0" smtClean="0"/>
              <a:t> </a:t>
            </a:r>
            <a:r>
              <a:rPr lang="tr-TR" dirty="0" err="1" smtClean="0"/>
              <a:t>raşisizis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429124" y="20716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Raşisizisin </a:t>
            </a:r>
            <a:r>
              <a:rPr lang="tr-TR" dirty="0" err="1" smtClean="0"/>
              <a:t>anensefali</a:t>
            </a:r>
            <a:r>
              <a:rPr lang="tr-TR" dirty="0" smtClean="0"/>
              <a:t> ile </a:t>
            </a:r>
            <a:r>
              <a:rPr lang="tr-TR" dirty="0" err="1" smtClean="0"/>
              <a:t>assosiye</a:t>
            </a:r>
            <a:r>
              <a:rPr lang="tr-TR" dirty="0" smtClean="0"/>
              <a:t> olması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2809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"/>
            <a:ext cx="885828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264320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4143372" y="2571744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İniensefali</a:t>
            </a:r>
            <a:r>
              <a:rPr lang="tr-TR" dirty="0" smtClean="0"/>
              <a:t>: </a:t>
            </a:r>
            <a:r>
              <a:rPr lang="tr-TR" dirty="0" err="1" smtClean="0"/>
              <a:t>oksipital</a:t>
            </a:r>
            <a:r>
              <a:rPr lang="tr-TR" dirty="0" smtClean="0"/>
              <a:t> kemik </a:t>
            </a:r>
            <a:r>
              <a:rPr lang="tr-TR" dirty="0" err="1" smtClean="0"/>
              <a:t>defekti</a:t>
            </a:r>
            <a:r>
              <a:rPr lang="tr-TR" dirty="0" smtClean="0"/>
              <a:t>, </a:t>
            </a:r>
            <a:r>
              <a:rPr lang="tr-TR" dirty="0" err="1" smtClean="0"/>
              <a:t>servikotorasik</a:t>
            </a:r>
            <a:r>
              <a:rPr lang="tr-TR" dirty="0" smtClean="0"/>
              <a:t> </a:t>
            </a:r>
            <a:r>
              <a:rPr lang="tr-TR" dirty="0" err="1" smtClean="0"/>
              <a:t>vertebranın</a:t>
            </a:r>
            <a:r>
              <a:rPr lang="tr-TR" dirty="0" smtClean="0"/>
              <a:t> total ya da </a:t>
            </a:r>
            <a:r>
              <a:rPr lang="tr-TR" dirty="0" err="1" smtClean="0"/>
              <a:t>parsiyel</a:t>
            </a:r>
            <a:r>
              <a:rPr lang="tr-TR" dirty="0" smtClean="0"/>
              <a:t> yokluğu ile karakterli nadir bir NTD </a:t>
            </a:r>
          </a:p>
          <a:p>
            <a:endParaRPr lang="tr-TR" dirty="0" smtClean="0"/>
          </a:p>
          <a:p>
            <a:r>
              <a:rPr lang="tr-TR" dirty="0" smtClean="0"/>
              <a:t>Bu olguda tek </a:t>
            </a:r>
            <a:r>
              <a:rPr lang="tr-TR" dirty="0" err="1" smtClean="0"/>
              <a:t>umblikal</a:t>
            </a:r>
            <a:r>
              <a:rPr lang="tr-TR" dirty="0" smtClean="0"/>
              <a:t> arter </a:t>
            </a:r>
            <a:r>
              <a:rPr lang="tr-TR" dirty="0" err="1" smtClean="0"/>
              <a:t>mecut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IGURE-17-Neural-tube-defect-spectrum-A-B-The-typical-appearance-of-a-fetus-wit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2001044"/>
            <a:ext cx="8096250" cy="348615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Kranial</a:t>
            </a:r>
            <a:r>
              <a:rPr lang="tr-TR" dirty="0" smtClean="0"/>
              <a:t> </a:t>
            </a:r>
            <a:r>
              <a:rPr lang="tr-TR" dirty="0" err="1" smtClean="0"/>
              <a:t>raşizis</a:t>
            </a:r>
            <a:r>
              <a:rPr lang="tr-TR" dirty="0" smtClean="0"/>
              <a:t> ve </a:t>
            </a:r>
            <a:r>
              <a:rPr lang="tr-TR" dirty="0" err="1" smtClean="0"/>
              <a:t>diafragma</a:t>
            </a:r>
            <a:r>
              <a:rPr lang="tr-TR" dirty="0" smtClean="0"/>
              <a:t> </a:t>
            </a:r>
            <a:r>
              <a:rPr lang="tr-TR" dirty="0" err="1" smtClean="0"/>
              <a:t>hernisi</a:t>
            </a:r>
            <a:r>
              <a:rPr lang="tr-TR" dirty="0" smtClean="0"/>
              <a:t> birlikteliği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r>
              <a:rPr lang="tr-TR" dirty="0" smtClean="0"/>
              <a:t>Standart otopsi </a:t>
            </a:r>
            <a:r>
              <a:rPr lang="tr-TR" dirty="0" smtClean="0"/>
              <a:t>yöntemleri</a:t>
            </a:r>
          </a:p>
          <a:p>
            <a:r>
              <a:rPr lang="tr-TR" dirty="0" err="1" smtClean="0"/>
              <a:t>NTD’yi</a:t>
            </a:r>
            <a:r>
              <a:rPr lang="tr-TR" dirty="0" smtClean="0"/>
              <a:t> sınıflandırma</a:t>
            </a:r>
            <a:endParaRPr lang="tr-TR" dirty="0" smtClean="0"/>
          </a:p>
          <a:p>
            <a:r>
              <a:rPr lang="tr-TR" dirty="0" err="1" smtClean="0"/>
              <a:t>NTD’ye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 yaklaşım 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otopsilere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eksiyon</a:t>
            </a:r>
            <a:r>
              <a:rPr lang="tr-TR" dirty="0" smtClean="0"/>
              <a:t> yapılan </a:t>
            </a:r>
            <a:r>
              <a:rPr lang="tr-TR" dirty="0" err="1" smtClean="0"/>
              <a:t>modifiye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smtClean="0"/>
              <a:t>yaklaşım ile </a:t>
            </a:r>
            <a:r>
              <a:rPr lang="tr-TR" dirty="0" err="1" smtClean="0"/>
              <a:t>diseksiyon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Otopsi </a:t>
            </a:r>
            <a:r>
              <a:rPr lang="tr-TR" smtClean="0"/>
              <a:t>ile değerlendirme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FETÜS\Fetal Otopsi Makroskopi Fotoğraflar\13231-11\13231-11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75"/>
          <a:stretch>
            <a:fillRect/>
          </a:stretch>
        </p:blipFill>
        <p:spPr bwMode="auto">
          <a:xfrm>
            <a:off x="642910" y="1500174"/>
            <a:ext cx="4231754" cy="452596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 yaklaşım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000232" y="3214686"/>
            <a:ext cx="857256" cy="1571636"/>
          </a:xfrm>
          <a:prstGeom prst="ellipse">
            <a:avLst/>
          </a:prstGeom>
          <a:noFill/>
          <a:ln w="444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143504" y="50720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Defekt</a:t>
            </a:r>
            <a:r>
              <a:rPr lang="tr-TR" dirty="0" smtClean="0"/>
              <a:t> alanı </a:t>
            </a:r>
            <a:r>
              <a:rPr lang="tr-TR" dirty="0" err="1" smtClean="0"/>
              <a:t>parsiyel</a:t>
            </a:r>
            <a:r>
              <a:rPr lang="tr-TR" dirty="0" smtClean="0"/>
              <a:t> eksize edilir ve dilimlendikten sonra yan dik yatırılır.</a:t>
            </a:r>
            <a:endParaRPr lang="tr-TR" dirty="0"/>
          </a:p>
        </p:txBody>
      </p:sp>
      <p:grpSp>
        <p:nvGrpSpPr>
          <p:cNvPr id="9" name="8 Grup"/>
          <p:cNvGrpSpPr/>
          <p:nvPr/>
        </p:nvGrpSpPr>
        <p:grpSpPr>
          <a:xfrm>
            <a:off x="5500694" y="1479163"/>
            <a:ext cx="1857388" cy="2949969"/>
            <a:chOff x="5500694" y="1479163"/>
            <a:chExt cx="1857388" cy="2949969"/>
          </a:xfrm>
        </p:grpSpPr>
        <p:pic>
          <p:nvPicPr>
            <p:cNvPr id="7" name="Picture 2" descr="G:\FETÜS\Fetal Otopsi Makroskopi Fotoğraflar\13231-11\13231-11 (3).jpg"/>
            <p:cNvPicPr>
              <a:picLocks noChangeAspect="1" noChangeArrowheads="1"/>
            </p:cNvPicPr>
            <p:nvPr/>
          </p:nvPicPr>
          <p:blipFill>
            <a:blip r:embed="rId2" cstate="print"/>
            <a:srcRect l="50280" t="33146" r="29595" b="24237"/>
            <a:stretch>
              <a:fillRect/>
            </a:stretch>
          </p:blipFill>
          <p:spPr bwMode="auto">
            <a:xfrm>
              <a:off x="5500694" y="1479163"/>
              <a:ext cx="1857388" cy="2949969"/>
            </a:xfrm>
            <a:prstGeom prst="rect">
              <a:avLst/>
            </a:prstGeom>
            <a:noFill/>
          </p:spPr>
        </p:pic>
        <p:sp>
          <p:nvSpPr>
            <p:cNvPr id="8" name="7 Oval"/>
            <p:cNvSpPr/>
            <p:nvPr/>
          </p:nvSpPr>
          <p:spPr>
            <a:xfrm>
              <a:off x="5715008" y="2000240"/>
              <a:ext cx="1411816" cy="2286016"/>
            </a:xfrm>
            <a:prstGeom prst="ellipse">
              <a:avLst/>
            </a:prstGeom>
            <a:noFill/>
            <a:ln w="444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1" name="10 Düz Bağlayıcı"/>
          <p:cNvCxnSpPr/>
          <p:nvPr/>
        </p:nvCxnSpPr>
        <p:spPr>
          <a:xfrm>
            <a:off x="5857884" y="250030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5786446" y="2714620"/>
            <a:ext cx="128588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5929322" y="2500306"/>
            <a:ext cx="100013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>
            <a:stCxn id="8" idx="2"/>
          </p:cNvCxnSpPr>
          <p:nvPr/>
        </p:nvCxnSpPr>
        <p:spPr>
          <a:xfrm rot="10800000" flipH="1" flipV="1">
            <a:off x="5715008" y="3143248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>
            <a:off x="5715008" y="2928934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Bağlayıcı"/>
          <p:cNvCxnSpPr/>
          <p:nvPr/>
        </p:nvCxnSpPr>
        <p:spPr>
          <a:xfrm>
            <a:off x="5715008" y="3357562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/>
          <p:nvPr/>
        </p:nvCxnSpPr>
        <p:spPr>
          <a:xfrm rot="10800000" flipH="1" flipV="1">
            <a:off x="5715008" y="3786190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Bağlayıcı"/>
          <p:cNvCxnSpPr/>
          <p:nvPr/>
        </p:nvCxnSpPr>
        <p:spPr>
          <a:xfrm>
            <a:off x="5715008" y="3571876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000240"/>
            <a:ext cx="8229600" cy="3078357"/>
          </a:xfrm>
        </p:spPr>
        <p:txBody>
          <a:bodyPr/>
          <a:lstStyle/>
          <a:p>
            <a:r>
              <a:rPr lang="tr-TR" dirty="0" err="1" smtClean="0"/>
              <a:t>Mikroskopik</a:t>
            </a:r>
            <a:r>
              <a:rPr lang="tr-TR" dirty="0" smtClean="0"/>
              <a:t> incelemede değerlendirilenler;</a:t>
            </a:r>
          </a:p>
          <a:p>
            <a:pPr lvl="1"/>
            <a:r>
              <a:rPr lang="tr-TR" dirty="0" err="1" smtClean="0"/>
              <a:t>Meningial</a:t>
            </a:r>
            <a:r>
              <a:rPr lang="tr-TR" dirty="0" smtClean="0"/>
              <a:t> doku</a:t>
            </a:r>
          </a:p>
          <a:p>
            <a:pPr lvl="1"/>
            <a:r>
              <a:rPr lang="tr-TR" dirty="0" err="1" smtClean="0"/>
              <a:t>Glial</a:t>
            </a:r>
            <a:r>
              <a:rPr lang="tr-TR" dirty="0" smtClean="0"/>
              <a:t> doku</a:t>
            </a:r>
          </a:p>
          <a:p>
            <a:pPr lvl="1"/>
            <a:r>
              <a:rPr lang="tr-TR" dirty="0" smtClean="0"/>
              <a:t>Diğer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tr-TR" dirty="0" smtClean="0"/>
              <a:t>En sık görülen patoloji </a:t>
            </a:r>
            <a:r>
              <a:rPr lang="tr-TR" dirty="0" err="1" smtClean="0"/>
              <a:t>konjenital</a:t>
            </a:r>
            <a:r>
              <a:rPr lang="tr-TR" dirty="0" smtClean="0"/>
              <a:t> anomaliler (%73,3)</a:t>
            </a:r>
          </a:p>
          <a:p>
            <a:r>
              <a:rPr lang="tr-TR" dirty="0" smtClean="0"/>
              <a:t>En sık görülen anomaliler </a:t>
            </a:r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r>
              <a:rPr lang="tr-TR" dirty="0" smtClean="0"/>
              <a:t> ve MSS anomalileri (%11,4)</a:t>
            </a:r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97" y="0"/>
            <a:ext cx="796736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r>
              <a:rPr lang="tr-TR" dirty="0" smtClean="0"/>
              <a:t> (NTD) santral sinir sisteminin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malformasyonları</a:t>
            </a:r>
            <a:endParaRPr lang="tr-TR" dirty="0" smtClean="0"/>
          </a:p>
          <a:p>
            <a:r>
              <a:rPr lang="tr-TR" dirty="0" smtClean="0"/>
              <a:t>Dünyada ortalama 1/1000 doğum (0,2-10/1000 doğum), düşüklerde oran daha yüksek</a:t>
            </a:r>
          </a:p>
          <a:p>
            <a:r>
              <a:rPr lang="tr-TR" dirty="0" err="1" smtClean="0"/>
              <a:t>Etyoloji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genetik ve </a:t>
            </a:r>
            <a:r>
              <a:rPr lang="tr-TR" dirty="0" smtClean="0">
                <a:sym typeface="Wingdings" pitchFamily="2" charset="2"/>
              </a:rPr>
              <a:t>çevresel</a:t>
            </a: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/>
          <a:lstStyle/>
          <a:p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defektinin</a:t>
            </a:r>
            <a:r>
              <a:rPr lang="tr-TR" dirty="0" smtClean="0"/>
              <a:t> sınıflaması yapıldıktan sonra eşlik eden anomaliler ortaya konmalı</a:t>
            </a:r>
          </a:p>
          <a:p>
            <a:r>
              <a:rPr lang="tr-TR" dirty="0" smtClean="0"/>
              <a:t>Tüm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malformasyonlara</a:t>
            </a:r>
            <a:r>
              <a:rPr lang="tr-TR" dirty="0" smtClean="0"/>
              <a:t> olduğu gibi </a:t>
            </a:r>
            <a:r>
              <a:rPr lang="tr-TR" dirty="0" err="1" smtClean="0"/>
              <a:t>multidisipliner</a:t>
            </a:r>
            <a:r>
              <a:rPr lang="tr-TR" dirty="0" smtClean="0"/>
              <a:t> yaklaşım</a:t>
            </a:r>
          </a:p>
          <a:p>
            <a:r>
              <a:rPr lang="tr-TR" dirty="0" err="1" smtClean="0"/>
              <a:t>Rekürrens</a:t>
            </a:r>
            <a:r>
              <a:rPr lang="tr-TR" dirty="0" smtClean="0"/>
              <a:t> riski açısından analiz</a:t>
            </a:r>
          </a:p>
          <a:p>
            <a:r>
              <a:rPr lang="tr-TR" dirty="0" smtClean="0"/>
              <a:t>Genetik danışmanlık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542 </a:t>
            </a:r>
            <a:r>
              <a:rPr lang="tr-TR" dirty="0" err="1" smtClean="0"/>
              <a:t>fetal</a:t>
            </a:r>
            <a:r>
              <a:rPr lang="tr-TR" dirty="0" smtClean="0"/>
              <a:t> otopsiden 62 olguda NTD (%11,4)</a:t>
            </a:r>
          </a:p>
          <a:p>
            <a:r>
              <a:rPr lang="tr-TR" dirty="0" smtClean="0"/>
              <a:t>NTD olgularının %32,4’ü </a:t>
            </a:r>
            <a:r>
              <a:rPr lang="tr-TR" dirty="0" err="1" smtClean="0"/>
              <a:t>assosiye</a:t>
            </a:r>
            <a:endParaRPr lang="tr-TR" dirty="0" smtClean="0"/>
          </a:p>
          <a:p>
            <a:r>
              <a:rPr lang="tr-TR" dirty="0" smtClean="0"/>
              <a:t>Eşlik eden anomalilerden</a:t>
            </a:r>
          </a:p>
          <a:p>
            <a:r>
              <a:rPr lang="tr-TR" dirty="0" smtClean="0"/>
              <a:t>En sık görülen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malformasyonları</a:t>
            </a:r>
            <a:r>
              <a:rPr lang="tr-TR" dirty="0" smtClean="0"/>
              <a:t> </a:t>
            </a:r>
            <a:r>
              <a:rPr lang="tr-TR" dirty="0" smtClean="0"/>
              <a:t>(%12.9’unda </a:t>
            </a:r>
            <a:r>
              <a:rPr lang="tr-TR" dirty="0" err="1" smtClean="0"/>
              <a:t>Meckel</a:t>
            </a:r>
            <a:r>
              <a:rPr lang="tr-TR" dirty="0" smtClean="0"/>
              <a:t>-</a:t>
            </a:r>
            <a:r>
              <a:rPr lang="tr-TR" dirty="0" err="1" smtClean="0"/>
              <a:t>Gruber</a:t>
            </a:r>
            <a:r>
              <a:rPr lang="tr-TR" dirty="0" smtClean="0"/>
              <a:t> Sendromu)</a:t>
            </a:r>
          </a:p>
          <a:p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, yarık damak-dudak, adrenal </a:t>
            </a:r>
            <a:r>
              <a:rPr lang="tr-TR" dirty="0" err="1" smtClean="0"/>
              <a:t>hipoplazisi</a:t>
            </a:r>
            <a:r>
              <a:rPr lang="tr-TR" dirty="0" smtClean="0"/>
              <a:t>, anal </a:t>
            </a:r>
            <a:r>
              <a:rPr lang="tr-TR" dirty="0" err="1" smtClean="0"/>
              <a:t>atrezi</a:t>
            </a:r>
            <a:r>
              <a:rPr lang="tr-TR" dirty="0" smtClean="0"/>
              <a:t>, hidrosefali, </a:t>
            </a:r>
            <a:r>
              <a:rPr lang="tr-TR" dirty="0" err="1" smtClean="0"/>
              <a:t>omfalosel</a:t>
            </a:r>
            <a:r>
              <a:rPr lang="tr-TR" dirty="0" smtClean="0"/>
              <a:t>, </a:t>
            </a:r>
            <a:r>
              <a:rPr lang="tr-TR" dirty="0" err="1" smtClean="0"/>
              <a:t>diafragma</a:t>
            </a:r>
            <a:r>
              <a:rPr lang="tr-TR" dirty="0" smtClean="0"/>
              <a:t> </a:t>
            </a:r>
            <a:r>
              <a:rPr lang="tr-TR" dirty="0" err="1" smtClean="0"/>
              <a:t>hernisi</a:t>
            </a:r>
            <a:r>
              <a:rPr lang="tr-TR" dirty="0" smtClean="0"/>
              <a:t>, </a:t>
            </a:r>
            <a:r>
              <a:rPr lang="tr-TR" dirty="0" err="1" smtClean="0"/>
              <a:t>kardiak</a:t>
            </a:r>
            <a:r>
              <a:rPr lang="tr-TR" dirty="0" smtClean="0"/>
              <a:t> anomali, adrenal anomalisi, </a:t>
            </a:r>
            <a:r>
              <a:rPr lang="tr-TR" dirty="0" err="1" smtClean="0"/>
              <a:t>plasental</a:t>
            </a:r>
            <a:r>
              <a:rPr lang="tr-TR" dirty="0" smtClean="0"/>
              <a:t> patoloji</a:t>
            </a:r>
          </a:p>
          <a:p>
            <a:r>
              <a:rPr lang="tr-TR" dirty="0" smtClean="0"/>
              <a:t>Belirgin sendrom ve </a:t>
            </a:r>
            <a:r>
              <a:rPr lang="tr-TR" dirty="0" err="1" smtClean="0"/>
              <a:t>asosiasyonlar</a:t>
            </a:r>
            <a:r>
              <a:rPr lang="tr-TR" dirty="0" smtClean="0"/>
              <a:t>; </a:t>
            </a:r>
          </a:p>
          <a:p>
            <a:pPr lvl="1"/>
            <a:r>
              <a:rPr lang="tr-TR" dirty="0" err="1" smtClean="0"/>
              <a:t>Meckel</a:t>
            </a:r>
            <a:r>
              <a:rPr lang="tr-TR" dirty="0" smtClean="0"/>
              <a:t>-</a:t>
            </a:r>
            <a:r>
              <a:rPr lang="tr-TR" dirty="0" err="1" smtClean="0"/>
              <a:t>Gruber</a:t>
            </a:r>
            <a:r>
              <a:rPr lang="tr-TR" dirty="0" smtClean="0"/>
              <a:t> Sendromu</a:t>
            </a:r>
          </a:p>
          <a:p>
            <a:pPr lvl="1"/>
            <a:r>
              <a:rPr lang="tr-TR" dirty="0" smtClean="0"/>
              <a:t>İskelet </a:t>
            </a:r>
            <a:r>
              <a:rPr lang="tr-TR" dirty="0" err="1" smtClean="0"/>
              <a:t>displazlisi</a:t>
            </a:r>
            <a:endParaRPr lang="tr-TR" dirty="0" smtClean="0"/>
          </a:p>
          <a:p>
            <a:pPr lvl="1"/>
            <a:r>
              <a:rPr lang="tr-TR" dirty="0" err="1" smtClean="0"/>
              <a:t>Kaudal</a:t>
            </a:r>
            <a:r>
              <a:rPr lang="tr-TR" dirty="0" smtClean="0"/>
              <a:t> regresyon</a:t>
            </a:r>
          </a:p>
          <a:p>
            <a:pPr lvl="1"/>
            <a:r>
              <a:rPr lang="tr-TR" dirty="0" err="1" smtClean="0"/>
              <a:t>A</a:t>
            </a:r>
            <a:r>
              <a:rPr lang="tr-TR" dirty="0" err="1" smtClean="0"/>
              <a:t>mniyotik</a:t>
            </a:r>
            <a:r>
              <a:rPr lang="tr-TR" dirty="0" smtClean="0"/>
              <a:t> bant sendromu</a:t>
            </a:r>
          </a:p>
          <a:p>
            <a:pPr lvl="1"/>
            <a:r>
              <a:rPr lang="tr-TR" dirty="0" err="1" smtClean="0"/>
              <a:t>Şizis</a:t>
            </a:r>
            <a:r>
              <a:rPr lang="tr-TR" dirty="0" smtClean="0"/>
              <a:t> </a:t>
            </a:r>
            <a:r>
              <a:rPr lang="tr-TR" dirty="0" err="1" smtClean="0"/>
              <a:t>asosiasyonu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221233"/>
          </a:xfrm>
        </p:spPr>
        <p:txBody>
          <a:bodyPr/>
          <a:lstStyle/>
          <a:p>
            <a:r>
              <a:rPr lang="tr-TR" dirty="0" err="1" smtClean="0"/>
              <a:t>Anensefalide</a:t>
            </a:r>
            <a:r>
              <a:rPr lang="tr-TR" dirty="0" smtClean="0"/>
              <a:t> en sık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adrenal </a:t>
            </a:r>
            <a:r>
              <a:rPr lang="tr-TR" dirty="0" err="1" smtClean="0"/>
              <a:t>hipoplazisi</a:t>
            </a:r>
            <a:r>
              <a:rPr lang="tr-TR" dirty="0" smtClean="0"/>
              <a:t> (genellikle </a:t>
            </a:r>
            <a:r>
              <a:rPr lang="tr-TR" dirty="0" err="1" smtClean="0"/>
              <a:t>sitomegalik</a:t>
            </a:r>
            <a:r>
              <a:rPr lang="tr-TR" dirty="0" smtClean="0"/>
              <a:t> tip)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MSS anomalileri (hidrosefali, </a:t>
            </a:r>
            <a:r>
              <a:rPr lang="tr-TR" dirty="0" err="1" smtClean="0"/>
              <a:t>Arnold</a:t>
            </a:r>
            <a:r>
              <a:rPr lang="tr-TR" dirty="0" smtClean="0"/>
              <a:t>-</a:t>
            </a:r>
            <a:r>
              <a:rPr lang="tr-TR" dirty="0" err="1" smtClean="0"/>
              <a:t>Chari</a:t>
            </a:r>
            <a:r>
              <a:rPr lang="tr-TR" dirty="0" smtClean="0"/>
              <a:t> </a:t>
            </a:r>
            <a:r>
              <a:rPr lang="tr-TR" dirty="0" err="1" smtClean="0"/>
              <a:t>malformasyonu</a:t>
            </a:r>
            <a:r>
              <a:rPr lang="tr-TR" dirty="0" smtClean="0"/>
              <a:t>, </a:t>
            </a:r>
            <a:r>
              <a:rPr lang="tr-TR" dirty="0" err="1" smtClean="0"/>
              <a:t>hidromyeli</a:t>
            </a:r>
            <a:r>
              <a:rPr lang="tr-TR" dirty="0" smtClean="0"/>
              <a:t>,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, </a:t>
            </a:r>
            <a:r>
              <a:rPr lang="tr-TR" dirty="0" err="1" smtClean="0"/>
              <a:t>kortikal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, </a:t>
            </a:r>
            <a:r>
              <a:rPr lang="tr-TR" dirty="0" err="1" smtClean="0"/>
              <a:t>holoprozensefali</a:t>
            </a:r>
            <a:r>
              <a:rPr lang="tr-TR" dirty="0" smtClean="0"/>
              <a:t>, </a:t>
            </a:r>
            <a:r>
              <a:rPr lang="tr-TR" dirty="0" err="1" smtClean="0"/>
              <a:t>silvian</a:t>
            </a:r>
            <a:r>
              <a:rPr lang="tr-TR" dirty="0" smtClean="0"/>
              <a:t> kanalı  </a:t>
            </a:r>
            <a:r>
              <a:rPr lang="tr-TR" dirty="0" err="1" smtClean="0"/>
              <a:t>atrezisi</a:t>
            </a:r>
            <a:r>
              <a:rPr lang="tr-TR" dirty="0" smtClean="0"/>
              <a:t>, </a:t>
            </a:r>
            <a:r>
              <a:rPr lang="tr-TR" dirty="0" err="1" smtClean="0"/>
              <a:t>korpus</a:t>
            </a:r>
            <a:r>
              <a:rPr lang="tr-TR" dirty="0" smtClean="0"/>
              <a:t> </a:t>
            </a:r>
            <a:r>
              <a:rPr lang="tr-TR" dirty="0" err="1" smtClean="0"/>
              <a:t>kallozum</a:t>
            </a:r>
            <a:r>
              <a:rPr lang="tr-TR" dirty="0" smtClean="0"/>
              <a:t> </a:t>
            </a:r>
            <a:r>
              <a:rPr lang="tr-TR" dirty="0" err="1" smtClean="0"/>
              <a:t>agenezisi</a:t>
            </a:r>
            <a:r>
              <a:rPr lang="tr-TR" dirty="0" smtClean="0"/>
              <a:t>)</a:t>
            </a:r>
          </a:p>
          <a:p>
            <a:r>
              <a:rPr lang="tr-TR" dirty="0" smtClean="0"/>
              <a:t>İskelet anomalileri (</a:t>
            </a:r>
            <a:r>
              <a:rPr lang="tr-TR" dirty="0" err="1" smtClean="0"/>
              <a:t>club</a:t>
            </a:r>
            <a:r>
              <a:rPr lang="tr-TR" dirty="0" smtClean="0"/>
              <a:t>-</a:t>
            </a:r>
            <a:r>
              <a:rPr lang="tr-TR" dirty="0" err="1" smtClean="0"/>
              <a:t>foot</a:t>
            </a:r>
            <a:r>
              <a:rPr lang="tr-TR" dirty="0" smtClean="0"/>
              <a:t>,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hipoplazisi</a:t>
            </a:r>
            <a:r>
              <a:rPr lang="tr-TR" dirty="0" smtClean="0"/>
              <a:t>, </a:t>
            </a:r>
            <a:r>
              <a:rPr lang="tr-TR" dirty="0" err="1" smtClean="0"/>
              <a:t>skolyoz</a:t>
            </a:r>
            <a:r>
              <a:rPr lang="tr-TR" dirty="0" smtClean="0"/>
              <a:t> ya da </a:t>
            </a:r>
            <a:r>
              <a:rPr lang="tr-TR" dirty="0" err="1" smtClean="0"/>
              <a:t>kifoz</a:t>
            </a:r>
            <a:r>
              <a:rPr lang="tr-TR" dirty="0" smtClean="0"/>
              <a:t>, </a:t>
            </a:r>
            <a:r>
              <a:rPr lang="tr-TR" dirty="0" err="1" smtClean="0"/>
              <a:t>sindaktili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Sirenomeli</a:t>
            </a:r>
            <a:endParaRPr lang="tr-TR" dirty="0" smtClean="0"/>
          </a:p>
          <a:p>
            <a:r>
              <a:rPr lang="tr-TR" dirty="0" err="1" smtClean="0"/>
              <a:t>Ürogenital</a:t>
            </a:r>
            <a:r>
              <a:rPr lang="tr-TR" dirty="0" smtClean="0"/>
              <a:t> anomali (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, </a:t>
            </a:r>
            <a:r>
              <a:rPr lang="tr-TR" dirty="0" err="1" smtClean="0"/>
              <a:t>atnalı</a:t>
            </a:r>
            <a:r>
              <a:rPr lang="tr-TR" dirty="0" smtClean="0"/>
              <a:t> böbrek)</a:t>
            </a:r>
          </a:p>
          <a:p>
            <a:r>
              <a:rPr lang="tr-TR" dirty="0" err="1" smtClean="0"/>
              <a:t>Diafragma</a:t>
            </a:r>
            <a:r>
              <a:rPr lang="tr-TR" dirty="0" smtClean="0"/>
              <a:t> </a:t>
            </a:r>
            <a:r>
              <a:rPr lang="tr-TR" dirty="0" err="1" smtClean="0"/>
              <a:t>hernisi</a:t>
            </a:r>
            <a:endParaRPr lang="tr-TR" dirty="0" smtClean="0"/>
          </a:p>
          <a:p>
            <a:r>
              <a:rPr lang="tr-TR" dirty="0" err="1" smtClean="0"/>
              <a:t>Kardiak</a:t>
            </a:r>
            <a:r>
              <a:rPr lang="tr-TR" dirty="0" smtClean="0"/>
              <a:t> anomali (</a:t>
            </a:r>
            <a:r>
              <a:rPr lang="tr-TR" dirty="0" err="1" smtClean="0"/>
              <a:t>fallot</a:t>
            </a:r>
            <a:r>
              <a:rPr lang="tr-TR" dirty="0" smtClean="0"/>
              <a:t> </a:t>
            </a:r>
            <a:r>
              <a:rPr lang="tr-TR" dirty="0" err="1" smtClean="0"/>
              <a:t>tetralojisi</a:t>
            </a:r>
            <a:r>
              <a:rPr lang="tr-TR" dirty="0" smtClean="0"/>
              <a:t>, aort </a:t>
            </a:r>
            <a:r>
              <a:rPr lang="tr-TR" dirty="0" err="1" smtClean="0"/>
              <a:t>koarktasyonu</a:t>
            </a:r>
            <a:r>
              <a:rPr lang="tr-TR" dirty="0" smtClean="0"/>
              <a:t>, VSD..)</a:t>
            </a:r>
          </a:p>
          <a:p>
            <a:r>
              <a:rPr lang="tr-TR" dirty="0" smtClean="0"/>
              <a:t>Yarık damak-dudak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Meckel</a:t>
            </a:r>
            <a:r>
              <a:rPr lang="tr-TR" dirty="0" smtClean="0"/>
              <a:t> sendromu</a:t>
            </a:r>
          </a:p>
          <a:p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sacral</a:t>
            </a:r>
            <a:r>
              <a:rPr lang="tr-TR" dirty="0" smtClean="0"/>
              <a:t> </a:t>
            </a:r>
            <a:r>
              <a:rPr lang="tr-TR" dirty="0" err="1" smtClean="0"/>
              <a:t>meningosel</a:t>
            </a:r>
            <a:endParaRPr lang="tr-TR" dirty="0" smtClean="0"/>
          </a:p>
          <a:p>
            <a:r>
              <a:rPr lang="tr-TR" dirty="0" smtClean="0"/>
              <a:t>Anal </a:t>
            </a:r>
            <a:r>
              <a:rPr lang="tr-TR" dirty="0" err="1" smtClean="0"/>
              <a:t>stenoz</a:t>
            </a:r>
            <a:endParaRPr lang="tr-TR" dirty="0" smtClean="0"/>
          </a:p>
          <a:p>
            <a:r>
              <a:rPr lang="tr-TR" dirty="0" smtClean="0"/>
              <a:t>Bilinen genetik sendromlarla birlikteliği</a:t>
            </a:r>
          </a:p>
          <a:p>
            <a:r>
              <a:rPr lang="tr-TR" dirty="0" smtClean="0"/>
              <a:t>Aile hikayesi</a:t>
            </a:r>
          </a:p>
          <a:p>
            <a:r>
              <a:rPr lang="tr-TR" dirty="0" smtClean="0"/>
              <a:t>Kromozom anomalileri (</a:t>
            </a:r>
            <a:r>
              <a:rPr lang="tr-TR" dirty="0" err="1" smtClean="0"/>
              <a:t>Trizomi</a:t>
            </a:r>
            <a:r>
              <a:rPr lang="tr-TR" dirty="0" smtClean="0"/>
              <a:t> 13, 18)</a:t>
            </a:r>
          </a:p>
          <a:p>
            <a:endParaRPr lang="tr-TR" dirty="0" smtClean="0"/>
          </a:p>
          <a:p>
            <a:r>
              <a:rPr lang="tr-TR" dirty="0" err="1" smtClean="0"/>
              <a:t>Rekürrens</a:t>
            </a:r>
            <a:r>
              <a:rPr lang="tr-TR" dirty="0" smtClean="0"/>
              <a:t> riski daha fazladır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NTD’de</a:t>
            </a:r>
            <a:r>
              <a:rPr lang="tr-TR" dirty="0" smtClean="0"/>
              <a:t> </a:t>
            </a:r>
            <a:r>
              <a:rPr lang="tr-TR" dirty="0" err="1" smtClean="0"/>
              <a:t>genetic</a:t>
            </a:r>
            <a:r>
              <a:rPr lang="tr-TR" dirty="0" smtClean="0"/>
              <a:t> sebeplerin olabileceği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Vertebral</a:t>
            </a:r>
            <a:r>
              <a:rPr lang="tr-TR" dirty="0" smtClean="0"/>
              <a:t> kolonun </a:t>
            </a:r>
            <a:r>
              <a:rPr lang="tr-TR" dirty="0" err="1" smtClean="0"/>
              <a:t>segmental</a:t>
            </a:r>
            <a:r>
              <a:rPr lang="tr-TR" dirty="0" smtClean="0"/>
              <a:t> </a:t>
            </a:r>
            <a:r>
              <a:rPr lang="tr-TR" dirty="0" err="1" smtClean="0"/>
              <a:t>disgenezisi</a:t>
            </a:r>
            <a:endParaRPr lang="tr-TR" dirty="0" smtClean="0"/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kifoz</a:t>
            </a:r>
            <a:r>
              <a:rPr lang="tr-TR" dirty="0" smtClean="0"/>
              <a:t> </a:t>
            </a:r>
            <a:r>
              <a:rPr lang="tr-TR" dirty="0" err="1" smtClean="0"/>
              <a:t>kifoskolyoz</a:t>
            </a:r>
            <a:endParaRPr lang="tr-TR" dirty="0" smtClean="0"/>
          </a:p>
          <a:p>
            <a:r>
              <a:rPr lang="tr-TR" dirty="0" err="1" smtClean="0"/>
              <a:t>Sakral</a:t>
            </a:r>
            <a:r>
              <a:rPr lang="tr-TR" dirty="0" smtClean="0"/>
              <a:t> </a:t>
            </a:r>
            <a:r>
              <a:rPr lang="tr-TR" dirty="0" err="1" smtClean="0"/>
              <a:t>agenezi</a:t>
            </a:r>
            <a:r>
              <a:rPr lang="tr-TR" dirty="0" smtClean="0"/>
              <a:t> (</a:t>
            </a:r>
            <a:r>
              <a:rPr lang="tr-TR" dirty="0" err="1" smtClean="0"/>
              <a:t>kaudal</a:t>
            </a:r>
            <a:r>
              <a:rPr lang="tr-TR" dirty="0" smtClean="0"/>
              <a:t> regresyon sendromu)</a:t>
            </a:r>
          </a:p>
          <a:p>
            <a:pPr lvl="1"/>
            <a:r>
              <a:rPr lang="tr-TR" dirty="0" err="1" smtClean="0"/>
              <a:t>Sakral</a:t>
            </a:r>
            <a:r>
              <a:rPr lang="tr-TR" dirty="0" smtClean="0"/>
              <a:t> ve </a:t>
            </a:r>
            <a:r>
              <a:rPr lang="tr-TR" dirty="0" err="1" smtClean="0"/>
              <a:t>lumbosakral</a:t>
            </a:r>
            <a:r>
              <a:rPr lang="tr-TR" dirty="0" smtClean="0"/>
              <a:t> </a:t>
            </a:r>
            <a:r>
              <a:rPr lang="tr-TR" dirty="0" err="1" smtClean="0"/>
              <a:t>vertebral</a:t>
            </a:r>
            <a:r>
              <a:rPr lang="tr-TR" dirty="0" smtClean="0"/>
              <a:t> kolon gelişimi yok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DM ile ilişkili</a:t>
            </a:r>
          </a:p>
          <a:p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vertebral</a:t>
            </a:r>
            <a:r>
              <a:rPr lang="tr-TR" dirty="0" smtClean="0"/>
              <a:t> </a:t>
            </a:r>
            <a:r>
              <a:rPr lang="tr-TR" dirty="0" err="1" smtClean="0"/>
              <a:t>segmentasyon</a:t>
            </a:r>
            <a:r>
              <a:rPr lang="tr-TR" dirty="0" smtClean="0"/>
              <a:t> anomalisi</a:t>
            </a:r>
          </a:p>
          <a:p>
            <a:pPr lvl="1"/>
            <a:r>
              <a:rPr lang="tr-TR" dirty="0" err="1" smtClean="0"/>
              <a:t>Otozomal</a:t>
            </a:r>
            <a:r>
              <a:rPr lang="tr-TR" dirty="0" smtClean="0"/>
              <a:t> resesif</a:t>
            </a:r>
          </a:p>
          <a:p>
            <a:pPr lvl="1"/>
            <a:r>
              <a:rPr lang="tr-TR" dirty="0" smtClean="0"/>
              <a:t>Kısa gövdeli cücelik</a:t>
            </a:r>
          </a:p>
          <a:p>
            <a:pPr lvl="1"/>
            <a:r>
              <a:rPr lang="tr-TR" dirty="0" err="1" smtClean="0"/>
              <a:t>Vertebral</a:t>
            </a:r>
            <a:r>
              <a:rPr lang="tr-TR" dirty="0" smtClean="0"/>
              <a:t> </a:t>
            </a:r>
            <a:r>
              <a:rPr lang="tr-TR" dirty="0" err="1" smtClean="0"/>
              <a:t>segmentasyon</a:t>
            </a:r>
            <a:r>
              <a:rPr lang="tr-TR" dirty="0" smtClean="0"/>
              <a:t> ve </a:t>
            </a:r>
            <a:r>
              <a:rPr lang="tr-TR" dirty="0" err="1" smtClean="0"/>
              <a:t>kosta</a:t>
            </a:r>
            <a:r>
              <a:rPr lang="tr-TR" dirty="0" smtClean="0"/>
              <a:t> anomalileri</a:t>
            </a:r>
          </a:p>
          <a:p>
            <a:r>
              <a:rPr lang="tr-TR" dirty="0" smtClean="0"/>
              <a:t>VACTERL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I: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tonsillerin</a:t>
            </a:r>
            <a:r>
              <a:rPr lang="tr-TR" dirty="0" smtClean="0"/>
              <a:t> </a:t>
            </a:r>
            <a:r>
              <a:rPr lang="tr-TR" dirty="0" err="1" smtClean="0"/>
              <a:t>foramen</a:t>
            </a:r>
            <a:r>
              <a:rPr lang="tr-TR" dirty="0" smtClean="0"/>
              <a:t> </a:t>
            </a:r>
            <a:r>
              <a:rPr lang="tr-TR" dirty="0" err="1" smtClean="0"/>
              <a:t>magnumdan</a:t>
            </a:r>
            <a:r>
              <a:rPr lang="tr-TR" dirty="0" smtClean="0"/>
              <a:t> </a:t>
            </a:r>
            <a:r>
              <a:rPr lang="tr-TR" dirty="0" err="1" smtClean="0"/>
              <a:t>herniasyonu</a:t>
            </a:r>
            <a:endParaRPr lang="tr-TR" dirty="0" smtClean="0"/>
          </a:p>
          <a:p>
            <a:r>
              <a:rPr lang="tr-TR" dirty="0" smtClean="0"/>
              <a:t>Tip II: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vermis</a:t>
            </a:r>
            <a:r>
              <a:rPr lang="tr-TR" dirty="0" smtClean="0"/>
              <a:t> üst </a:t>
            </a:r>
            <a:r>
              <a:rPr lang="tr-TR" dirty="0" err="1" smtClean="0"/>
              <a:t>servikal</a:t>
            </a:r>
            <a:r>
              <a:rPr lang="tr-TR" dirty="0" smtClean="0"/>
              <a:t> kanala yer değiştirmiş,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(+).</a:t>
            </a:r>
          </a:p>
          <a:p>
            <a:pPr lvl="1"/>
            <a:r>
              <a:rPr lang="tr-TR" dirty="0" smtClean="0"/>
              <a:t>Tip II genellikle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meningomyelosel</a:t>
            </a:r>
            <a:r>
              <a:rPr lang="tr-TR" dirty="0" smtClean="0"/>
              <a:t> ile birlikte</a:t>
            </a:r>
          </a:p>
          <a:p>
            <a:r>
              <a:rPr lang="tr-TR" dirty="0" smtClean="0"/>
              <a:t>Tip III: </a:t>
            </a:r>
            <a:r>
              <a:rPr lang="tr-TR" dirty="0" err="1" smtClean="0"/>
              <a:t>serebellumun</a:t>
            </a:r>
            <a:r>
              <a:rPr lang="tr-TR" dirty="0" smtClean="0"/>
              <a:t>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içine </a:t>
            </a:r>
            <a:r>
              <a:rPr lang="tr-TR" dirty="0" err="1" smtClean="0"/>
              <a:t>herniasyonu</a:t>
            </a:r>
            <a:endParaRPr lang="tr-TR" dirty="0" smtClean="0"/>
          </a:p>
          <a:p>
            <a:r>
              <a:rPr lang="tr-TR" dirty="0" smtClean="0"/>
              <a:t>Tip IV: </a:t>
            </a:r>
            <a:r>
              <a:rPr lang="tr-TR" dirty="0" err="1" smtClean="0"/>
              <a:t>serebellar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r>
              <a:rPr lang="tr-TR" dirty="0" smtClean="0"/>
              <a:t> ya da </a:t>
            </a:r>
            <a:r>
              <a:rPr lang="tr-TR" dirty="0" err="1" smtClean="0"/>
              <a:t>aplazi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Arnold</a:t>
            </a:r>
            <a:r>
              <a:rPr lang="tr-TR" dirty="0" smtClean="0"/>
              <a:t>- </a:t>
            </a:r>
            <a:r>
              <a:rPr lang="tr-TR" dirty="0" err="1" smtClean="0"/>
              <a:t>Chiari</a:t>
            </a:r>
            <a:r>
              <a:rPr lang="tr-TR" dirty="0" smtClean="0"/>
              <a:t> </a:t>
            </a:r>
            <a:r>
              <a:rPr lang="tr-TR" dirty="0" err="1" smtClean="0"/>
              <a:t>Malformasyonu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Hidromeli</a:t>
            </a:r>
            <a:r>
              <a:rPr lang="tr-TR" dirty="0" smtClean="0"/>
              <a:t>: santral kanal </a:t>
            </a:r>
            <a:r>
              <a:rPr lang="tr-TR" dirty="0" err="1" smtClean="0"/>
              <a:t>dilatasyonu</a:t>
            </a:r>
            <a:r>
              <a:rPr lang="tr-TR" dirty="0" smtClean="0"/>
              <a:t>, sıklıkla </a:t>
            </a:r>
            <a:r>
              <a:rPr lang="tr-TR" dirty="0" err="1" smtClean="0"/>
              <a:t>lumbar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Siringomeli</a:t>
            </a:r>
            <a:r>
              <a:rPr lang="tr-TR" dirty="0" smtClean="0"/>
              <a:t> ve </a:t>
            </a:r>
            <a:r>
              <a:rPr lang="tr-TR" dirty="0" err="1" smtClean="0"/>
              <a:t>siringobulbi</a:t>
            </a:r>
            <a:r>
              <a:rPr lang="tr-TR" dirty="0" smtClean="0"/>
              <a:t>: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ya da </a:t>
            </a:r>
            <a:r>
              <a:rPr lang="tr-TR" dirty="0" err="1" smtClean="0"/>
              <a:t>medullada</a:t>
            </a:r>
            <a:r>
              <a:rPr lang="tr-TR" dirty="0" smtClean="0"/>
              <a:t> </a:t>
            </a:r>
            <a:r>
              <a:rPr lang="tr-TR" dirty="0" err="1" smtClean="0"/>
              <a:t>kaviteler</a:t>
            </a:r>
            <a:r>
              <a:rPr lang="tr-TR" dirty="0" smtClean="0"/>
              <a:t>, genelde kazanılmıştır yetişkinde görülür</a:t>
            </a:r>
          </a:p>
          <a:p>
            <a:r>
              <a:rPr lang="tr-TR" dirty="0" err="1" smtClean="0"/>
              <a:t>Diastometameli</a:t>
            </a:r>
            <a:r>
              <a:rPr lang="tr-TR" dirty="0" smtClean="0"/>
              <a:t> tek ya da iki dural kesede iki yarım </a:t>
            </a:r>
            <a:r>
              <a:rPr lang="tr-TR" dirty="0" err="1" smtClean="0"/>
              <a:t>kord</a:t>
            </a:r>
            <a:endParaRPr lang="tr-TR" dirty="0" smtClean="0"/>
          </a:p>
          <a:p>
            <a:r>
              <a:rPr lang="tr-TR" dirty="0" err="1" smtClean="0"/>
              <a:t>Diplomiyeli</a:t>
            </a:r>
            <a:r>
              <a:rPr lang="tr-TR" dirty="0" smtClean="0"/>
              <a:t>: </a:t>
            </a:r>
            <a:r>
              <a:rPr lang="tr-TR" dirty="0" err="1" smtClean="0"/>
              <a:t>spinal</a:t>
            </a:r>
            <a:r>
              <a:rPr lang="tr-TR" dirty="0" smtClean="0"/>
              <a:t> kanal </a:t>
            </a:r>
            <a:r>
              <a:rPr lang="tr-TR" dirty="0" err="1" smtClean="0"/>
              <a:t>duplikasyonu</a:t>
            </a:r>
            <a:endParaRPr lang="tr-TR" dirty="0" smtClean="0"/>
          </a:p>
          <a:p>
            <a:r>
              <a:rPr lang="tr-TR" dirty="0" smtClean="0"/>
              <a:t>Filum terminale kısalığı ya da yokluğu</a:t>
            </a:r>
          </a:p>
          <a:p>
            <a:r>
              <a:rPr lang="tr-TR" dirty="0" err="1" smtClean="0"/>
              <a:t>Lumbosakral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lipomlar (eşlik eden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meningomiyelosel</a:t>
            </a:r>
            <a:r>
              <a:rPr lang="tr-TR" dirty="0" smtClean="0"/>
              <a:t> olabilir)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anomalileri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 r="4050"/>
          <a:stretch>
            <a:fillRect/>
          </a:stretch>
        </p:blipFill>
        <p:spPr>
          <a:xfrm>
            <a:off x="0" y="285728"/>
            <a:ext cx="9144000" cy="5357850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428860" y="585789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ataneo BT" pitchFamily="66" charset="0"/>
              </a:rPr>
              <a:t>Sabrınız için teşekkür ederim….</a:t>
            </a:r>
            <a:endParaRPr lang="tr-TR" sz="2800" b="1" dirty="0">
              <a:latin typeface="Cataneo B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Gebeliğin 3 ile 4. haftalarında </a:t>
            </a:r>
            <a:r>
              <a:rPr lang="tr-TR" dirty="0" err="1" smtClean="0"/>
              <a:t>nöral</a:t>
            </a:r>
            <a:r>
              <a:rPr lang="tr-TR" dirty="0" smtClean="0"/>
              <a:t> tüp kapanmasındaki </a:t>
            </a:r>
            <a:r>
              <a:rPr lang="tr-TR" dirty="0" err="1" smtClean="0"/>
              <a:t>defekt</a:t>
            </a:r>
            <a:endParaRPr lang="tr-TR" dirty="0" smtClean="0"/>
          </a:p>
          <a:p>
            <a:r>
              <a:rPr lang="tr-TR" dirty="0" err="1" smtClean="0"/>
              <a:t>MSS’ni</a:t>
            </a:r>
            <a:r>
              <a:rPr lang="tr-TR" dirty="0" smtClean="0"/>
              <a:t> </a:t>
            </a:r>
            <a:r>
              <a:rPr lang="tr-TR" dirty="0" err="1" smtClean="0"/>
              <a:t>fokal</a:t>
            </a:r>
            <a:r>
              <a:rPr lang="tr-TR" dirty="0" smtClean="0"/>
              <a:t> ya da yaygın tutabilir</a:t>
            </a:r>
          </a:p>
          <a:p>
            <a:pPr lvl="1"/>
            <a:r>
              <a:rPr lang="tr-TR" dirty="0" err="1" smtClean="0"/>
              <a:t>Kranium</a:t>
            </a:r>
            <a:r>
              <a:rPr lang="tr-TR" dirty="0" smtClean="0"/>
              <a:t> ve </a:t>
            </a:r>
            <a:r>
              <a:rPr lang="tr-TR" dirty="0" err="1" smtClean="0"/>
              <a:t>vertebralarda</a:t>
            </a:r>
            <a:r>
              <a:rPr lang="tr-TR" dirty="0" smtClean="0"/>
              <a:t> küçük </a:t>
            </a:r>
            <a:r>
              <a:rPr lang="tr-TR" dirty="0" err="1" smtClean="0"/>
              <a:t>defektlerden</a:t>
            </a:r>
            <a:r>
              <a:rPr lang="tr-TR" dirty="0" smtClean="0"/>
              <a:t> tüm </a:t>
            </a:r>
            <a:r>
              <a:rPr lang="tr-TR" dirty="0" err="1" smtClean="0"/>
              <a:t>nöral</a:t>
            </a:r>
            <a:r>
              <a:rPr lang="tr-TR" dirty="0" smtClean="0"/>
              <a:t> tüpü tamamen kapanmamasına kadar</a:t>
            </a:r>
          </a:p>
          <a:p>
            <a:r>
              <a:rPr lang="tr-TR" dirty="0" err="1" smtClean="0"/>
              <a:t>Nöral</a:t>
            </a:r>
            <a:r>
              <a:rPr lang="tr-TR" dirty="0" smtClean="0"/>
              <a:t> yarık 22. günde </a:t>
            </a:r>
            <a:r>
              <a:rPr lang="tr-TR" dirty="0" err="1" smtClean="0"/>
              <a:t>multifokal</a:t>
            </a:r>
            <a:r>
              <a:rPr lang="tr-TR" dirty="0" smtClean="0"/>
              <a:t> olarak </a:t>
            </a:r>
            <a:r>
              <a:rPr lang="tr-TR" dirty="0" err="1" smtClean="0"/>
              <a:t>dorsalden</a:t>
            </a:r>
            <a:r>
              <a:rPr lang="tr-TR" dirty="0" smtClean="0"/>
              <a:t> kapanmaya başlar</a:t>
            </a:r>
          </a:p>
          <a:p>
            <a:r>
              <a:rPr lang="tr-TR" dirty="0" err="1" smtClean="0"/>
              <a:t>Prenatal</a:t>
            </a:r>
            <a:r>
              <a:rPr lang="tr-TR" dirty="0" smtClean="0"/>
              <a:t> olarak 12. haftada tespit edilebilir.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amniyotik</a:t>
            </a:r>
            <a:r>
              <a:rPr lang="tr-TR" dirty="0" smtClean="0"/>
              <a:t> sıvıda ve anne kanında </a:t>
            </a:r>
            <a:r>
              <a:rPr lang="el-GR" dirty="0" smtClean="0"/>
              <a:t>α</a:t>
            </a:r>
            <a:r>
              <a:rPr lang="tr-TR" dirty="0" smtClean="0"/>
              <a:t>-</a:t>
            </a:r>
            <a:r>
              <a:rPr lang="tr-TR" dirty="0" err="1" smtClean="0"/>
              <a:t>fetoprotein</a:t>
            </a:r>
            <a:r>
              <a:rPr lang="tr-TR" dirty="0" smtClean="0"/>
              <a:t> düzeyi artar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Sebebi net olarak bilinmiyor</a:t>
            </a:r>
          </a:p>
          <a:p>
            <a:r>
              <a:rPr lang="tr-TR" dirty="0" smtClean="0"/>
              <a:t>Kromozom anomalileri (</a:t>
            </a:r>
            <a:r>
              <a:rPr lang="tr-TR" dirty="0" err="1" smtClean="0"/>
              <a:t>trizomi</a:t>
            </a:r>
            <a:r>
              <a:rPr lang="tr-TR" dirty="0" smtClean="0"/>
              <a:t> 13 ve 18, </a:t>
            </a:r>
            <a:r>
              <a:rPr lang="tr-TR" dirty="0" err="1" smtClean="0"/>
              <a:t>triploidi</a:t>
            </a:r>
            <a:r>
              <a:rPr lang="tr-TR" dirty="0" smtClean="0"/>
              <a:t>) ya da tek gen mutasyonları (</a:t>
            </a:r>
            <a:r>
              <a:rPr lang="tr-TR" dirty="0" err="1" smtClean="0"/>
              <a:t>Meckel</a:t>
            </a:r>
            <a:r>
              <a:rPr lang="tr-TR" dirty="0" smtClean="0"/>
              <a:t> </a:t>
            </a:r>
            <a:r>
              <a:rPr lang="tr-TR" dirty="0" err="1" smtClean="0"/>
              <a:t>Gruber</a:t>
            </a:r>
            <a:r>
              <a:rPr lang="tr-TR" dirty="0" smtClean="0"/>
              <a:t>, </a:t>
            </a:r>
            <a:r>
              <a:rPr lang="tr-TR" dirty="0" err="1" smtClean="0"/>
              <a:t>Walker</a:t>
            </a:r>
            <a:r>
              <a:rPr lang="tr-TR" dirty="0" smtClean="0"/>
              <a:t>-</a:t>
            </a:r>
            <a:r>
              <a:rPr lang="tr-TR" dirty="0" err="1" smtClean="0"/>
              <a:t>Warburg</a:t>
            </a:r>
            <a:r>
              <a:rPr lang="tr-TR" dirty="0" smtClean="0"/>
              <a:t> sendromu) ile ilişkili olabilir</a:t>
            </a:r>
          </a:p>
          <a:p>
            <a:r>
              <a:rPr lang="tr-TR" dirty="0" err="1" smtClean="0"/>
              <a:t>Anensefali</a:t>
            </a:r>
            <a:r>
              <a:rPr lang="tr-TR" dirty="0" smtClean="0"/>
              <a:t> ve </a:t>
            </a:r>
            <a:r>
              <a:rPr lang="tr-TR" dirty="0" err="1" smtClean="0"/>
              <a:t>ekzensefali</a:t>
            </a:r>
            <a:r>
              <a:rPr lang="tr-TR" dirty="0" smtClean="0"/>
              <a:t> </a:t>
            </a:r>
            <a:r>
              <a:rPr lang="tr-TR" dirty="0" err="1" smtClean="0"/>
              <a:t>amniyotik</a:t>
            </a:r>
            <a:r>
              <a:rPr lang="tr-TR" dirty="0" smtClean="0"/>
              <a:t> bant ile ilişkili olabilir</a:t>
            </a:r>
          </a:p>
          <a:p>
            <a:r>
              <a:rPr lang="tr-TR" dirty="0" err="1" smtClean="0"/>
              <a:t>Prenatal</a:t>
            </a:r>
            <a:r>
              <a:rPr lang="tr-TR" dirty="0" smtClean="0"/>
              <a:t> </a:t>
            </a:r>
            <a:r>
              <a:rPr lang="tr-TR" dirty="0" err="1" smtClean="0"/>
              <a:t>folik</a:t>
            </a:r>
            <a:r>
              <a:rPr lang="tr-TR" dirty="0" smtClean="0"/>
              <a:t> asit ve B12 vitamin eksiklikleri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Nedenleri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"/>
          <p:cNvGrpSpPr/>
          <p:nvPr/>
        </p:nvGrpSpPr>
        <p:grpSpPr>
          <a:xfrm>
            <a:off x="2857488" y="142852"/>
            <a:ext cx="1285884" cy="928694"/>
            <a:chOff x="4143372" y="785794"/>
            <a:chExt cx="2000264" cy="928694"/>
          </a:xfrm>
        </p:grpSpPr>
        <p:sp>
          <p:nvSpPr>
            <p:cNvPr id="5" name="4 Dikdörtgen"/>
            <p:cNvSpPr/>
            <p:nvPr/>
          </p:nvSpPr>
          <p:spPr>
            <a:xfrm>
              <a:off x="4143372" y="785794"/>
              <a:ext cx="200026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4357686" y="107154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çevre</a:t>
              </a:r>
              <a:endParaRPr lang="tr-TR" dirty="0"/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5286380" y="142852"/>
            <a:ext cx="1285884" cy="928694"/>
            <a:chOff x="6000760" y="428604"/>
            <a:chExt cx="1285884" cy="928694"/>
          </a:xfrm>
        </p:grpSpPr>
        <p:sp>
          <p:nvSpPr>
            <p:cNvPr id="8" name="7 Dikdörtgen"/>
            <p:cNvSpPr/>
            <p:nvPr/>
          </p:nvSpPr>
          <p:spPr>
            <a:xfrm>
              <a:off x="6000760" y="428604"/>
              <a:ext cx="1285884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6143636" y="64291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genetik</a:t>
              </a:r>
              <a:endParaRPr lang="tr-TR" dirty="0"/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2786050" y="1571612"/>
            <a:ext cx="4000528" cy="714380"/>
            <a:chOff x="3500430" y="2285992"/>
            <a:chExt cx="4000528" cy="714380"/>
          </a:xfrm>
        </p:grpSpPr>
        <p:sp>
          <p:nvSpPr>
            <p:cNvPr id="16" name="15 Dikdörtgen"/>
            <p:cNvSpPr/>
            <p:nvPr/>
          </p:nvSpPr>
          <p:spPr>
            <a:xfrm>
              <a:off x="3500430" y="2285992"/>
              <a:ext cx="4000528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3786182" y="2500306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Folat</a:t>
              </a:r>
              <a:r>
                <a:rPr lang="tr-TR" dirty="0" smtClean="0"/>
                <a:t> metabolizmasında değişiklik</a:t>
              </a:r>
              <a:endParaRPr lang="tr-TR" dirty="0"/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1857356" y="2643182"/>
            <a:ext cx="2000264" cy="1357322"/>
            <a:chOff x="2928926" y="3357562"/>
            <a:chExt cx="2000264" cy="1357322"/>
          </a:xfrm>
        </p:grpSpPr>
        <p:sp>
          <p:nvSpPr>
            <p:cNvPr id="20" name="19 Dikdörtgen"/>
            <p:cNvSpPr/>
            <p:nvPr/>
          </p:nvSpPr>
          <p:spPr>
            <a:xfrm>
              <a:off x="2928926" y="3357562"/>
              <a:ext cx="2000264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20 Metin kutusu"/>
            <p:cNvSpPr txBox="1"/>
            <p:nvPr/>
          </p:nvSpPr>
          <p:spPr>
            <a:xfrm>
              <a:off x="2928926" y="3643314"/>
              <a:ext cx="2000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Proteinlerin </a:t>
              </a:r>
              <a:r>
                <a:rPr lang="tr-TR" dirty="0" err="1" smtClean="0"/>
                <a:t>metilasyonunda</a:t>
              </a:r>
              <a:r>
                <a:rPr lang="tr-TR" dirty="0" smtClean="0"/>
                <a:t> azalma</a:t>
              </a:r>
              <a:endParaRPr lang="tr-TR" dirty="0"/>
            </a:p>
          </p:txBody>
        </p:sp>
      </p:grpSp>
      <p:grpSp>
        <p:nvGrpSpPr>
          <p:cNvPr id="24" name="23 Grup"/>
          <p:cNvGrpSpPr/>
          <p:nvPr/>
        </p:nvGrpSpPr>
        <p:grpSpPr>
          <a:xfrm>
            <a:off x="5429256" y="2571744"/>
            <a:ext cx="2071702" cy="1357322"/>
            <a:chOff x="5357818" y="3643314"/>
            <a:chExt cx="2071702" cy="1357322"/>
          </a:xfrm>
        </p:grpSpPr>
        <p:sp>
          <p:nvSpPr>
            <p:cNvPr id="22" name="21 Dikdörtgen"/>
            <p:cNvSpPr/>
            <p:nvPr/>
          </p:nvSpPr>
          <p:spPr>
            <a:xfrm>
              <a:off x="5357818" y="3643314"/>
              <a:ext cx="2000264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5429256" y="3786190"/>
              <a:ext cx="2000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Lipid</a:t>
              </a:r>
              <a:r>
                <a:rPr lang="tr-TR" dirty="0" smtClean="0"/>
                <a:t> ve </a:t>
              </a:r>
              <a:r>
                <a:rPr lang="tr-TR" dirty="0" err="1" smtClean="0"/>
                <a:t>metabolitlerinin</a:t>
              </a:r>
              <a:r>
                <a:rPr lang="tr-TR" dirty="0" smtClean="0"/>
                <a:t> </a:t>
              </a:r>
              <a:r>
                <a:rPr lang="tr-TR" dirty="0" err="1" smtClean="0"/>
                <a:t>metilasyonunda</a:t>
              </a:r>
              <a:r>
                <a:rPr lang="tr-TR" dirty="0" smtClean="0"/>
                <a:t> azalma</a:t>
              </a:r>
              <a:endParaRPr lang="tr-TR" dirty="0"/>
            </a:p>
          </p:txBody>
        </p:sp>
      </p:grpSp>
      <p:grpSp>
        <p:nvGrpSpPr>
          <p:cNvPr id="29" name="28 Grup"/>
          <p:cNvGrpSpPr/>
          <p:nvPr/>
        </p:nvGrpSpPr>
        <p:grpSpPr>
          <a:xfrm>
            <a:off x="214282" y="4500570"/>
            <a:ext cx="4143404" cy="1357322"/>
            <a:chOff x="714348" y="5286388"/>
            <a:chExt cx="4143404" cy="1357322"/>
          </a:xfrm>
        </p:grpSpPr>
        <p:sp>
          <p:nvSpPr>
            <p:cNvPr id="26" name="25 Dikdörtgen"/>
            <p:cNvSpPr/>
            <p:nvPr/>
          </p:nvSpPr>
          <p:spPr>
            <a:xfrm>
              <a:off x="714348" y="5286388"/>
              <a:ext cx="4143404" cy="1357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26 Metin kutusu"/>
            <p:cNvSpPr txBox="1"/>
            <p:nvPr/>
          </p:nvSpPr>
          <p:spPr>
            <a:xfrm>
              <a:off x="785786" y="5572140"/>
              <a:ext cx="3857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Protein fonksiyonlarında değişiklik</a:t>
              </a:r>
            </a:p>
            <a:p>
              <a:r>
                <a:rPr lang="tr-TR" dirty="0" smtClean="0"/>
                <a:t>Gen ekspresyonunda değişiklik</a:t>
              </a:r>
              <a:endParaRPr lang="tr-TR" dirty="0"/>
            </a:p>
          </p:txBody>
        </p:sp>
      </p:grpSp>
      <p:cxnSp>
        <p:nvCxnSpPr>
          <p:cNvPr id="31" name="30 Düz Bağlayıcı"/>
          <p:cNvCxnSpPr>
            <a:stCxn id="5" idx="2"/>
          </p:cNvCxnSpPr>
          <p:nvPr/>
        </p:nvCxnSpPr>
        <p:spPr>
          <a:xfrm rot="5400000">
            <a:off x="3286116" y="12858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>
            <a:stCxn id="8" idx="2"/>
          </p:cNvCxnSpPr>
          <p:nvPr/>
        </p:nvCxnSpPr>
        <p:spPr>
          <a:xfrm rot="5400000">
            <a:off x="5715008" y="128586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/>
          <p:nvPr/>
        </p:nvCxnSpPr>
        <p:spPr>
          <a:xfrm rot="5400000">
            <a:off x="3250397" y="246458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/>
          <p:nvPr/>
        </p:nvCxnSpPr>
        <p:spPr>
          <a:xfrm rot="5400000">
            <a:off x="5893603" y="239314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Bağlayıcı"/>
          <p:cNvCxnSpPr/>
          <p:nvPr/>
        </p:nvCxnSpPr>
        <p:spPr>
          <a:xfrm rot="5400000">
            <a:off x="3107124" y="4250140"/>
            <a:ext cx="5000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/>
          <p:nvPr/>
        </p:nvCxnSpPr>
        <p:spPr>
          <a:xfrm flipV="1">
            <a:off x="4357686" y="5214950"/>
            <a:ext cx="14287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Düz Bağlayıcı"/>
          <p:cNvCxnSpPr/>
          <p:nvPr/>
        </p:nvCxnSpPr>
        <p:spPr>
          <a:xfrm rot="5400000">
            <a:off x="6072198" y="450057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Yuvarlatılmış Dikdörtgen"/>
          <p:cNvSpPr/>
          <p:nvPr/>
        </p:nvSpPr>
        <p:spPr>
          <a:xfrm>
            <a:off x="5572132" y="5000636"/>
            <a:ext cx="3214710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Metin kutusu"/>
          <p:cNvSpPr txBox="1"/>
          <p:nvPr/>
        </p:nvSpPr>
        <p:spPr>
          <a:xfrm>
            <a:off x="5857884" y="54292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Nöral</a:t>
            </a:r>
            <a:r>
              <a:rPr lang="tr-TR" dirty="0" smtClean="0"/>
              <a:t> tüp </a:t>
            </a:r>
            <a:r>
              <a:rPr lang="tr-TR" dirty="0" err="1" smtClean="0"/>
              <a:t>defektleri</a:t>
            </a:r>
            <a:r>
              <a:rPr lang="tr-TR" dirty="0" smtClean="0"/>
              <a:t> lokalizasyonu </a:t>
            </a:r>
            <a:r>
              <a:rPr lang="tr-TR" dirty="0" smtClean="0"/>
              <a:t>ve morfolojisine göre sınıflanır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258205" cy="582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err="1" smtClean="0"/>
                        <a:t>Nöral</a:t>
                      </a:r>
                      <a:r>
                        <a:rPr lang="tr-TR" dirty="0" smtClean="0"/>
                        <a:t> tüp </a:t>
                      </a:r>
                      <a:r>
                        <a:rPr lang="tr-TR" dirty="0" err="1" smtClean="0"/>
                        <a:t>defektlerinin</a:t>
                      </a:r>
                      <a:r>
                        <a:rPr lang="tr-TR" dirty="0" smtClean="0"/>
                        <a:t> sınıflandırılması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Kranial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Kranioşizis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Anensefali</a:t>
                      </a:r>
                      <a:endParaRPr lang="tr-TR" dirty="0" smtClean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Ensefalosel</a:t>
                      </a:r>
                      <a:r>
                        <a:rPr lang="tr-TR" dirty="0" smtClean="0"/>
                        <a:t> </a:t>
                      </a:r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Spinal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Spina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bifida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Spina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bifida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occulta</a:t>
                      </a:r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Spina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bifida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apperta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cystica</a:t>
                      </a:r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Raşişizis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Kranial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Raşişiziz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4710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İniensefali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İçerik Yer Tutucusu" descr="IMG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 flipV="1">
            <a:off x="5243261" y="2166850"/>
            <a:ext cx="2815217" cy="1985928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Kranioşiziz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anensefali</a:t>
            </a:r>
            <a:endParaRPr lang="tr-TR" dirty="0"/>
          </a:p>
        </p:txBody>
      </p:sp>
      <p:pic>
        <p:nvPicPr>
          <p:cNvPr id="5122" name="Picture 2" descr="G:\FETÜS\Fetal Otopsi Makroskopi Fotoğraflar\10337-09\IMG_4502.JPG"/>
          <p:cNvPicPr>
            <a:picLocks noChangeAspect="1" noChangeArrowheads="1"/>
          </p:cNvPicPr>
          <p:nvPr/>
        </p:nvPicPr>
        <p:blipFill>
          <a:blip r:embed="rId3" cstate="print"/>
          <a:srcRect l="9049" t="19844" r="26459" b="10702"/>
          <a:stretch>
            <a:fillRect/>
          </a:stretch>
        </p:blipFill>
        <p:spPr bwMode="auto">
          <a:xfrm rot="16200000">
            <a:off x="835841" y="2145116"/>
            <a:ext cx="2786081" cy="2000263"/>
          </a:xfrm>
          <a:prstGeom prst="rect">
            <a:avLst/>
          </a:prstGeom>
          <a:noFill/>
        </p:spPr>
      </p:pic>
      <p:pic>
        <p:nvPicPr>
          <p:cNvPr id="5123" name="Picture 3" descr="G:\FETÜS\Fetal Otopsi Makroskopi Fotoğraflar\10337-09\IMG_4501.JPG"/>
          <p:cNvPicPr>
            <a:picLocks noChangeAspect="1" noChangeArrowheads="1"/>
          </p:cNvPicPr>
          <p:nvPr/>
        </p:nvPicPr>
        <p:blipFill>
          <a:blip r:embed="rId4" cstate="print"/>
          <a:srcRect t="9922" r="34727" b="15663"/>
          <a:stretch>
            <a:fillRect/>
          </a:stretch>
        </p:blipFill>
        <p:spPr bwMode="auto">
          <a:xfrm rot="16200000">
            <a:off x="3033558" y="2090537"/>
            <a:ext cx="2819802" cy="214314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357290" y="528638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Anensefali</a:t>
            </a:r>
            <a:r>
              <a:rPr lang="tr-TR" dirty="0" smtClean="0"/>
              <a:t>; kafa derisi, kafatası kemikleri ve normal beyin yoktur. Beyin yerinde </a:t>
            </a:r>
            <a:r>
              <a:rPr lang="tr-TR" dirty="0" err="1" smtClean="0"/>
              <a:t>anjiyomatöz</a:t>
            </a:r>
            <a:r>
              <a:rPr lang="tr-TR" dirty="0" smtClean="0"/>
              <a:t> doku vardır.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G_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3456351" cy="4525963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Kranioşizis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ensefalosel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000760" y="1714488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Ensefalosel</a:t>
            </a:r>
            <a:r>
              <a:rPr lang="tr-TR" dirty="0" smtClean="0"/>
              <a:t>, </a:t>
            </a:r>
            <a:r>
              <a:rPr lang="tr-TR" dirty="0" err="1" smtClean="0"/>
              <a:t>Kranial</a:t>
            </a:r>
            <a:r>
              <a:rPr lang="tr-TR" dirty="0" smtClean="0"/>
              <a:t> bölgede </a:t>
            </a:r>
            <a:r>
              <a:rPr lang="tr-TR" dirty="0" err="1" smtClean="0"/>
              <a:t>meningsin</a:t>
            </a:r>
            <a:r>
              <a:rPr lang="tr-TR" dirty="0" smtClean="0"/>
              <a:t> tek ya da beyin </a:t>
            </a:r>
            <a:r>
              <a:rPr lang="tr-TR" dirty="0" err="1" smtClean="0"/>
              <a:t>parankiminin</a:t>
            </a:r>
            <a:r>
              <a:rPr lang="tr-TR" dirty="0" smtClean="0"/>
              <a:t> bir kısmı ile birlikte kafatasından </a:t>
            </a:r>
            <a:r>
              <a:rPr lang="tr-TR" dirty="0" err="1" smtClean="0"/>
              <a:t>hernie</a:t>
            </a:r>
            <a:r>
              <a:rPr lang="tr-TR" dirty="0" smtClean="0"/>
              <a:t> olması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Değişen derecelerde olabilir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Meningoensefalosel</a:t>
            </a:r>
            <a:r>
              <a:rPr lang="tr-TR" dirty="0" smtClean="0"/>
              <a:t> ya da </a:t>
            </a:r>
            <a:r>
              <a:rPr lang="tr-TR" dirty="0" err="1" smtClean="0"/>
              <a:t>meningomyeloensefalosel</a:t>
            </a:r>
            <a:endParaRPr lang="tr-TR" dirty="0" smtClean="0"/>
          </a:p>
        </p:txBody>
      </p:sp>
      <p:pic>
        <p:nvPicPr>
          <p:cNvPr id="6" name="3 İçerik Yer Tutucusu" descr="IMG_1029.JPG"/>
          <p:cNvPicPr>
            <a:picLocks noChangeAspect="1"/>
          </p:cNvPicPr>
          <p:nvPr/>
        </p:nvPicPr>
        <p:blipFill>
          <a:blip r:embed="rId3" cstate="print"/>
          <a:srcRect t="34216"/>
          <a:stretch>
            <a:fillRect/>
          </a:stretch>
        </p:blipFill>
        <p:spPr>
          <a:xfrm rot="16200000">
            <a:off x="2577743" y="2708615"/>
            <a:ext cx="4488583" cy="22145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872</TotalTime>
  <Words>718</Words>
  <Application>Microsoft Office PowerPoint</Application>
  <PresentationFormat>Ekran Gösterisi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Kalabalık</vt:lpstr>
      <vt:lpstr>Nöral Tüp Defektleri</vt:lpstr>
      <vt:lpstr>Slayt 2</vt:lpstr>
      <vt:lpstr>Slayt 3</vt:lpstr>
      <vt:lpstr>Nedenleri </vt:lpstr>
      <vt:lpstr>Slayt 5</vt:lpstr>
      <vt:lpstr>Slayt 6</vt:lpstr>
      <vt:lpstr>Slayt 7</vt:lpstr>
      <vt:lpstr>Kranioşiziz anensefali</vt:lpstr>
      <vt:lpstr>Kranioşizis ensefalosel</vt:lpstr>
      <vt:lpstr>Spina bifida occulta</vt:lpstr>
      <vt:lpstr>Spina bifida apperta (torakolumber)</vt:lpstr>
      <vt:lpstr>Spina bifida (lumbar)</vt:lpstr>
      <vt:lpstr>Kranial raşisizis</vt:lpstr>
      <vt:lpstr>Slayt 14</vt:lpstr>
      <vt:lpstr>Kranial raşizis ve diafragma hernisi birlikteliği</vt:lpstr>
      <vt:lpstr>Otopsi ile değerlendirme</vt:lpstr>
      <vt:lpstr>Parsiyel posterior yaklaşım</vt:lpstr>
      <vt:lpstr>Slayt 18</vt:lpstr>
      <vt:lpstr>Slayt 19</vt:lpstr>
      <vt:lpstr>Slayt 20</vt:lpstr>
      <vt:lpstr>Slayt 21</vt:lpstr>
      <vt:lpstr>Slayt 22</vt:lpstr>
      <vt:lpstr>Slayt 23</vt:lpstr>
      <vt:lpstr>NTD’de genetic sebeplerin olabileceği</vt:lpstr>
      <vt:lpstr>Ayırıcı tanı</vt:lpstr>
      <vt:lpstr>Arnold- Chiari Malformasyonu</vt:lpstr>
      <vt:lpstr>Diğer spinal kord anomalileri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Nöral Tüp Defektleri</dc:title>
  <dc:creator>dell</dc:creator>
  <cp:lastModifiedBy>dell</cp:lastModifiedBy>
  <cp:revision>97</cp:revision>
  <dcterms:created xsi:type="dcterms:W3CDTF">2017-02-05T13:13:14Z</dcterms:created>
  <dcterms:modified xsi:type="dcterms:W3CDTF">2017-02-10T18:30:55Z</dcterms:modified>
</cp:coreProperties>
</file>