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89" r:id="rId4"/>
    <p:sldId id="291" r:id="rId5"/>
    <p:sldId id="292" r:id="rId6"/>
    <p:sldId id="306" r:id="rId7"/>
    <p:sldId id="307" r:id="rId8"/>
    <p:sldId id="308" r:id="rId9"/>
    <p:sldId id="309" r:id="rId10"/>
    <p:sldId id="310" r:id="rId11"/>
    <p:sldId id="311" r:id="rId12"/>
    <p:sldId id="312" r:id="rId13"/>
    <p:sldId id="313" r:id="rId14"/>
    <p:sldId id="314" r:id="rId15"/>
    <p:sldId id="317" r:id="rId16"/>
    <p:sldId id="315" r:id="rId17"/>
    <p:sldId id="316" r:id="rId18"/>
    <p:sldId id="318"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19" r:id="rId32"/>
    <p:sldId id="260" r:id="rId33"/>
    <p:sldId id="261" r:id="rId34"/>
    <p:sldId id="262" r:id="rId35"/>
    <p:sldId id="267" r:id="rId36"/>
    <p:sldId id="268" r:id="rId37"/>
    <p:sldId id="269" r:id="rId38"/>
    <p:sldId id="270" r:id="rId39"/>
    <p:sldId id="272" r:id="rId40"/>
    <p:sldId id="273" r:id="rId41"/>
    <p:sldId id="271" r:id="rId42"/>
    <p:sldId id="274" r:id="rId43"/>
    <p:sldId id="275" r:id="rId44"/>
    <p:sldId id="276" r:id="rId45"/>
    <p:sldId id="277" r:id="rId46"/>
    <p:sldId id="266" r:id="rId47"/>
    <p:sldId id="265" r:id="rId48"/>
    <p:sldId id="278" r:id="rId49"/>
    <p:sldId id="279" r:id="rId50"/>
    <p:sldId id="280" r:id="rId51"/>
    <p:sldId id="281" r:id="rId52"/>
    <p:sldId id="282" r:id="rId53"/>
    <p:sldId id="283" r:id="rId54"/>
    <p:sldId id="284" r:id="rId55"/>
    <p:sldId id="285" r:id="rId56"/>
    <p:sldId id="287" r:id="rId57"/>
    <p:sldId id="286" r:id="rId58"/>
    <p:sldId id="288" r:id="rId59"/>
    <p:sldId id="290" r:id="rId60"/>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1" autoAdjust="0"/>
    <p:restoredTop sz="94660"/>
  </p:normalViewPr>
  <p:slideViewPr>
    <p:cSldViewPr>
      <p:cViewPr varScale="1">
        <p:scale>
          <a:sx n="111" d="100"/>
          <a:sy n="111" d="100"/>
        </p:scale>
        <p:origin x="-160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tr-TR"/>
          </a:p>
        </p:txBody>
      </p:sp>
      <p:sp>
        <p:nvSpPr>
          <p:cNvPr id="665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D91509E4-BCB5-4DC5-B338-CCA8D8E83842}" type="datetimeFigureOut">
              <a:rPr lang="tr-TR"/>
              <a:pPr/>
              <a:t>05.12.2017</a:t>
            </a:fld>
            <a:endParaRPr lang="tr-TR"/>
          </a:p>
        </p:txBody>
      </p:sp>
      <p:sp>
        <p:nvSpPr>
          <p:cNvPr id="6656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65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665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tr-TR"/>
          </a:p>
        </p:txBody>
      </p:sp>
      <p:sp>
        <p:nvSpPr>
          <p:cNvPr id="665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34600F1-7487-45C8-AA9F-0B9E4A78AD13}" type="slidenum">
              <a:rPr lang="tr-TR"/>
              <a:pPr/>
              <a:t>‹#›</a:t>
            </a:fld>
            <a:endParaRPr lang="tr-T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Slayt Görüntüsü Yer Tutucusu"/>
          <p:cNvSpPr>
            <a:spLocks noGrp="1" noRot="1" noChangeAspect="1" noTextEdit="1"/>
          </p:cNvSpPr>
          <p:nvPr>
            <p:ph type="sldImg"/>
          </p:nvPr>
        </p:nvSpPr>
        <p:spPr>
          <a:ln/>
        </p:spPr>
      </p:sp>
      <p:sp>
        <p:nvSpPr>
          <p:cNvPr id="67587" name="2 Not Yer Tutucusu"/>
          <p:cNvSpPr>
            <a:spLocks noGrp="1"/>
          </p:cNvSpPr>
          <p:nvPr>
            <p:ph type="body" idx="1"/>
          </p:nvPr>
        </p:nvSpPr>
        <p:spPr/>
        <p:txBody>
          <a:bodyPr/>
          <a:lstStyle/>
          <a:p>
            <a:pPr>
              <a:spcBef>
                <a:spcPct val="0"/>
              </a:spcBef>
            </a:pPr>
            <a:r>
              <a:rPr lang="tr-TR">
                <a:latin typeface="Arial" charset="0"/>
              </a:rPr>
              <a:t>Preimplantasyon evresinde Blastokist Zona pellusidadan çıkar ve polar trofoblastların sayesinde desiduaya tutunur. </a:t>
            </a:r>
          </a:p>
          <a:p>
            <a:pPr>
              <a:spcBef>
                <a:spcPct val="0"/>
              </a:spcBef>
            </a:pPr>
            <a:r>
              <a:rPr lang="tr-TR">
                <a:latin typeface="Arial" charset="0"/>
              </a:rPr>
              <a:t>Prelaküner evrede polar trofoblastlar farklılaşarak ilk oligonükleer sinsityotrofoblastları oluşturur.</a:t>
            </a:r>
          </a:p>
          <a:p>
            <a:pPr>
              <a:spcBef>
                <a:spcPct val="0"/>
              </a:spcBef>
            </a:pPr>
            <a:r>
              <a:rPr lang="tr-TR">
                <a:latin typeface="Arial" charset="0"/>
              </a:rPr>
              <a:t>Laküner evrede sinsityotrofoblastlariçinde lakün görünmeye başlar. Bu lakünler uterin sekresyondan kaynaklanan bir sıvı ile doludur.</a:t>
            </a:r>
          </a:p>
          <a:p>
            <a:pPr>
              <a:spcBef>
                <a:spcPct val="0"/>
              </a:spcBef>
            </a:pPr>
            <a:r>
              <a:rPr lang="tr-TR">
                <a:latin typeface="Arial" charset="0"/>
              </a:rPr>
              <a:t>Sinsityotrofoblastlar litik etkisi sayesinde desiduanın içinden maternal kapillerlere ulaşır ve erode eder. Bu sayede bir miktar maternal kan hücresi lakünün içine geçer. Sinsityotrofoblastların içinde sitotrofoblast koru oluşur ve primer villus oluşmaya başlar.</a:t>
            </a:r>
            <a:endParaRPr lang="en-US">
              <a:latin typeface="Arial" charset="0"/>
            </a:endParaRPr>
          </a:p>
        </p:txBody>
      </p:sp>
      <p:sp>
        <p:nvSpPr>
          <p:cNvPr id="20483" name="3 Slayt Numarası Yer Tutucusu"/>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2F7C137-E674-4D52-8483-A6F8AC9CFB49}" type="slidenum">
              <a:rPr lang="en-US" sz="1200">
                <a:latin typeface="+mn-lt"/>
              </a:rPr>
              <a:pPr algn="r">
                <a:defRPr/>
              </a:pPr>
              <a:t>9</a:t>
            </a:fld>
            <a:endParaRPr lang="en-US" sz="120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Slayt Görüntüsü Yer Tutucusu"/>
          <p:cNvSpPr>
            <a:spLocks noGrp="1" noRot="1" noChangeAspect="1" noTextEdit="1"/>
          </p:cNvSpPr>
          <p:nvPr>
            <p:ph type="sldImg"/>
          </p:nvPr>
        </p:nvSpPr>
        <p:spPr>
          <a:ln/>
        </p:spPr>
      </p:sp>
      <p:sp>
        <p:nvSpPr>
          <p:cNvPr id="71683" name="2 Not Yer Tutucusu"/>
          <p:cNvSpPr>
            <a:spLocks noGrp="1"/>
          </p:cNvSpPr>
          <p:nvPr>
            <p:ph type="body" idx="1"/>
          </p:nvPr>
        </p:nvSpPr>
        <p:spPr/>
        <p:txBody>
          <a:bodyPr/>
          <a:lstStyle/>
          <a:p>
            <a:pPr>
              <a:spcBef>
                <a:spcPct val="0"/>
              </a:spcBef>
            </a:pPr>
            <a:r>
              <a:rPr lang="tr-TR">
                <a:latin typeface="Arial" charset="0"/>
              </a:rPr>
              <a:t>Konsepsiyondan sonra 12.-13. günde sitotrofoblastlar sinsityotrofoblastların içine penetre olu ve inter villöz aralığa protrude olan primer trofoblast villusunu oluşturur.</a:t>
            </a:r>
          </a:p>
          <a:p>
            <a:pPr>
              <a:spcBef>
                <a:spcPct val="0"/>
              </a:spcBef>
            </a:pPr>
            <a:r>
              <a:rPr lang="tr-TR">
                <a:latin typeface="Arial" charset="0"/>
              </a:rPr>
              <a:t>16. Günde ekstraembryonik mezoblast primer villusa penetre olur ve sekonder villus oluşur.</a:t>
            </a:r>
          </a:p>
          <a:p>
            <a:pPr>
              <a:spcBef>
                <a:spcPct val="0"/>
              </a:spcBef>
            </a:pPr>
            <a:r>
              <a:rPr lang="tr-TR">
                <a:latin typeface="Arial" charset="0"/>
              </a:rPr>
              <a:t>Birkaç gün sonra ise Mezoblastlarin içinde hemopoetik hücreler oluşunr tersiyer villuslar oluşur. Tersiyer villuslar fetal sirkülasyonun prekürsörüdür.</a:t>
            </a:r>
            <a:endParaRPr lang="en-US">
              <a:latin typeface="Arial" charset="0"/>
            </a:endParaRPr>
          </a:p>
        </p:txBody>
      </p:sp>
      <p:sp>
        <p:nvSpPr>
          <p:cNvPr id="25603" name="3 Slayt Numarası Yer Tutucusu"/>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32FD818-26F8-42EC-A02B-6A19DC9CA2CF}" type="slidenum">
              <a:rPr lang="en-US" sz="1200">
                <a:latin typeface="+mn-lt"/>
              </a:rPr>
              <a:pPr algn="r">
                <a:defRPr/>
              </a:pPr>
              <a:t>12</a:t>
            </a:fld>
            <a:endParaRPr lang="en-US" sz="120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a:ln/>
        </p:spPr>
      </p:sp>
      <p:sp>
        <p:nvSpPr>
          <p:cNvPr id="73731" name="Rectangle 3"/>
          <p:cNvSpPr>
            <a:spLocks noGrp="1"/>
          </p:cNvSpPr>
          <p:nvPr>
            <p:ph type="body" idx="1"/>
          </p:nvPr>
        </p:nvSpPr>
        <p:spPr/>
        <p:txBody>
          <a:bodyPr/>
          <a:lstStyle/>
          <a:p>
            <a:r>
              <a:rPr lang="tr-TR">
                <a:latin typeface="Arial" charset="0"/>
              </a:rPr>
              <a:t>15. Günden itibaren bu villuslar sinsityotrofoblastları invaze eden, maternal dokulara ulaşan sitotrofoblastik hücre havuzları vardır ve sitotrofoblastik anchoring kolonları oluşturur.</a:t>
            </a:r>
          </a:p>
          <a:p>
            <a:r>
              <a:rPr lang="tr-TR">
                <a:latin typeface="Arial" charset="0"/>
              </a:rPr>
              <a:t>Bunu takiben bazı sitotrofoblastik hücreler villusu terk eder ve ekstravillöz trofoblastları oluşturur. Bu hücreler invaziv fenotiptedir.</a:t>
            </a:r>
          </a:p>
          <a:p>
            <a:r>
              <a:rPr lang="tr-TR">
                <a:latin typeface="Arial" charset="0"/>
              </a:rPr>
              <a:t>Ekstra villöz trofoblastlar maternal desiduayı invaze eder, maternal spiral arterlere ulaşır ve damar duvarlarını erode eder. Böylece  spiral arterler düşük dirençli tübüllere dönüşerek sürekli akım sağlanır. Bu basamakta maternal akım başlar.</a:t>
            </a:r>
          </a:p>
          <a:p>
            <a:r>
              <a:rPr lang="tr-TR">
                <a:latin typeface="Arial" charset="0"/>
              </a:rPr>
              <a:t>Çizimde yüzen villus ile anchoring villus arasındaki farkı görüyoruz. Sinsitryotrofoblastlar maternal dokuya ulaşıp sitotrofoblastik anchoring kolonları oluşturur. Sitotrofoblastik hücre havuzu villusu terk eder ve ekstravillöz trofoblastları oluşturur. Maternal spiral erterleri erode eder ve endovasküler trofoblastları oluşturur.</a:t>
            </a:r>
          </a:p>
          <a:p>
            <a:r>
              <a:rPr lang="tr-TR">
                <a:latin typeface="Arial" charset="0"/>
              </a:rPr>
              <a:t>En altta gebelik boyunca spiral arterlerdeki değişimleri görüyoruz: Gebelikten önce muskarize damar duvarı, erken ilk trimeterda damar invaze olmuş, endovasküler trofoblastlar oluşmuş ve trofoblastik tıkaç (asteriks) olur. En sonumda da 1. trimesterın sonundamuskuler tabaka tamamen ortadan kalkar.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a:ln/>
        </p:spPr>
      </p:sp>
      <p:sp>
        <p:nvSpPr>
          <p:cNvPr id="75779" name="Rectangle 3"/>
          <p:cNvSpPr>
            <a:spLocks noGrp="1"/>
          </p:cNvSpPr>
          <p:nvPr>
            <p:ph type="body" idx="1"/>
          </p:nvPr>
        </p:nvSpPr>
        <p:spPr/>
        <p:txBody>
          <a:bodyPr/>
          <a:lstStyle/>
          <a:p>
            <a:r>
              <a:rPr lang="tr-TR">
                <a:latin typeface="Arial" charset="0"/>
              </a:rPr>
              <a:t>Maternal-fetal alışveriş plasental barierden olur.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a:ln/>
        </p:spPr>
      </p:sp>
      <p:sp>
        <p:nvSpPr>
          <p:cNvPr id="77827" name="Rectangle 3"/>
          <p:cNvSpPr>
            <a:spLocks noGrp="1"/>
          </p:cNvSpPr>
          <p:nvPr>
            <p:ph type="body" idx="1"/>
          </p:nvPr>
        </p:nvSpPr>
        <p:spPr/>
        <p:txBody>
          <a:bodyPr/>
          <a:lstStyle/>
          <a:p>
            <a:r>
              <a:rPr lang="tr-TR">
                <a:latin typeface="Arial" charset="0"/>
              </a:rPr>
              <a:t>Plasental villöz ağacı oluşturan villuslar:</a:t>
            </a:r>
          </a:p>
          <a:p>
            <a:r>
              <a:rPr lang="tr-TR">
                <a:latin typeface="Arial" charset="0"/>
              </a:rPr>
              <a:t>Stem villi tip I: 250</a:t>
            </a:r>
            <a:r>
              <a:rPr lang="en-US">
                <a:latin typeface="Arial" charset="0"/>
                <a:cs typeface="Arial" charset="0"/>
              </a:rPr>
              <a:t>µ</a:t>
            </a:r>
            <a:r>
              <a:rPr lang="tr-TR">
                <a:latin typeface="Arial" charset="0"/>
                <a:cs typeface="Arial" charset="0"/>
              </a:rPr>
              <a:t>m’den büyük çapa sagip stem villuslar</a:t>
            </a:r>
          </a:p>
          <a:p>
            <a:r>
              <a:rPr lang="tr-TR">
                <a:latin typeface="Arial" charset="0"/>
                <a:cs typeface="Arial" charset="0"/>
              </a:rPr>
              <a:t>Stem villus tip II: 120-250 </a:t>
            </a:r>
            <a:r>
              <a:rPr lang="en-US">
                <a:latin typeface="Arial" charset="0"/>
                <a:cs typeface="Arial" charset="0"/>
              </a:rPr>
              <a:t>µ</a:t>
            </a:r>
            <a:r>
              <a:rPr lang="tr-TR">
                <a:latin typeface="Arial" charset="0"/>
                <a:cs typeface="Arial" charset="0"/>
              </a:rPr>
              <a:t>m çapındadır. </a:t>
            </a:r>
          </a:p>
          <a:p>
            <a:r>
              <a:rPr lang="tr-TR">
                <a:latin typeface="Arial" charset="0"/>
                <a:cs typeface="Arial" charset="0"/>
              </a:rPr>
              <a:t>Mezenkimal villuslar: mezenkim hücrelerinden zengin kapillerlerden fakirdir.</a:t>
            </a:r>
          </a:p>
          <a:p>
            <a:r>
              <a:rPr lang="tr-TR">
                <a:latin typeface="Arial" charset="0"/>
                <a:cs typeface="Arial" charset="0"/>
              </a:rPr>
              <a:t>İmmatür intermediate villus: Hofbauer hücrelerini içeren stromal kanallar vardır.</a:t>
            </a:r>
            <a:endParaRPr lang="en-US">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C91BA446-77E2-4265-B3F7-2FC3DEBCB31D}" type="datetimeFigureOut">
              <a:rPr lang="tr-TR"/>
              <a:pPr>
                <a:defRPr/>
              </a:pPr>
              <a:t>05.12.2017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22BA667-3FF4-453B-9472-370974F50B1D}"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BE4B9A9E-8D48-4033-8A6E-6823247141B8}" type="datetimeFigureOut">
              <a:rPr lang="tr-TR"/>
              <a:pPr>
                <a:defRPr/>
              </a:pPr>
              <a:t>05.12.2017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800CB8E-CBBD-460F-A46E-E4700CAF7DE0}"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54CFD69F-EE08-4986-A8E7-33D4EF186F5A}" type="datetimeFigureOut">
              <a:rPr lang="tr-TR"/>
              <a:pPr>
                <a:defRPr/>
              </a:pPr>
              <a:t>05.12.2017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C12A6D2E-750C-4F70-BA6B-65EDF0CEFD04}"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1E5E459F-F8ED-4B0B-9F54-0532E48ED4BA}" type="datetimeFigureOut">
              <a:rPr lang="tr-TR"/>
              <a:pPr>
                <a:defRPr/>
              </a:pPr>
              <a:t>05.12.2017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A596179-1961-489B-AFEE-5A656CDCBE72}"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E8255A05-E40A-4AAE-BDE4-92504138B686}" type="datetimeFigureOut">
              <a:rPr lang="tr-TR"/>
              <a:pPr>
                <a:defRPr/>
              </a:pPr>
              <a:t>05.12.2017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1CD67DD5-3B43-4428-8CCB-7BE5D73EAE1F}"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78266088-52FD-4F05-B45F-14FD28537721}" type="datetimeFigureOut">
              <a:rPr lang="tr-TR"/>
              <a:pPr>
                <a:defRPr/>
              </a:pPr>
              <a:t>05.12.2017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157BB10F-9CF3-41EC-924F-C26244A42562}"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6C2F31EC-C0FE-408C-8C34-E2CFFEECC956}" type="datetimeFigureOut">
              <a:rPr lang="tr-TR"/>
              <a:pPr>
                <a:defRPr/>
              </a:pPr>
              <a:t>05.12.2017</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9F011654-0176-4233-8BB4-E24533B30265}"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FBA7D94B-C3A3-41CA-83F8-1DAED7A4C884}" type="datetimeFigureOut">
              <a:rPr lang="tr-TR"/>
              <a:pPr>
                <a:defRPr/>
              </a:pPr>
              <a:t>05.12.2017</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DC943D1A-6C0C-4D80-AE2B-3963D7009EFD}"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CE2D60A6-B59F-475B-A4A7-A43048D601A9}" type="datetimeFigureOut">
              <a:rPr lang="tr-TR"/>
              <a:pPr>
                <a:defRPr/>
              </a:pPr>
              <a:t>05.12.2017</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74C0FF0A-0FC5-41B0-B992-8C6F589F449E}"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489EEF93-6ACF-4E51-B618-672496A66457}" type="datetimeFigureOut">
              <a:rPr lang="tr-TR"/>
              <a:pPr>
                <a:defRPr/>
              </a:pPr>
              <a:t>05.12.2017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1FA2D97-6667-449E-927A-D0E5A7DCA3C5}"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14CA1DFF-CC08-42FC-A30C-1F7150FAE7FD}" type="datetimeFigureOut">
              <a:rPr lang="tr-TR"/>
              <a:pPr>
                <a:defRPr/>
              </a:pPr>
              <a:t>05.12.2017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E81C03D9-9223-41B5-AE3A-12953D36E10F}"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0785CE3-F9C4-46D0-971B-4DDA3B357293}" type="datetimeFigureOut">
              <a:rPr lang="tr-TR"/>
              <a:pPr>
                <a:defRPr/>
              </a:pPr>
              <a:t>05.12.2017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A822D77-8A7D-4B8E-A515-4D485A327E89}"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1 Başlık"/>
          <p:cNvSpPr>
            <a:spLocks noGrp="1"/>
          </p:cNvSpPr>
          <p:nvPr>
            <p:ph type="ctrTitle"/>
          </p:nvPr>
        </p:nvSpPr>
        <p:spPr/>
        <p:txBody>
          <a:bodyPr/>
          <a:lstStyle/>
          <a:p>
            <a:pPr eaLnBrk="1" hangingPunct="1"/>
            <a:r>
              <a:rPr lang="tr-TR" smtClean="0"/>
              <a:t>Plasenta ve erken gebelik patolojisi</a:t>
            </a:r>
          </a:p>
        </p:txBody>
      </p:sp>
      <p:sp>
        <p:nvSpPr>
          <p:cNvPr id="3" name="2 Alt Başlık"/>
          <p:cNvSpPr>
            <a:spLocks noGrp="1"/>
          </p:cNvSpPr>
          <p:nvPr>
            <p:ph type="subTitle" idx="1"/>
          </p:nvPr>
        </p:nvSpPr>
        <p:spPr/>
        <p:txBody>
          <a:bodyPr rtlCol="0">
            <a:normAutofit fontScale="85000" lnSpcReduction="20000"/>
          </a:bodyPr>
          <a:lstStyle/>
          <a:p>
            <a:pPr eaLnBrk="1" fontAlgn="auto" hangingPunct="1">
              <a:spcAft>
                <a:spcPts val="0"/>
              </a:spcAft>
              <a:buFont typeface="Arial" pitchFamily="34" charset="0"/>
              <a:buNone/>
              <a:defRPr/>
            </a:pPr>
            <a:r>
              <a:rPr lang="tr-TR" dirty="0" smtClean="0"/>
              <a:t>Dr. Serap Toru</a:t>
            </a:r>
          </a:p>
          <a:p>
            <a:pPr eaLnBrk="1" fontAlgn="auto" hangingPunct="1">
              <a:spcAft>
                <a:spcPts val="0"/>
              </a:spcAft>
              <a:buFont typeface="Arial" pitchFamily="34" charset="0"/>
              <a:buNone/>
              <a:defRPr/>
            </a:pPr>
            <a:r>
              <a:rPr lang="tr-TR" dirty="0" smtClean="0"/>
              <a:t>Akdeniz Üniversitesi Tıp Fakültesi </a:t>
            </a:r>
          </a:p>
          <a:p>
            <a:pPr eaLnBrk="1" fontAlgn="auto" hangingPunct="1">
              <a:spcAft>
                <a:spcPts val="0"/>
              </a:spcAft>
              <a:buFont typeface="Arial" pitchFamily="34" charset="0"/>
              <a:buNone/>
              <a:defRPr/>
            </a:pPr>
            <a:r>
              <a:rPr lang="tr-TR" dirty="0" smtClean="0"/>
              <a:t>Patoloji Anabilim Dalı</a:t>
            </a:r>
          </a:p>
          <a:p>
            <a:pPr eaLnBrk="1" fontAlgn="auto" hangingPunct="1">
              <a:spcAft>
                <a:spcPts val="0"/>
              </a:spcAft>
              <a:buFont typeface="Arial" pitchFamily="34" charset="0"/>
              <a:buNone/>
              <a:defRPr/>
            </a:pPr>
            <a:r>
              <a:rPr lang="tr-TR" dirty="0" smtClean="0"/>
              <a:t>Antalya</a:t>
            </a:r>
            <a:endParaRPr lang="tr-T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Başlık"/>
          <p:cNvSpPr>
            <a:spLocks noGrp="1"/>
          </p:cNvSpPr>
          <p:nvPr>
            <p:ph type="title" idx="4294967295"/>
          </p:nvPr>
        </p:nvSpPr>
        <p:spPr/>
        <p:txBody>
          <a:bodyPr/>
          <a:lstStyle/>
          <a:p>
            <a:pPr eaLnBrk="1" hangingPunct="1"/>
            <a:endParaRPr lang="en-US" smtClean="0"/>
          </a:p>
        </p:txBody>
      </p:sp>
      <p:sp>
        <p:nvSpPr>
          <p:cNvPr id="68611" name="2 İçerik Yer Tutucusu"/>
          <p:cNvSpPr>
            <a:spLocks noGrp="1"/>
          </p:cNvSpPr>
          <p:nvPr>
            <p:ph idx="4294967295"/>
          </p:nvPr>
        </p:nvSpPr>
        <p:spPr/>
        <p:txBody>
          <a:bodyPr/>
          <a:lstStyle/>
          <a:p>
            <a:pPr eaLnBrk="1" hangingPunct="1">
              <a:lnSpc>
                <a:spcPct val="80000"/>
              </a:lnSpc>
            </a:pPr>
            <a:r>
              <a:rPr lang="tr-TR" sz="2700" smtClean="0"/>
              <a:t>Konsepsiyondan sonra 8. gün civarı sinsityotrofoblastların içinde lakün oluşur.</a:t>
            </a:r>
          </a:p>
          <a:p>
            <a:pPr eaLnBrk="1" hangingPunct="1">
              <a:lnSpc>
                <a:spcPct val="80000"/>
              </a:lnSpc>
            </a:pPr>
            <a:r>
              <a:rPr lang="tr-TR" sz="2700" smtClean="0"/>
              <a:t>Laküner sıvı uterin sekresyonlardan kaynaklanır ve intervillöz aralığın prekürsörlerini oluşturmaya katılır Kalan sinsisyotrofoblastlar plasental villöz ağacı oluşturur.</a:t>
            </a:r>
            <a:r>
              <a:rPr lang="en-US" sz="2700" smtClean="0"/>
              <a:t> </a:t>
            </a:r>
            <a:endParaRPr lang="tr-TR" sz="2700" smtClean="0"/>
          </a:p>
          <a:p>
            <a:pPr eaLnBrk="1" hangingPunct="1">
              <a:lnSpc>
                <a:spcPct val="80000"/>
              </a:lnSpc>
            </a:pPr>
            <a:r>
              <a:rPr lang="tr-TR" sz="2700" smtClean="0"/>
              <a:t>Erken koryonik plate</a:t>
            </a:r>
            <a:r>
              <a:rPr lang="tr-TR" sz="2700" smtClean="0">
                <a:sym typeface="Wingdings" pitchFamily="2" charset="2"/>
              </a:rPr>
              <a:t>embriyo ile karşı karşıya</a:t>
            </a:r>
          </a:p>
          <a:p>
            <a:pPr eaLnBrk="1" hangingPunct="1">
              <a:lnSpc>
                <a:spcPct val="80000"/>
              </a:lnSpc>
            </a:pPr>
            <a:r>
              <a:rPr lang="tr-TR" sz="2700" smtClean="0">
                <a:sym typeface="Wingdings" pitchFamily="2" charset="2"/>
              </a:rPr>
              <a:t>Laküner sistem intervillöz boşluk ve villöz ağacın oluşumuna katılır</a:t>
            </a:r>
          </a:p>
          <a:p>
            <a:pPr eaLnBrk="1" hangingPunct="1">
              <a:lnSpc>
                <a:spcPct val="80000"/>
              </a:lnSpc>
            </a:pPr>
            <a:r>
              <a:rPr lang="tr-TR" sz="2700" smtClean="0">
                <a:sym typeface="Wingdings" pitchFamily="2" charset="2"/>
              </a:rPr>
              <a:t>Primitif bazal plate maternal desidual yüze bakar</a:t>
            </a:r>
            <a:endParaRPr lang="en-US" sz="270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Başlık"/>
          <p:cNvSpPr>
            <a:spLocks noGrp="1"/>
          </p:cNvSpPr>
          <p:nvPr>
            <p:ph type="title" idx="4294967295"/>
          </p:nvPr>
        </p:nvSpPr>
        <p:spPr/>
        <p:txBody>
          <a:bodyPr/>
          <a:lstStyle/>
          <a:p>
            <a:pPr eaLnBrk="1" hangingPunct="1"/>
            <a:endParaRPr lang="en-US" smtClean="0"/>
          </a:p>
        </p:txBody>
      </p:sp>
      <p:sp>
        <p:nvSpPr>
          <p:cNvPr id="69635" name="2 İçerik Yer Tutucusu"/>
          <p:cNvSpPr>
            <a:spLocks noGrp="1"/>
          </p:cNvSpPr>
          <p:nvPr>
            <p:ph idx="4294967295"/>
          </p:nvPr>
        </p:nvSpPr>
        <p:spPr/>
        <p:txBody>
          <a:bodyPr/>
          <a:lstStyle/>
          <a:p>
            <a:pPr eaLnBrk="1" hangingPunct="1"/>
            <a:r>
              <a:rPr lang="tr-TR" smtClean="0"/>
              <a:t>Sinsityotrofoblastlar kendi litik aktiviteleri sayesinde maternal kapillerleri erode eder ve onlara ulaşır, lakünlere maternal kan hücrelerinin girişi olur</a:t>
            </a:r>
            <a:r>
              <a:rPr lang="tr-TR" smtClean="0">
                <a:sym typeface="Wingdings" pitchFamily="2" charset="2"/>
              </a:rPr>
              <a:t> plasentada primitif maternal dolaşımın prekürsörü</a:t>
            </a:r>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p:txBody>
          <a:bodyPr>
            <a:normAutofit/>
          </a:bodyPr>
          <a:lstStyle/>
          <a:p>
            <a:pPr eaLnBrk="1" hangingPunct="1"/>
            <a:r>
              <a:rPr lang="tr-TR" sz="3200" smtClean="0"/>
              <a:t>Birinci trimesterda villusların gelişimi</a:t>
            </a:r>
            <a:endParaRPr lang="en-US" sz="3200" smtClean="0"/>
          </a:p>
        </p:txBody>
      </p:sp>
      <p:pic>
        <p:nvPicPr>
          <p:cNvPr id="70659" name="Picture 2"/>
          <p:cNvPicPr>
            <a:picLocks noGrp="1" noChangeAspect="1" noChangeArrowheads="1"/>
          </p:cNvPicPr>
          <p:nvPr>
            <p:ph idx="4294967295"/>
          </p:nvPr>
        </p:nvPicPr>
        <p:blipFill>
          <a:blip r:embed="rId3"/>
          <a:srcRect/>
          <a:stretch>
            <a:fillRect/>
          </a:stretch>
        </p:blipFill>
        <p:spPr>
          <a:xfrm>
            <a:off x="1763713" y="1052513"/>
            <a:ext cx="5184775" cy="3449637"/>
          </a:xfrm>
        </p:spPr>
      </p:pic>
      <p:sp>
        <p:nvSpPr>
          <p:cNvPr id="70660" name="4 Metin kutusu"/>
          <p:cNvSpPr txBox="1">
            <a:spLocks noChangeArrowheads="1"/>
          </p:cNvSpPr>
          <p:nvPr/>
        </p:nvSpPr>
        <p:spPr bwMode="auto">
          <a:xfrm>
            <a:off x="684213" y="6381750"/>
            <a:ext cx="7858125" cy="274638"/>
          </a:xfrm>
          <a:prstGeom prst="rect">
            <a:avLst/>
          </a:prstGeom>
          <a:noFill/>
          <a:ln w="9525">
            <a:noFill/>
            <a:miter lim="800000"/>
            <a:headEnd/>
            <a:tailEnd/>
          </a:ln>
        </p:spPr>
        <p:txBody>
          <a:bodyPr>
            <a:spAutoFit/>
          </a:bodyPr>
          <a:lstStyle/>
          <a:p>
            <a:r>
              <a:rPr lang="tr-TR" sz="1200" i="1">
                <a:latin typeface="Calibri" pitchFamily="34" charset="0"/>
              </a:rPr>
              <a:t>Histology of Human Plasenta, Histopathology, August 2016- www.smgebooks.com</a:t>
            </a:r>
            <a:endParaRPr lang="en-US" sz="1200" i="1">
              <a:latin typeface="Calibri" pitchFamily="34" charset="0"/>
            </a:endParaRPr>
          </a:p>
        </p:txBody>
      </p:sp>
      <p:sp>
        <p:nvSpPr>
          <p:cNvPr id="70661" name="Text Box 5"/>
          <p:cNvSpPr txBox="1">
            <a:spLocks noChangeArrowheads="1"/>
          </p:cNvSpPr>
          <p:nvPr/>
        </p:nvSpPr>
        <p:spPr bwMode="auto">
          <a:xfrm>
            <a:off x="1116013" y="4724400"/>
            <a:ext cx="6696075" cy="1827213"/>
          </a:xfrm>
          <a:prstGeom prst="rect">
            <a:avLst/>
          </a:prstGeom>
          <a:noFill/>
          <a:ln w="9525">
            <a:noFill/>
            <a:miter lim="800000"/>
            <a:headEnd/>
            <a:tailEnd/>
          </a:ln>
          <a:effectLst/>
        </p:spPr>
        <p:txBody>
          <a:bodyPr>
            <a:spAutoFit/>
          </a:bodyPr>
          <a:lstStyle/>
          <a:p>
            <a:r>
              <a:rPr lang="tr-TR" sz="1200"/>
              <a:t>Primer trofoblast villusu: Konsepsiyondan sonra 12.-13. günde sitotrofoblastlar sinsityotrofoblastların içine penetrasyonu ve inter villöz aralığa protrüzyonu</a:t>
            </a:r>
          </a:p>
          <a:p>
            <a:endParaRPr lang="tr-TR" sz="1200"/>
          </a:p>
          <a:p>
            <a:r>
              <a:rPr lang="tr-TR" sz="1200"/>
              <a:t>Sekonder villus: 16. Günde ekstraembryonik mezoblast primer villusa penetrasyonu </a:t>
            </a:r>
          </a:p>
          <a:p>
            <a:endParaRPr lang="tr-TR" sz="1200"/>
          </a:p>
          <a:p>
            <a:r>
              <a:rPr lang="tr-TR" sz="1200"/>
              <a:t>Tersiyer villus: Birkaç gün sonra ise Mezoblastlarin içinde hemopoetik hücrelerin oluşumu</a:t>
            </a:r>
          </a:p>
          <a:p>
            <a:r>
              <a:rPr lang="tr-TR" sz="1200"/>
              <a:t> </a:t>
            </a:r>
          </a:p>
          <a:p>
            <a:r>
              <a:rPr lang="tr-TR" sz="1200"/>
              <a:t>Tersiyer villuslar fetal sirkülasyonun prekürsörü</a:t>
            </a:r>
            <a:endParaRPr lang="en-US" sz="1200"/>
          </a:p>
          <a:p>
            <a:pPr>
              <a:spcBef>
                <a:spcPct val="50000"/>
              </a:spcBef>
            </a:pPr>
            <a:endParaRPr lang="tr-TR" sz="12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Başlık"/>
          <p:cNvSpPr>
            <a:spLocks noGrp="1"/>
          </p:cNvSpPr>
          <p:nvPr>
            <p:ph type="title" idx="4294967295"/>
          </p:nvPr>
        </p:nvSpPr>
        <p:spPr/>
        <p:txBody>
          <a:bodyPr/>
          <a:lstStyle/>
          <a:p>
            <a:pPr eaLnBrk="1" hangingPunct="1"/>
            <a:r>
              <a:rPr lang="tr-TR" smtClean="0"/>
              <a:t>Erken dönem insan plasentası</a:t>
            </a:r>
            <a:endParaRPr lang="en-US" smtClean="0"/>
          </a:p>
        </p:txBody>
      </p:sp>
      <p:pic>
        <p:nvPicPr>
          <p:cNvPr id="72707" name="Picture 2"/>
          <p:cNvPicPr>
            <a:picLocks noGrp="1" noChangeAspect="1" noChangeArrowheads="1"/>
          </p:cNvPicPr>
          <p:nvPr>
            <p:ph idx="4294967295"/>
          </p:nvPr>
        </p:nvPicPr>
        <p:blipFill>
          <a:blip r:embed="rId3"/>
          <a:srcRect/>
          <a:stretch>
            <a:fillRect/>
          </a:stretch>
        </p:blipFill>
        <p:spPr>
          <a:xfrm>
            <a:off x="539750" y="1341438"/>
            <a:ext cx="4176713" cy="3619500"/>
          </a:xfrm>
        </p:spPr>
      </p:pic>
      <p:sp>
        <p:nvSpPr>
          <p:cNvPr id="72708"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
        <p:nvSpPr>
          <p:cNvPr id="72709" name="Text Box 5"/>
          <p:cNvSpPr txBox="1">
            <a:spLocks noChangeArrowheads="1"/>
          </p:cNvSpPr>
          <p:nvPr/>
        </p:nvSpPr>
        <p:spPr bwMode="auto">
          <a:xfrm>
            <a:off x="4932363" y="1484313"/>
            <a:ext cx="4032250" cy="2647950"/>
          </a:xfrm>
          <a:prstGeom prst="rect">
            <a:avLst/>
          </a:prstGeom>
          <a:noFill/>
          <a:ln w="9525">
            <a:noFill/>
            <a:miter lim="800000"/>
            <a:headEnd/>
            <a:tailEnd/>
          </a:ln>
          <a:effectLst/>
        </p:spPr>
        <p:txBody>
          <a:bodyPr>
            <a:spAutoFit/>
          </a:bodyPr>
          <a:lstStyle/>
          <a:p>
            <a:r>
              <a:rPr lang="tr-TR" sz="1200"/>
              <a:t>15. Gün: villuslar sinsityotrofoblastları invaze eden, maternal dokulara ulaşan sitotrofoblastik hücre havuzları (+), sitotrofoblastik anchoring kolonları (+)</a:t>
            </a:r>
          </a:p>
          <a:p>
            <a:endParaRPr lang="tr-TR" sz="1200"/>
          </a:p>
          <a:p>
            <a:r>
              <a:rPr lang="tr-TR" sz="1200"/>
              <a:t>Bazı sitotrofoblastik hücreler villusu terk eder</a:t>
            </a:r>
            <a:r>
              <a:rPr lang="tr-TR" sz="1200">
                <a:sym typeface="Wingdings" pitchFamily="2" charset="2"/>
              </a:rPr>
              <a:t> </a:t>
            </a:r>
            <a:r>
              <a:rPr lang="tr-TR" sz="1200"/>
              <a:t>ekstravillöz trofoblastlar (invaziv fenotip)</a:t>
            </a:r>
          </a:p>
          <a:p>
            <a:endParaRPr lang="tr-TR" sz="1200"/>
          </a:p>
          <a:p>
            <a:r>
              <a:rPr lang="tr-TR" sz="1200"/>
              <a:t>Ekstra villöz trofoblastlar maternal desiduayı invaze eder, maternal spiral arterlere ulaşır ve damar duvarlarını erode eder</a:t>
            </a:r>
            <a:r>
              <a:rPr lang="tr-TR" sz="1200">
                <a:sym typeface="Wingdings" pitchFamily="2" charset="2"/>
              </a:rPr>
              <a:t></a:t>
            </a:r>
            <a:r>
              <a:rPr lang="tr-TR" sz="1200"/>
              <a:t>  spiral arterler düşük dirençli tübüllere dönüşerek sürekli akım (+)</a:t>
            </a:r>
            <a:r>
              <a:rPr lang="tr-TR" sz="1200">
                <a:sym typeface="Wingdings" pitchFamily="2" charset="2"/>
              </a:rPr>
              <a:t></a:t>
            </a:r>
            <a:r>
              <a:rPr lang="tr-TR" sz="1200"/>
              <a:t> maternal akım başlar.</a:t>
            </a:r>
          </a:p>
          <a:p>
            <a:endParaRPr lang="tr-TR" sz="1200"/>
          </a:p>
          <a:p>
            <a:r>
              <a:rPr lang="tr-TR" sz="1200"/>
              <a:t>Ekstravillöz trofoblastlar</a:t>
            </a:r>
            <a:r>
              <a:rPr lang="tr-TR" sz="1200">
                <a:sym typeface="Wingdings" pitchFamily="2" charset="2"/>
              </a:rPr>
              <a:t></a:t>
            </a:r>
            <a:r>
              <a:rPr lang="tr-TR" sz="1200"/>
              <a:t> Maternal spiral erterleri erode eder ve endovasküler trofoblastları oluşturur.</a:t>
            </a:r>
          </a:p>
        </p:txBody>
      </p:sp>
      <p:sp>
        <p:nvSpPr>
          <p:cNvPr id="72710" name="Text Box 6"/>
          <p:cNvSpPr txBox="1">
            <a:spLocks noChangeArrowheads="1"/>
          </p:cNvSpPr>
          <p:nvPr/>
        </p:nvSpPr>
        <p:spPr bwMode="auto">
          <a:xfrm>
            <a:off x="395288" y="5381625"/>
            <a:ext cx="4032250" cy="711200"/>
          </a:xfrm>
          <a:prstGeom prst="rect">
            <a:avLst/>
          </a:prstGeom>
          <a:noFill/>
          <a:ln w="9525">
            <a:solidFill>
              <a:schemeClr val="tx1"/>
            </a:solidFill>
            <a:miter lim="800000"/>
            <a:headEnd/>
            <a:tailEnd/>
          </a:ln>
          <a:effectLst/>
        </p:spPr>
        <p:txBody>
          <a:bodyPr>
            <a:spAutoFit/>
          </a:bodyPr>
          <a:lstStyle/>
          <a:p>
            <a:r>
              <a:rPr lang="tr-TR" sz="1000"/>
              <a:t>Gebelikten önce muskarize damar duvarı, erken ilk trimeterda damar invaze olmuş, endovasküler trofoblastlar oluşmuş ve trofoblastik tıkaç (asteriks) olur. En sonumda da 1. trimesterın sonundamuskuler tabaka tamamen ortadan kalkar.</a:t>
            </a:r>
          </a:p>
        </p:txBody>
      </p:sp>
      <p:sp>
        <p:nvSpPr>
          <p:cNvPr id="72711" name="Line 7"/>
          <p:cNvSpPr>
            <a:spLocks noChangeShapeType="1"/>
          </p:cNvSpPr>
          <p:nvPr/>
        </p:nvSpPr>
        <p:spPr bwMode="auto">
          <a:xfrm>
            <a:off x="1908175" y="4941888"/>
            <a:ext cx="1871663" cy="0"/>
          </a:xfrm>
          <a:prstGeom prst="line">
            <a:avLst/>
          </a:prstGeom>
          <a:noFill/>
          <a:ln w="9525">
            <a:solidFill>
              <a:schemeClr val="tx1"/>
            </a:solidFill>
            <a:round/>
            <a:headEnd/>
            <a:tailEnd/>
          </a:ln>
          <a:effectLst/>
        </p:spPr>
        <p:txBody>
          <a:bodyPr/>
          <a:lstStyle/>
          <a:p>
            <a:endParaRPr lang="tr-TR"/>
          </a:p>
        </p:txBody>
      </p:sp>
      <p:sp>
        <p:nvSpPr>
          <p:cNvPr id="72712" name="Line 8"/>
          <p:cNvSpPr>
            <a:spLocks noChangeShapeType="1"/>
          </p:cNvSpPr>
          <p:nvPr/>
        </p:nvSpPr>
        <p:spPr bwMode="auto">
          <a:xfrm>
            <a:off x="2627313" y="4941888"/>
            <a:ext cx="0" cy="215900"/>
          </a:xfrm>
          <a:prstGeom prst="line">
            <a:avLst/>
          </a:prstGeom>
          <a:noFill/>
          <a:ln w="9525">
            <a:solidFill>
              <a:schemeClr val="tx1"/>
            </a:solidFill>
            <a:round/>
            <a:headEnd/>
            <a:tailEnd type="triangle" w="med" len="med"/>
          </a:ln>
          <a:effectLst/>
        </p:spPr>
        <p:txBody>
          <a:bodyPr/>
          <a:lstStyle/>
          <a:p>
            <a:endParaRPr lang="tr-T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Başlık"/>
          <p:cNvSpPr>
            <a:spLocks noGrp="1"/>
          </p:cNvSpPr>
          <p:nvPr>
            <p:ph type="title" idx="4294967295"/>
          </p:nvPr>
        </p:nvSpPr>
        <p:spPr/>
        <p:txBody>
          <a:bodyPr/>
          <a:lstStyle/>
          <a:p>
            <a:pPr eaLnBrk="1" hangingPunct="1"/>
            <a:r>
              <a:rPr lang="tr-TR" smtClean="0"/>
              <a:t>Plasental barier</a:t>
            </a:r>
            <a:endParaRPr lang="en-US" smtClean="0"/>
          </a:p>
        </p:txBody>
      </p:sp>
      <p:pic>
        <p:nvPicPr>
          <p:cNvPr id="74755" name="Picture 2"/>
          <p:cNvPicPr>
            <a:picLocks noGrp="1" noChangeAspect="1" noChangeArrowheads="1"/>
          </p:cNvPicPr>
          <p:nvPr>
            <p:ph idx="4294967295"/>
          </p:nvPr>
        </p:nvPicPr>
        <p:blipFill>
          <a:blip r:embed="rId3"/>
          <a:srcRect/>
          <a:stretch>
            <a:fillRect/>
          </a:stretch>
        </p:blipFill>
        <p:spPr>
          <a:xfrm>
            <a:off x="1476375" y="1268413"/>
            <a:ext cx="5816600" cy="4525962"/>
          </a:xfrm>
        </p:spPr>
      </p:pic>
      <p:sp>
        <p:nvSpPr>
          <p:cNvPr id="74756"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
        <p:nvSpPr>
          <p:cNvPr id="74757" name="Line 5"/>
          <p:cNvSpPr>
            <a:spLocks noChangeShapeType="1"/>
          </p:cNvSpPr>
          <p:nvPr/>
        </p:nvSpPr>
        <p:spPr bwMode="auto">
          <a:xfrm>
            <a:off x="4932363" y="1700213"/>
            <a:ext cx="1152525" cy="288925"/>
          </a:xfrm>
          <a:prstGeom prst="line">
            <a:avLst/>
          </a:prstGeom>
          <a:noFill/>
          <a:ln w="9525">
            <a:solidFill>
              <a:schemeClr val="tx1"/>
            </a:solidFill>
            <a:round/>
            <a:headEnd/>
            <a:tailEnd type="triangle" w="med" len="med"/>
          </a:ln>
        </p:spPr>
        <p:txBody>
          <a:bodyPr/>
          <a:lstStyle/>
          <a:p>
            <a:endParaRPr lang="tr-TR"/>
          </a:p>
        </p:txBody>
      </p:sp>
      <p:sp>
        <p:nvSpPr>
          <p:cNvPr id="74758" name="Text Box 6"/>
          <p:cNvSpPr txBox="1">
            <a:spLocks noChangeArrowheads="1"/>
          </p:cNvSpPr>
          <p:nvPr/>
        </p:nvSpPr>
        <p:spPr bwMode="auto">
          <a:xfrm>
            <a:off x="6156325" y="1989138"/>
            <a:ext cx="1728788" cy="274637"/>
          </a:xfrm>
          <a:prstGeom prst="rect">
            <a:avLst/>
          </a:prstGeom>
          <a:noFill/>
          <a:ln w="9525">
            <a:noFill/>
            <a:miter lim="800000"/>
            <a:headEnd/>
            <a:tailEnd/>
          </a:ln>
        </p:spPr>
        <p:txBody>
          <a:bodyPr>
            <a:spAutoFit/>
          </a:bodyPr>
          <a:lstStyle/>
          <a:p>
            <a:pPr>
              <a:spcBef>
                <a:spcPct val="50000"/>
              </a:spcBef>
            </a:pPr>
            <a:r>
              <a:rPr lang="tr-TR" sz="1200" b="1"/>
              <a:t>Mikrovillöz membran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Başlık"/>
          <p:cNvSpPr>
            <a:spLocks noGrp="1"/>
          </p:cNvSpPr>
          <p:nvPr>
            <p:ph type="title" idx="4294967295"/>
          </p:nvPr>
        </p:nvSpPr>
        <p:spPr/>
        <p:txBody>
          <a:bodyPr/>
          <a:lstStyle/>
          <a:p>
            <a:pPr eaLnBrk="1" hangingPunct="1"/>
            <a:endParaRPr lang="en-US" smtClean="0"/>
          </a:p>
        </p:txBody>
      </p:sp>
      <p:pic>
        <p:nvPicPr>
          <p:cNvPr id="79875" name="Picture 2"/>
          <p:cNvPicPr>
            <a:picLocks noGrp="1" noChangeAspect="1" noChangeArrowheads="1"/>
          </p:cNvPicPr>
          <p:nvPr>
            <p:ph idx="4294967295"/>
          </p:nvPr>
        </p:nvPicPr>
        <p:blipFill>
          <a:blip r:embed="rId2"/>
          <a:srcRect/>
          <a:stretch>
            <a:fillRect/>
          </a:stretch>
        </p:blipFill>
        <p:spPr>
          <a:xfrm>
            <a:off x="1331913" y="981075"/>
            <a:ext cx="6572250" cy="5133975"/>
          </a:xfrm>
        </p:spPr>
      </p:pic>
      <p:sp>
        <p:nvSpPr>
          <p:cNvPr id="79876"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p:txBody>
          <a:bodyPr rtlCol="0">
            <a:normAutofit fontScale="90000"/>
          </a:bodyPr>
          <a:lstStyle/>
          <a:p>
            <a:pPr eaLnBrk="1" fontAlgn="auto" hangingPunct="1">
              <a:spcAft>
                <a:spcPts val="0"/>
              </a:spcAft>
              <a:defRPr/>
            </a:pPr>
            <a:r>
              <a:rPr lang="tr-TR" dirty="0" err="1" smtClean="0"/>
              <a:t>Plasental</a:t>
            </a:r>
            <a:r>
              <a:rPr lang="tr-TR" dirty="0" smtClean="0"/>
              <a:t> ağacı oluşturan </a:t>
            </a:r>
            <a:r>
              <a:rPr lang="tr-TR" dirty="0" err="1" smtClean="0"/>
              <a:t>villus</a:t>
            </a:r>
            <a:r>
              <a:rPr lang="tr-TR" dirty="0" smtClean="0"/>
              <a:t> tipleri</a:t>
            </a:r>
            <a:endParaRPr lang="en-US" dirty="0"/>
          </a:p>
        </p:txBody>
      </p:sp>
      <p:pic>
        <p:nvPicPr>
          <p:cNvPr id="76803" name="Picture 2"/>
          <p:cNvPicPr>
            <a:picLocks noGrp="1" noChangeAspect="1" noChangeArrowheads="1"/>
          </p:cNvPicPr>
          <p:nvPr>
            <p:ph idx="4294967295"/>
          </p:nvPr>
        </p:nvPicPr>
        <p:blipFill>
          <a:blip r:embed="rId3"/>
          <a:srcRect/>
          <a:stretch>
            <a:fillRect/>
          </a:stretch>
        </p:blipFill>
        <p:spPr>
          <a:xfrm>
            <a:off x="1547813" y="981075"/>
            <a:ext cx="6048375" cy="4719638"/>
          </a:xfrm>
        </p:spPr>
      </p:pic>
      <p:sp>
        <p:nvSpPr>
          <p:cNvPr id="76804"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898" name="Group 106"/>
          <p:cNvGraphicFramePr>
            <a:graphicFrameLocks noGrp="1"/>
          </p:cNvGraphicFramePr>
          <p:nvPr/>
        </p:nvGraphicFramePr>
        <p:xfrm>
          <a:off x="250825" y="1557338"/>
          <a:ext cx="8642350" cy="4333875"/>
        </p:xfrm>
        <a:graphic>
          <a:graphicData uri="http://schemas.openxmlformats.org/drawingml/2006/table">
            <a:tbl>
              <a:tblPr/>
              <a:tblGrid>
                <a:gridCol w="1327150"/>
                <a:gridCol w="762000"/>
                <a:gridCol w="2087563"/>
                <a:gridCol w="1916112"/>
                <a:gridCol w="1639888"/>
                <a:gridCol w="909637"/>
              </a:tblGrid>
              <a:tr h="4318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smtClean="0">
                          <a:ln>
                            <a:noFill/>
                          </a:ln>
                          <a:solidFill>
                            <a:schemeClr val="tx1"/>
                          </a:solidFill>
                          <a:effectLst/>
                          <a:latin typeface="Calibri" pitchFamily="34" charset="0"/>
                        </a:rPr>
                        <a:t>Villus tipi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smtClean="0">
                          <a:ln>
                            <a:noFill/>
                          </a:ln>
                          <a:solidFill>
                            <a:schemeClr val="tx1"/>
                          </a:solidFill>
                          <a:effectLst/>
                          <a:latin typeface="Calibri" pitchFamily="34" charset="0"/>
                        </a:rPr>
                        <a:t>Çap (</a:t>
                      </a:r>
                      <a:r>
                        <a:rPr kumimoji="0" lang="en-US" sz="1400" b="1" i="0" u="none" strike="noStrike" cap="none" normalizeH="0" baseline="0" smtClean="0">
                          <a:ln>
                            <a:noFill/>
                          </a:ln>
                          <a:solidFill>
                            <a:schemeClr val="tx1"/>
                          </a:solidFill>
                          <a:effectLst/>
                          <a:latin typeface="Calibri" pitchFamily="34" charset="0"/>
                        </a:rPr>
                        <a:t>µ</a:t>
                      </a:r>
                      <a:r>
                        <a:rPr kumimoji="0" lang="tr-TR" sz="1400" b="1" i="0" u="none" strike="noStrike" cap="none" normalizeH="0" baseline="0" smtClean="0">
                          <a:ln>
                            <a:noFill/>
                          </a:ln>
                          <a:solidFill>
                            <a:schemeClr val="tx1"/>
                          </a:solidFill>
                          <a:effectLst/>
                          <a:latin typeface="Calibri" pitchFamily="34" charset="0"/>
                        </a:rPr>
                        <a:t>m)</a:t>
                      </a:r>
                      <a:endParaRPr kumimoji="0" lang="en-US" sz="1400" b="1"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smtClean="0">
                          <a:ln>
                            <a:noFill/>
                          </a:ln>
                          <a:solidFill>
                            <a:schemeClr val="tx1"/>
                          </a:solidFill>
                          <a:effectLst/>
                          <a:latin typeface="Calibri" pitchFamily="34" charset="0"/>
                        </a:rPr>
                        <a:t>Stroma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smtClean="0">
                          <a:ln>
                            <a:noFill/>
                          </a:ln>
                          <a:solidFill>
                            <a:schemeClr val="tx1"/>
                          </a:solidFill>
                          <a:effectLst/>
                          <a:latin typeface="Calibri" pitchFamily="34" charset="0"/>
                        </a:rPr>
                        <a:t>Damarlar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smtClean="0">
                          <a:ln>
                            <a:noFill/>
                          </a:ln>
                          <a:solidFill>
                            <a:schemeClr val="tx1"/>
                          </a:solidFill>
                          <a:effectLst/>
                          <a:latin typeface="Calibri" pitchFamily="34" charset="0"/>
                        </a:rPr>
                        <a:t>Görülme zamanı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400" b="1" i="0" u="none" strike="noStrike" cap="none" normalizeH="0" baseline="0" smtClean="0">
                          <a:ln>
                            <a:noFill/>
                          </a:ln>
                          <a:solidFill>
                            <a:schemeClr val="tx1"/>
                          </a:solidFill>
                          <a:effectLst/>
                          <a:latin typeface="Calibri" pitchFamily="34" charset="0"/>
                        </a:rPr>
                        <a:t>Termde görülme oranı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5762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Mezenkimal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100-250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Gevşek kollajen fibriller, mezenkimal hücreler ve Hofbauer hücreleri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Çok zayıf gelişmiş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Erken ilk trimester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5762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İmmatür intermediate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100-400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İçinde Hofbauer hücreleri bulunan çok sayıda sıvı dolu kanallar ve retiküler yapı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Stromal kanalların arasında küçük arterioller, venüller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İlk trimesterın ortaları (8. gebelik haftası)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5762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Stem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100-3000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Fıbroblast ve nadir olarak makrofaj içeren yoğun, fibröz kollajen fibriller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Villusların santralinde muskuler tabakası izlenen arterler ve venler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İlk trimesterın ortaları (8. gebelik haftası)</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r-TR" sz="12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20-25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6683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Matür intermediate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80-150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Gevşek bağ doku fibrilleri içinde bağ doku hücreleri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Çok sayıda periferal kapillerler, küçük terminal arterioller ve toplayıcı venüller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Gestasyonun ortaları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7937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Terminal villus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30-80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yok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Villus hacminin %35’inden fazlasını oluşturan yüksek derecede sinüzoidal kapillerizasyon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Geç ikinci trimester, erken 3. trimester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tr-TR" sz="1200" b="0" i="0" u="none" strike="noStrike" cap="none" normalizeH="0" baseline="0" smtClean="0">
                          <a:ln>
                            <a:noFill/>
                          </a:ln>
                          <a:solidFill>
                            <a:schemeClr val="tx1"/>
                          </a:solidFill>
                          <a:effectLst/>
                          <a:latin typeface="Calibri" pitchFamily="34" charset="0"/>
                        </a:rPr>
                        <a:t>40-45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bl>
          </a:graphicData>
        </a:graphic>
      </p:graphicFrame>
      <p:sp>
        <p:nvSpPr>
          <p:cNvPr id="78901" name="Rectangle 97"/>
          <p:cNvSpPr>
            <a:spLocks noGrp="1"/>
          </p:cNvSpPr>
          <p:nvPr>
            <p:ph type="title" idx="4294967295"/>
          </p:nvPr>
        </p:nvSpPr>
        <p:spPr>
          <a:xfrm>
            <a:off x="1042988" y="836613"/>
            <a:ext cx="6624637" cy="365125"/>
          </a:xfrm>
        </p:spPr>
        <p:txBody>
          <a:bodyPr/>
          <a:lstStyle/>
          <a:p>
            <a:pPr eaLnBrk="1" hangingPunct="1"/>
            <a:r>
              <a:rPr lang="tr-TR" sz="2800" smtClean="0"/>
              <a:t>Plasental villusların histolojik özellikleri</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Fresh-Mace-and-Nutmeg"/>
          <p:cNvPicPr>
            <a:picLocks noChangeAspect="1" noChangeArrowheads="1"/>
          </p:cNvPicPr>
          <p:nvPr/>
        </p:nvPicPr>
        <p:blipFill>
          <a:blip r:embed="rId2"/>
          <a:srcRect/>
          <a:stretch>
            <a:fillRect/>
          </a:stretch>
        </p:blipFill>
        <p:spPr bwMode="auto">
          <a:xfrm>
            <a:off x="1187450" y="849313"/>
            <a:ext cx="6913563" cy="4595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Başlık 1"/>
          <p:cNvSpPr>
            <a:spLocks noGrp="1"/>
          </p:cNvSpPr>
          <p:nvPr>
            <p:ph type="title" idx="4294967295"/>
          </p:nvPr>
        </p:nvSpPr>
        <p:spPr/>
        <p:txBody>
          <a:bodyPr/>
          <a:lstStyle/>
          <a:p>
            <a:r>
              <a:rPr lang="tr-TR" smtClean="0"/>
              <a:t>Plasental dolaşım</a:t>
            </a:r>
            <a:endParaRPr lang="en-US" smtClean="0"/>
          </a:p>
        </p:txBody>
      </p:sp>
      <p:pic>
        <p:nvPicPr>
          <p:cNvPr id="49155" name="İçerik Yer Tutucusu 3"/>
          <p:cNvPicPr>
            <a:picLocks noGrp="1" noChangeAspect="1"/>
          </p:cNvPicPr>
          <p:nvPr>
            <p:ph idx="4294967295"/>
          </p:nvPr>
        </p:nvPicPr>
        <p:blipFill>
          <a:blip r:embed="rId2"/>
          <a:srcRect/>
          <a:stretch>
            <a:fillRect/>
          </a:stretch>
        </p:blipFill>
        <p:spPr>
          <a:xfrm>
            <a:off x="457200" y="1930400"/>
            <a:ext cx="8229600" cy="3865563"/>
          </a:xfrm>
        </p:spPr>
      </p:pic>
      <p:pic>
        <p:nvPicPr>
          <p:cNvPr id="6146" name="Picture 2"/>
          <p:cNvPicPr>
            <a:picLocks noChangeAspect="1" noChangeArrowheads="1"/>
          </p:cNvPicPr>
          <p:nvPr/>
        </p:nvPicPr>
        <p:blipFill>
          <a:blip r:embed="rId3"/>
          <a:srcRect/>
          <a:stretch>
            <a:fillRect/>
          </a:stretch>
        </p:blipFill>
        <p:spPr bwMode="auto">
          <a:xfrm>
            <a:off x="611188" y="692150"/>
            <a:ext cx="8304212" cy="4706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1 Başlık"/>
          <p:cNvSpPr>
            <a:spLocks noGrp="1"/>
          </p:cNvSpPr>
          <p:nvPr>
            <p:ph type="title"/>
          </p:nvPr>
        </p:nvSpPr>
        <p:spPr/>
        <p:txBody>
          <a:bodyPr/>
          <a:lstStyle/>
          <a:p>
            <a:pPr eaLnBrk="1" hangingPunct="1"/>
            <a:r>
              <a:rPr lang="tr-TR" smtClean="0">
                <a:latin typeface="Arial" charset="0"/>
              </a:rPr>
              <a:t>Sunum Akış planı</a:t>
            </a:r>
          </a:p>
        </p:txBody>
      </p:sp>
      <p:sp>
        <p:nvSpPr>
          <p:cNvPr id="14338" name="2 İçerik Yer Tutucusu"/>
          <p:cNvSpPr>
            <a:spLocks noGrp="1"/>
          </p:cNvSpPr>
          <p:nvPr>
            <p:ph idx="1"/>
          </p:nvPr>
        </p:nvSpPr>
        <p:spPr/>
        <p:txBody>
          <a:bodyPr/>
          <a:lstStyle/>
          <a:p>
            <a:pPr eaLnBrk="1" hangingPunct="1"/>
            <a:r>
              <a:rPr lang="tr-TR" smtClean="0"/>
              <a:t>Plasental anatomi ve histoloji</a:t>
            </a:r>
          </a:p>
          <a:p>
            <a:pPr eaLnBrk="1" hangingPunct="1"/>
            <a:r>
              <a:rPr lang="tr-TR" smtClean="0"/>
              <a:t>Erken gebelik patolojileri</a:t>
            </a:r>
          </a:p>
          <a:p>
            <a:pPr eaLnBrk="1" hangingPunct="1"/>
            <a:r>
              <a:rPr lang="tr-TR" smtClean="0"/>
              <a:t>Geç gebelik patolojileri</a:t>
            </a:r>
          </a:p>
          <a:p>
            <a:pPr eaLnBrk="1" hangingPunct="1"/>
            <a:endParaRPr lang="tr-TR"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Grp="1" noChangeAspect="1" noChangeArrowheads="1"/>
          </p:cNvPicPr>
          <p:nvPr>
            <p:ph idx="4294967295"/>
          </p:nvPr>
        </p:nvPicPr>
        <p:blipFill>
          <a:blip r:embed="rId2"/>
          <a:srcRect/>
          <a:stretch>
            <a:fillRect/>
          </a:stretch>
        </p:blipFill>
        <p:spPr>
          <a:xfrm>
            <a:off x="1363663" y="1600200"/>
            <a:ext cx="6416675" cy="4525963"/>
          </a:xfrm>
        </p:spPr>
      </p:pic>
      <p:grpSp>
        <p:nvGrpSpPr>
          <p:cNvPr id="50179" name="Grup 11"/>
          <p:cNvGrpSpPr>
            <a:grpSpLocks/>
          </p:cNvGrpSpPr>
          <p:nvPr/>
        </p:nvGrpSpPr>
        <p:grpSpPr bwMode="auto">
          <a:xfrm>
            <a:off x="6156325" y="1125538"/>
            <a:ext cx="2879725" cy="863600"/>
            <a:chOff x="6156176" y="1196752"/>
            <a:chExt cx="3168352" cy="864096"/>
          </a:xfrm>
        </p:grpSpPr>
        <p:sp>
          <p:nvSpPr>
            <p:cNvPr id="3" name="Oval 2"/>
            <p:cNvSpPr/>
            <p:nvPr/>
          </p:nvSpPr>
          <p:spPr>
            <a:xfrm>
              <a:off x="6156176" y="1196752"/>
              <a:ext cx="3168352" cy="8640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181" name="Metin kutusu 3"/>
            <p:cNvSpPr txBox="1">
              <a:spLocks noChangeArrowheads="1"/>
            </p:cNvSpPr>
            <p:nvPr/>
          </p:nvSpPr>
          <p:spPr bwMode="auto">
            <a:xfrm>
              <a:off x="6732240" y="1484784"/>
              <a:ext cx="1944216" cy="369332"/>
            </a:xfrm>
            <a:prstGeom prst="rect">
              <a:avLst/>
            </a:prstGeom>
            <a:noFill/>
            <a:ln w="9525">
              <a:noFill/>
              <a:miter lim="800000"/>
              <a:headEnd/>
              <a:tailEnd/>
            </a:ln>
          </p:spPr>
          <p:txBody>
            <a:bodyPr>
              <a:spAutoFit/>
            </a:bodyPr>
            <a:lstStyle/>
            <a:p>
              <a:r>
                <a:rPr lang="tr-TR">
                  <a:latin typeface="Calibri" pitchFamily="34" charset="0"/>
                </a:rPr>
                <a:t>Göbek kordonu</a:t>
              </a:r>
              <a:endParaRPr lang="en-US">
                <a:latin typeface="Calibri" pitchFamily="34" charset="0"/>
              </a:endParaRPr>
            </a:p>
          </p:txBody>
        </p:sp>
      </p:grpSp>
      <p:cxnSp>
        <p:nvCxnSpPr>
          <p:cNvPr id="6" name="Düz Ok Bağlayıcısı 5"/>
          <p:cNvCxnSpPr/>
          <p:nvPr/>
        </p:nvCxnSpPr>
        <p:spPr>
          <a:xfrm flipV="1">
            <a:off x="7164388" y="2060575"/>
            <a:ext cx="539750" cy="1008063"/>
          </a:xfrm>
          <a:prstGeom prst="straightConnector1">
            <a:avLst/>
          </a:prstGeom>
          <a:ln w="539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50183" name="Grup 10"/>
          <p:cNvGrpSpPr>
            <a:grpSpLocks/>
          </p:cNvGrpSpPr>
          <p:nvPr/>
        </p:nvGrpSpPr>
        <p:grpSpPr bwMode="auto">
          <a:xfrm>
            <a:off x="6732588" y="5059363"/>
            <a:ext cx="2376487" cy="890587"/>
            <a:chOff x="7164288" y="4797152"/>
            <a:chExt cx="2376264" cy="890587"/>
          </a:xfrm>
        </p:grpSpPr>
        <p:pic>
          <p:nvPicPr>
            <p:cNvPr id="50184" name="Picture 2"/>
            <p:cNvPicPr>
              <a:picLocks noChangeAspect="1" noChangeArrowheads="1"/>
            </p:cNvPicPr>
            <p:nvPr/>
          </p:nvPicPr>
          <p:blipFill>
            <a:blip r:embed="rId3"/>
            <a:srcRect/>
            <a:stretch>
              <a:fillRect/>
            </a:stretch>
          </p:blipFill>
          <p:spPr bwMode="auto">
            <a:xfrm>
              <a:off x="7164288" y="4797152"/>
              <a:ext cx="2376264" cy="890587"/>
            </a:xfrm>
            <a:prstGeom prst="rect">
              <a:avLst/>
            </a:prstGeom>
            <a:noFill/>
            <a:ln w="9525">
              <a:noFill/>
              <a:miter lim="800000"/>
              <a:headEnd/>
              <a:tailEnd/>
            </a:ln>
          </p:spPr>
        </p:pic>
        <p:sp>
          <p:nvSpPr>
            <p:cNvPr id="50185" name="Metin kutusu 6"/>
            <p:cNvSpPr txBox="1">
              <a:spLocks noChangeArrowheads="1"/>
            </p:cNvSpPr>
            <p:nvPr/>
          </p:nvSpPr>
          <p:spPr bwMode="auto">
            <a:xfrm>
              <a:off x="7690942" y="5091616"/>
              <a:ext cx="1439652" cy="369332"/>
            </a:xfrm>
            <a:prstGeom prst="rect">
              <a:avLst/>
            </a:prstGeom>
            <a:noFill/>
            <a:ln w="9525">
              <a:noFill/>
              <a:miter lim="800000"/>
              <a:headEnd/>
              <a:tailEnd/>
            </a:ln>
          </p:spPr>
          <p:txBody>
            <a:bodyPr>
              <a:spAutoFit/>
            </a:bodyPr>
            <a:lstStyle/>
            <a:p>
              <a:r>
                <a:rPr lang="tr-TR">
                  <a:latin typeface="Calibri" pitchFamily="34" charset="0"/>
                </a:rPr>
                <a:t>Zarlar </a:t>
              </a:r>
              <a:endParaRPr lang="en-US">
                <a:latin typeface="Calibri" pitchFamily="34" charset="0"/>
              </a:endParaRPr>
            </a:p>
          </p:txBody>
        </p:sp>
      </p:grpSp>
      <p:cxnSp>
        <p:nvCxnSpPr>
          <p:cNvPr id="9" name="Düz Ok Bağlayıcısı 8"/>
          <p:cNvCxnSpPr/>
          <p:nvPr/>
        </p:nvCxnSpPr>
        <p:spPr>
          <a:xfrm>
            <a:off x="6732588" y="4292600"/>
            <a:ext cx="576262" cy="798513"/>
          </a:xfrm>
          <a:prstGeom prst="straightConnector1">
            <a:avLst/>
          </a:prstGeom>
          <a:ln w="4762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50187" name="Grup 9"/>
          <p:cNvGrpSpPr>
            <a:grpSpLocks/>
          </p:cNvGrpSpPr>
          <p:nvPr/>
        </p:nvGrpSpPr>
        <p:grpSpPr bwMode="auto">
          <a:xfrm>
            <a:off x="2655888" y="2986088"/>
            <a:ext cx="3105150" cy="1163637"/>
            <a:chOff x="2655579" y="2986088"/>
            <a:chExt cx="3105460" cy="1162992"/>
          </a:xfrm>
        </p:grpSpPr>
        <p:pic>
          <p:nvPicPr>
            <p:cNvPr id="50188" name="Picture 3"/>
            <p:cNvPicPr>
              <a:picLocks noChangeAspect="1" noChangeArrowheads="1"/>
            </p:cNvPicPr>
            <p:nvPr/>
          </p:nvPicPr>
          <p:blipFill>
            <a:blip r:embed="rId4"/>
            <a:srcRect/>
            <a:stretch>
              <a:fillRect/>
            </a:stretch>
          </p:blipFill>
          <p:spPr bwMode="auto">
            <a:xfrm>
              <a:off x="2655579" y="2986088"/>
              <a:ext cx="3105460" cy="1162992"/>
            </a:xfrm>
            <a:prstGeom prst="rect">
              <a:avLst/>
            </a:prstGeom>
            <a:noFill/>
            <a:ln w="9525">
              <a:noFill/>
              <a:miter lim="800000"/>
              <a:headEnd/>
              <a:tailEnd/>
            </a:ln>
          </p:spPr>
        </p:pic>
        <p:sp>
          <p:nvSpPr>
            <p:cNvPr id="50189" name="Metin kutusu 12"/>
            <p:cNvSpPr txBox="1">
              <a:spLocks noChangeArrowheads="1"/>
            </p:cNvSpPr>
            <p:nvPr/>
          </p:nvSpPr>
          <p:spPr bwMode="auto">
            <a:xfrm>
              <a:off x="3347864" y="3382918"/>
              <a:ext cx="1439652" cy="369332"/>
            </a:xfrm>
            <a:prstGeom prst="rect">
              <a:avLst/>
            </a:prstGeom>
            <a:noFill/>
            <a:ln w="9525">
              <a:noFill/>
              <a:miter lim="800000"/>
              <a:headEnd/>
              <a:tailEnd/>
            </a:ln>
          </p:spPr>
          <p:txBody>
            <a:bodyPr>
              <a:spAutoFit/>
            </a:bodyPr>
            <a:lstStyle/>
            <a:p>
              <a:r>
                <a:rPr lang="tr-TR">
                  <a:latin typeface="Calibri" pitchFamily="34" charset="0"/>
                </a:rPr>
                <a:t>Plasental disk</a:t>
              </a:r>
              <a:endParaRPr lang="en-US">
                <a:latin typeface="Calibri" pitchFamily="34"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Başlık 1"/>
          <p:cNvSpPr>
            <a:spLocks noGrp="1"/>
          </p:cNvSpPr>
          <p:nvPr>
            <p:ph type="title" idx="4294967295"/>
          </p:nvPr>
        </p:nvSpPr>
        <p:spPr/>
        <p:txBody>
          <a:bodyPr/>
          <a:lstStyle/>
          <a:p>
            <a:r>
              <a:rPr lang="tr-TR" smtClean="0"/>
              <a:t>Fetal Yüz</a:t>
            </a:r>
            <a:endParaRPr lang="en-US" smtClean="0"/>
          </a:p>
        </p:txBody>
      </p:sp>
      <p:pic>
        <p:nvPicPr>
          <p:cNvPr id="51203" name="Picture 2"/>
          <p:cNvPicPr>
            <a:picLocks noGrp="1" noChangeAspect="1" noChangeArrowheads="1"/>
          </p:cNvPicPr>
          <p:nvPr>
            <p:ph idx="4294967295"/>
          </p:nvPr>
        </p:nvPicPr>
        <p:blipFill>
          <a:blip r:embed="rId2"/>
          <a:srcRect/>
          <a:stretch>
            <a:fillRect/>
          </a:stretch>
        </p:blipFill>
        <p:spPr>
          <a:xfrm>
            <a:off x="468313" y="1927225"/>
            <a:ext cx="3638550" cy="4525963"/>
          </a:xfrm>
        </p:spPr>
      </p:pic>
      <p:pic>
        <p:nvPicPr>
          <p:cNvPr id="51204" name="Picture 3"/>
          <p:cNvPicPr>
            <a:picLocks noChangeAspect="1" noChangeArrowheads="1"/>
          </p:cNvPicPr>
          <p:nvPr/>
        </p:nvPicPr>
        <p:blipFill>
          <a:blip r:embed="rId3"/>
          <a:srcRect/>
          <a:stretch>
            <a:fillRect/>
          </a:stretch>
        </p:blipFill>
        <p:spPr bwMode="auto">
          <a:xfrm>
            <a:off x="4572000" y="2066925"/>
            <a:ext cx="4219575"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Başlık 1"/>
          <p:cNvSpPr>
            <a:spLocks noGrp="1"/>
          </p:cNvSpPr>
          <p:nvPr>
            <p:ph type="title" idx="4294967295"/>
          </p:nvPr>
        </p:nvSpPr>
        <p:spPr/>
        <p:txBody>
          <a:bodyPr/>
          <a:lstStyle/>
          <a:p>
            <a:r>
              <a:rPr lang="tr-TR" smtClean="0"/>
              <a:t>Maternal yüz</a:t>
            </a:r>
            <a:endParaRPr lang="en-US" smtClean="0"/>
          </a:p>
        </p:txBody>
      </p:sp>
      <p:pic>
        <p:nvPicPr>
          <p:cNvPr id="52227" name="Picture 2"/>
          <p:cNvPicPr>
            <a:picLocks noGrp="1" noChangeAspect="1" noChangeArrowheads="1"/>
          </p:cNvPicPr>
          <p:nvPr>
            <p:ph idx="4294967295"/>
          </p:nvPr>
        </p:nvPicPr>
        <p:blipFill>
          <a:blip r:embed="rId2"/>
          <a:srcRect/>
          <a:stretch>
            <a:fillRect/>
          </a:stretch>
        </p:blipFill>
        <p:spPr>
          <a:xfrm>
            <a:off x="2079625" y="1677988"/>
            <a:ext cx="4984750" cy="4370387"/>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Başlık 1"/>
          <p:cNvSpPr>
            <a:spLocks noGrp="1"/>
          </p:cNvSpPr>
          <p:nvPr>
            <p:ph type="title" idx="4294967295"/>
          </p:nvPr>
        </p:nvSpPr>
        <p:spPr/>
        <p:txBody>
          <a:bodyPr/>
          <a:lstStyle/>
          <a:p>
            <a:endParaRPr lang="tr-TR" smtClean="0"/>
          </a:p>
        </p:txBody>
      </p:sp>
      <p:pic>
        <p:nvPicPr>
          <p:cNvPr id="53251" name="Picture 2"/>
          <p:cNvPicPr>
            <a:picLocks noGrp="1" noChangeAspect="1" noChangeArrowheads="1"/>
          </p:cNvPicPr>
          <p:nvPr>
            <p:ph idx="4294967295"/>
          </p:nvPr>
        </p:nvPicPr>
        <p:blipFill>
          <a:blip r:embed="rId2"/>
          <a:srcRect/>
          <a:stretch>
            <a:fillRect/>
          </a:stretch>
        </p:blipFill>
        <p:spPr>
          <a:xfrm>
            <a:off x="323850" y="115888"/>
            <a:ext cx="4627563" cy="3925887"/>
          </a:xfrm>
        </p:spPr>
      </p:pic>
      <p:pic>
        <p:nvPicPr>
          <p:cNvPr id="53252" name="Picture 3"/>
          <p:cNvPicPr>
            <a:picLocks noChangeAspect="1" noChangeArrowheads="1"/>
          </p:cNvPicPr>
          <p:nvPr/>
        </p:nvPicPr>
        <p:blipFill>
          <a:blip r:embed="rId3"/>
          <a:srcRect/>
          <a:stretch>
            <a:fillRect/>
          </a:stretch>
        </p:blipFill>
        <p:spPr bwMode="auto">
          <a:xfrm>
            <a:off x="5003800" y="3432175"/>
            <a:ext cx="3495675" cy="265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Başlık 1"/>
          <p:cNvSpPr>
            <a:spLocks noGrp="1"/>
          </p:cNvSpPr>
          <p:nvPr>
            <p:ph type="title" idx="4294967295"/>
          </p:nvPr>
        </p:nvSpPr>
        <p:spPr/>
        <p:txBody>
          <a:bodyPr/>
          <a:lstStyle/>
          <a:p>
            <a:endParaRPr lang="tr-TR" smtClean="0"/>
          </a:p>
        </p:txBody>
      </p:sp>
      <p:pic>
        <p:nvPicPr>
          <p:cNvPr id="54275" name="Picture 2"/>
          <p:cNvPicPr>
            <a:picLocks noGrp="1" noChangeAspect="1" noChangeArrowheads="1"/>
          </p:cNvPicPr>
          <p:nvPr>
            <p:ph idx="4294967295"/>
          </p:nvPr>
        </p:nvPicPr>
        <p:blipFill>
          <a:blip r:embed="rId2"/>
          <a:srcRect/>
          <a:stretch>
            <a:fillRect/>
          </a:stretch>
        </p:blipFill>
        <p:spPr>
          <a:xfrm>
            <a:off x="250825" y="692150"/>
            <a:ext cx="4271963" cy="4243388"/>
          </a:xfrm>
        </p:spPr>
      </p:pic>
      <p:pic>
        <p:nvPicPr>
          <p:cNvPr id="54276" name="Picture 3"/>
          <p:cNvPicPr>
            <a:picLocks noChangeAspect="1" noChangeArrowheads="1"/>
          </p:cNvPicPr>
          <p:nvPr/>
        </p:nvPicPr>
        <p:blipFill>
          <a:blip r:embed="rId3"/>
          <a:srcRect/>
          <a:stretch>
            <a:fillRect/>
          </a:stretch>
        </p:blipFill>
        <p:spPr bwMode="auto">
          <a:xfrm>
            <a:off x="4538663" y="3432175"/>
            <a:ext cx="4486275" cy="315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Başlık 1"/>
          <p:cNvSpPr>
            <a:spLocks noGrp="1"/>
          </p:cNvSpPr>
          <p:nvPr>
            <p:ph type="title" idx="4294967295"/>
          </p:nvPr>
        </p:nvSpPr>
        <p:spPr/>
        <p:txBody>
          <a:bodyPr/>
          <a:lstStyle/>
          <a:p>
            <a:r>
              <a:rPr lang="tr-TR" smtClean="0"/>
              <a:t>Minimum örnekleme</a:t>
            </a:r>
            <a:endParaRPr lang="en-US" smtClean="0"/>
          </a:p>
        </p:txBody>
      </p:sp>
      <p:pic>
        <p:nvPicPr>
          <p:cNvPr id="55299" name="Picture 2"/>
          <p:cNvPicPr>
            <a:picLocks noGrp="1" noChangeAspect="1" noChangeArrowheads="1"/>
          </p:cNvPicPr>
          <p:nvPr>
            <p:ph idx="4294967295"/>
          </p:nvPr>
        </p:nvPicPr>
        <p:blipFill>
          <a:blip r:embed="rId2"/>
          <a:srcRect/>
          <a:stretch>
            <a:fillRect/>
          </a:stretch>
        </p:blipFill>
        <p:spPr>
          <a:xfrm>
            <a:off x="669925" y="1600200"/>
            <a:ext cx="7804150" cy="45259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Başlık 1"/>
          <p:cNvSpPr>
            <a:spLocks noGrp="1"/>
          </p:cNvSpPr>
          <p:nvPr>
            <p:ph type="title" idx="4294967295"/>
          </p:nvPr>
        </p:nvSpPr>
        <p:spPr/>
        <p:txBody>
          <a:bodyPr/>
          <a:lstStyle/>
          <a:p>
            <a:r>
              <a:rPr lang="tr-TR" smtClean="0"/>
              <a:t>Göbek Kordonu</a:t>
            </a:r>
            <a:endParaRPr lang="en-US" smtClean="0"/>
          </a:p>
        </p:txBody>
      </p:sp>
      <p:grpSp>
        <p:nvGrpSpPr>
          <p:cNvPr id="56323" name="Group 7"/>
          <p:cNvGrpSpPr>
            <a:grpSpLocks noChangeAspect="1"/>
          </p:cNvGrpSpPr>
          <p:nvPr/>
        </p:nvGrpSpPr>
        <p:grpSpPr bwMode="auto">
          <a:xfrm>
            <a:off x="219075" y="1773238"/>
            <a:ext cx="2786063" cy="2005012"/>
            <a:chOff x="138" y="1117"/>
            <a:chExt cx="1755" cy="1263"/>
          </a:xfrm>
        </p:grpSpPr>
        <p:sp>
          <p:nvSpPr>
            <p:cNvPr id="56324" name="AutoShape 6"/>
            <p:cNvSpPr>
              <a:spLocks noChangeAspect="1" noChangeArrowheads="1" noTextEdit="1"/>
            </p:cNvSpPr>
            <p:nvPr/>
          </p:nvSpPr>
          <p:spPr bwMode="auto">
            <a:xfrm>
              <a:off x="138" y="1117"/>
              <a:ext cx="1755" cy="1263"/>
            </a:xfrm>
            <a:prstGeom prst="rect">
              <a:avLst/>
            </a:prstGeom>
            <a:noFill/>
            <a:ln w="9525">
              <a:noFill/>
              <a:miter lim="800000"/>
              <a:headEnd/>
              <a:tailEnd/>
            </a:ln>
          </p:spPr>
          <p:txBody>
            <a:bodyPr/>
            <a:lstStyle/>
            <a:p>
              <a:endParaRPr lang="tr-TR"/>
            </a:p>
          </p:txBody>
        </p:sp>
        <p:pic>
          <p:nvPicPr>
            <p:cNvPr id="56325" name="Picture 8"/>
            <p:cNvPicPr>
              <a:picLocks noChangeAspect="1" noChangeArrowheads="1"/>
            </p:cNvPicPr>
            <p:nvPr/>
          </p:nvPicPr>
          <p:blipFill>
            <a:blip r:embed="rId2"/>
            <a:srcRect/>
            <a:stretch>
              <a:fillRect/>
            </a:stretch>
          </p:blipFill>
          <p:spPr bwMode="auto">
            <a:xfrm>
              <a:off x="138" y="1117"/>
              <a:ext cx="1763" cy="1271"/>
            </a:xfrm>
            <a:prstGeom prst="rect">
              <a:avLst/>
            </a:prstGeom>
            <a:noFill/>
            <a:ln w="9525">
              <a:noFill/>
              <a:miter lim="800000"/>
              <a:headEnd/>
              <a:tailEnd/>
            </a:ln>
          </p:spPr>
        </p:pic>
      </p:grpSp>
      <p:sp>
        <p:nvSpPr>
          <p:cNvPr id="56326" name="İçerik Yer Tutucusu 6"/>
          <p:cNvSpPr>
            <a:spLocks noGrp="1"/>
          </p:cNvSpPr>
          <p:nvPr>
            <p:ph idx="4294967295"/>
          </p:nvPr>
        </p:nvSpPr>
        <p:spPr/>
        <p:txBody>
          <a:bodyPr/>
          <a:lstStyle/>
          <a:p>
            <a:endParaRPr lang="tr-TR" smtClean="0"/>
          </a:p>
        </p:txBody>
      </p:sp>
      <p:pic>
        <p:nvPicPr>
          <p:cNvPr id="56327" name="Picture 9"/>
          <p:cNvPicPr>
            <a:picLocks noChangeAspect="1" noChangeArrowheads="1"/>
          </p:cNvPicPr>
          <p:nvPr/>
        </p:nvPicPr>
        <p:blipFill>
          <a:blip r:embed="rId3"/>
          <a:srcRect/>
          <a:stretch>
            <a:fillRect/>
          </a:stretch>
        </p:blipFill>
        <p:spPr bwMode="auto">
          <a:xfrm>
            <a:off x="2843213" y="1700213"/>
            <a:ext cx="5980112" cy="452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Başlık 1"/>
          <p:cNvSpPr>
            <a:spLocks noGrp="1"/>
          </p:cNvSpPr>
          <p:nvPr>
            <p:ph type="title" idx="4294967295"/>
          </p:nvPr>
        </p:nvSpPr>
        <p:spPr/>
        <p:txBody>
          <a:bodyPr/>
          <a:lstStyle/>
          <a:p>
            <a:r>
              <a:rPr lang="tr-TR" smtClean="0"/>
              <a:t>Zarlar</a:t>
            </a:r>
            <a:endParaRPr lang="en-US" smtClean="0"/>
          </a:p>
        </p:txBody>
      </p:sp>
      <p:pic>
        <p:nvPicPr>
          <p:cNvPr id="57347" name="Picture 2"/>
          <p:cNvPicPr>
            <a:picLocks noChangeAspect="1" noChangeArrowheads="1"/>
          </p:cNvPicPr>
          <p:nvPr/>
        </p:nvPicPr>
        <p:blipFill>
          <a:blip r:embed="rId2"/>
          <a:srcRect/>
          <a:stretch>
            <a:fillRect/>
          </a:stretch>
        </p:blipFill>
        <p:spPr bwMode="auto">
          <a:xfrm>
            <a:off x="971550" y="1628775"/>
            <a:ext cx="7326313"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Başlık 1"/>
          <p:cNvSpPr>
            <a:spLocks noGrp="1"/>
          </p:cNvSpPr>
          <p:nvPr>
            <p:ph type="title" idx="4294967295"/>
          </p:nvPr>
        </p:nvSpPr>
        <p:spPr/>
        <p:txBody>
          <a:bodyPr/>
          <a:lstStyle/>
          <a:p>
            <a:r>
              <a:rPr lang="tr-TR" smtClean="0"/>
              <a:t>Koryonik plak</a:t>
            </a:r>
            <a:endParaRPr lang="en-US" smtClean="0"/>
          </a:p>
        </p:txBody>
      </p:sp>
      <p:sp>
        <p:nvSpPr>
          <p:cNvPr id="58371" name="İçerik Yer Tutucusu 2"/>
          <p:cNvSpPr>
            <a:spLocks noGrp="1"/>
          </p:cNvSpPr>
          <p:nvPr>
            <p:ph idx="4294967295"/>
          </p:nvPr>
        </p:nvSpPr>
        <p:spPr/>
        <p:txBody>
          <a:bodyPr/>
          <a:lstStyle/>
          <a:p>
            <a:endParaRPr lang="tr-TR" smtClean="0"/>
          </a:p>
        </p:txBody>
      </p:sp>
      <p:pic>
        <p:nvPicPr>
          <p:cNvPr id="58372" name="Picture 2"/>
          <p:cNvPicPr>
            <a:picLocks noChangeAspect="1" noChangeArrowheads="1"/>
          </p:cNvPicPr>
          <p:nvPr/>
        </p:nvPicPr>
        <p:blipFill>
          <a:blip r:embed="rId2"/>
          <a:srcRect/>
          <a:stretch>
            <a:fillRect/>
          </a:stretch>
        </p:blipFill>
        <p:spPr bwMode="auto">
          <a:xfrm>
            <a:off x="777875" y="1628775"/>
            <a:ext cx="7250113" cy="489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Başlık 1"/>
          <p:cNvSpPr>
            <a:spLocks noGrp="1"/>
          </p:cNvSpPr>
          <p:nvPr>
            <p:ph type="title" idx="4294967295"/>
          </p:nvPr>
        </p:nvSpPr>
        <p:spPr/>
        <p:txBody>
          <a:bodyPr/>
          <a:lstStyle/>
          <a:p>
            <a:r>
              <a:rPr lang="tr-TR" smtClean="0"/>
              <a:t>Bazal plak</a:t>
            </a:r>
            <a:endParaRPr lang="en-US" smtClean="0"/>
          </a:p>
        </p:txBody>
      </p:sp>
      <p:pic>
        <p:nvPicPr>
          <p:cNvPr id="59395" name="Picture 2"/>
          <p:cNvPicPr>
            <a:picLocks noGrp="1" noChangeAspect="1" noChangeArrowheads="1"/>
          </p:cNvPicPr>
          <p:nvPr>
            <p:ph idx="4294967295"/>
          </p:nvPr>
        </p:nvPicPr>
        <p:blipFill>
          <a:blip r:embed="rId2"/>
          <a:srcRect/>
          <a:stretch>
            <a:fillRect/>
          </a:stretch>
        </p:blipFill>
        <p:spPr>
          <a:xfrm>
            <a:off x="1046163" y="1600200"/>
            <a:ext cx="7051675" cy="452596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pPr eaLnBrk="1" hangingPunct="1"/>
            <a:endParaRPr lang="tr-TR" smtClean="0"/>
          </a:p>
        </p:txBody>
      </p:sp>
      <p:sp>
        <p:nvSpPr>
          <p:cNvPr id="45059" name="Rectangle 3"/>
          <p:cNvSpPr>
            <a:spLocks noGrp="1"/>
          </p:cNvSpPr>
          <p:nvPr>
            <p:ph type="body" idx="4294967295"/>
          </p:nvPr>
        </p:nvSpPr>
        <p:spPr/>
        <p:txBody>
          <a:bodyPr/>
          <a:lstStyle/>
          <a:p>
            <a:pPr eaLnBrk="1" hangingPunct="1"/>
            <a:endParaRPr lang="tr-TR" smtClean="0"/>
          </a:p>
        </p:txBody>
      </p:sp>
      <p:pic>
        <p:nvPicPr>
          <p:cNvPr id="45060" name="Picture 4" descr="my placenta-you are going to throw it"/>
          <p:cNvPicPr>
            <a:picLocks noChangeAspect="1" noChangeArrowheads="1"/>
          </p:cNvPicPr>
          <p:nvPr/>
        </p:nvPicPr>
        <p:blipFill>
          <a:blip r:embed="rId2"/>
          <a:srcRect/>
          <a:stretch>
            <a:fillRect/>
          </a:stretch>
        </p:blipFill>
        <p:spPr bwMode="auto">
          <a:xfrm>
            <a:off x="723900" y="565150"/>
            <a:ext cx="7696200" cy="572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Başlık 1"/>
          <p:cNvSpPr>
            <a:spLocks noGrp="1"/>
          </p:cNvSpPr>
          <p:nvPr>
            <p:ph type="title" idx="4294967295"/>
          </p:nvPr>
        </p:nvSpPr>
        <p:spPr/>
        <p:txBody>
          <a:bodyPr/>
          <a:lstStyle/>
          <a:p>
            <a:r>
              <a:rPr lang="tr-TR" smtClean="0"/>
              <a:t>Parankim</a:t>
            </a:r>
            <a:endParaRPr lang="en-US" smtClean="0"/>
          </a:p>
        </p:txBody>
      </p:sp>
      <p:sp>
        <p:nvSpPr>
          <p:cNvPr id="60419" name="İçerik Yer Tutucusu 2"/>
          <p:cNvSpPr>
            <a:spLocks noGrp="1"/>
          </p:cNvSpPr>
          <p:nvPr>
            <p:ph idx="4294967295"/>
          </p:nvPr>
        </p:nvSpPr>
        <p:spPr/>
        <p:txBody>
          <a:bodyPr/>
          <a:lstStyle/>
          <a:p>
            <a:endParaRPr lang="tr-TR" smtClean="0"/>
          </a:p>
        </p:txBody>
      </p:sp>
      <p:pic>
        <p:nvPicPr>
          <p:cNvPr id="60420" name="Picture 2"/>
          <p:cNvPicPr>
            <a:picLocks noChangeAspect="1" noChangeArrowheads="1"/>
          </p:cNvPicPr>
          <p:nvPr/>
        </p:nvPicPr>
        <p:blipFill>
          <a:blip r:embed="rId2"/>
          <a:srcRect/>
          <a:stretch>
            <a:fillRect/>
          </a:stretch>
        </p:blipFill>
        <p:spPr bwMode="auto">
          <a:xfrm>
            <a:off x="2627313" y="1557338"/>
            <a:ext cx="6086475" cy="4762500"/>
          </a:xfrm>
          <a:prstGeom prst="rect">
            <a:avLst/>
          </a:prstGeom>
          <a:noFill/>
          <a:ln w="9525">
            <a:noFill/>
            <a:miter lim="800000"/>
            <a:headEnd/>
            <a:tailEnd/>
          </a:ln>
        </p:spPr>
      </p:pic>
      <p:pic>
        <p:nvPicPr>
          <p:cNvPr id="60421" name="Picture 3"/>
          <p:cNvPicPr>
            <a:picLocks noChangeAspect="1" noChangeArrowheads="1"/>
          </p:cNvPicPr>
          <p:nvPr/>
        </p:nvPicPr>
        <p:blipFill>
          <a:blip r:embed="rId3"/>
          <a:srcRect/>
          <a:stretch>
            <a:fillRect/>
          </a:stretch>
        </p:blipFill>
        <p:spPr bwMode="auto">
          <a:xfrm>
            <a:off x="971550" y="4149725"/>
            <a:ext cx="1400175" cy="192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idx="4294967295"/>
          </p:nvPr>
        </p:nvSpPr>
        <p:spPr/>
        <p:txBody>
          <a:bodyPr/>
          <a:lstStyle/>
          <a:p>
            <a:endParaRPr lang="tr-TR" smtClean="0"/>
          </a:p>
        </p:txBody>
      </p:sp>
      <p:sp>
        <p:nvSpPr>
          <p:cNvPr id="81923" name="Rectangle 3"/>
          <p:cNvSpPr>
            <a:spLocks noGrp="1"/>
          </p:cNvSpPr>
          <p:nvPr>
            <p:ph type="body" idx="4294967295"/>
          </p:nvPr>
        </p:nvSpPr>
        <p:spPr/>
        <p:txBody>
          <a:bodyPr/>
          <a:lstStyle/>
          <a:p>
            <a:r>
              <a:rPr lang="tr-TR" smtClean="0"/>
              <a:t>Plasenta gebeliğin evrimi ve fetal büyüme için anahtar organ</a:t>
            </a:r>
          </a:p>
          <a:p>
            <a:r>
              <a:rPr lang="tr-TR" smtClean="0"/>
              <a:t>Gaz değişimi, beslenme, immün, endokrin ve gebeliği destekleyici fonsiyon</a:t>
            </a:r>
          </a:p>
          <a:p>
            <a:r>
              <a:rPr lang="tr-TR" smtClean="0"/>
              <a:t>Hem anne hem fetüs için önemli bilgiler</a:t>
            </a:r>
          </a:p>
          <a:p>
            <a:r>
              <a:rPr lang="tr-TR" smtClean="0"/>
              <a:t>Bu nedenle normal gelişim ve histolojiyi bilmek önemli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Başlık"/>
          <p:cNvSpPr>
            <a:spLocks noGrp="1"/>
          </p:cNvSpPr>
          <p:nvPr>
            <p:ph type="title"/>
          </p:nvPr>
        </p:nvSpPr>
        <p:spPr/>
        <p:txBody>
          <a:bodyPr/>
          <a:lstStyle/>
          <a:p>
            <a:pPr eaLnBrk="1" hangingPunct="1"/>
            <a:r>
              <a:rPr lang="tr-TR" smtClean="0"/>
              <a:t>Erken gebelik patoloji</a:t>
            </a:r>
            <a:endParaRPr lang="en-US" smtClean="0"/>
          </a:p>
        </p:txBody>
      </p:sp>
      <p:sp>
        <p:nvSpPr>
          <p:cNvPr id="17410" name="2 İçerik Yer Tutucusu"/>
          <p:cNvSpPr>
            <a:spLocks noGrp="1"/>
          </p:cNvSpPr>
          <p:nvPr>
            <p:ph idx="1"/>
          </p:nvPr>
        </p:nvSpPr>
        <p:spPr/>
        <p:txBody>
          <a:bodyPr/>
          <a:lstStyle/>
          <a:p>
            <a:pPr eaLnBrk="1" hangingPunct="1"/>
            <a:r>
              <a:rPr lang="tr-TR" smtClean="0"/>
              <a:t>Spontan abortus</a:t>
            </a:r>
          </a:p>
          <a:p>
            <a:pPr eaLnBrk="1" hangingPunct="1"/>
            <a:r>
              <a:rPr lang="tr-TR" smtClean="0"/>
              <a:t>Ektopik gebelik</a:t>
            </a:r>
            <a:endParaRPr lang="en-US" smtClean="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Başlık"/>
          <p:cNvSpPr>
            <a:spLocks noGrp="1"/>
          </p:cNvSpPr>
          <p:nvPr>
            <p:ph type="title"/>
          </p:nvPr>
        </p:nvSpPr>
        <p:spPr/>
        <p:txBody>
          <a:bodyPr/>
          <a:lstStyle/>
          <a:p>
            <a:pPr eaLnBrk="1" hangingPunct="1"/>
            <a:r>
              <a:rPr lang="tr-TR" smtClean="0"/>
              <a:t>Spontan Abortus</a:t>
            </a:r>
            <a:endParaRPr lang="en-US" smtClean="0"/>
          </a:p>
        </p:txBody>
      </p:sp>
      <p:sp>
        <p:nvSpPr>
          <p:cNvPr id="18434" name="2 İçerik Yer Tutucusu"/>
          <p:cNvSpPr>
            <a:spLocks noGrp="1"/>
          </p:cNvSpPr>
          <p:nvPr>
            <p:ph idx="1"/>
          </p:nvPr>
        </p:nvSpPr>
        <p:spPr/>
        <p:txBody>
          <a:bodyPr/>
          <a:lstStyle/>
          <a:p>
            <a:pPr eaLnBrk="1" hangingPunct="1"/>
            <a:r>
              <a:rPr lang="tr-TR" smtClean="0"/>
              <a:t>20. gebelik haftasından önce gebelik kayıpları</a:t>
            </a:r>
          </a:p>
          <a:p>
            <a:pPr eaLnBrk="1" hangingPunct="1"/>
            <a:r>
              <a:rPr lang="tr-TR" smtClean="0"/>
              <a:t>Çoğunluğu 12. haftadan önce</a:t>
            </a:r>
          </a:p>
          <a:p>
            <a:pPr eaLnBrk="1" hangingPunct="1"/>
            <a:r>
              <a:rPr lang="tr-TR" smtClean="0"/>
              <a:t>Tespit edilen gebeliklerin %10-15’si spontan abortusla sonuçlanır</a:t>
            </a:r>
          </a:p>
          <a:p>
            <a:pPr eaLnBrk="1" hangingPunct="1"/>
            <a:r>
              <a:rPr lang="tr-TR" smtClean="0"/>
              <a:t>Duyarlı koryonik gonodotropin testleri ile sağlıklı kadınlarda ek olarak %20’lik spontan abortus olduğu tespit edildi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Başlık"/>
          <p:cNvSpPr>
            <a:spLocks noGrp="1"/>
          </p:cNvSpPr>
          <p:nvPr>
            <p:ph type="title"/>
          </p:nvPr>
        </p:nvSpPr>
        <p:spPr/>
        <p:txBody>
          <a:bodyPr/>
          <a:lstStyle/>
          <a:p>
            <a:pPr eaLnBrk="1" hangingPunct="1"/>
            <a:r>
              <a:rPr lang="tr-TR" smtClean="0"/>
              <a:t>Sebep ??</a:t>
            </a:r>
            <a:endParaRPr lang="en-US" smtClean="0"/>
          </a:p>
        </p:txBody>
      </p:sp>
      <p:sp>
        <p:nvSpPr>
          <p:cNvPr id="19458" name="2 İçerik Yer Tutucusu"/>
          <p:cNvSpPr>
            <a:spLocks noGrp="1"/>
          </p:cNvSpPr>
          <p:nvPr>
            <p:ph idx="1"/>
          </p:nvPr>
        </p:nvSpPr>
        <p:spPr/>
        <p:txBody>
          <a:bodyPr/>
          <a:lstStyle/>
          <a:p>
            <a:pPr eaLnBrk="1" hangingPunct="1"/>
            <a:r>
              <a:rPr lang="tr-TR" smtClean="0"/>
              <a:t>Parental</a:t>
            </a:r>
          </a:p>
          <a:p>
            <a:pPr eaLnBrk="1" hangingPunct="1"/>
            <a:r>
              <a:rPr lang="tr-TR" smtClean="0"/>
              <a:t>Kromozomal</a:t>
            </a:r>
          </a:p>
          <a:p>
            <a:pPr eaLnBrk="1" hangingPunct="1"/>
            <a:r>
              <a:rPr lang="tr-TR" smtClean="0"/>
              <a:t>Konjenital anatomik anomaliler</a:t>
            </a:r>
          </a:p>
          <a:p>
            <a:pPr eaLnBrk="1" hangingPunct="1"/>
            <a:r>
              <a:rPr lang="tr-TR" smtClean="0"/>
              <a:t>Enfeksiyonlar</a:t>
            </a:r>
          </a:p>
          <a:p>
            <a:pPr eaLnBrk="1" hangingPunct="1"/>
            <a:r>
              <a:rPr lang="tr-TR" smtClean="0"/>
              <a:t>Maternal</a:t>
            </a:r>
          </a:p>
          <a:p>
            <a:pPr eaLnBrk="1" hangingPunct="1"/>
            <a:r>
              <a:rPr lang="tr-TR" smtClean="0"/>
              <a:t>Çevresel faktörler</a:t>
            </a:r>
            <a:endParaRPr lang="en-US"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1 Başlık"/>
          <p:cNvSpPr>
            <a:spLocks noGrp="1"/>
          </p:cNvSpPr>
          <p:nvPr>
            <p:ph type="title"/>
          </p:nvPr>
        </p:nvSpPr>
        <p:spPr/>
        <p:txBody>
          <a:bodyPr/>
          <a:lstStyle/>
          <a:p>
            <a:pPr eaLnBrk="1" hangingPunct="1"/>
            <a:r>
              <a:rPr lang="tr-TR" smtClean="0"/>
              <a:t>Parental</a:t>
            </a:r>
            <a:endParaRPr lang="en-US" smtClean="0"/>
          </a:p>
        </p:txBody>
      </p:sp>
      <p:sp>
        <p:nvSpPr>
          <p:cNvPr id="20482" name="2 İçerik Yer Tutucusu"/>
          <p:cNvSpPr>
            <a:spLocks noGrp="1"/>
          </p:cNvSpPr>
          <p:nvPr>
            <p:ph idx="1"/>
          </p:nvPr>
        </p:nvSpPr>
        <p:spPr/>
        <p:txBody>
          <a:bodyPr/>
          <a:lstStyle/>
          <a:p>
            <a:pPr eaLnBrk="1" hangingPunct="1"/>
            <a:r>
              <a:rPr lang="tr-TR" smtClean="0"/>
              <a:t>Anne yaşı </a:t>
            </a:r>
          </a:p>
          <a:p>
            <a:pPr lvl="1" eaLnBrk="1" hangingPunct="1"/>
            <a:r>
              <a:rPr lang="tr-TR" smtClean="0"/>
              <a:t>20-24 yaş</a:t>
            </a:r>
            <a:r>
              <a:rPr lang="tr-TR" smtClean="0">
                <a:sym typeface="Wingdings" pitchFamily="2" charset="2"/>
              </a:rPr>
              <a:t>%11</a:t>
            </a:r>
          </a:p>
          <a:p>
            <a:pPr lvl="1" eaLnBrk="1" hangingPunct="1"/>
            <a:r>
              <a:rPr lang="tr-TR" smtClean="0">
                <a:sym typeface="Wingdings" pitchFamily="2" charset="2"/>
              </a:rPr>
              <a:t>40-44 yaş%51</a:t>
            </a:r>
          </a:p>
          <a:p>
            <a:pPr lvl="1" eaLnBrk="1" hangingPunct="1"/>
            <a:r>
              <a:rPr lang="tr-TR" smtClean="0">
                <a:sym typeface="Wingdings" pitchFamily="2" charset="2"/>
              </a:rPr>
              <a:t>Bu oran yardımcı üreme tekniklerinde de benzerlik gösteriyor</a:t>
            </a:r>
          </a:p>
          <a:p>
            <a:pPr eaLnBrk="1" hangingPunct="1"/>
            <a:r>
              <a:rPr lang="tr-TR" smtClean="0"/>
              <a:t>Baba yaşı</a:t>
            </a:r>
          </a:p>
          <a:p>
            <a:pPr lvl="1" eaLnBrk="1" hangingPunct="1"/>
            <a:r>
              <a:rPr lang="tr-TR" smtClean="0"/>
              <a:t>Anne yaşından bağımsız risk faktörü</a:t>
            </a:r>
          </a:p>
          <a:p>
            <a:pPr lvl="1" eaLnBrk="1" hangingPunct="1"/>
            <a:r>
              <a:rPr lang="tr-TR" smtClean="0"/>
              <a:t>Ancak anne yaşı ile sinerjistik etki (+)</a:t>
            </a:r>
            <a:endParaRPr lang="en-US"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Başlık"/>
          <p:cNvSpPr>
            <a:spLocks noGrp="1"/>
          </p:cNvSpPr>
          <p:nvPr>
            <p:ph type="title"/>
          </p:nvPr>
        </p:nvSpPr>
        <p:spPr/>
        <p:txBody>
          <a:bodyPr/>
          <a:lstStyle/>
          <a:p>
            <a:pPr eaLnBrk="1" hangingPunct="1"/>
            <a:r>
              <a:rPr lang="tr-TR" smtClean="0"/>
              <a:t>Kromozomal anomaliler</a:t>
            </a:r>
            <a:endParaRPr lang="en-US" smtClean="0"/>
          </a:p>
        </p:txBody>
      </p:sp>
      <p:sp>
        <p:nvSpPr>
          <p:cNvPr id="21506" name="2 İçerik Yer Tutucusu"/>
          <p:cNvSpPr>
            <a:spLocks noGrp="1"/>
          </p:cNvSpPr>
          <p:nvPr>
            <p:ph idx="1"/>
          </p:nvPr>
        </p:nvSpPr>
        <p:spPr/>
        <p:txBody>
          <a:bodyPr/>
          <a:lstStyle/>
          <a:p>
            <a:pPr eaLnBrk="1" hangingPunct="1"/>
            <a:r>
              <a:rPr lang="tr-TR" smtClean="0"/>
              <a:t>Spontan abortusların %50-80’i (Klasik G-bantlama tekniği)</a:t>
            </a:r>
          </a:p>
          <a:p>
            <a:pPr eaLnBrk="1" hangingPunct="1"/>
            <a:r>
              <a:rPr lang="tr-TR" smtClean="0"/>
              <a:t>8 haftanın altında oran %90</a:t>
            </a:r>
          </a:p>
          <a:p>
            <a:pPr eaLnBrk="1" hangingPunct="1"/>
            <a:r>
              <a:rPr lang="tr-TR" smtClean="0"/>
              <a:t>Kromozomal anomalilerin %50’si trizomi</a:t>
            </a:r>
          </a:p>
          <a:p>
            <a:pPr eaLnBrk="1" hangingPunct="1"/>
            <a:r>
              <a:rPr lang="tr-TR" smtClean="0"/>
              <a:t>Monozomi %10-25</a:t>
            </a:r>
          </a:p>
          <a:p>
            <a:pPr eaLnBrk="1" hangingPunct="1"/>
            <a:r>
              <a:rPr lang="tr-TR" smtClean="0"/>
              <a:t>Triploidi %10-25</a:t>
            </a:r>
          </a:p>
          <a:p>
            <a:pPr eaLnBrk="1" hangingPunct="1"/>
            <a:r>
              <a:rPr lang="tr-TR" smtClean="0"/>
              <a:t>Tetraploidi ve multiple anöploidiler (multiple trizomi gibi)</a:t>
            </a:r>
            <a:endParaRPr lang="en-US"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Başlık"/>
          <p:cNvSpPr>
            <a:spLocks noGrp="1"/>
          </p:cNvSpPr>
          <p:nvPr>
            <p:ph type="title"/>
          </p:nvPr>
        </p:nvSpPr>
        <p:spPr/>
        <p:txBody>
          <a:bodyPr/>
          <a:lstStyle/>
          <a:p>
            <a:pPr eaLnBrk="1" hangingPunct="1"/>
            <a:endParaRPr lang="en-US" smtClean="0"/>
          </a:p>
        </p:txBody>
      </p:sp>
      <p:sp>
        <p:nvSpPr>
          <p:cNvPr id="22530" name="2 İçerik Yer Tutucusu"/>
          <p:cNvSpPr>
            <a:spLocks noGrp="1"/>
          </p:cNvSpPr>
          <p:nvPr>
            <p:ph idx="1"/>
          </p:nvPr>
        </p:nvSpPr>
        <p:spPr>
          <a:xfrm>
            <a:off x="457200" y="3571875"/>
            <a:ext cx="8229600" cy="2554288"/>
          </a:xfrm>
        </p:spPr>
        <p:txBody>
          <a:bodyPr/>
          <a:lstStyle/>
          <a:p>
            <a:pPr eaLnBrk="1" hangingPunct="1"/>
            <a:r>
              <a:rPr lang="tr-TR" smtClean="0"/>
              <a:t>%33,24’ünde sitogenetik anomali</a:t>
            </a:r>
          </a:p>
          <a:p>
            <a:pPr eaLnBrk="1" hangingPunct="1"/>
            <a:r>
              <a:rPr lang="tr-TR" smtClean="0"/>
              <a:t>%48,8’i otozomal trizomiler</a:t>
            </a:r>
          </a:p>
          <a:p>
            <a:pPr eaLnBrk="1" hangingPunct="1"/>
            <a:r>
              <a:rPr lang="tr-TR" smtClean="0"/>
              <a:t>En sık görülen trizomiler 16, 22 ve 21</a:t>
            </a:r>
          </a:p>
          <a:p>
            <a:pPr eaLnBrk="1" hangingPunct="1"/>
            <a:r>
              <a:rPr lang="tr-TR" smtClean="0"/>
              <a:t>En sık görülen monozomi Turner</a:t>
            </a:r>
            <a:endParaRPr lang="en-US" smtClean="0"/>
          </a:p>
        </p:txBody>
      </p:sp>
      <p:pic>
        <p:nvPicPr>
          <p:cNvPr id="22531" name="Picture 2"/>
          <p:cNvPicPr>
            <a:picLocks noChangeAspect="1" noChangeArrowheads="1"/>
          </p:cNvPicPr>
          <p:nvPr/>
        </p:nvPicPr>
        <p:blipFill>
          <a:blip r:embed="rId2"/>
          <a:srcRect/>
          <a:stretch>
            <a:fillRect/>
          </a:stretch>
        </p:blipFill>
        <p:spPr bwMode="auto">
          <a:xfrm>
            <a:off x="115888" y="71438"/>
            <a:ext cx="8742362" cy="32861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Başlık"/>
          <p:cNvSpPr>
            <a:spLocks noGrp="1"/>
          </p:cNvSpPr>
          <p:nvPr>
            <p:ph type="title"/>
          </p:nvPr>
        </p:nvSpPr>
        <p:spPr/>
        <p:txBody>
          <a:bodyPr/>
          <a:lstStyle/>
          <a:p>
            <a:pPr eaLnBrk="1" hangingPunct="1"/>
            <a:r>
              <a:rPr lang="tr-TR" smtClean="0"/>
              <a:t>Konjenital anatomik anomaliler</a:t>
            </a:r>
            <a:endParaRPr lang="en-US" smtClean="0"/>
          </a:p>
        </p:txBody>
      </p:sp>
      <p:sp>
        <p:nvSpPr>
          <p:cNvPr id="23554" name="2 İçerik Yer Tutucusu"/>
          <p:cNvSpPr>
            <a:spLocks noGrp="1"/>
          </p:cNvSpPr>
          <p:nvPr>
            <p:ph idx="1"/>
          </p:nvPr>
        </p:nvSpPr>
        <p:spPr/>
        <p:txBody>
          <a:bodyPr/>
          <a:lstStyle/>
          <a:p>
            <a:pPr eaLnBrk="1" hangingPunct="1"/>
            <a:r>
              <a:rPr lang="tr-TR" smtClean="0"/>
              <a:t>Yarık damak dudak</a:t>
            </a:r>
          </a:p>
          <a:p>
            <a:pPr eaLnBrk="1" hangingPunct="1"/>
            <a:r>
              <a:rPr lang="tr-TR" smtClean="0"/>
              <a:t>Konjenital kalp hastalıkları</a:t>
            </a:r>
          </a:p>
          <a:p>
            <a:pPr eaLnBrk="1" hangingPunct="1"/>
            <a:r>
              <a:rPr lang="tr-TR" smtClean="0"/>
              <a:t>Geniş abdominal defektler</a:t>
            </a:r>
          </a:p>
          <a:p>
            <a:pPr eaLnBrk="1" hangingPunct="1"/>
            <a:r>
              <a:rPr lang="tr-TR" smtClean="0"/>
              <a:t>Nöral tüp defektleri</a:t>
            </a:r>
            <a:endParaRPr lang="en-US"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Başlık"/>
          <p:cNvSpPr>
            <a:spLocks noGrp="1"/>
          </p:cNvSpPr>
          <p:nvPr>
            <p:ph type="title"/>
          </p:nvPr>
        </p:nvSpPr>
        <p:spPr/>
        <p:txBody>
          <a:bodyPr/>
          <a:lstStyle/>
          <a:p>
            <a:pPr eaLnBrk="1" hangingPunct="1"/>
            <a:endParaRPr lang="en-US" smtClean="0"/>
          </a:p>
        </p:txBody>
      </p:sp>
      <p:pic>
        <p:nvPicPr>
          <p:cNvPr id="24578" name="3 İçerik Yer Tutucusu" descr="Figure-2-The-pattern-of-cleft-upper-lip-cleft-palate-and-normal-tongue-are-seen-a.png"/>
          <p:cNvPicPr>
            <a:picLocks noGrp="1" noChangeAspect="1"/>
          </p:cNvPicPr>
          <p:nvPr>
            <p:ph idx="1"/>
          </p:nvPr>
        </p:nvPicPr>
        <p:blipFill>
          <a:blip r:embed="rId2"/>
          <a:srcRect t="8223" b="12830"/>
          <a:stretch>
            <a:fillRect/>
          </a:stretch>
        </p:blipFill>
        <p:spPr>
          <a:xfrm>
            <a:off x="428625" y="214313"/>
            <a:ext cx="8096250" cy="3429000"/>
          </a:xfrm>
        </p:spPr>
      </p:pic>
      <p:pic>
        <p:nvPicPr>
          <p:cNvPr id="24579" name="4 Resim" descr="yarık damak.jpg"/>
          <p:cNvPicPr>
            <a:picLocks noChangeAspect="1"/>
          </p:cNvPicPr>
          <p:nvPr/>
        </p:nvPicPr>
        <p:blipFill>
          <a:blip r:embed="rId3"/>
          <a:srcRect b="9999"/>
          <a:stretch>
            <a:fillRect/>
          </a:stretch>
        </p:blipFill>
        <p:spPr bwMode="auto">
          <a:xfrm>
            <a:off x="428625" y="3857625"/>
            <a:ext cx="3714750" cy="2571750"/>
          </a:xfrm>
          <a:prstGeom prst="rect">
            <a:avLst/>
          </a:prstGeom>
          <a:noFill/>
          <a:ln w="9525">
            <a:noFill/>
            <a:miter lim="800000"/>
            <a:headEnd/>
            <a:tailEnd/>
          </a:ln>
        </p:spPr>
      </p:pic>
      <p:pic>
        <p:nvPicPr>
          <p:cNvPr id="24580" name="5 Resim" descr="yarık dudak.jpg"/>
          <p:cNvPicPr>
            <a:picLocks noChangeAspect="1"/>
          </p:cNvPicPr>
          <p:nvPr/>
        </p:nvPicPr>
        <p:blipFill>
          <a:blip r:embed="rId4"/>
          <a:srcRect/>
          <a:stretch>
            <a:fillRect/>
          </a:stretch>
        </p:blipFill>
        <p:spPr bwMode="auto">
          <a:xfrm>
            <a:off x="4286250" y="3857625"/>
            <a:ext cx="2484438" cy="2530475"/>
          </a:xfrm>
          <a:prstGeom prst="rect">
            <a:avLst/>
          </a:prstGeom>
          <a:noFill/>
          <a:ln w="9525">
            <a:noFill/>
            <a:miter lim="800000"/>
            <a:headEnd/>
            <a:tailEnd/>
          </a:ln>
        </p:spPr>
      </p:pic>
      <p:sp>
        <p:nvSpPr>
          <p:cNvPr id="24581" name="6 Metin kutusu"/>
          <p:cNvSpPr txBox="1">
            <a:spLocks noChangeArrowheads="1"/>
          </p:cNvSpPr>
          <p:nvPr/>
        </p:nvSpPr>
        <p:spPr bwMode="auto">
          <a:xfrm>
            <a:off x="6929438" y="4286250"/>
            <a:ext cx="1857375" cy="646113"/>
          </a:xfrm>
          <a:prstGeom prst="rect">
            <a:avLst/>
          </a:prstGeom>
          <a:noFill/>
          <a:ln w="9525">
            <a:noFill/>
            <a:miter lim="800000"/>
            <a:headEnd/>
            <a:tailEnd/>
          </a:ln>
        </p:spPr>
        <p:txBody>
          <a:bodyPr>
            <a:spAutoFit/>
          </a:bodyPr>
          <a:lstStyle/>
          <a:p>
            <a:r>
              <a:rPr lang="tr-TR">
                <a:latin typeface="Calibri" pitchFamily="34" charset="0"/>
              </a:rPr>
              <a:t>Yarık damak ve/veya dudak</a:t>
            </a:r>
            <a:endParaRPr lang="en-US">
              <a:latin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Başlık 1"/>
          <p:cNvSpPr>
            <a:spLocks noGrp="1"/>
          </p:cNvSpPr>
          <p:nvPr>
            <p:ph type="title" idx="4294967295"/>
          </p:nvPr>
        </p:nvSpPr>
        <p:spPr/>
        <p:txBody>
          <a:bodyPr/>
          <a:lstStyle/>
          <a:p>
            <a:endParaRPr lang="tr-TR" smtClean="0"/>
          </a:p>
        </p:txBody>
      </p:sp>
      <p:sp>
        <p:nvSpPr>
          <p:cNvPr id="47107" name="İçerik Yer Tutucusu 2"/>
          <p:cNvSpPr>
            <a:spLocks noGrp="1"/>
          </p:cNvSpPr>
          <p:nvPr>
            <p:ph idx="4294967295"/>
          </p:nvPr>
        </p:nvSpPr>
        <p:spPr/>
        <p:txBody>
          <a:bodyPr/>
          <a:lstStyle/>
          <a:p>
            <a:endParaRPr lang="tr-TR" smtClean="0"/>
          </a:p>
        </p:txBody>
      </p:sp>
      <p:grpSp>
        <p:nvGrpSpPr>
          <p:cNvPr id="6" name="Grup 5"/>
          <p:cNvGrpSpPr>
            <a:grpSpLocks/>
          </p:cNvGrpSpPr>
          <p:nvPr/>
        </p:nvGrpSpPr>
        <p:grpSpPr bwMode="auto">
          <a:xfrm>
            <a:off x="539750" y="476250"/>
            <a:ext cx="6480175" cy="1944688"/>
            <a:chOff x="539552" y="476672"/>
            <a:chExt cx="6480720" cy="1944216"/>
          </a:xfrm>
        </p:grpSpPr>
        <p:sp>
          <p:nvSpPr>
            <p:cNvPr id="4" name="Oval 3"/>
            <p:cNvSpPr/>
            <p:nvPr/>
          </p:nvSpPr>
          <p:spPr>
            <a:xfrm>
              <a:off x="539552" y="476672"/>
              <a:ext cx="6480720" cy="19442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0" name="Metin kutusu 4"/>
            <p:cNvSpPr txBox="1">
              <a:spLocks noChangeArrowheads="1"/>
            </p:cNvSpPr>
            <p:nvPr/>
          </p:nvSpPr>
          <p:spPr bwMode="auto">
            <a:xfrm>
              <a:off x="1115616" y="1252730"/>
              <a:ext cx="5904656" cy="584775"/>
            </a:xfrm>
            <a:prstGeom prst="rect">
              <a:avLst/>
            </a:prstGeom>
            <a:noFill/>
            <a:ln w="9525">
              <a:noFill/>
              <a:miter lim="800000"/>
              <a:headEnd/>
              <a:tailEnd/>
            </a:ln>
          </p:spPr>
          <p:txBody>
            <a:bodyPr>
              <a:spAutoFit/>
            </a:bodyPr>
            <a:lstStyle/>
            <a:p>
              <a:r>
                <a:rPr lang="tr-TR" sz="3200" b="1">
                  <a:latin typeface="Calibri" pitchFamily="34" charset="0"/>
                </a:rPr>
                <a:t>Plasentayı neden incelemeliyiz?</a:t>
              </a:r>
              <a:endParaRPr lang="en-US" sz="3200" b="1">
                <a:latin typeface="Calibri" pitchFamily="34" charset="0"/>
              </a:endParaRPr>
            </a:p>
          </p:txBody>
        </p:sp>
      </p:grpSp>
      <p:grpSp>
        <p:nvGrpSpPr>
          <p:cNvPr id="9" name="Grup 8"/>
          <p:cNvGrpSpPr>
            <a:grpSpLocks/>
          </p:cNvGrpSpPr>
          <p:nvPr/>
        </p:nvGrpSpPr>
        <p:grpSpPr bwMode="auto">
          <a:xfrm>
            <a:off x="611188" y="2636838"/>
            <a:ext cx="8064500" cy="3529012"/>
            <a:chOff x="611560" y="2636912"/>
            <a:chExt cx="8064896" cy="3528392"/>
          </a:xfrm>
        </p:grpSpPr>
        <p:sp>
          <p:nvSpPr>
            <p:cNvPr id="7" name="Oval 6"/>
            <p:cNvSpPr/>
            <p:nvPr/>
          </p:nvSpPr>
          <p:spPr>
            <a:xfrm>
              <a:off x="611560" y="2636912"/>
              <a:ext cx="8064896" cy="35283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3" name="Metin kutusu 7"/>
            <p:cNvSpPr txBox="1">
              <a:spLocks noChangeArrowheads="1"/>
            </p:cNvSpPr>
            <p:nvPr/>
          </p:nvSpPr>
          <p:spPr bwMode="auto">
            <a:xfrm>
              <a:off x="1403648" y="3717032"/>
              <a:ext cx="6696744" cy="954107"/>
            </a:xfrm>
            <a:prstGeom prst="rect">
              <a:avLst/>
            </a:prstGeom>
            <a:noFill/>
            <a:ln w="9525">
              <a:noFill/>
              <a:miter lim="800000"/>
              <a:headEnd/>
              <a:tailEnd/>
            </a:ln>
          </p:spPr>
          <p:txBody>
            <a:bodyPr>
              <a:spAutoFit/>
            </a:bodyPr>
            <a:lstStyle/>
            <a:p>
              <a:r>
                <a:rPr lang="tr-TR" sz="2800" b="1">
                  <a:latin typeface="Calibri" pitchFamily="34" charset="0"/>
                </a:rPr>
                <a:t>Çünkü plasenta intra-uterin hayatın kara kutusudur!!!</a:t>
              </a:r>
              <a:endParaRPr lang="en-US" sz="2800" b="1">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Başlık"/>
          <p:cNvSpPr>
            <a:spLocks noGrp="1"/>
          </p:cNvSpPr>
          <p:nvPr>
            <p:ph type="title"/>
          </p:nvPr>
        </p:nvSpPr>
        <p:spPr/>
        <p:txBody>
          <a:bodyPr/>
          <a:lstStyle/>
          <a:p>
            <a:pPr eaLnBrk="1" hangingPunct="1"/>
            <a:r>
              <a:rPr lang="tr-TR" smtClean="0"/>
              <a:t>Nöral tüp defektleri</a:t>
            </a:r>
            <a:endParaRPr lang="en-US" smtClean="0"/>
          </a:p>
        </p:txBody>
      </p:sp>
      <p:pic>
        <p:nvPicPr>
          <p:cNvPr id="25602" name="3 İçerik Yer Tutucusu" descr="11082011130.jpg"/>
          <p:cNvPicPr>
            <a:picLocks noGrp="1" noChangeAspect="1"/>
          </p:cNvPicPr>
          <p:nvPr>
            <p:ph idx="1"/>
          </p:nvPr>
        </p:nvPicPr>
        <p:blipFill>
          <a:blip r:embed="rId2"/>
          <a:srcRect l="23344" r="46324"/>
          <a:stretch>
            <a:fillRect/>
          </a:stretch>
        </p:blipFill>
        <p:spPr>
          <a:xfrm>
            <a:off x="357188" y="1428750"/>
            <a:ext cx="2357437" cy="4368800"/>
          </a:xfrm>
        </p:spPr>
      </p:pic>
      <p:pic>
        <p:nvPicPr>
          <p:cNvPr id="25603" name="Picture 2" descr="G:\FETÜS\Fetal Otopsi Makroskopi Fotoğraflar\3653-12\3653-12 (3).jpg"/>
          <p:cNvPicPr>
            <a:picLocks noChangeAspect="1" noChangeArrowheads="1"/>
          </p:cNvPicPr>
          <p:nvPr/>
        </p:nvPicPr>
        <p:blipFill>
          <a:blip r:embed="rId3"/>
          <a:srcRect l="13696" r="26324" b="7475"/>
          <a:stretch>
            <a:fillRect/>
          </a:stretch>
        </p:blipFill>
        <p:spPr bwMode="auto">
          <a:xfrm>
            <a:off x="2786063" y="1428750"/>
            <a:ext cx="2143125" cy="4408488"/>
          </a:xfrm>
          <a:prstGeom prst="rect">
            <a:avLst/>
          </a:prstGeom>
          <a:noFill/>
          <a:ln w="9525">
            <a:noFill/>
            <a:miter lim="800000"/>
            <a:headEnd/>
            <a:tailEnd/>
          </a:ln>
        </p:spPr>
      </p:pic>
      <p:pic>
        <p:nvPicPr>
          <p:cNvPr id="25604" name="Picture 2" descr="G:\FETÜS\Fetal Otopsi Makroskopi Fotoğraflar\8519-09\IMG_3642.JPG"/>
          <p:cNvPicPr>
            <a:picLocks noChangeAspect="1" noChangeArrowheads="1"/>
          </p:cNvPicPr>
          <p:nvPr/>
        </p:nvPicPr>
        <p:blipFill>
          <a:blip r:embed="rId4"/>
          <a:srcRect t="11394" r="39366"/>
          <a:stretch>
            <a:fillRect/>
          </a:stretch>
        </p:blipFill>
        <p:spPr bwMode="auto">
          <a:xfrm>
            <a:off x="5000625" y="1428750"/>
            <a:ext cx="3992563" cy="38893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Başlık"/>
          <p:cNvSpPr>
            <a:spLocks noGrp="1"/>
          </p:cNvSpPr>
          <p:nvPr>
            <p:ph type="title"/>
          </p:nvPr>
        </p:nvSpPr>
        <p:spPr/>
        <p:txBody>
          <a:bodyPr/>
          <a:lstStyle/>
          <a:p>
            <a:pPr eaLnBrk="1" hangingPunct="1"/>
            <a:r>
              <a:rPr lang="tr-TR" smtClean="0"/>
              <a:t>Uterin fiziksel defektler</a:t>
            </a:r>
            <a:endParaRPr lang="en-US" smtClean="0"/>
          </a:p>
        </p:txBody>
      </p:sp>
      <p:sp>
        <p:nvSpPr>
          <p:cNvPr id="26626" name="2 İçerik Yer Tutucusu"/>
          <p:cNvSpPr>
            <a:spLocks noGrp="1"/>
          </p:cNvSpPr>
          <p:nvPr>
            <p:ph idx="1"/>
          </p:nvPr>
        </p:nvSpPr>
        <p:spPr/>
        <p:txBody>
          <a:bodyPr/>
          <a:lstStyle/>
          <a:p>
            <a:pPr eaLnBrk="1" hangingPunct="1"/>
            <a:r>
              <a:rPr lang="tr-TR" smtClean="0"/>
              <a:t>Submukozal leiomiyomlar</a:t>
            </a:r>
          </a:p>
          <a:p>
            <a:pPr eaLnBrk="1" hangingPunct="1"/>
            <a:r>
              <a:rPr lang="tr-TR" smtClean="0"/>
              <a:t>Uterin polipler</a:t>
            </a:r>
          </a:p>
          <a:p>
            <a:pPr eaLnBrk="1" hangingPunct="1"/>
            <a:r>
              <a:rPr lang="tr-TR" smtClean="0"/>
              <a:t>Uterin malformasyonlar</a:t>
            </a:r>
            <a:endParaRPr lang="en-US"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Başlık"/>
          <p:cNvSpPr>
            <a:spLocks noGrp="1"/>
          </p:cNvSpPr>
          <p:nvPr>
            <p:ph type="title"/>
          </p:nvPr>
        </p:nvSpPr>
        <p:spPr/>
        <p:txBody>
          <a:bodyPr/>
          <a:lstStyle/>
          <a:p>
            <a:pPr eaLnBrk="1" hangingPunct="1"/>
            <a:r>
              <a:rPr lang="tr-TR" smtClean="0"/>
              <a:t>Submukozal leyomiyom</a:t>
            </a:r>
            <a:endParaRPr lang="en-US" smtClean="0"/>
          </a:p>
        </p:txBody>
      </p:sp>
      <p:pic>
        <p:nvPicPr>
          <p:cNvPr id="27650" name="3 İçerik Yer Tutucusu" descr="submukozal leiomyom.jpg"/>
          <p:cNvPicPr>
            <a:picLocks noGrp="1" noChangeAspect="1"/>
          </p:cNvPicPr>
          <p:nvPr>
            <p:ph idx="1"/>
          </p:nvPr>
        </p:nvPicPr>
        <p:blipFill>
          <a:blip r:embed="rId2"/>
          <a:srcRect/>
          <a:stretch>
            <a:fillRect/>
          </a:stretch>
        </p:blipFill>
        <p:spPr>
          <a:xfrm>
            <a:off x="1089025" y="1665288"/>
            <a:ext cx="6840538" cy="4478337"/>
          </a:xfrm>
        </p:spPr>
      </p:pic>
      <p:sp>
        <p:nvSpPr>
          <p:cNvPr id="5" name="4 Sağ Ok"/>
          <p:cNvSpPr/>
          <p:nvPr/>
        </p:nvSpPr>
        <p:spPr>
          <a:xfrm>
            <a:off x="3071813" y="3571875"/>
            <a:ext cx="107156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Başlık"/>
          <p:cNvSpPr>
            <a:spLocks noGrp="1"/>
          </p:cNvSpPr>
          <p:nvPr>
            <p:ph type="title"/>
          </p:nvPr>
        </p:nvSpPr>
        <p:spPr/>
        <p:txBody>
          <a:bodyPr/>
          <a:lstStyle/>
          <a:p>
            <a:pPr eaLnBrk="1" hangingPunct="1"/>
            <a:endParaRPr lang="en-US" smtClean="0"/>
          </a:p>
        </p:txBody>
      </p:sp>
      <p:pic>
        <p:nvPicPr>
          <p:cNvPr id="28674" name="3 İçerik Yer Tutucusu" descr="Uterine-Abnormalities-During-Pregnancy2.jpg"/>
          <p:cNvPicPr>
            <a:picLocks noGrp="1" noChangeAspect="1"/>
          </p:cNvPicPr>
          <p:nvPr>
            <p:ph idx="1"/>
          </p:nvPr>
        </p:nvPicPr>
        <p:blipFill>
          <a:blip r:embed="rId2"/>
          <a:srcRect/>
          <a:stretch>
            <a:fillRect/>
          </a:stretch>
        </p:blipFill>
        <p:spPr>
          <a:xfrm>
            <a:off x="1177925" y="1600200"/>
            <a:ext cx="6788150" cy="4525963"/>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Başlık"/>
          <p:cNvSpPr>
            <a:spLocks noGrp="1"/>
          </p:cNvSpPr>
          <p:nvPr>
            <p:ph type="title"/>
          </p:nvPr>
        </p:nvSpPr>
        <p:spPr/>
        <p:txBody>
          <a:bodyPr/>
          <a:lstStyle/>
          <a:p>
            <a:pPr eaLnBrk="1" hangingPunct="1"/>
            <a:r>
              <a:rPr lang="tr-TR" smtClean="0"/>
              <a:t>Enfeksiyonlar</a:t>
            </a:r>
            <a:endParaRPr lang="en-US" smtClean="0"/>
          </a:p>
        </p:txBody>
      </p:sp>
      <p:sp>
        <p:nvSpPr>
          <p:cNvPr id="3" name="2 İçerik Yer Tutucusu"/>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tr-TR" dirty="0" err="1" smtClean="0"/>
              <a:t>Viral</a:t>
            </a:r>
            <a:endParaRPr lang="tr-TR" dirty="0" smtClean="0"/>
          </a:p>
          <a:p>
            <a:pPr lvl="1" eaLnBrk="1" fontAlgn="auto" hangingPunct="1">
              <a:spcAft>
                <a:spcPts val="0"/>
              </a:spcAft>
              <a:buFont typeface="Arial" pitchFamily="34" charset="0"/>
              <a:buChar char="–"/>
              <a:defRPr/>
            </a:pPr>
            <a:r>
              <a:rPr lang="tr-TR" dirty="0" err="1" smtClean="0"/>
              <a:t>Asenden</a:t>
            </a:r>
            <a:r>
              <a:rPr lang="tr-TR" dirty="0" smtClean="0"/>
              <a:t> : HSV, CMV</a:t>
            </a:r>
          </a:p>
          <a:p>
            <a:pPr lvl="1" eaLnBrk="1" fontAlgn="auto" hangingPunct="1">
              <a:spcAft>
                <a:spcPts val="0"/>
              </a:spcAft>
              <a:buFont typeface="Arial" pitchFamily="34" charset="0"/>
              <a:buChar char="–"/>
              <a:defRPr/>
            </a:pPr>
            <a:r>
              <a:rPr lang="tr-TR" dirty="0" err="1" smtClean="0"/>
              <a:t>Hematojen</a:t>
            </a:r>
            <a:r>
              <a:rPr lang="tr-TR" dirty="0" smtClean="0"/>
              <a:t>: CMV, </a:t>
            </a:r>
            <a:r>
              <a:rPr lang="tr-TR" dirty="0" err="1" smtClean="0"/>
              <a:t>Rubella</a:t>
            </a:r>
            <a:r>
              <a:rPr lang="tr-TR" dirty="0" smtClean="0"/>
              <a:t>, </a:t>
            </a:r>
            <a:r>
              <a:rPr lang="tr-TR" dirty="0" err="1" smtClean="0"/>
              <a:t>Parvovirus</a:t>
            </a:r>
            <a:r>
              <a:rPr lang="tr-TR" dirty="0" smtClean="0"/>
              <a:t>,HSV, HIV, </a:t>
            </a:r>
            <a:r>
              <a:rPr lang="tr-TR" dirty="0" err="1" smtClean="0"/>
              <a:t>Koksaki</a:t>
            </a:r>
            <a:r>
              <a:rPr lang="tr-TR" dirty="0" smtClean="0"/>
              <a:t>, </a:t>
            </a:r>
            <a:r>
              <a:rPr lang="tr-TR" dirty="0" err="1" smtClean="0"/>
              <a:t>İnfluenza</a:t>
            </a:r>
            <a:r>
              <a:rPr lang="tr-TR" dirty="0" smtClean="0"/>
              <a:t>, Hepatit</a:t>
            </a:r>
          </a:p>
          <a:p>
            <a:pPr eaLnBrk="1" fontAlgn="auto" hangingPunct="1">
              <a:spcAft>
                <a:spcPts val="0"/>
              </a:spcAft>
              <a:buFont typeface="Arial" pitchFamily="34" charset="0"/>
              <a:buChar char="•"/>
              <a:defRPr/>
            </a:pPr>
            <a:r>
              <a:rPr lang="tr-TR" dirty="0" smtClean="0"/>
              <a:t>Bakteriyel </a:t>
            </a:r>
          </a:p>
          <a:p>
            <a:pPr lvl="1" eaLnBrk="1" fontAlgn="auto" hangingPunct="1">
              <a:spcAft>
                <a:spcPts val="0"/>
              </a:spcAft>
              <a:buFont typeface="Arial" pitchFamily="34" charset="0"/>
              <a:buChar char="–"/>
              <a:defRPr/>
            </a:pPr>
            <a:r>
              <a:rPr lang="tr-TR" dirty="0" err="1" smtClean="0"/>
              <a:t>Asenden</a:t>
            </a:r>
            <a:r>
              <a:rPr lang="tr-TR" dirty="0" smtClean="0"/>
              <a:t>: L. </a:t>
            </a:r>
            <a:r>
              <a:rPr lang="tr-TR" dirty="0" err="1" smtClean="0"/>
              <a:t>monositogenez</a:t>
            </a:r>
            <a:r>
              <a:rPr lang="tr-TR" dirty="0" smtClean="0"/>
              <a:t>, </a:t>
            </a:r>
            <a:r>
              <a:rPr lang="tr-TR" dirty="0" err="1" smtClean="0"/>
              <a:t>kampilobakter</a:t>
            </a:r>
            <a:r>
              <a:rPr lang="tr-TR" dirty="0" smtClean="0"/>
              <a:t>, </a:t>
            </a:r>
            <a:r>
              <a:rPr lang="tr-TR" dirty="0" err="1" smtClean="0"/>
              <a:t>Brucela</a:t>
            </a:r>
            <a:r>
              <a:rPr lang="tr-TR" dirty="0" smtClean="0"/>
              <a:t>, E. </a:t>
            </a:r>
            <a:r>
              <a:rPr lang="tr-TR" dirty="0" err="1" smtClean="0"/>
              <a:t>coli</a:t>
            </a:r>
            <a:r>
              <a:rPr lang="tr-TR" dirty="0" smtClean="0"/>
              <a:t>, </a:t>
            </a:r>
            <a:r>
              <a:rPr lang="tr-TR" dirty="0" err="1" smtClean="0"/>
              <a:t>Klebsiella</a:t>
            </a:r>
            <a:r>
              <a:rPr lang="tr-TR" dirty="0" smtClean="0"/>
              <a:t>, </a:t>
            </a:r>
            <a:r>
              <a:rPr lang="tr-TR" dirty="0" err="1" smtClean="0"/>
              <a:t>Psödomonas</a:t>
            </a:r>
            <a:r>
              <a:rPr lang="tr-TR" dirty="0" smtClean="0"/>
              <a:t>, Streptokok</a:t>
            </a:r>
          </a:p>
          <a:p>
            <a:pPr lvl="1" eaLnBrk="1" fontAlgn="auto" hangingPunct="1">
              <a:spcAft>
                <a:spcPts val="0"/>
              </a:spcAft>
              <a:buFont typeface="Arial" pitchFamily="34" charset="0"/>
              <a:buChar char="–"/>
              <a:defRPr/>
            </a:pPr>
            <a:r>
              <a:rPr lang="tr-TR" dirty="0" err="1" smtClean="0"/>
              <a:t>Hematojen</a:t>
            </a:r>
            <a:r>
              <a:rPr lang="tr-TR" dirty="0" smtClean="0"/>
              <a:t>: L. </a:t>
            </a:r>
            <a:r>
              <a:rPr lang="tr-TR" dirty="0" err="1" smtClean="0"/>
              <a:t>monositogenez</a:t>
            </a:r>
            <a:r>
              <a:rPr lang="tr-TR" dirty="0" smtClean="0"/>
              <a:t>, </a:t>
            </a:r>
            <a:r>
              <a:rPr lang="tr-TR" dirty="0" err="1" smtClean="0"/>
              <a:t>kampilobakter</a:t>
            </a:r>
            <a:endParaRPr lang="tr-TR" dirty="0" smtClean="0"/>
          </a:p>
          <a:p>
            <a:pPr eaLnBrk="1" fontAlgn="auto" hangingPunct="1">
              <a:spcAft>
                <a:spcPts val="0"/>
              </a:spcAft>
              <a:buFont typeface="Arial" pitchFamily="34" charset="0"/>
              <a:buChar char="•"/>
              <a:defRPr/>
            </a:pPr>
            <a:r>
              <a:rPr lang="tr-TR" dirty="0" smtClean="0"/>
              <a:t>Diğer</a:t>
            </a:r>
          </a:p>
          <a:p>
            <a:pPr lvl="1" eaLnBrk="1" fontAlgn="auto" hangingPunct="1">
              <a:spcAft>
                <a:spcPts val="0"/>
              </a:spcAft>
              <a:buFont typeface="Arial" pitchFamily="34" charset="0"/>
              <a:buChar char="–"/>
              <a:defRPr/>
            </a:pPr>
            <a:r>
              <a:rPr lang="tr-TR" dirty="0" err="1" smtClean="0"/>
              <a:t>Asenden</a:t>
            </a:r>
            <a:r>
              <a:rPr lang="tr-TR" dirty="0" smtClean="0"/>
              <a:t>: </a:t>
            </a:r>
            <a:r>
              <a:rPr lang="tr-TR" dirty="0" err="1" smtClean="0"/>
              <a:t>Mikoplazma</a:t>
            </a:r>
            <a:r>
              <a:rPr lang="tr-TR" dirty="0" smtClean="0"/>
              <a:t>, </a:t>
            </a:r>
            <a:r>
              <a:rPr lang="tr-TR" dirty="0" err="1" smtClean="0"/>
              <a:t>üreaplazma</a:t>
            </a:r>
            <a:r>
              <a:rPr lang="tr-TR" dirty="0" smtClean="0"/>
              <a:t>, </a:t>
            </a:r>
            <a:r>
              <a:rPr lang="tr-TR" dirty="0" err="1" smtClean="0"/>
              <a:t>kandida</a:t>
            </a:r>
            <a:r>
              <a:rPr lang="tr-TR" dirty="0" smtClean="0"/>
              <a:t>, </a:t>
            </a:r>
            <a:r>
              <a:rPr lang="tr-TR" dirty="0" err="1" smtClean="0"/>
              <a:t>klamidya</a:t>
            </a:r>
            <a:endParaRPr lang="tr-TR" dirty="0" smtClean="0"/>
          </a:p>
          <a:p>
            <a:pPr lvl="1" eaLnBrk="1" fontAlgn="auto" hangingPunct="1">
              <a:spcAft>
                <a:spcPts val="0"/>
              </a:spcAft>
              <a:buFont typeface="Arial" pitchFamily="34" charset="0"/>
              <a:buChar char="–"/>
              <a:defRPr/>
            </a:pPr>
            <a:r>
              <a:rPr lang="tr-TR" dirty="0" err="1" smtClean="0"/>
              <a:t>Hematojen</a:t>
            </a:r>
            <a:r>
              <a:rPr lang="tr-TR" dirty="0" smtClean="0"/>
              <a:t>: </a:t>
            </a:r>
            <a:r>
              <a:rPr lang="tr-TR" dirty="0" err="1" smtClean="0"/>
              <a:t>Toksoplazma</a:t>
            </a:r>
            <a:r>
              <a:rPr lang="tr-TR" dirty="0" smtClean="0"/>
              <a:t>, </a:t>
            </a:r>
            <a:r>
              <a:rPr lang="tr-TR" dirty="0" err="1" smtClean="0"/>
              <a:t>Malaria</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Başlık"/>
          <p:cNvSpPr>
            <a:spLocks noGrp="1"/>
          </p:cNvSpPr>
          <p:nvPr>
            <p:ph type="title"/>
          </p:nvPr>
        </p:nvSpPr>
        <p:spPr/>
        <p:txBody>
          <a:bodyPr/>
          <a:lstStyle/>
          <a:p>
            <a:pPr eaLnBrk="1" hangingPunct="1"/>
            <a:r>
              <a:rPr lang="tr-TR" smtClean="0"/>
              <a:t>Maternal nedenler</a:t>
            </a:r>
            <a:endParaRPr lang="en-US" smtClean="0"/>
          </a:p>
        </p:txBody>
      </p:sp>
      <p:sp>
        <p:nvSpPr>
          <p:cNvPr id="30722" name="2 İçerik Yer Tutucusu"/>
          <p:cNvSpPr>
            <a:spLocks noGrp="1"/>
          </p:cNvSpPr>
          <p:nvPr>
            <p:ph idx="1"/>
          </p:nvPr>
        </p:nvSpPr>
        <p:spPr/>
        <p:txBody>
          <a:bodyPr/>
          <a:lstStyle/>
          <a:p>
            <a:pPr eaLnBrk="1" hangingPunct="1"/>
            <a:r>
              <a:rPr lang="tr-TR" smtClean="0"/>
              <a:t>Kardiyovasküler sistem hastalıkları: hipertansiyon, ehler-danlos sendromu</a:t>
            </a:r>
          </a:p>
          <a:p>
            <a:pPr eaLnBrk="1" hangingPunct="1"/>
            <a:r>
              <a:rPr lang="tr-TR" smtClean="0"/>
              <a:t>Solunum sistemi hastalıkları: Astım</a:t>
            </a:r>
          </a:p>
          <a:p>
            <a:pPr eaLnBrk="1" hangingPunct="1"/>
            <a:r>
              <a:rPr lang="tr-TR" smtClean="0"/>
              <a:t>Koagülopatiler: Leiden mutasyonu, Von Willebrand, antifosfolipid antikor</a:t>
            </a:r>
          </a:p>
          <a:p>
            <a:pPr eaLnBrk="1" hangingPunct="1"/>
            <a:r>
              <a:rPr lang="tr-TR" smtClean="0"/>
              <a:t>GİS: çölyak hastalığı</a:t>
            </a:r>
          </a:p>
          <a:p>
            <a:pPr eaLnBrk="1" hangingPunct="1"/>
            <a:r>
              <a:rPr lang="tr-TR" smtClean="0"/>
              <a:t>Endokrin: Luteal faz defekti, kötü kontrollü diabetes mellitus, otoimmun tiroid hastalıkları</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Başlık"/>
          <p:cNvSpPr>
            <a:spLocks noGrp="1"/>
          </p:cNvSpPr>
          <p:nvPr>
            <p:ph type="title"/>
          </p:nvPr>
        </p:nvSpPr>
        <p:spPr/>
        <p:txBody>
          <a:bodyPr/>
          <a:lstStyle/>
          <a:p>
            <a:pPr eaLnBrk="1" hangingPunct="1"/>
            <a:r>
              <a:rPr lang="tr-TR" smtClean="0"/>
              <a:t>Diğer nedenler</a:t>
            </a:r>
            <a:endParaRPr lang="en-US" smtClean="0"/>
          </a:p>
        </p:txBody>
      </p:sp>
      <p:sp>
        <p:nvSpPr>
          <p:cNvPr id="31746" name="2 İçerik Yer Tutucusu"/>
          <p:cNvSpPr>
            <a:spLocks noGrp="1"/>
          </p:cNvSpPr>
          <p:nvPr>
            <p:ph idx="1"/>
          </p:nvPr>
        </p:nvSpPr>
        <p:spPr/>
        <p:txBody>
          <a:bodyPr/>
          <a:lstStyle/>
          <a:p>
            <a:pPr eaLnBrk="1" hangingPunct="1"/>
            <a:r>
              <a:rPr lang="tr-TR" smtClean="0"/>
              <a:t>Kİ tx olan tüm vücut radyasyon alan kadınlar</a:t>
            </a:r>
          </a:p>
          <a:p>
            <a:pPr eaLnBrk="1" hangingPunct="1"/>
            <a:r>
              <a:rPr lang="tr-TR" smtClean="0"/>
              <a:t>Çocukluk çağı kanserlerinde pelvik radyasyon alanlar</a:t>
            </a:r>
          </a:p>
          <a:p>
            <a:pPr eaLnBrk="1" hangingPunct="1"/>
            <a:r>
              <a:rPr lang="tr-TR" smtClean="0"/>
              <a:t>Aşırı yemek yeme ve obezite</a:t>
            </a:r>
            <a:endParaRPr lang="en-US"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Başlık"/>
          <p:cNvSpPr>
            <a:spLocks noGrp="1"/>
          </p:cNvSpPr>
          <p:nvPr>
            <p:ph type="title"/>
          </p:nvPr>
        </p:nvSpPr>
        <p:spPr/>
        <p:txBody>
          <a:bodyPr/>
          <a:lstStyle/>
          <a:p>
            <a:pPr eaLnBrk="1" hangingPunct="1"/>
            <a:r>
              <a:rPr lang="tr-TR" smtClean="0"/>
              <a:t>Çevresel faktörler</a:t>
            </a:r>
            <a:endParaRPr lang="en-US" smtClean="0"/>
          </a:p>
        </p:txBody>
      </p:sp>
      <p:sp>
        <p:nvSpPr>
          <p:cNvPr id="32770" name="2 İçerik Yer Tutucusu"/>
          <p:cNvSpPr>
            <a:spLocks noGrp="1"/>
          </p:cNvSpPr>
          <p:nvPr>
            <p:ph idx="1"/>
          </p:nvPr>
        </p:nvSpPr>
        <p:spPr/>
        <p:txBody>
          <a:bodyPr/>
          <a:lstStyle/>
          <a:p>
            <a:pPr eaLnBrk="1" hangingPunct="1"/>
            <a:r>
              <a:rPr lang="tr-TR" smtClean="0"/>
              <a:t>Uzun çalışma saatleri, taşıma, ayakta durma ve fiziksel çalışma gücü gerektirenler</a:t>
            </a:r>
          </a:p>
          <a:p>
            <a:pPr eaLnBrk="1" hangingPunct="1"/>
            <a:r>
              <a:rPr lang="tr-TR" smtClean="0"/>
              <a:t>Aktif sigara içicileri ve pasif içicilik</a:t>
            </a:r>
          </a:p>
          <a:p>
            <a:pPr eaLnBrk="1" hangingPunct="1"/>
            <a:r>
              <a:rPr lang="tr-TR" smtClean="0"/>
              <a:t>NSAİİ</a:t>
            </a:r>
          </a:p>
          <a:p>
            <a:pPr eaLnBrk="1" hangingPunct="1"/>
            <a:endParaRPr lang="tr-TR" smtClean="0"/>
          </a:p>
          <a:p>
            <a:pPr eaLnBrk="1" hangingPunct="1"/>
            <a:r>
              <a:rPr lang="tr-TR" smtClean="0"/>
              <a:t>NOT: Bunlar hep metaanaliz sonucu ve örneklem küçük</a:t>
            </a:r>
            <a:endParaRPr lang="en-US"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Başlık"/>
          <p:cNvSpPr>
            <a:spLocks noGrp="1"/>
          </p:cNvSpPr>
          <p:nvPr>
            <p:ph type="title"/>
          </p:nvPr>
        </p:nvSpPr>
        <p:spPr/>
        <p:txBody>
          <a:bodyPr/>
          <a:lstStyle/>
          <a:p>
            <a:pPr eaLnBrk="1" hangingPunct="1"/>
            <a:r>
              <a:rPr lang="tr-TR" smtClean="0"/>
              <a:t>Ektopik gebelik</a:t>
            </a:r>
            <a:endParaRPr lang="en-US" smtClean="0"/>
          </a:p>
        </p:txBody>
      </p:sp>
      <p:sp>
        <p:nvSpPr>
          <p:cNvPr id="33794" name="2 İçerik Yer Tutucusu"/>
          <p:cNvSpPr>
            <a:spLocks noGrp="1"/>
          </p:cNvSpPr>
          <p:nvPr>
            <p:ph idx="1"/>
          </p:nvPr>
        </p:nvSpPr>
        <p:spPr/>
        <p:txBody>
          <a:bodyPr/>
          <a:lstStyle/>
          <a:p>
            <a:pPr eaLnBrk="1" hangingPunct="1"/>
            <a:r>
              <a:rPr lang="tr-TR" smtClean="0"/>
              <a:t>Uterus gövde iç yüzü dışında yerleşim gösteren fertilize ovum</a:t>
            </a:r>
          </a:p>
          <a:p>
            <a:pPr eaLnBrk="1" hangingPunct="1"/>
            <a:r>
              <a:rPr lang="tr-TR" smtClean="0"/>
              <a:t>%90 tubal gebelik</a:t>
            </a:r>
          </a:p>
          <a:p>
            <a:pPr eaLnBrk="1" hangingPunct="1"/>
            <a:r>
              <a:rPr lang="tr-TR" smtClean="0"/>
              <a:t>Diğer alanlar: uterus interstisyumu, over, serviks, peritoneal boşluk, omentum, dalak</a:t>
            </a:r>
          </a:p>
          <a:p>
            <a:pPr eaLnBrk="1" hangingPunct="1"/>
            <a:r>
              <a:rPr lang="tr-TR" smtClean="0"/>
              <a:t>Sezeryan ile insidans artıyor</a:t>
            </a:r>
          </a:p>
          <a:p>
            <a:pPr eaLnBrk="1" hangingPunct="1"/>
            <a:r>
              <a:rPr lang="tr-TR" smtClean="0"/>
              <a:t>Pelvik inflamatuar hastalıklar da risk arttırıyor</a:t>
            </a:r>
            <a:endParaRPr lang="en-US"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Başlık"/>
          <p:cNvSpPr>
            <a:spLocks noGrp="1"/>
          </p:cNvSpPr>
          <p:nvPr>
            <p:ph type="title"/>
          </p:nvPr>
        </p:nvSpPr>
        <p:spPr/>
        <p:txBody>
          <a:bodyPr/>
          <a:lstStyle/>
          <a:p>
            <a:pPr eaLnBrk="1" hangingPunct="1"/>
            <a:r>
              <a:rPr lang="tr-TR" smtClean="0"/>
              <a:t>Tubal gebelik</a:t>
            </a:r>
            <a:endParaRPr lang="en-US" smtClean="0"/>
          </a:p>
        </p:txBody>
      </p:sp>
      <p:pic>
        <p:nvPicPr>
          <p:cNvPr id="34818" name="3 İçerik Yer Tutucusu" descr="ektopik gebelik tuba.jpg"/>
          <p:cNvPicPr>
            <a:picLocks noGrp="1" noChangeAspect="1"/>
          </p:cNvPicPr>
          <p:nvPr>
            <p:ph idx="1"/>
          </p:nvPr>
        </p:nvPicPr>
        <p:blipFill>
          <a:blip r:embed="rId2"/>
          <a:srcRect/>
          <a:stretch>
            <a:fillRect/>
          </a:stretch>
        </p:blipFill>
        <p:spPr>
          <a:xfrm>
            <a:off x="1554163" y="1600200"/>
            <a:ext cx="6035675"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Başlık 1"/>
          <p:cNvSpPr>
            <a:spLocks noGrp="1"/>
          </p:cNvSpPr>
          <p:nvPr>
            <p:ph type="title" idx="4294967295"/>
          </p:nvPr>
        </p:nvSpPr>
        <p:spPr/>
        <p:txBody>
          <a:bodyPr/>
          <a:lstStyle/>
          <a:p>
            <a:endParaRPr lang="tr-TR" smtClean="0"/>
          </a:p>
        </p:txBody>
      </p:sp>
      <p:sp>
        <p:nvSpPr>
          <p:cNvPr id="3" name="İçerik Yer Tutucusu 2"/>
          <p:cNvSpPr>
            <a:spLocks noGrp="1"/>
          </p:cNvSpPr>
          <p:nvPr>
            <p:ph idx="4294967295"/>
          </p:nvPr>
        </p:nvSpPr>
        <p:spPr/>
        <p:txBody>
          <a:bodyPr>
            <a:normAutofit/>
          </a:bodyPr>
          <a:lstStyle/>
          <a:p>
            <a:r>
              <a:rPr lang="tr-TR" sz="3000" smtClean="0"/>
              <a:t>Bazen plasenta patolojik değerlendirmeye alınacak tek doku olabilir</a:t>
            </a:r>
          </a:p>
          <a:p>
            <a:pPr lvl="1"/>
            <a:r>
              <a:rPr lang="tr-TR" sz="2600" smtClean="0"/>
              <a:t>Anembriyonik erken düşükler</a:t>
            </a:r>
          </a:p>
          <a:p>
            <a:pPr lvl="1"/>
            <a:r>
              <a:rPr lang="tr-TR" sz="2600" smtClean="0"/>
              <a:t>Komplet mol hidatidiform</a:t>
            </a:r>
          </a:p>
          <a:p>
            <a:r>
              <a:rPr lang="tr-TR" sz="3000" smtClean="0"/>
              <a:t>Bazen hem embriyofetal hem de plasental doku </a:t>
            </a:r>
          </a:p>
          <a:p>
            <a:r>
              <a:rPr lang="tr-TR" sz="3000" smtClean="0"/>
              <a:t>Anomalili fetüslerde, intrauterin ölümlerde, preeklamsi gibi fetal stres durumlarında mutlaka plasenta histopatolojik incelemeye alınmalıdır</a:t>
            </a:r>
          </a:p>
          <a:p>
            <a:endParaRPr lang="en-US" sz="30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Başlık"/>
          <p:cNvSpPr>
            <a:spLocks noGrp="1"/>
          </p:cNvSpPr>
          <p:nvPr>
            <p:ph type="title"/>
          </p:nvPr>
        </p:nvSpPr>
        <p:spPr/>
        <p:txBody>
          <a:bodyPr/>
          <a:lstStyle/>
          <a:p>
            <a:pPr eaLnBrk="1" hangingPunct="1"/>
            <a:r>
              <a:rPr lang="tr-TR" smtClean="0"/>
              <a:t>Servikal gebelik</a:t>
            </a:r>
            <a:endParaRPr lang="en-US" smtClean="0"/>
          </a:p>
        </p:txBody>
      </p:sp>
      <p:pic>
        <p:nvPicPr>
          <p:cNvPr id="35842" name="3 İçerik Yer Tutucusu" descr="ektopik gebelik serviks.jpg"/>
          <p:cNvPicPr>
            <a:picLocks noGrp="1" noChangeAspect="1"/>
          </p:cNvPicPr>
          <p:nvPr>
            <p:ph idx="1"/>
          </p:nvPr>
        </p:nvPicPr>
        <p:blipFill>
          <a:blip r:embed="rId2"/>
          <a:srcRect/>
          <a:stretch>
            <a:fillRect/>
          </a:stretch>
        </p:blipFill>
        <p:spPr>
          <a:xfrm>
            <a:off x="2298700" y="1954213"/>
            <a:ext cx="4546600" cy="3817937"/>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Başlık"/>
          <p:cNvSpPr>
            <a:spLocks noGrp="1"/>
          </p:cNvSpPr>
          <p:nvPr>
            <p:ph type="title"/>
          </p:nvPr>
        </p:nvSpPr>
        <p:spPr/>
        <p:txBody>
          <a:bodyPr/>
          <a:lstStyle/>
          <a:p>
            <a:pPr eaLnBrk="1" hangingPunct="1"/>
            <a:r>
              <a:rPr lang="tr-TR" smtClean="0"/>
              <a:t>Geç gebelik bozuklukları</a:t>
            </a:r>
            <a:endParaRPr lang="en-US" smtClean="0"/>
          </a:p>
        </p:txBody>
      </p:sp>
      <p:sp>
        <p:nvSpPr>
          <p:cNvPr id="36866" name="2 İçerik Yer Tutucusu"/>
          <p:cNvSpPr>
            <a:spLocks noGrp="1"/>
          </p:cNvSpPr>
          <p:nvPr>
            <p:ph idx="1"/>
          </p:nvPr>
        </p:nvSpPr>
        <p:spPr/>
        <p:txBody>
          <a:bodyPr/>
          <a:lstStyle/>
          <a:p>
            <a:pPr eaLnBrk="1" hangingPunct="1"/>
            <a:r>
              <a:rPr lang="tr-TR" smtClean="0"/>
              <a:t>İkiz ya da çoğul plasenta: ikizden ikize tranfüzyon (monokoryonik plasentalarda vasküler anastomozlar)</a:t>
            </a:r>
          </a:p>
          <a:p>
            <a:pPr eaLnBrk="1" hangingPunct="1"/>
            <a:r>
              <a:rPr lang="tr-TR" smtClean="0"/>
              <a:t>Plasental implantasyon anomalileri</a:t>
            </a:r>
          </a:p>
          <a:p>
            <a:pPr eaLnBrk="1" hangingPunct="1"/>
            <a:r>
              <a:rPr lang="tr-TR" smtClean="0"/>
              <a:t>Plasental enfeksiyonlar</a:t>
            </a:r>
          </a:p>
          <a:p>
            <a:pPr eaLnBrk="1" hangingPunct="1"/>
            <a:r>
              <a:rPr lang="tr-TR" smtClean="0"/>
              <a:t>Preeklamsi ve eklamsi</a:t>
            </a:r>
            <a:endParaRPr lang="en-US"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Başlık"/>
          <p:cNvSpPr>
            <a:spLocks noGrp="1"/>
          </p:cNvSpPr>
          <p:nvPr>
            <p:ph type="title"/>
          </p:nvPr>
        </p:nvSpPr>
        <p:spPr/>
        <p:txBody>
          <a:bodyPr/>
          <a:lstStyle/>
          <a:p>
            <a:pPr eaLnBrk="1" hangingPunct="1"/>
            <a:r>
              <a:rPr lang="tr-TR" smtClean="0"/>
              <a:t>İkiz plasenta; fetofetal transfüzyon</a:t>
            </a:r>
            <a:endParaRPr lang="en-US" smtClean="0"/>
          </a:p>
        </p:txBody>
      </p:sp>
      <p:pic>
        <p:nvPicPr>
          <p:cNvPr id="37890" name="3 İçerik Yer Tutucusu" descr="fetofetal tranfüzyon.jpg"/>
          <p:cNvPicPr>
            <a:picLocks noGrp="1" noChangeAspect="1"/>
          </p:cNvPicPr>
          <p:nvPr>
            <p:ph idx="1"/>
          </p:nvPr>
        </p:nvPicPr>
        <p:blipFill>
          <a:blip r:embed="rId2"/>
          <a:srcRect/>
          <a:stretch>
            <a:fillRect/>
          </a:stretch>
        </p:blipFill>
        <p:spPr>
          <a:xfrm>
            <a:off x="2743200" y="1600200"/>
            <a:ext cx="3657600" cy="452596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Başlık"/>
          <p:cNvSpPr>
            <a:spLocks noGrp="1"/>
          </p:cNvSpPr>
          <p:nvPr>
            <p:ph type="title"/>
          </p:nvPr>
        </p:nvSpPr>
        <p:spPr/>
        <p:txBody>
          <a:bodyPr/>
          <a:lstStyle/>
          <a:p>
            <a:pPr eaLnBrk="1" hangingPunct="1"/>
            <a:r>
              <a:rPr lang="tr-TR" smtClean="0"/>
              <a:t>Plasental implantasyon anomalileri</a:t>
            </a:r>
            <a:endParaRPr lang="en-US" smtClean="0"/>
          </a:p>
        </p:txBody>
      </p:sp>
      <p:pic>
        <p:nvPicPr>
          <p:cNvPr id="38914" name="3 İçerik Yer Tutucusu" descr="plasental implantasyon anomali şematik.jpg"/>
          <p:cNvPicPr>
            <a:picLocks noGrp="1" noChangeAspect="1"/>
          </p:cNvPicPr>
          <p:nvPr>
            <p:ph idx="1"/>
          </p:nvPr>
        </p:nvPicPr>
        <p:blipFill>
          <a:blip r:embed="rId2"/>
          <a:srcRect/>
          <a:stretch>
            <a:fillRect/>
          </a:stretch>
        </p:blipFill>
        <p:spPr>
          <a:xfrm>
            <a:off x="500063" y="1571625"/>
            <a:ext cx="8229600" cy="35369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Başlık"/>
          <p:cNvSpPr>
            <a:spLocks noGrp="1"/>
          </p:cNvSpPr>
          <p:nvPr>
            <p:ph type="title"/>
          </p:nvPr>
        </p:nvSpPr>
        <p:spPr/>
        <p:txBody>
          <a:bodyPr/>
          <a:lstStyle/>
          <a:p>
            <a:pPr eaLnBrk="1" hangingPunct="1"/>
            <a:r>
              <a:rPr lang="tr-TR" smtClean="0"/>
              <a:t>Plasental enfeksiyonlar</a:t>
            </a:r>
            <a:endParaRPr lang="en-US" smtClean="0"/>
          </a:p>
        </p:txBody>
      </p:sp>
      <p:sp>
        <p:nvSpPr>
          <p:cNvPr id="39938" name="2 İçerik Yer Tutucusu"/>
          <p:cNvSpPr>
            <a:spLocks noGrp="1"/>
          </p:cNvSpPr>
          <p:nvPr>
            <p:ph idx="1"/>
          </p:nvPr>
        </p:nvSpPr>
        <p:spPr/>
        <p:txBody>
          <a:bodyPr/>
          <a:lstStyle/>
          <a:p>
            <a:pPr eaLnBrk="1" hangingPunct="1"/>
            <a:r>
              <a:rPr lang="tr-TR" smtClean="0"/>
              <a:t>Toxoplasma</a:t>
            </a:r>
          </a:p>
          <a:p>
            <a:pPr eaLnBrk="1" hangingPunct="1"/>
            <a:r>
              <a:rPr lang="tr-TR" smtClean="0"/>
              <a:t>Others (sfiliz, tbc, listeriozis)</a:t>
            </a:r>
          </a:p>
          <a:p>
            <a:pPr eaLnBrk="1" hangingPunct="1"/>
            <a:r>
              <a:rPr lang="tr-TR" smtClean="0"/>
              <a:t>Rubella</a:t>
            </a:r>
          </a:p>
          <a:p>
            <a:pPr eaLnBrk="1" hangingPunct="1"/>
            <a:r>
              <a:rPr lang="tr-TR" smtClean="0"/>
              <a:t>CMV</a:t>
            </a:r>
          </a:p>
          <a:p>
            <a:pPr eaLnBrk="1" hangingPunct="1"/>
            <a:r>
              <a:rPr lang="tr-TR" smtClean="0"/>
              <a:t>HSV</a:t>
            </a:r>
            <a:endParaRPr lang="en-US"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Başlık"/>
          <p:cNvSpPr>
            <a:spLocks noGrp="1"/>
          </p:cNvSpPr>
          <p:nvPr>
            <p:ph type="title"/>
          </p:nvPr>
        </p:nvSpPr>
        <p:spPr/>
        <p:txBody>
          <a:bodyPr/>
          <a:lstStyle/>
          <a:p>
            <a:pPr eaLnBrk="1" hangingPunct="1"/>
            <a:r>
              <a:rPr lang="tr-TR" smtClean="0"/>
              <a:t>Preeklamsi ve Eklamsi</a:t>
            </a:r>
            <a:endParaRPr lang="en-US" smtClean="0"/>
          </a:p>
        </p:txBody>
      </p:sp>
      <p:sp>
        <p:nvSpPr>
          <p:cNvPr id="3" name="2 İçerik Yer Tutucusu"/>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tr-TR" dirty="0" err="1" smtClean="0"/>
              <a:t>Preeklamsi</a:t>
            </a:r>
            <a:r>
              <a:rPr lang="tr-TR" dirty="0" smtClean="0"/>
              <a:t>: </a:t>
            </a:r>
          </a:p>
          <a:p>
            <a:pPr lvl="1" eaLnBrk="1" fontAlgn="auto" hangingPunct="1">
              <a:spcAft>
                <a:spcPts val="0"/>
              </a:spcAft>
              <a:buFont typeface="Arial" pitchFamily="34" charset="0"/>
              <a:buChar char="–"/>
              <a:defRPr/>
            </a:pPr>
            <a:r>
              <a:rPr lang="tr-TR" dirty="0" smtClean="0"/>
              <a:t>Yaygın </a:t>
            </a:r>
            <a:r>
              <a:rPr lang="tr-TR" dirty="0" err="1" smtClean="0"/>
              <a:t>maternal</a:t>
            </a:r>
            <a:r>
              <a:rPr lang="tr-TR" dirty="0" smtClean="0"/>
              <a:t> </a:t>
            </a:r>
            <a:r>
              <a:rPr lang="tr-TR" dirty="0" err="1" smtClean="0"/>
              <a:t>endotelial</a:t>
            </a:r>
            <a:r>
              <a:rPr lang="tr-TR" dirty="0" smtClean="0"/>
              <a:t> </a:t>
            </a:r>
            <a:r>
              <a:rPr lang="tr-TR" dirty="0" err="1" smtClean="0"/>
              <a:t>disfonksiyon</a:t>
            </a:r>
            <a:r>
              <a:rPr lang="tr-TR" dirty="0" smtClean="0"/>
              <a:t> ile karakterli</a:t>
            </a:r>
          </a:p>
          <a:p>
            <a:pPr lvl="1" eaLnBrk="1" fontAlgn="auto" hangingPunct="1">
              <a:spcAft>
                <a:spcPts val="0"/>
              </a:spcAft>
              <a:buFont typeface="Arial" pitchFamily="34" charset="0"/>
              <a:buChar char="–"/>
              <a:defRPr/>
            </a:pPr>
            <a:r>
              <a:rPr lang="tr-TR" dirty="0" smtClean="0"/>
              <a:t>Hipertansiyon</a:t>
            </a:r>
          </a:p>
          <a:p>
            <a:pPr lvl="1" eaLnBrk="1" fontAlgn="auto" hangingPunct="1">
              <a:spcAft>
                <a:spcPts val="0"/>
              </a:spcAft>
              <a:buFont typeface="Arial" pitchFamily="34" charset="0"/>
              <a:buChar char="–"/>
              <a:defRPr/>
            </a:pPr>
            <a:r>
              <a:rPr lang="tr-TR" dirty="0" smtClean="0"/>
              <a:t>Ödem</a:t>
            </a:r>
          </a:p>
          <a:p>
            <a:pPr eaLnBrk="1" fontAlgn="auto" hangingPunct="1">
              <a:spcAft>
                <a:spcPts val="0"/>
              </a:spcAft>
              <a:buFont typeface="Arial" pitchFamily="34" charset="0"/>
              <a:buChar char="•"/>
              <a:defRPr/>
            </a:pPr>
            <a:r>
              <a:rPr lang="tr-TR" dirty="0" err="1" smtClean="0"/>
              <a:t>Eklamsi</a:t>
            </a:r>
            <a:r>
              <a:rPr lang="tr-TR" dirty="0" smtClean="0"/>
              <a:t>:</a:t>
            </a:r>
          </a:p>
          <a:p>
            <a:pPr lvl="1" eaLnBrk="1" fontAlgn="auto" hangingPunct="1">
              <a:spcAft>
                <a:spcPts val="0"/>
              </a:spcAft>
              <a:buFont typeface="Arial" pitchFamily="34" charset="0"/>
              <a:buChar char="–"/>
              <a:defRPr/>
            </a:pPr>
            <a:r>
              <a:rPr lang="tr-TR" dirty="0" err="1" smtClean="0"/>
              <a:t>Preeklamsi</a:t>
            </a:r>
            <a:r>
              <a:rPr lang="tr-TR" dirty="0" smtClean="0"/>
              <a:t>+</a:t>
            </a:r>
            <a:r>
              <a:rPr lang="tr-TR" dirty="0" err="1" smtClean="0"/>
              <a:t>proteinüri</a:t>
            </a:r>
            <a:endParaRPr lang="tr-TR" dirty="0" smtClean="0"/>
          </a:p>
          <a:p>
            <a:pPr eaLnBrk="1" fontAlgn="auto" hangingPunct="1">
              <a:spcAft>
                <a:spcPts val="0"/>
              </a:spcAft>
              <a:buFont typeface="Arial" pitchFamily="34" charset="0"/>
              <a:buChar char="•"/>
              <a:defRPr/>
            </a:pPr>
            <a:r>
              <a:rPr lang="tr-TR" dirty="0" smtClean="0"/>
              <a:t>HELLP sendromu (</a:t>
            </a:r>
            <a:r>
              <a:rPr lang="tr-TR" dirty="0" err="1" smtClean="0"/>
              <a:t>eklamsi</a:t>
            </a:r>
            <a:r>
              <a:rPr lang="tr-TR" dirty="0" smtClean="0"/>
              <a:t> ile gelişen </a:t>
            </a:r>
            <a:r>
              <a:rPr lang="tr-TR" dirty="0" err="1" smtClean="0"/>
              <a:t>hemolitik</a:t>
            </a:r>
            <a:r>
              <a:rPr lang="tr-TR" dirty="0" smtClean="0"/>
              <a:t> anemi, KC enzimlerinde artış, </a:t>
            </a:r>
            <a:r>
              <a:rPr lang="tr-TR" dirty="0" err="1" smtClean="0"/>
              <a:t>trombositopeni</a:t>
            </a:r>
            <a:r>
              <a:rPr lang="tr-TR" dirty="0" smtClean="0"/>
              <a:t>)</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Başlık"/>
          <p:cNvSpPr>
            <a:spLocks noGrp="1"/>
          </p:cNvSpPr>
          <p:nvPr>
            <p:ph type="title"/>
          </p:nvPr>
        </p:nvSpPr>
        <p:spPr/>
        <p:txBody>
          <a:bodyPr/>
          <a:lstStyle/>
          <a:p>
            <a:pPr eaLnBrk="1" hangingPunct="1"/>
            <a:r>
              <a:rPr lang="tr-TR" smtClean="0"/>
              <a:t>Patogenez</a:t>
            </a:r>
            <a:endParaRPr lang="en-US" smtClean="0"/>
          </a:p>
        </p:txBody>
      </p:sp>
      <p:sp>
        <p:nvSpPr>
          <p:cNvPr id="3" name="2 İçerik Yer Tutucusu"/>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tr-TR" dirty="0" smtClean="0"/>
              <a:t>Hala net değil</a:t>
            </a:r>
          </a:p>
          <a:p>
            <a:pPr eaLnBrk="1" fontAlgn="auto" hangingPunct="1">
              <a:spcAft>
                <a:spcPts val="0"/>
              </a:spcAft>
              <a:buFont typeface="Arial" pitchFamily="34" charset="0"/>
              <a:buChar char="•"/>
              <a:defRPr/>
            </a:pPr>
            <a:r>
              <a:rPr lang="tr-TR" dirty="0" smtClean="0"/>
              <a:t>Plasenta ana neden, plasenta gidince bulgular geçiyor</a:t>
            </a:r>
          </a:p>
          <a:p>
            <a:pPr eaLnBrk="1" fontAlgn="auto" hangingPunct="1">
              <a:spcAft>
                <a:spcPts val="0"/>
              </a:spcAft>
              <a:buFont typeface="Arial" pitchFamily="34" charset="0"/>
              <a:buChar char="•"/>
              <a:defRPr/>
            </a:pPr>
            <a:r>
              <a:rPr lang="tr-TR" dirty="0" err="1" smtClean="0"/>
              <a:t>Patofizyolojik</a:t>
            </a:r>
            <a:r>
              <a:rPr lang="tr-TR" dirty="0" smtClean="0"/>
              <a:t> nedenler (olası):</a:t>
            </a:r>
          </a:p>
          <a:p>
            <a:pPr lvl="1" eaLnBrk="1" fontAlgn="auto" hangingPunct="1">
              <a:spcAft>
                <a:spcPts val="0"/>
              </a:spcAft>
              <a:buFont typeface="Arial" pitchFamily="34" charset="0"/>
              <a:buChar char="–"/>
              <a:defRPr/>
            </a:pPr>
            <a:r>
              <a:rPr lang="tr-TR" dirty="0" smtClean="0"/>
              <a:t>Anormal </a:t>
            </a:r>
            <a:r>
              <a:rPr lang="tr-TR" dirty="0" err="1" smtClean="0"/>
              <a:t>plasental</a:t>
            </a:r>
            <a:r>
              <a:rPr lang="tr-TR" dirty="0" smtClean="0"/>
              <a:t> damarlar</a:t>
            </a:r>
          </a:p>
          <a:p>
            <a:pPr lvl="1" eaLnBrk="1" fontAlgn="auto" hangingPunct="1">
              <a:spcAft>
                <a:spcPts val="0"/>
              </a:spcAft>
              <a:buFont typeface="Arial" pitchFamily="34" charset="0"/>
              <a:buChar char="–"/>
              <a:defRPr/>
            </a:pPr>
            <a:r>
              <a:rPr lang="tr-TR" dirty="0" err="1" smtClean="0"/>
              <a:t>Endotelial</a:t>
            </a:r>
            <a:r>
              <a:rPr lang="tr-TR" dirty="0" smtClean="0"/>
              <a:t> </a:t>
            </a:r>
            <a:r>
              <a:rPr lang="tr-TR" dirty="0" err="1" smtClean="0"/>
              <a:t>disfonksiyon</a:t>
            </a:r>
            <a:endParaRPr lang="tr-TR" dirty="0" smtClean="0"/>
          </a:p>
          <a:p>
            <a:pPr lvl="1" eaLnBrk="1" fontAlgn="auto" hangingPunct="1">
              <a:spcAft>
                <a:spcPts val="0"/>
              </a:spcAft>
              <a:buFont typeface="Arial" pitchFamily="34" charset="0"/>
              <a:buChar char="–"/>
              <a:defRPr/>
            </a:pPr>
            <a:r>
              <a:rPr lang="tr-TR" dirty="0" err="1" smtClean="0"/>
              <a:t>Koagülasyon</a:t>
            </a:r>
            <a:r>
              <a:rPr lang="tr-TR" dirty="0" smtClean="0"/>
              <a:t> anomalileri</a:t>
            </a:r>
            <a:endParaRPr lang="en-US" dirty="0" smtClean="0"/>
          </a:p>
          <a:p>
            <a:pPr eaLnBrk="1" fontAlgn="auto" hangingPunct="1">
              <a:spcAft>
                <a:spcPts val="0"/>
              </a:spcAft>
              <a:buFont typeface="Arial" pitchFamily="34" charset="0"/>
              <a:buChar char="•"/>
              <a:defRPr/>
            </a:pPr>
            <a:r>
              <a:rPr lang="tr-TR" dirty="0" smtClean="0"/>
              <a:t>Klinik olarak 34. haftadan sonra başlar</a:t>
            </a:r>
          </a:p>
          <a:p>
            <a:pPr eaLnBrk="1" fontAlgn="auto" hangingPunct="1">
              <a:spcAft>
                <a:spcPts val="0"/>
              </a:spcAft>
              <a:buFont typeface="Arial" pitchFamily="34" charset="0"/>
              <a:buChar char="•"/>
              <a:defRPr/>
            </a:pPr>
            <a:r>
              <a:rPr lang="tr-TR" dirty="0" err="1" smtClean="0"/>
              <a:t>Histopatolojik</a:t>
            </a:r>
            <a:r>
              <a:rPr lang="tr-TR" dirty="0" smtClean="0"/>
              <a:t> tipik bulgu akut </a:t>
            </a:r>
            <a:r>
              <a:rPr lang="tr-TR" dirty="0" err="1" smtClean="0"/>
              <a:t>ateroz</a:t>
            </a:r>
            <a:endParaRPr lang="tr-TR" dirty="0" smtClean="0"/>
          </a:p>
          <a:p>
            <a:pPr eaLnBrk="1" fontAlgn="auto" hangingPunct="1">
              <a:spcAft>
                <a:spcPts val="0"/>
              </a:spcAft>
              <a:buFont typeface="Arial" pitchFamily="34" charset="0"/>
              <a:buChar char="•"/>
              <a:defRPr/>
            </a:pPr>
            <a:endParaRPr lang="tr-TR" dirty="0"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Başlık"/>
          <p:cNvSpPr>
            <a:spLocks noGrp="1"/>
          </p:cNvSpPr>
          <p:nvPr>
            <p:ph type="title"/>
          </p:nvPr>
        </p:nvSpPr>
        <p:spPr/>
        <p:txBody>
          <a:bodyPr/>
          <a:lstStyle/>
          <a:p>
            <a:pPr eaLnBrk="1" hangingPunct="1"/>
            <a:r>
              <a:rPr lang="tr-TR" smtClean="0"/>
              <a:t>Eklamsi; akut ateroz</a:t>
            </a:r>
            <a:endParaRPr lang="en-US" smtClean="0"/>
          </a:p>
        </p:txBody>
      </p:sp>
      <p:pic>
        <p:nvPicPr>
          <p:cNvPr id="43010" name="6 Resim" descr="jptm-2015-10-23f2 akut ateroz.gif"/>
          <p:cNvPicPr>
            <a:picLocks noChangeAspect="1"/>
          </p:cNvPicPr>
          <p:nvPr/>
        </p:nvPicPr>
        <p:blipFill>
          <a:blip r:embed="rId2"/>
          <a:srcRect/>
          <a:stretch>
            <a:fillRect/>
          </a:stretch>
        </p:blipFill>
        <p:spPr bwMode="auto">
          <a:xfrm>
            <a:off x="0" y="2000250"/>
            <a:ext cx="9144000" cy="3697288"/>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3 İçerik Yer Tutucusu" descr="20170928_085443.jpg"/>
          <p:cNvPicPr>
            <a:picLocks noGrp="1" noChangeAspect="1"/>
          </p:cNvPicPr>
          <p:nvPr>
            <p:ph idx="1"/>
          </p:nvPr>
        </p:nvPicPr>
        <p:blipFill>
          <a:blip r:embed="rId2"/>
          <a:srcRect/>
          <a:stretch>
            <a:fillRect/>
          </a:stretch>
        </p:blipFill>
        <p:spPr>
          <a:xfrm>
            <a:off x="261938" y="571500"/>
            <a:ext cx="8509000" cy="478631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Resim 4"/>
          <p:cNvPicPr>
            <a:picLocks noChangeAspect="1"/>
          </p:cNvPicPr>
          <p:nvPr/>
        </p:nvPicPr>
        <p:blipFill>
          <a:blip r:embed="rId2"/>
          <a:srcRect/>
          <a:stretch>
            <a:fillRect/>
          </a:stretch>
        </p:blipFill>
        <p:spPr bwMode="auto">
          <a:xfrm>
            <a:off x="539750" y="188913"/>
            <a:ext cx="7561263" cy="5191125"/>
          </a:xfrm>
          <a:prstGeom prst="rect">
            <a:avLst/>
          </a:prstGeom>
          <a:noFill/>
          <a:ln w="9525">
            <a:noFill/>
            <a:miter lim="800000"/>
            <a:headEnd/>
            <a:tailEnd/>
          </a:ln>
        </p:spPr>
      </p:pic>
      <p:sp>
        <p:nvSpPr>
          <p:cNvPr id="46083" name="Metin kutusu 6"/>
          <p:cNvSpPr txBox="1">
            <a:spLocks noChangeArrowheads="1"/>
          </p:cNvSpPr>
          <p:nvPr/>
        </p:nvSpPr>
        <p:spPr bwMode="auto">
          <a:xfrm>
            <a:off x="611188" y="5589588"/>
            <a:ext cx="7489825" cy="522287"/>
          </a:xfrm>
          <a:prstGeom prst="rect">
            <a:avLst/>
          </a:prstGeom>
          <a:solidFill>
            <a:srgbClr val="FFFF00"/>
          </a:solidFill>
          <a:ln w="9525">
            <a:noFill/>
            <a:miter lim="800000"/>
            <a:headEnd/>
            <a:tailEnd/>
          </a:ln>
        </p:spPr>
        <p:txBody>
          <a:bodyPr>
            <a:spAutoFit/>
          </a:bodyPr>
          <a:lstStyle/>
          <a:p>
            <a:r>
              <a:rPr lang="tr-TR" sz="2800" b="1" i="1">
                <a:latin typeface="Arial Black" pitchFamily="34" charset="0"/>
              </a:rPr>
              <a:t>Sabrınız için teşekkür ederim…</a:t>
            </a:r>
            <a:endParaRPr lang="en-US" sz="2800" b="1" i="1">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Başlık"/>
          <p:cNvSpPr>
            <a:spLocks noGrp="1"/>
          </p:cNvSpPr>
          <p:nvPr>
            <p:ph type="title" idx="4294967295"/>
          </p:nvPr>
        </p:nvSpPr>
        <p:spPr/>
        <p:txBody>
          <a:bodyPr/>
          <a:lstStyle/>
          <a:p>
            <a:pPr eaLnBrk="1" hangingPunct="1"/>
            <a:endParaRPr lang="en-US" smtClean="0"/>
          </a:p>
        </p:txBody>
      </p:sp>
      <p:sp>
        <p:nvSpPr>
          <p:cNvPr id="62467" name="2 İçerik Yer Tutucusu"/>
          <p:cNvSpPr>
            <a:spLocks noGrp="1"/>
          </p:cNvSpPr>
          <p:nvPr>
            <p:ph idx="4294967295"/>
          </p:nvPr>
        </p:nvSpPr>
        <p:spPr/>
        <p:txBody>
          <a:bodyPr/>
          <a:lstStyle/>
          <a:p>
            <a:pPr eaLnBrk="1" hangingPunct="1"/>
            <a:r>
              <a:rPr lang="tr-TR" smtClean="0"/>
              <a:t>Plasenta</a:t>
            </a:r>
          </a:p>
          <a:p>
            <a:pPr lvl="1" eaLnBrk="1" hangingPunct="1"/>
            <a:r>
              <a:rPr lang="tr-TR" smtClean="0"/>
              <a:t> Fetal organ</a:t>
            </a:r>
          </a:p>
          <a:p>
            <a:pPr lvl="1" eaLnBrk="1" hangingPunct="1"/>
            <a:r>
              <a:rPr lang="tr-TR" smtClean="0"/>
              <a:t>Maternal-fetal gaz ve besin alışverişi</a:t>
            </a:r>
          </a:p>
          <a:p>
            <a:pPr lvl="1" eaLnBrk="1" hangingPunct="1"/>
            <a:r>
              <a:rPr lang="tr-TR" smtClean="0"/>
              <a:t>Fetal atıkların uzaklaşıtılması</a:t>
            </a:r>
          </a:p>
          <a:p>
            <a:pPr lvl="1" eaLnBrk="1" hangingPunct="1"/>
            <a:r>
              <a:rPr lang="tr-TR" smtClean="0"/>
              <a:t>Gebeliğin devamlılığını ve desteklenmesini sağlayan İmmunolojik ve endokrin fonksiyon</a:t>
            </a:r>
          </a:p>
          <a:p>
            <a:pPr lvl="1" eaLnBrk="1" hangingPunct="1"/>
            <a:r>
              <a:rPr lang="tr-TR" smtClean="0"/>
              <a:t>Konsepsiyondan sonra blastokistin uterusa implantasyonu ile oluşmaya başlar</a:t>
            </a:r>
          </a:p>
          <a:p>
            <a:pPr lvl="1" eaLnBrk="1" hangingPunct="1"/>
            <a:r>
              <a:rPr lang="tr-TR" smtClean="0"/>
              <a:t>Doğum ile uterustan ayrılır</a:t>
            </a:r>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p:txBody>
          <a:bodyPr rtlCol="0">
            <a:normAutofit fontScale="90000"/>
          </a:bodyPr>
          <a:lstStyle/>
          <a:p>
            <a:pPr eaLnBrk="1" fontAlgn="auto" hangingPunct="1">
              <a:spcAft>
                <a:spcPts val="0"/>
              </a:spcAft>
              <a:defRPr/>
            </a:pPr>
            <a:r>
              <a:rPr lang="tr-TR" dirty="0" err="1" smtClean="0"/>
              <a:t>Fertilize</a:t>
            </a:r>
            <a:r>
              <a:rPr lang="tr-TR" dirty="0" smtClean="0"/>
              <a:t> oositin yolculuğu ve plasenta</a:t>
            </a:r>
            <a:endParaRPr lang="en-US" dirty="0"/>
          </a:p>
        </p:txBody>
      </p:sp>
      <p:sp>
        <p:nvSpPr>
          <p:cNvPr id="63491" name="2 İçerik Yer Tutucusu"/>
          <p:cNvSpPr>
            <a:spLocks noGrp="1"/>
          </p:cNvSpPr>
          <p:nvPr>
            <p:ph idx="4294967295"/>
          </p:nvPr>
        </p:nvSpPr>
        <p:spPr/>
        <p:txBody>
          <a:bodyPr/>
          <a:lstStyle/>
          <a:p>
            <a:pPr eaLnBrk="1" hangingPunct="1">
              <a:lnSpc>
                <a:spcPct val="80000"/>
              </a:lnSpc>
            </a:pPr>
            <a:r>
              <a:rPr lang="tr-TR" sz="2500" smtClean="0">
                <a:latin typeface="Arial" charset="0"/>
              </a:rPr>
              <a:t>Konsepsiyon</a:t>
            </a:r>
            <a:r>
              <a:rPr lang="tr-TR" sz="2500" smtClean="0">
                <a:latin typeface="Arial" charset="0"/>
                <a:sym typeface="Wingdings" pitchFamily="2" charset="2"/>
              </a:rPr>
              <a:t></a:t>
            </a:r>
            <a:r>
              <a:rPr lang="tr-TR" sz="2500" smtClean="0">
                <a:latin typeface="Arial" charset="0"/>
              </a:rPr>
              <a:t> feritilize ovum</a:t>
            </a:r>
            <a:r>
              <a:rPr lang="tr-TR" sz="2500" smtClean="0">
                <a:latin typeface="Arial" charset="0"/>
                <a:sym typeface="Wingdings" pitchFamily="2" charset="2"/>
              </a:rPr>
              <a:t>(fallopian tüp)uterin kavite gebelik başlar</a:t>
            </a:r>
            <a:endParaRPr lang="tr-TR" sz="2500" smtClean="0">
              <a:latin typeface="Arial" charset="0"/>
            </a:endParaRPr>
          </a:p>
          <a:p>
            <a:pPr eaLnBrk="1" hangingPunct="1">
              <a:lnSpc>
                <a:spcPct val="80000"/>
              </a:lnSpc>
            </a:pPr>
            <a:r>
              <a:rPr lang="tr-TR" sz="2500" smtClean="0"/>
              <a:t>Morula</a:t>
            </a:r>
            <a:r>
              <a:rPr lang="tr-TR" sz="2500" smtClean="0">
                <a:sym typeface="Wingdings" pitchFamily="2" charset="2"/>
              </a:rPr>
              <a:t> Blastokisttrofoblastların farklılaşması</a:t>
            </a:r>
            <a:endParaRPr lang="tr-TR" sz="2500" smtClean="0"/>
          </a:p>
          <a:p>
            <a:pPr eaLnBrk="1" hangingPunct="1">
              <a:lnSpc>
                <a:spcPct val="80000"/>
              </a:lnSpc>
            </a:pPr>
            <a:r>
              <a:rPr lang="tr-TR" sz="2500" smtClean="0"/>
              <a:t>Konsepsiyondan sonra 4. günde morulayı oluşturan blastomerler sıvı sekrete etmeye başlar ce blastokist kavitesini oluşturur.</a:t>
            </a:r>
            <a:r>
              <a:rPr lang="en-US" sz="2500" smtClean="0"/>
              <a:t> </a:t>
            </a:r>
            <a:endParaRPr lang="tr-TR" sz="2500" smtClean="0"/>
          </a:p>
          <a:p>
            <a:pPr eaLnBrk="1" hangingPunct="1">
              <a:lnSpc>
                <a:spcPct val="80000"/>
              </a:lnSpc>
            </a:pPr>
            <a:r>
              <a:rPr lang="tr-TR" sz="2500" smtClean="0"/>
              <a:t>Bu aşamada iç kompakt hücre kitlesi embriyoblastları, dış mononükleer tabaka hücreleri trofoblastları (Blastokist kavitesini çevreleyen) oluşturur. </a:t>
            </a:r>
          </a:p>
          <a:p>
            <a:pPr eaLnBrk="1" hangingPunct="1">
              <a:lnSpc>
                <a:spcPct val="80000"/>
              </a:lnSpc>
            </a:pPr>
            <a:r>
              <a:rPr lang="tr-TR" sz="2500" smtClean="0"/>
              <a:t>Konsepsiyondan yaklaşık 6-7 gün sonra blastokist uterin desiduaya tutunur ve plasenta oluşmaya başlar</a:t>
            </a:r>
            <a:endParaRPr lang="en-US" sz="25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100 Grup"/>
          <p:cNvGrpSpPr>
            <a:grpSpLocks/>
          </p:cNvGrpSpPr>
          <p:nvPr/>
        </p:nvGrpSpPr>
        <p:grpSpPr bwMode="auto">
          <a:xfrm>
            <a:off x="-71438" y="571500"/>
            <a:ext cx="9358313" cy="5826125"/>
            <a:chOff x="-1016947" y="314073"/>
            <a:chExt cx="11551828" cy="6229521"/>
          </a:xfrm>
        </p:grpSpPr>
        <p:sp>
          <p:nvSpPr>
            <p:cNvPr id="64515" name="1 Metin kutusu"/>
            <p:cNvSpPr txBox="1">
              <a:spLocks noChangeArrowheads="1"/>
            </p:cNvSpPr>
            <p:nvPr/>
          </p:nvSpPr>
          <p:spPr bwMode="auto">
            <a:xfrm>
              <a:off x="4786346" y="314073"/>
              <a:ext cx="2143140" cy="361964"/>
            </a:xfrm>
            <a:prstGeom prst="rect">
              <a:avLst/>
            </a:prstGeom>
            <a:noFill/>
            <a:ln w="9525">
              <a:noFill/>
              <a:miter lim="800000"/>
              <a:headEnd/>
              <a:tailEnd/>
            </a:ln>
          </p:spPr>
          <p:txBody>
            <a:bodyPr>
              <a:spAutoFit/>
            </a:bodyPr>
            <a:lstStyle/>
            <a:p>
              <a:r>
                <a:rPr lang="tr-TR" sz="1600" b="1">
                  <a:latin typeface="Calibri" pitchFamily="34" charset="0"/>
                </a:rPr>
                <a:t>Fertilize oosit</a:t>
              </a:r>
              <a:endParaRPr lang="en-US" sz="1600" b="1">
                <a:latin typeface="Calibri" pitchFamily="34" charset="0"/>
              </a:endParaRPr>
            </a:p>
          </p:txBody>
        </p:sp>
        <p:grpSp>
          <p:nvGrpSpPr>
            <p:cNvPr id="64516" name="12 Grup"/>
            <p:cNvGrpSpPr>
              <a:grpSpLocks/>
            </p:cNvGrpSpPr>
            <p:nvPr/>
          </p:nvGrpSpPr>
          <p:grpSpPr bwMode="auto">
            <a:xfrm>
              <a:off x="3429024" y="571480"/>
              <a:ext cx="4216430" cy="500066"/>
              <a:chOff x="2428066" y="1214422"/>
              <a:chExt cx="4216430" cy="857256"/>
            </a:xfrm>
          </p:grpSpPr>
          <p:cxnSp>
            <p:nvCxnSpPr>
              <p:cNvPr id="4" name="3 Düz Bağlayıcı"/>
              <p:cNvCxnSpPr/>
              <p:nvPr/>
            </p:nvCxnSpPr>
            <p:spPr>
              <a:xfrm>
                <a:off x="2428423" y="1215452"/>
                <a:ext cx="4215094" cy="2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Düz Ok Bağlayıcısı"/>
              <p:cNvCxnSpPr/>
              <p:nvPr/>
            </p:nvCxnSpPr>
            <p:spPr>
              <a:xfrm rot="5400000">
                <a:off x="2001653" y="1642222"/>
                <a:ext cx="855498" cy="19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Düz Ok Bağlayıcısı"/>
              <p:cNvCxnSpPr/>
              <p:nvPr/>
            </p:nvCxnSpPr>
            <p:spPr>
              <a:xfrm rot="5400000">
                <a:off x="6215767" y="1643202"/>
                <a:ext cx="8554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4520" name="14 Metin kutusu"/>
            <p:cNvSpPr txBox="1">
              <a:spLocks noChangeArrowheads="1"/>
            </p:cNvSpPr>
            <p:nvPr/>
          </p:nvSpPr>
          <p:spPr bwMode="auto">
            <a:xfrm>
              <a:off x="2214578" y="1071546"/>
              <a:ext cx="1785950" cy="888458"/>
            </a:xfrm>
            <a:prstGeom prst="rect">
              <a:avLst/>
            </a:prstGeom>
            <a:noFill/>
            <a:ln w="9525">
              <a:noFill/>
              <a:miter lim="800000"/>
              <a:headEnd/>
              <a:tailEnd/>
            </a:ln>
          </p:spPr>
          <p:txBody>
            <a:bodyPr>
              <a:spAutoFit/>
            </a:bodyPr>
            <a:lstStyle/>
            <a:p>
              <a:r>
                <a:rPr lang="tr-TR" sz="1600">
                  <a:latin typeface="Calibri" pitchFamily="34" charset="0"/>
                </a:rPr>
                <a:t>İç hücre kütlesi</a:t>
              </a:r>
            </a:p>
            <a:p>
              <a:r>
                <a:rPr lang="tr-TR" sz="1600">
                  <a:latin typeface="Calibri" pitchFamily="34" charset="0"/>
                </a:rPr>
                <a:t>OCT3/4</a:t>
              </a:r>
              <a:endParaRPr lang="en-US" sz="1600">
                <a:latin typeface="Calibri" pitchFamily="34" charset="0"/>
              </a:endParaRPr>
            </a:p>
          </p:txBody>
        </p:sp>
        <p:sp>
          <p:nvSpPr>
            <p:cNvPr id="64521" name="15 Metin kutusu"/>
            <p:cNvSpPr txBox="1">
              <a:spLocks noChangeArrowheads="1"/>
            </p:cNvSpPr>
            <p:nvPr/>
          </p:nvSpPr>
          <p:spPr bwMode="auto">
            <a:xfrm>
              <a:off x="6715172" y="1285860"/>
              <a:ext cx="2500330" cy="888458"/>
            </a:xfrm>
            <a:prstGeom prst="rect">
              <a:avLst/>
            </a:prstGeom>
            <a:noFill/>
            <a:ln w="9525">
              <a:noFill/>
              <a:miter lim="800000"/>
              <a:headEnd/>
              <a:tailEnd/>
            </a:ln>
          </p:spPr>
          <p:txBody>
            <a:bodyPr>
              <a:spAutoFit/>
            </a:bodyPr>
            <a:lstStyle/>
            <a:p>
              <a:r>
                <a:rPr lang="tr-TR" sz="1600">
                  <a:latin typeface="Calibri" pitchFamily="34" charset="0"/>
                </a:rPr>
                <a:t>Trofoblast</a:t>
              </a:r>
            </a:p>
            <a:p>
              <a:r>
                <a:rPr lang="tr-TR" sz="1600">
                  <a:latin typeface="Calibri" pitchFamily="34" charset="0"/>
                </a:rPr>
                <a:t>CDX2, EOMES, GATA3</a:t>
              </a:r>
              <a:endParaRPr lang="en-US" sz="1600">
                <a:latin typeface="Calibri" pitchFamily="34" charset="0"/>
              </a:endParaRPr>
            </a:p>
          </p:txBody>
        </p:sp>
        <p:grpSp>
          <p:nvGrpSpPr>
            <p:cNvPr id="64522" name="16 Grup"/>
            <p:cNvGrpSpPr>
              <a:grpSpLocks/>
            </p:cNvGrpSpPr>
            <p:nvPr/>
          </p:nvGrpSpPr>
          <p:grpSpPr bwMode="auto">
            <a:xfrm>
              <a:off x="1643074" y="1714488"/>
              <a:ext cx="2643206" cy="571504"/>
              <a:chOff x="2428066" y="1214422"/>
              <a:chExt cx="4216430" cy="857256"/>
            </a:xfrm>
          </p:grpSpPr>
          <p:cxnSp>
            <p:nvCxnSpPr>
              <p:cNvPr id="18" name="17 Düz Bağlayıcı"/>
              <p:cNvCxnSpPr/>
              <p:nvPr/>
            </p:nvCxnSpPr>
            <p:spPr>
              <a:xfrm>
                <a:off x="2426715" y="1214355"/>
                <a:ext cx="4216895" cy="2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18 Düz Ok Bağlayıcısı"/>
              <p:cNvCxnSpPr/>
              <p:nvPr/>
            </p:nvCxnSpPr>
            <p:spPr>
              <a:xfrm rot="5400000">
                <a:off x="1999256" y="1641814"/>
                <a:ext cx="858043" cy="3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Düz Ok Bağlayıcısı"/>
              <p:cNvCxnSpPr/>
              <p:nvPr/>
            </p:nvCxnSpPr>
            <p:spPr>
              <a:xfrm rot="5400000">
                <a:off x="6214587" y="1643377"/>
                <a:ext cx="85804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4526" name="20 Metin kutusu"/>
            <p:cNvSpPr txBox="1">
              <a:spLocks noChangeArrowheads="1"/>
            </p:cNvSpPr>
            <p:nvPr/>
          </p:nvSpPr>
          <p:spPr bwMode="auto">
            <a:xfrm>
              <a:off x="1214478" y="2285992"/>
              <a:ext cx="1643042" cy="888458"/>
            </a:xfrm>
            <a:prstGeom prst="rect">
              <a:avLst/>
            </a:prstGeom>
            <a:noFill/>
            <a:ln w="9525">
              <a:noFill/>
              <a:miter lim="800000"/>
              <a:headEnd/>
              <a:tailEnd/>
            </a:ln>
          </p:spPr>
          <p:txBody>
            <a:bodyPr>
              <a:spAutoFit/>
            </a:bodyPr>
            <a:lstStyle/>
            <a:p>
              <a:r>
                <a:rPr lang="tr-TR" sz="1600">
                  <a:latin typeface="Calibri" pitchFamily="34" charset="0"/>
                </a:rPr>
                <a:t>Epiblast</a:t>
              </a:r>
            </a:p>
            <a:p>
              <a:r>
                <a:rPr lang="tr-TR" sz="1600">
                  <a:latin typeface="Calibri" pitchFamily="34" charset="0"/>
                </a:rPr>
                <a:t>NANOG, SOX2</a:t>
              </a:r>
              <a:endParaRPr lang="en-US" sz="1600">
                <a:latin typeface="Calibri" pitchFamily="34" charset="0"/>
              </a:endParaRPr>
            </a:p>
          </p:txBody>
        </p:sp>
        <p:sp>
          <p:nvSpPr>
            <p:cNvPr id="64527" name="21 Metin kutusu"/>
            <p:cNvSpPr txBox="1">
              <a:spLocks noChangeArrowheads="1"/>
            </p:cNvSpPr>
            <p:nvPr/>
          </p:nvSpPr>
          <p:spPr bwMode="auto">
            <a:xfrm>
              <a:off x="3377656" y="2285991"/>
              <a:ext cx="2571767" cy="888458"/>
            </a:xfrm>
            <a:prstGeom prst="rect">
              <a:avLst/>
            </a:prstGeom>
            <a:noFill/>
            <a:ln w="9525">
              <a:noFill/>
              <a:miter lim="800000"/>
              <a:headEnd/>
              <a:tailEnd/>
            </a:ln>
          </p:spPr>
          <p:txBody>
            <a:bodyPr>
              <a:spAutoFit/>
            </a:bodyPr>
            <a:lstStyle/>
            <a:p>
              <a:r>
                <a:rPr lang="tr-TR" sz="1600">
                  <a:latin typeface="Calibri" pitchFamily="34" charset="0"/>
                </a:rPr>
                <a:t>Hipoblast</a:t>
              </a:r>
            </a:p>
            <a:p>
              <a:r>
                <a:rPr lang="tr-TR" sz="1600">
                  <a:latin typeface="Calibri" pitchFamily="34" charset="0"/>
                </a:rPr>
                <a:t>GATA4, GATA6, SOX17</a:t>
              </a:r>
              <a:endParaRPr lang="en-US" sz="1600">
                <a:latin typeface="Calibri" pitchFamily="34" charset="0"/>
              </a:endParaRPr>
            </a:p>
          </p:txBody>
        </p:sp>
        <p:cxnSp>
          <p:nvCxnSpPr>
            <p:cNvPr id="24" name="23 Düz Ok Bağlayıcısı"/>
            <p:cNvCxnSpPr/>
            <p:nvPr/>
          </p:nvCxnSpPr>
          <p:spPr>
            <a:xfrm rot="5400000">
              <a:off x="7502126" y="2214200"/>
              <a:ext cx="427749" cy="19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29" name="24 Metin kutusu"/>
            <p:cNvSpPr txBox="1">
              <a:spLocks noChangeArrowheads="1"/>
            </p:cNvSpPr>
            <p:nvPr/>
          </p:nvSpPr>
          <p:spPr bwMode="auto">
            <a:xfrm>
              <a:off x="7000924" y="2714620"/>
              <a:ext cx="2000264" cy="361964"/>
            </a:xfrm>
            <a:prstGeom prst="rect">
              <a:avLst/>
            </a:prstGeom>
            <a:noFill/>
            <a:ln w="9525">
              <a:noFill/>
              <a:miter lim="800000"/>
              <a:headEnd/>
              <a:tailEnd/>
            </a:ln>
          </p:spPr>
          <p:txBody>
            <a:bodyPr>
              <a:spAutoFit/>
            </a:bodyPr>
            <a:lstStyle/>
            <a:p>
              <a:r>
                <a:rPr lang="tr-TR" sz="1600">
                  <a:latin typeface="Calibri" pitchFamily="34" charset="0"/>
                </a:rPr>
                <a:t>Sitotrofoblast</a:t>
              </a:r>
              <a:endParaRPr lang="en-US" sz="1600">
                <a:latin typeface="Calibri" pitchFamily="34" charset="0"/>
              </a:endParaRPr>
            </a:p>
          </p:txBody>
        </p:sp>
        <p:cxnSp>
          <p:nvCxnSpPr>
            <p:cNvPr id="27" name="26 Düz Ok Bağlayıcısı"/>
            <p:cNvCxnSpPr/>
            <p:nvPr/>
          </p:nvCxnSpPr>
          <p:spPr>
            <a:xfrm rot="5400000">
              <a:off x="6751600" y="3179453"/>
              <a:ext cx="427749" cy="2135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31" name="27 Metin kutusu"/>
            <p:cNvSpPr txBox="1">
              <a:spLocks noChangeArrowheads="1"/>
            </p:cNvSpPr>
            <p:nvPr/>
          </p:nvSpPr>
          <p:spPr bwMode="auto">
            <a:xfrm>
              <a:off x="5332151" y="3500438"/>
              <a:ext cx="2097403" cy="361964"/>
            </a:xfrm>
            <a:prstGeom prst="rect">
              <a:avLst/>
            </a:prstGeom>
            <a:noFill/>
            <a:ln w="9525">
              <a:noFill/>
              <a:miter lim="800000"/>
              <a:headEnd/>
              <a:tailEnd/>
            </a:ln>
          </p:spPr>
          <p:txBody>
            <a:bodyPr>
              <a:spAutoFit/>
            </a:bodyPr>
            <a:lstStyle/>
            <a:p>
              <a:r>
                <a:rPr lang="tr-TR" sz="1600">
                  <a:latin typeface="Calibri" pitchFamily="34" charset="0"/>
                </a:rPr>
                <a:t>Sinsityotrofoblast</a:t>
              </a:r>
              <a:endParaRPr lang="en-US" sz="1600">
                <a:latin typeface="Calibri" pitchFamily="34" charset="0"/>
              </a:endParaRPr>
            </a:p>
          </p:txBody>
        </p:sp>
        <p:cxnSp>
          <p:nvCxnSpPr>
            <p:cNvPr id="30" name="29 Düz Ok Bağlayıcısı"/>
            <p:cNvCxnSpPr/>
            <p:nvPr/>
          </p:nvCxnSpPr>
          <p:spPr>
            <a:xfrm rot="16200000" flipH="1">
              <a:off x="8430462" y="3000896"/>
              <a:ext cx="712915" cy="7132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31 Düz Ok Bağlayıcısı"/>
            <p:cNvCxnSpPr/>
            <p:nvPr/>
          </p:nvCxnSpPr>
          <p:spPr>
            <a:xfrm rot="5400000">
              <a:off x="7858019" y="3214734"/>
              <a:ext cx="785904" cy="358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34" name="32 Metin kutusu"/>
            <p:cNvSpPr txBox="1">
              <a:spLocks noChangeArrowheads="1"/>
            </p:cNvSpPr>
            <p:nvPr/>
          </p:nvSpPr>
          <p:spPr bwMode="auto">
            <a:xfrm>
              <a:off x="8683061" y="3786190"/>
              <a:ext cx="1428727" cy="625210"/>
            </a:xfrm>
            <a:prstGeom prst="rect">
              <a:avLst/>
            </a:prstGeom>
            <a:noFill/>
            <a:ln w="9525">
              <a:noFill/>
              <a:miter lim="800000"/>
              <a:headEnd/>
              <a:tailEnd/>
            </a:ln>
          </p:spPr>
          <p:txBody>
            <a:bodyPr>
              <a:spAutoFit/>
            </a:bodyPr>
            <a:lstStyle/>
            <a:p>
              <a:r>
                <a:rPr lang="tr-TR" sz="1600">
                  <a:latin typeface="Calibri" pitchFamily="34" charset="0"/>
                </a:rPr>
                <a:t>Ekstravillöz HLA-G</a:t>
              </a:r>
              <a:endParaRPr lang="en-US" sz="1600">
                <a:latin typeface="Calibri" pitchFamily="34" charset="0"/>
              </a:endParaRPr>
            </a:p>
          </p:txBody>
        </p:sp>
        <p:sp>
          <p:nvSpPr>
            <p:cNvPr id="64535" name="34 Metin kutusu"/>
            <p:cNvSpPr txBox="1">
              <a:spLocks noChangeArrowheads="1"/>
            </p:cNvSpPr>
            <p:nvPr/>
          </p:nvSpPr>
          <p:spPr bwMode="auto">
            <a:xfrm>
              <a:off x="7572428" y="3857628"/>
              <a:ext cx="1071569" cy="625210"/>
            </a:xfrm>
            <a:prstGeom prst="rect">
              <a:avLst/>
            </a:prstGeom>
            <a:noFill/>
            <a:ln w="9525">
              <a:noFill/>
              <a:miter lim="800000"/>
              <a:headEnd/>
              <a:tailEnd/>
            </a:ln>
          </p:spPr>
          <p:txBody>
            <a:bodyPr>
              <a:spAutoFit/>
            </a:bodyPr>
            <a:lstStyle/>
            <a:p>
              <a:r>
                <a:rPr lang="tr-TR" sz="1600">
                  <a:latin typeface="Calibri" pitchFamily="34" charset="0"/>
                </a:rPr>
                <a:t>Villöz</a:t>
              </a:r>
            </a:p>
            <a:p>
              <a:r>
                <a:rPr lang="tr-TR" sz="1600">
                  <a:latin typeface="Calibri" pitchFamily="34" charset="0"/>
                </a:rPr>
                <a:t>EGFR</a:t>
              </a:r>
              <a:endParaRPr lang="en-US" sz="1600">
                <a:latin typeface="Calibri" pitchFamily="34" charset="0"/>
              </a:endParaRPr>
            </a:p>
          </p:txBody>
        </p:sp>
        <p:cxnSp>
          <p:nvCxnSpPr>
            <p:cNvPr id="37" name="36 Düz Ok Bağlayıcısı"/>
            <p:cNvCxnSpPr/>
            <p:nvPr/>
          </p:nvCxnSpPr>
          <p:spPr>
            <a:xfrm rot="5400000">
              <a:off x="8486954" y="4536537"/>
              <a:ext cx="429447" cy="2135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38 Düz Ok Bağlayıcısı"/>
            <p:cNvCxnSpPr/>
            <p:nvPr/>
          </p:nvCxnSpPr>
          <p:spPr>
            <a:xfrm rot="16200000" flipH="1">
              <a:off x="9633319" y="4536537"/>
              <a:ext cx="429447" cy="213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38" name="41 Metin kutusu"/>
            <p:cNvSpPr txBox="1">
              <a:spLocks noChangeArrowheads="1"/>
            </p:cNvSpPr>
            <p:nvPr/>
          </p:nvSpPr>
          <p:spPr bwMode="auto">
            <a:xfrm>
              <a:off x="7483115" y="4857760"/>
              <a:ext cx="1729038" cy="361964"/>
            </a:xfrm>
            <a:prstGeom prst="rect">
              <a:avLst/>
            </a:prstGeom>
            <a:noFill/>
            <a:ln w="9525">
              <a:noFill/>
              <a:miter lim="800000"/>
              <a:headEnd/>
              <a:tailEnd/>
            </a:ln>
          </p:spPr>
          <p:txBody>
            <a:bodyPr>
              <a:spAutoFit/>
            </a:bodyPr>
            <a:lstStyle/>
            <a:p>
              <a:r>
                <a:rPr lang="tr-TR" sz="1600">
                  <a:latin typeface="Calibri" pitchFamily="34" charset="0"/>
                </a:rPr>
                <a:t>Endovasküler</a:t>
              </a:r>
              <a:endParaRPr lang="en-US" sz="1600">
                <a:latin typeface="Calibri" pitchFamily="34" charset="0"/>
              </a:endParaRPr>
            </a:p>
          </p:txBody>
        </p:sp>
        <p:sp>
          <p:nvSpPr>
            <p:cNvPr id="64539" name="42 Metin kutusu"/>
            <p:cNvSpPr txBox="1">
              <a:spLocks noChangeArrowheads="1"/>
            </p:cNvSpPr>
            <p:nvPr/>
          </p:nvSpPr>
          <p:spPr bwMode="auto">
            <a:xfrm>
              <a:off x="9124009" y="4857760"/>
              <a:ext cx="1410872" cy="361964"/>
            </a:xfrm>
            <a:prstGeom prst="rect">
              <a:avLst/>
            </a:prstGeom>
            <a:noFill/>
            <a:ln w="9525">
              <a:noFill/>
              <a:miter lim="800000"/>
              <a:headEnd/>
              <a:tailEnd/>
            </a:ln>
          </p:spPr>
          <p:txBody>
            <a:bodyPr>
              <a:spAutoFit/>
            </a:bodyPr>
            <a:lstStyle/>
            <a:p>
              <a:r>
                <a:rPr lang="tr-TR" sz="1600">
                  <a:latin typeface="Calibri" pitchFamily="34" charset="0"/>
                </a:rPr>
                <a:t>İnterstisyel</a:t>
              </a:r>
              <a:endParaRPr lang="en-US" sz="1600">
                <a:latin typeface="Calibri" pitchFamily="34" charset="0"/>
              </a:endParaRPr>
            </a:p>
          </p:txBody>
        </p:sp>
        <p:cxnSp>
          <p:nvCxnSpPr>
            <p:cNvPr id="45" name="44 Düz Ok Bağlayıcısı"/>
            <p:cNvCxnSpPr/>
            <p:nvPr/>
          </p:nvCxnSpPr>
          <p:spPr>
            <a:xfrm rot="5400000">
              <a:off x="6893142" y="4822084"/>
              <a:ext cx="1144059" cy="4996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46 Düz Ok Bağlayıcısı"/>
            <p:cNvCxnSpPr/>
            <p:nvPr/>
          </p:nvCxnSpPr>
          <p:spPr>
            <a:xfrm rot="16200000" flipH="1">
              <a:off x="6036381" y="4608070"/>
              <a:ext cx="1785683" cy="2861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48 Düz Ok Bağlayıcısı"/>
            <p:cNvCxnSpPr/>
            <p:nvPr/>
          </p:nvCxnSpPr>
          <p:spPr>
            <a:xfrm rot="16200000" flipH="1">
              <a:off x="3536254" y="3823061"/>
              <a:ext cx="2500295" cy="856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54 Düz Ok Bağlayıcısı"/>
            <p:cNvCxnSpPr/>
            <p:nvPr/>
          </p:nvCxnSpPr>
          <p:spPr>
            <a:xfrm rot="5400000">
              <a:off x="3737054" y="3250075"/>
              <a:ext cx="799483" cy="274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56 Düz Ok Bağlayıcısı"/>
            <p:cNvCxnSpPr/>
            <p:nvPr/>
          </p:nvCxnSpPr>
          <p:spPr>
            <a:xfrm>
              <a:off x="2428027" y="2928095"/>
              <a:ext cx="1501052" cy="8588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45" name="57 Metin kutusu"/>
            <p:cNvSpPr txBox="1">
              <a:spLocks noChangeArrowheads="1"/>
            </p:cNvSpPr>
            <p:nvPr/>
          </p:nvSpPr>
          <p:spPr bwMode="auto">
            <a:xfrm>
              <a:off x="3331885" y="3737544"/>
              <a:ext cx="1471173" cy="888458"/>
            </a:xfrm>
            <a:prstGeom prst="rect">
              <a:avLst/>
            </a:prstGeom>
            <a:noFill/>
            <a:ln w="9525">
              <a:noFill/>
              <a:miter lim="800000"/>
              <a:headEnd/>
              <a:tailEnd/>
            </a:ln>
          </p:spPr>
          <p:txBody>
            <a:bodyPr>
              <a:spAutoFit/>
            </a:bodyPr>
            <a:lstStyle/>
            <a:p>
              <a:r>
                <a:rPr lang="tr-TR" sz="1600">
                  <a:latin typeface="Calibri" pitchFamily="34" charset="0"/>
                </a:rPr>
                <a:t>Ekstra-embriyonik mezoderm</a:t>
              </a:r>
              <a:endParaRPr lang="en-US" sz="1600">
                <a:latin typeface="Calibri" pitchFamily="34" charset="0"/>
              </a:endParaRPr>
            </a:p>
          </p:txBody>
        </p:sp>
        <p:sp>
          <p:nvSpPr>
            <p:cNvPr id="64546" name="58 Metin kutusu"/>
            <p:cNvSpPr txBox="1">
              <a:spLocks noChangeArrowheads="1"/>
            </p:cNvSpPr>
            <p:nvPr/>
          </p:nvSpPr>
          <p:spPr bwMode="auto">
            <a:xfrm>
              <a:off x="4714908" y="5500703"/>
              <a:ext cx="1285884" cy="361964"/>
            </a:xfrm>
            <a:prstGeom prst="rect">
              <a:avLst/>
            </a:prstGeom>
            <a:noFill/>
            <a:ln w="9525">
              <a:noFill/>
              <a:miter lim="800000"/>
              <a:headEnd/>
              <a:tailEnd/>
            </a:ln>
          </p:spPr>
          <p:txBody>
            <a:bodyPr>
              <a:spAutoFit/>
            </a:bodyPr>
            <a:lstStyle/>
            <a:p>
              <a:r>
                <a:rPr lang="tr-TR" sz="1600">
                  <a:latin typeface="Calibri" pitchFamily="34" charset="0"/>
                </a:rPr>
                <a:t>Yolk sak</a:t>
              </a:r>
              <a:endParaRPr lang="en-US" sz="1600">
                <a:latin typeface="Calibri" pitchFamily="34" charset="0"/>
              </a:endParaRPr>
            </a:p>
          </p:txBody>
        </p:sp>
        <p:sp>
          <p:nvSpPr>
            <p:cNvPr id="64547" name="59 Metin kutusu"/>
            <p:cNvSpPr txBox="1">
              <a:spLocks noChangeArrowheads="1"/>
            </p:cNvSpPr>
            <p:nvPr/>
          </p:nvSpPr>
          <p:spPr bwMode="auto">
            <a:xfrm>
              <a:off x="6715172" y="5643578"/>
              <a:ext cx="1643074" cy="625210"/>
            </a:xfrm>
            <a:prstGeom prst="rect">
              <a:avLst/>
            </a:prstGeom>
            <a:noFill/>
            <a:ln w="9525">
              <a:noFill/>
              <a:miter lim="800000"/>
              <a:headEnd/>
              <a:tailEnd/>
            </a:ln>
          </p:spPr>
          <p:txBody>
            <a:bodyPr>
              <a:spAutoFit/>
            </a:bodyPr>
            <a:lstStyle/>
            <a:p>
              <a:r>
                <a:rPr lang="tr-TR" sz="1600">
                  <a:latin typeface="Calibri" pitchFamily="34" charset="0"/>
                </a:rPr>
                <a:t>Plasental villus</a:t>
              </a:r>
              <a:endParaRPr lang="en-US" sz="1600">
                <a:latin typeface="Calibri" pitchFamily="34" charset="0"/>
              </a:endParaRPr>
            </a:p>
          </p:txBody>
        </p:sp>
        <p:cxnSp>
          <p:nvCxnSpPr>
            <p:cNvPr id="62" name="61 Düz Ok Bağlayıcısı"/>
            <p:cNvCxnSpPr/>
            <p:nvPr/>
          </p:nvCxnSpPr>
          <p:spPr>
            <a:xfrm>
              <a:off x="4626695" y="4501602"/>
              <a:ext cx="2427941" cy="11423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63 Düz Ok Bağlayıcısı"/>
            <p:cNvCxnSpPr/>
            <p:nvPr/>
          </p:nvCxnSpPr>
          <p:spPr>
            <a:xfrm rot="16200000" flipH="1">
              <a:off x="4285057" y="4714914"/>
              <a:ext cx="930185" cy="6427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66 Düz Ok Bağlayıcısı"/>
            <p:cNvCxnSpPr/>
            <p:nvPr/>
          </p:nvCxnSpPr>
          <p:spPr>
            <a:xfrm rot="16200000" flipH="1">
              <a:off x="2012444" y="3417414"/>
              <a:ext cx="1901107" cy="12110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51" name="67 Metin kutusu"/>
            <p:cNvSpPr txBox="1">
              <a:spLocks noChangeArrowheads="1"/>
            </p:cNvSpPr>
            <p:nvPr/>
          </p:nvSpPr>
          <p:spPr bwMode="auto">
            <a:xfrm>
              <a:off x="3071802" y="4857760"/>
              <a:ext cx="1554893" cy="625210"/>
            </a:xfrm>
            <a:prstGeom prst="rect">
              <a:avLst/>
            </a:prstGeom>
            <a:noFill/>
            <a:ln w="9525">
              <a:noFill/>
              <a:miter lim="800000"/>
              <a:headEnd/>
              <a:tailEnd/>
            </a:ln>
          </p:spPr>
          <p:txBody>
            <a:bodyPr>
              <a:spAutoFit/>
            </a:bodyPr>
            <a:lstStyle/>
            <a:p>
              <a:r>
                <a:rPr lang="tr-TR" sz="1600">
                  <a:latin typeface="Calibri" pitchFamily="34" charset="0"/>
                </a:rPr>
                <a:t>Amniyotik ektoderm</a:t>
              </a:r>
              <a:endParaRPr lang="en-US" sz="1600">
                <a:latin typeface="Calibri" pitchFamily="34" charset="0"/>
              </a:endParaRPr>
            </a:p>
          </p:txBody>
        </p:sp>
        <p:cxnSp>
          <p:nvCxnSpPr>
            <p:cNvPr id="70" name="69 Düz Ok Bağlayıcısı"/>
            <p:cNvCxnSpPr/>
            <p:nvPr/>
          </p:nvCxnSpPr>
          <p:spPr>
            <a:xfrm rot="16200000" flipH="1">
              <a:off x="1251051" y="3678362"/>
              <a:ext cx="1570110" cy="2155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71 Düz Ok Bağlayıcısı"/>
            <p:cNvCxnSpPr>
              <a:endCxn id="64556" idx="0"/>
            </p:cNvCxnSpPr>
            <p:nvPr/>
          </p:nvCxnSpPr>
          <p:spPr>
            <a:xfrm rot="5400000">
              <a:off x="501505" y="3501019"/>
              <a:ext cx="1570110" cy="5702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73 Düz Ok Bağlayıcısı"/>
            <p:cNvCxnSpPr/>
            <p:nvPr/>
          </p:nvCxnSpPr>
          <p:spPr>
            <a:xfrm rot="5400000">
              <a:off x="-34679" y="3035848"/>
              <a:ext cx="1427527" cy="13580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55" name="74 Metin kutusu"/>
            <p:cNvSpPr txBox="1">
              <a:spLocks noChangeArrowheads="1"/>
            </p:cNvSpPr>
            <p:nvPr/>
          </p:nvSpPr>
          <p:spPr bwMode="auto">
            <a:xfrm>
              <a:off x="1571604" y="4714884"/>
              <a:ext cx="1644179" cy="625210"/>
            </a:xfrm>
            <a:prstGeom prst="rect">
              <a:avLst/>
            </a:prstGeom>
            <a:noFill/>
            <a:ln w="9525">
              <a:noFill/>
              <a:miter lim="800000"/>
              <a:headEnd/>
              <a:tailEnd/>
            </a:ln>
          </p:spPr>
          <p:txBody>
            <a:bodyPr>
              <a:spAutoFit/>
            </a:bodyPr>
            <a:lstStyle/>
            <a:p>
              <a:r>
                <a:rPr lang="tr-TR" sz="1600">
                  <a:latin typeface="Calibri" pitchFamily="34" charset="0"/>
                </a:rPr>
                <a:t>Embriyonik endoderm</a:t>
              </a:r>
              <a:endParaRPr lang="en-US" sz="1600">
                <a:latin typeface="Calibri" pitchFamily="34" charset="0"/>
              </a:endParaRPr>
            </a:p>
          </p:txBody>
        </p:sp>
        <p:sp>
          <p:nvSpPr>
            <p:cNvPr id="64556" name="75 Metin kutusu"/>
            <p:cNvSpPr txBox="1">
              <a:spLocks noChangeArrowheads="1"/>
            </p:cNvSpPr>
            <p:nvPr/>
          </p:nvSpPr>
          <p:spPr bwMode="auto">
            <a:xfrm>
              <a:off x="285720" y="4572008"/>
              <a:ext cx="1430972" cy="625210"/>
            </a:xfrm>
            <a:prstGeom prst="rect">
              <a:avLst/>
            </a:prstGeom>
            <a:noFill/>
            <a:ln w="9525">
              <a:noFill/>
              <a:miter lim="800000"/>
              <a:headEnd/>
              <a:tailEnd/>
            </a:ln>
          </p:spPr>
          <p:txBody>
            <a:bodyPr>
              <a:spAutoFit/>
            </a:bodyPr>
            <a:lstStyle/>
            <a:p>
              <a:r>
                <a:rPr lang="tr-TR" sz="1600">
                  <a:latin typeface="Calibri" pitchFamily="34" charset="0"/>
                </a:rPr>
                <a:t>Embriyonik mezoderm</a:t>
              </a:r>
              <a:endParaRPr lang="en-US" sz="1600">
                <a:latin typeface="Calibri" pitchFamily="34" charset="0"/>
              </a:endParaRPr>
            </a:p>
          </p:txBody>
        </p:sp>
        <p:sp>
          <p:nvSpPr>
            <p:cNvPr id="64557" name="76 Metin kutusu"/>
            <p:cNvSpPr txBox="1">
              <a:spLocks noChangeArrowheads="1"/>
            </p:cNvSpPr>
            <p:nvPr/>
          </p:nvSpPr>
          <p:spPr bwMode="auto">
            <a:xfrm>
              <a:off x="-1016947" y="4500570"/>
              <a:ext cx="1675417" cy="625210"/>
            </a:xfrm>
            <a:prstGeom prst="rect">
              <a:avLst/>
            </a:prstGeom>
            <a:noFill/>
            <a:ln w="9525">
              <a:noFill/>
              <a:miter lim="800000"/>
              <a:headEnd/>
              <a:tailEnd/>
            </a:ln>
          </p:spPr>
          <p:txBody>
            <a:bodyPr>
              <a:spAutoFit/>
            </a:bodyPr>
            <a:lstStyle/>
            <a:p>
              <a:r>
                <a:rPr lang="tr-TR" sz="1600">
                  <a:latin typeface="Calibri" pitchFamily="34" charset="0"/>
                </a:rPr>
                <a:t>Embriyonik ektoderm</a:t>
              </a:r>
              <a:endParaRPr lang="en-US" sz="1600">
                <a:latin typeface="Calibri" pitchFamily="34" charset="0"/>
              </a:endParaRPr>
            </a:p>
          </p:txBody>
        </p:sp>
        <p:cxnSp>
          <p:nvCxnSpPr>
            <p:cNvPr id="85" name="84 Düz Ok Bağlayıcısı"/>
            <p:cNvCxnSpPr/>
            <p:nvPr/>
          </p:nvCxnSpPr>
          <p:spPr>
            <a:xfrm rot="5400000">
              <a:off x="3536688" y="5322676"/>
              <a:ext cx="1427527" cy="705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86 Düz Ok Bağlayıcısı"/>
            <p:cNvCxnSpPr>
              <a:stCxn id="64551" idx="2"/>
            </p:cNvCxnSpPr>
            <p:nvPr/>
          </p:nvCxnSpPr>
          <p:spPr>
            <a:xfrm rot="16200000" flipH="1">
              <a:off x="3701203" y="5630240"/>
              <a:ext cx="589003" cy="2939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60" name="87 Metin kutusu"/>
            <p:cNvSpPr txBox="1">
              <a:spLocks noChangeArrowheads="1"/>
            </p:cNvSpPr>
            <p:nvPr/>
          </p:nvSpPr>
          <p:spPr bwMode="auto">
            <a:xfrm>
              <a:off x="3744875" y="6062326"/>
              <a:ext cx="1285885" cy="361964"/>
            </a:xfrm>
            <a:prstGeom prst="rect">
              <a:avLst/>
            </a:prstGeom>
            <a:noFill/>
            <a:ln w="9525">
              <a:noFill/>
              <a:miter lim="800000"/>
              <a:headEnd/>
              <a:tailEnd/>
            </a:ln>
          </p:spPr>
          <p:txBody>
            <a:bodyPr>
              <a:spAutoFit/>
            </a:bodyPr>
            <a:lstStyle/>
            <a:p>
              <a:r>
                <a:rPr lang="tr-TR" sz="1600">
                  <a:latin typeface="Calibri" pitchFamily="34" charset="0"/>
                </a:rPr>
                <a:t>Amniyon</a:t>
              </a:r>
              <a:endParaRPr lang="en-US" sz="1600">
                <a:latin typeface="Calibri" pitchFamily="34" charset="0"/>
              </a:endParaRPr>
            </a:p>
          </p:txBody>
        </p:sp>
        <p:cxnSp>
          <p:nvCxnSpPr>
            <p:cNvPr id="90" name="89 Düz Ok Bağlayıcısı"/>
            <p:cNvCxnSpPr/>
            <p:nvPr/>
          </p:nvCxnSpPr>
          <p:spPr>
            <a:xfrm rot="5400000">
              <a:off x="2390159" y="4723533"/>
              <a:ext cx="1298524" cy="8818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91 Düz Ok Bağlayıcısı"/>
            <p:cNvCxnSpPr>
              <a:stCxn id="64555" idx="2"/>
            </p:cNvCxnSpPr>
            <p:nvPr/>
          </p:nvCxnSpPr>
          <p:spPr>
            <a:xfrm rot="16200000" flipH="1">
              <a:off x="2214752" y="5518127"/>
              <a:ext cx="473579" cy="117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63" name="92 Metin kutusu"/>
            <p:cNvSpPr txBox="1">
              <a:spLocks noChangeArrowheads="1"/>
            </p:cNvSpPr>
            <p:nvPr/>
          </p:nvSpPr>
          <p:spPr bwMode="auto">
            <a:xfrm>
              <a:off x="2069419" y="5813268"/>
              <a:ext cx="1337220" cy="361964"/>
            </a:xfrm>
            <a:prstGeom prst="rect">
              <a:avLst/>
            </a:prstGeom>
            <a:noFill/>
            <a:ln w="9525">
              <a:noFill/>
              <a:miter lim="800000"/>
              <a:headEnd/>
              <a:tailEnd/>
            </a:ln>
          </p:spPr>
          <p:txBody>
            <a:bodyPr>
              <a:spAutoFit/>
            </a:bodyPr>
            <a:lstStyle/>
            <a:p>
              <a:r>
                <a:rPr lang="tr-TR" sz="1600">
                  <a:latin typeface="Calibri" pitchFamily="34" charset="0"/>
                </a:rPr>
                <a:t>Allantois</a:t>
              </a:r>
              <a:endParaRPr lang="en-US" sz="1600">
                <a:latin typeface="Calibri" pitchFamily="34" charset="0"/>
              </a:endParaRPr>
            </a:p>
          </p:txBody>
        </p:sp>
        <p:cxnSp>
          <p:nvCxnSpPr>
            <p:cNvPr id="95" name="94 Düz Ok Bağlayıcısı"/>
            <p:cNvCxnSpPr>
              <a:stCxn id="64555" idx="2"/>
            </p:cNvCxnSpPr>
            <p:nvPr/>
          </p:nvCxnSpPr>
          <p:spPr>
            <a:xfrm rot="5400000">
              <a:off x="1450610" y="5253480"/>
              <a:ext cx="855498" cy="10287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96 Düz Ok Bağlayıcısı"/>
            <p:cNvCxnSpPr/>
            <p:nvPr/>
          </p:nvCxnSpPr>
          <p:spPr>
            <a:xfrm rot="16200000" flipH="1">
              <a:off x="557123" y="5644951"/>
              <a:ext cx="945461" cy="213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98 Düz Ok Bağlayıcısı"/>
            <p:cNvCxnSpPr/>
            <p:nvPr/>
          </p:nvCxnSpPr>
          <p:spPr>
            <a:xfrm rot="16200000" flipH="1">
              <a:off x="-143157" y="5214709"/>
              <a:ext cx="999778" cy="999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567" name="99 Metin kutusu"/>
            <p:cNvSpPr txBox="1">
              <a:spLocks noChangeArrowheads="1"/>
            </p:cNvSpPr>
            <p:nvPr/>
          </p:nvSpPr>
          <p:spPr bwMode="auto">
            <a:xfrm>
              <a:off x="714348" y="6181630"/>
              <a:ext cx="1571635" cy="361964"/>
            </a:xfrm>
            <a:prstGeom prst="rect">
              <a:avLst/>
            </a:prstGeom>
            <a:noFill/>
            <a:ln w="9525">
              <a:noFill/>
              <a:miter lim="800000"/>
              <a:headEnd/>
              <a:tailEnd/>
            </a:ln>
          </p:spPr>
          <p:txBody>
            <a:bodyPr>
              <a:spAutoFit/>
            </a:bodyPr>
            <a:lstStyle/>
            <a:p>
              <a:r>
                <a:rPr lang="tr-TR" sz="1600">
                  <a:latin typeface="Calibri" pitchFamily="34" charset="0"/>
                </a:rPr>
                <a:t>Fetus</a:t>
              </a:r>
              <a:endParaRPr lang="en-US" sz="1600">
                <a:latin typeface="Calibri" pitchFamily="34" charset="0"/>
              </a:endParaRPr>
            </a:p>
          </p:txBody>
        </p:sp>
      </p:grpSp>
      <p:sp>
        <p:nvSpPr>
          <p:cNvPr id="64568" name="114 Metin kutusu"/>
          <p:cNvSpPr txBox="1">
            <a:spLocks noChangeArrowheads="1"/>
          </p:cNvSpPr>
          <p:nvPr/>
        </p:nvSpPr>
        <p:spPr bwMode="auto">
          <a:xfrm>
            <a:off x="2286000" y="142875"/>
            <a:ext cx="5786438" cy="369888"/>
          </a:xfrm>
          <a:prstGeom prst="rect">
            <a:avLst/>
          </a:prstGeom>
          <a:noFill/>
          <a:ln w="9525">
            <a:noFill/>
            <a:miter lim="800000"/>
            <a:headEnd/>
            <a:tailEnd/>
          </a:ln>
        </p:spPr>
        <p:txBody>
          <a:bodyPr>
            <a:spAutoFit/>
          </a:bodyPr>
          <a:lstStyle/>
          <a:p>
            <a:r>
              <a:rPr lang="tr-TR" b="1">
                <a:latin typeface="Calibri" pitchFamily="34" charset="0"/>
              </a:rPr>
              <a:t>Plasental hücrelerin oluşum şeması</a:t>
            </a:r>
            <a:endParaRPr lang="en-US" b="1">
              <a:latin typeface="Calibri" pitchFamily="34" charset="0"/>
            </a:endParaRPr>
          </a:p>
        </p:txBody>
      </p:sp>
      <p:sp>
        <p:nvSpPr>
          <p:cNvPr id="64569" name="115 Metin kutusu"/>
          <p:cNvSpPr txBox="1">
            <a:spLocks noChangeArrowheads="1"/>
          </p:cNvSpPr>
          <p:nvPr/>
        </p:nvSpPr>
        <p:spPr bwMode="auto">
          <a:xfrm>
            <a:off x="2214563" y="6429375"/>
            <a:ext cx="6357937" cy="369888"/>
          </a:xfrm>
          <a:prstGeom prst="rect">
            <a:avLst/>
          </a:prstGeom>
          <a:noFill/>
          <a:ln w="9525">
            <a:solidFill>
              <a:schemeClr val="tx1"/>
            </a:solidFill>
            <a:miter lim="800000"/>
            <a:headEnd/>
            <a:tailEnd/>
          </a:ln>
        </p:spPr>
        <p:txBody>
          <a:bodyPr>
            <a:spAutoFit/>
          </a:bodyPr>
          <a:lstStyle/>
          <a:p>
            <a:r>
              <a:rPr lang="tr-TR" b="1" i="1">
                <a:latin typeface="Calibri" pitchFamily="34" charset="0"/>
              </a:rPr>
              <a:t>Benirschke et al, Pathology of the Human Plasenta, 6th Edi.</a:t>
            </a:r>
            <a:endParaRPr lang="en-US" b="1" i="1">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Başlık"/>
          <p:cNvSpPr>
            <a:spLocks noGrp="1"/>
          </p:cNvSpPr>
          <p:nvPr>
            <p:ph type="title" idx="4294967295"/>
          </p:nvPr>
        </p:nvSpPr>
        <p:spPr/>
        <p:txBody>
          <a:bodyPr/>
          <a:lstStyle/>
          <a:p>
            <a:pPr eaLnBrk="1" hangingPunct="1"/>
            <a:endParaRPr lang="en-US" smtClean="0"/>
          </a:p>
        </p:txBody>
      </p:sp>
      <p:pic>
        <p:nvPicPr>
          <p:cNvPr id="65539" name="Picture 2"/>
          <p:cNvPicPr>
            <a:picLocks noGrp="1" noChangeAspect="1" noChangeArrowheads="1"/>
          </p:cNvPicPr>
          <p:nvPr>
            <p:ph idx="4294967295"/>
          </p:nvPr>
        </p:nvPicPr>
        <p:blipFill>
          <a:blip r:embed="rId3"/>
          <a:srcRect/>
          <a:stretch>
            <a:fillRect/>
          </a:stretch>
        </p:blipFill>
        <p:spPr>
          <a:xfrm>
            <a:off x="1476375" y="465138"/>
            <a:ext cx="6551613" cy="4116387"/>
          </a:xfrm>
        </p:spPr>
      </p:pic>
      <p:sp>
        <p:nvSpPr>
          <p:cNvPr id="65540" name="4 Metin kutusu"/>
          <p:cNvSpPr txBox="1">
            <a:spLocks noChangeArrowheads="1"/>
          </p:cNvSpPr>
          <p:nvPr/>
        </p:nvSpPr>
        <p:spPr bwMode="auto">
          <a:xfrm>
            <a:off x="714375" y="6286500"/>
            <a:ext cx="7858125" cy="369888"/>
          </a:xfrm>
          <a:prstGeom prst="rect">
            <a:avLst/>
          </a:prstGeom>
          <a:noFill/>
          <a:ln w="9525">
            <a:noFill/>
            <a:miter lim="800000"/>
            <a:headEnd/>
            <a:tailEnd/>
          </a:ln>
        </p:spPr>
        <p:txBody>
          <a:bodyPr>
            <a:spAutoFit/>
          </a:bodyPr>
          <a:lstStyle/>
          <a:p>
            <a:r>
              <a:rPr lang="tr-TR" i="1">
                <a:latin typeface="Calibri" pitchFamily="34" charset="0"/>
              </a:rPr>
              <a:t>Histology of Human Plasenta, Histopathology, August 2016- www.smgebooks.com</a:t>
            </a:r>
            <a:endParaRPr lang="en-US" i="1">
              <a:latin typeface="Calibri" pitchFamily="34" charset="0"/>
            </a:endParaRPr>
          </a:p>
        </p:txBody>
      </p:sp>
      <p:sp>
        <p:nvSpPr>
          <p:cNvPr id="65541" name="Text Box 5"/>
          <p:cNvSpPr txBox="1">
            <a:spLocks noChangeArrowheads="1"/>
          </p:cNvSpPr>
          <p:nvPr/>
        </p:nvSpPr>
        <p:spPr bwMode="auto">
          <a:xfrm>
            <a:off x="827088" y="4724400"/>
            <a:ext cx="7704137" cy="1552575"/>
          </a:xfrm>
          <a:prstGeom prst="rect">
            <a:avLst/>
          </a:prstGeom>
          <a:noFill/>
          <a:ln w="9525">
            <a:noFill/>
            <a:miter lim="800000"/>
            <a:headEnd/>
            <a:tailEnd/>
          </a:ln>
          <a:effectLst/>
        </p:spPr>
        <p:txBody>
          <a:bodyPr>
            <a:spAutoFit/>
          </a:bodyPr>
          <a:lstStyle/>
          <a:p>
            <a:r>
              <a:rPr lang="tr-TR" sz="1200"/>
              <a:t>Preimplantasyon evresinde Blastokist Zona pellusidadan çıkar ve polar trofoblastların sayesinde desiduaya tutunur. </a:t>
            </a:r>
          </a:p>
          <a:p>
            <a:r>
              <a:rPr lang="tr-TR" sz="1200"/>
              <a:t>Prelaküner evrede polar trofoblastlar farklılaşarak ilk oligonükleer sinsityotrofoblastları oluşturur.</a:t>
            </a:r>
          </a:p>
          <a:p>
            <a:r>
              <a:rPr lang="tr-TR" sz="1200"/>
              <a:t>Laküner evrede sinsityotrofoblastlariçinde lakün görünmeye başlar. Bu lakünler uterin sekresyondan kaynaklanan bir sıvı ile doludur.</a:t>
            </a:r>
          </a:p>
          <a:p>
            <a:r>
              <a:rPr lang="tr-TR" sz="1200"/>
              <a:t>Sinsityotrofoblastlar litik etkisi sayesinde desiduanın içinden maternal kapillerlere ulaşır ve erode eder. Bu sayede bir miktar maternal kan hücresi lakünün içine geçer. Sinsityotrofoblastların içinde sitotrofoblast koru oluşur ve primer villus oluşmaya başlar.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1479</Words>
  <Application>Microsoft Office PowerPoint</Application>
  <PresentationFormat>Ekran Gösterisi (4:3)</PresentationFormat>
  <Paragraphs>278</Paragraphs>
  <Slides>59</Slides>
  <Notes>5</Notes>
  <HiddenSlides>0</HiddenSlides>
  <MMClips>0</MMClips>
  <ScaleCrop>false</ScaleCrop>
  <HeadingPairs>
    <vt:vector size="6" baseType="variant">
      <vt:variant>
        <vt:lpstr>Kullanılan Yazı Tipleri</vt:lpstr>
      </vt:variant>
      <vt:variant>
        <vt:i4>4</vt:i4>
      </vt:variant>
      <vt:variant>
        <vt:lpstr>Tasarım Şablonu</vt:lpstr>
      </vt:variant>
      <vt:variant>
        <vt:i4>1</vt:i4>
      </vt:variant>
      <vt:variant>
        <vt:lpstr>Slayt Başlıkları</vt:lpstr>
      </vt:variant>
      <vt:variant>
        <vt:i4>59</vt:i4>
      </vt:variant>
    </vt:vector>
  </HeadingPairs>
  <TitlesOfParts>
    <vt:vector size="64" baseType="lpstr">
      <vt:lpstr>Arial</vt:lpstr>
      <vt:lpstr>Calibri</vt:lpstr>
      <vt:lpstr>Wingdings</vt:lpstr>
      <vt:lpstr>Arial Black</vt:lpstr>
      <vt:lpstr>Ofis Teması</vt:lpstr>
      <vt:lpstr>Plasenta ve erken gebelik patolojisi</vt:lpstr>
      <vt:lpstr>Sunum Akış planı</vt:lpstr>
      <vt:lpstr>Slayt 3</vt:lpstr>
      <vt:lpstr>Slayt 4</vt:lpstr>
      <vt:lpstr>Slayt 5</vt:lpstr>
      <vt:lpstr>Slayt 6</vt:lpstr>
      <vt:lpstr>Fertilize oositin yolculuğu ve plasenta</vt:lpstr>
      <vt:lpstr>Slayt 8</vt:lpstr>
      <vt:lpstr>Slayt 9</vt:lpstr>
      <vt:lpstr>Slayt 10</vt:lpstr>
      <vt:lpstr>Slayt 11</vt:lpstr>
      <vt:lpstr>Birinci trimesterda villusların gelişimi</vt:lpstr>
      <vt:lpstr>Erken dönem insan plasentası</vt:lpstr>
      <vt:lpstr>Plasental barier</vt:lpstr>
      <vt:lpstr>Slayt 15</vt:lpstr>
      <vt:lpstr>Plasental ağacı oluşturan villus tipleri</vt:lpstr>
      <vt:lpstr>Plasental villusların histolojik özellikleri</vt:lpstr>
      <vt:lpstr>Slayt 18</vt:lpstr>
      <vt:lpstr>Plasental dolaşım</vt:lpstr>
      <vt:lpstr>Slayt 20</vt:lpstr>
      <vt:lpstr>Fetal Yüz</vt:lpstr>
      <vt:lpstr>Maternal yüz</vt:lpstr>
      <vt:lpstr>Slayt 23</vt:lpstr>
      <vt:lpstr>Slayt 24</vt:lpstr>
      <vt:lpstr>Minimum örnekleme</vt:lpstr>
      <vt:lpstr>Göbek Kordonu</vt:lpstr>
      <vt:lpstr>Zarlar</vt:lpstr>
      <vt:lpstr>Koryonik plak</vt:lpstr>
      <vt:lpstr>Bazal plak</vt:lpstr>
      <vt:lpstr>Parankim</vt:lpstr>
      <vt:lpstr>Slayt 31</vt:lpstr>
      <vt:lpstr>Erken gebelik patoloji</vt:lpstr>
      <vt:lpstr>Spontan Abortus</vt:lpstr>
      <vt:lpstr>Sebep ??</vt:lpstr>
      <vt:lpstr>Parental</vt:lpstr>
      <vt:lpstr>Kromozomal anomaliler</vt:lpstr>
      <vt:lpstr>Slayt 37</vt:lpstr>
      <vt:lpstr>Konjenital anatomik anomaliler</vt:lpstr>
      <vt:lpstr>Slayt 39</vt:lpstr>
      <vt:lpstr>Nöral tüp defektleri</vt:lpstr>
      <vt:lpstr>Uterin fiziksel defektler</vt:lpstr>
      <vt:lpstr>Submukozal leyomiyom</vt:lpstr>
      <vt:lpstr>Slayt 43</vt:lpstr>
      <vt:lpstr>Enfeksiyonlar</vt:lpstr>
      <vt:lpstr>Maternal nedenler</vt:lpstr>
      <vt:lpstr>Diğer nedenler</vt:lpstr>
      <vt:lpstr>Çevresel faktörler</vt:lpstr>
      <vt:lpstr>Ektopik gebelik</vt:lpstr>
      <vt:lpstr>Tubal gebelik</vt:lpstr>
      <vt:lpstr>Servikal gebelik</vt:lpstr>
      <vt:lpstr>Geç gebelik bozuklukları</vt:lpstr>
      <vt:lpstr>İkiz plasenta; fetofetal transfüzyon</vt:lpstr>
      <vt:lpstr>Plasental implantasyon anomalileri</vt:lpstr>
      <vt:lpstr>Plasental enfeksiyonlar</vt:lpstr>
      <vt:lpstr>Preeklamsi ve Eklamsi</vt:lpstr>
      <vt:lpstr>Patogenez</vt:lpstr>
      <vt:lpstr>Eklamsi; akut ateroz</vt:lpstr>
      <vt:lpstr>Slayt 58</vt:lpstr>
      <vt:lpstr>Slayt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Plasenta ve erken gebelik patolojisi</dc:title>
  <dc:creator>dell</dc:creator>
  <cp:lastModifiedBy>genel</cp:lastModifiedBy>
  <cp:revision>55</cp:revision>
  <dcterms:created xsi:type="dcterms:W3CDTF">2017-09-17T10:10:04Z</dcterms:created>
  <dcterms:modified xsi:type="dcterms:W3CDTF">2017-12-05T08:53:08Z</dcterms:modified>
</cp:coreProperties>
</file>