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9" r:id="rId3"/>
    <p:sldId id="275" r:id="rId4"/>
    <p:sldId id="276" r:id="rId5"/>
    <p:sldId id="380" r:id="rId6"/>
    <p:sldId id="381" r:id="rId7"/>
    <p:sldId id="385" r:id="rId8"/>
    <p:sldId id="382" r:id="rId9"/>
    <p:sldId id="383" r:id="rId10"/>
    <p:sldId id="398" r:id="rId11"/>
    <p:sldId id="399" r:id="rId12"/>
    <p:sldId id="384" r:id="rId13"/>
    <p:sldId id="388" r:id="rId14"/>
    <p:sldId id="389" r:id="rId15"/>
    <p:sldId id="390" r:id="rId16"/>
    <p:sldId id="396" r:id="rId17"/>
    <p:sldId id="391" r:id="rId18"/>
    <p:sldId id="392" r:id="rId19"/>
    <p:sldId id="393" r:id="rId20"/>
    <p:sldId id="394" r:id="rId21"/>
    <p:sldId id="395" r:id="rId22"/>
    <p:sldId id="400" r:id="rId23"/>
    <p:sldId id="397" r:id="rId24"/>
    <p:sldId id="288" r:id="rId25"/>
    <p:sldId id="404" r:id="rId26"/>
    <p:sldId id="263" r:id="rId2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3263-E27C-423F-A3F0-1DD745081AFF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8D1E-4011-4AB5-B382-CCEEBA925D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7AA8-AAD0-440A-97BC-A53E2AE42B69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3BBE-E250-4B56-A8BA-1651378798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286F5-BE14-4535-B25B-AF0508A93335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E1B5-66A6-4578-B127-D8E815EC02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63EC-FF09-4442-881C-A9631785513F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2F4B1-5C27-4333-8929-5987FEAF6A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59A59-167C-4373-82C2-C6B3AAF1D2F2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7D8EE-790F-4620-89AE-FCB1EEF12BF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0DDCE-7621-4915-B0F8-9D710E8C61EE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70DA-4F67-4A7F-BAF6-81381C7905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40A4-678D-4911-B06B-A99CA9C1B486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3244-BA87-4689-BBA5-5494802F81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6F3E4-D14B-4926-A85D-2581FDC7431C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99F6-D2F3-4776-ACCA-484B9F5569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0123-D1B1-4B6A-9F01-3A412D4D4B98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7E3E0-4E54-4912-98D4-AA6515195E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36D1-19F9-4BEA-9CE7-EC0F5ABD9DDB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652-85A9-4A3E-97F6-20BB14C02B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79FF-9804-4C72-8E46-F1E7475CAF3B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B86D-D0CB-49EA-8532-BA54C318F6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35843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9C5E0-F34B-4A01-886A-FD2221E83022}" type="datetimeFigureOut">
              <a:rPr lang="tr-TR"/>
              <a:pPr>
                <a:defRPr/>
              </a:pPr>
              <a:t>30.05.2017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CD7188-3149-452B-9047-55279F689B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Başlık"/>
          <p:cNvSpPr>
            <a:spLocks noGrp="1"/>
          </p:cNvSpPr>
          <p:nvPr>
            <p:ph type="ctrTitle"/>
          </p:nvPr>
        </p:nvSpPr>
        <p:spPr>
          <a:xfrm>
            <a:off x="685800" y="1671638"/>
            <a:ext cx="7772400" cy="1470025"/>
          </a:xfrm>
        </p:spPr>
        <p:txBody>
          <a:bodyPr/>
          <a:lstStyle/>
          <a:p>
            <a:r>
              <a:rPr lang="tr-TR" smtClean="0"/>
              <a:t>Ekstrasellüler Matriks ve Hücre Matriks İlişkileri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369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Dr. Serap Toru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Akdeniz Üniversitesi Tıp Fakültesi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 smtClean="0"/>
              <a:t>Patoloji A.D.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2530" name="Text Box 2"/>
          <p:cNvSpPr>
            <a:spLocks noGrp="1" noChangeArrowheads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smtClean="0"/>
              <a:t>Kollajen, bulunduğu dokulara dayanıklılık verir, doku şeklini korur ve dokuya gerilme direnci sağlar. </a:t>
            </a:r>
          </a:p>
          <a:p>
            <a:pPr>
              <a:spcBef>
                <a:spcPct val="50000"/>
              </a:spcBef>
            </a:pPr>
            <a:r>
              <a:rPr lang="tr-TR" sz="2400" smtClean="0"/>
              <a:t>Kollajen, kanın pıhtılaşmasında etkilidir; kan pıhtısı ile etkileşerek yara deliğini kapatır, kan pıhtısı zamanla büzüldüğü halde kollajen lifleri ağı zedelenme yeri üzerinde yeni bir hücre tabakası gelişinceye kadar yarayı örter.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2 İçerik Yer Tutucusu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2400300"/>
          </a:xfrm>
        </p:spPr>
        <p:txBody>
          <a:bodyPr/>
          <a:lstStyle/>
          <a:p>
            <a:r>
              <a:rPr lang="tr-TR" smtClean="0"/>
              <a:t>İntrasellüler modifikasyondan sonra, hidroksillenmiş ve glikozillenmiş prokollajen molekülü, Golgi kompleksi yoluyla hücre dışına salgılanır. 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2500313"/>
            <a:ext cx="3214688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algn="l"/>
            <a:r>
              <a:rPr lang="tr-TR" altLang="tr-TR" sz="2800" b="1" smtClean="0">
                <a:solidFill>
                  <a:srgbClr val="FFCC00"/>
                </a:solidFill>
              </a:rPr>
              <a:t>Kollajen:</a:t>
            </a:r>
            <a:endParaRPr lang="tr-TR" sz="2800" b="1" smtClean="0">
              <a:solidFill>
                <a:srgbClr val="FFCC00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0" y="1052513"/>
            <a:ext cx="6457950" cy="48974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smtClean="0"/>
              <a:t>Prokollajen </a:t>
            </a:r>
            <a:r>
              <a:rPr lang="tr-TR" altLang="tr-TR" sz="2400" smtClean="0">
                <a:sym typeface="Wingdings" pitchFamily="2" charset="2"/>
              </a:rPr>
              <a:t> </a:t>
            </a:r>
            <a:r>
              <a:rPr lang="tr-TR" altLang="tr-TR" sz="2400" smtClean="0"/>
              <a:t>kollajen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2400" smtClean="0"/>
              <a:t>            (Hidroksilasyonunda C vitamini gerekli)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2400" smtClean="0"/>
              <a:t>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2400" smtClean="0"/>
              <a:t> Skorbütte yara iyileşmesi gecikir!!!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tr-TR" sz="2400" smtClean="0"/>
          </a:p>
          <a:p>
            <a:pPr>
              <a:lnSpc>
                <a:spcPct val="80000"/>
              </a:lnSpc>
              <a:buFontTx/>
              <a:buNone/>
            </a:pPr>
            <a:endParaRPr lang="tr-TR" altLang="tr-TR" sz="2400" smtClean="0"/>
          </a:p>
          <a:p>
            <a:pPr>
              <a:lnSpc>
                <a:spcPct val="80000"/>
              </a:lnSpc>
              <a:buFontTx/>
              <a:buNone/>
            </a:pPr>
            <a:endParaRPr lang="tr-TR" altLang="tr-TR" sz="2400" smtClean="0"/>
          </a:p>
          <a:p>
            <a:pPr>
              <a:lnSpc>
                <a:spcPct val="80000"/>
              </a:lnSpc>
              <a:buFontTx/>
              <a:buNone/>
            </a:pPr>
            <a:endParaRPr lang="tr-TR" altLang="tr-TR" sz="2400" smtClean="0"/>
          </a:p>
          <a:p>
            <a:pPr>
              <a:lnSpc>
                <a:spcPct val="80000"/>
              </a:lnSpc>
            </a:pPr>
            <a:r>
              <a:rPr lang="tr-TR" altLang="tr-TR" sz="2400" b="1" smtClean="0"/>
              <a:t>Elastin:</a:t>
            </a:r>
          </a:p>
          <a:p>
            <a:pPr>
              <a:lnSpc>
                <a:spcPct val="80000"/>
              </a:lnSpc>
            </a:pPr>
            <a:r>
              <a:rPr lang="tr-TR" altLang="tr-TR" sz="2400" smtClean="0"/>
              <a:t>Kan damarları, deri, uterus, akciğerler</a:t>
            </a:r>
            <a:endParaRPr lang="tr-TR" altLang="tr-TR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z="2400" b="1" smtClean="0"/>
              <a:t>                  KOLLAJEN X ELASTİN</a:t>
            </a:r>
          </a:p>
          <a:p>
            <a:pPr>
              <a:lnSpc>
                <a:spcPct val="80000"/>
              </a:lnSpc>
            </a:pPr>
            <a:endParaRPr lang="tr-TR" altLang="tr-TR" sz="2400" smtClean="0"/>
          </a:p>
          <a:p>
            <a:pPr>
              <a:lnSpc>
                <a:spcPct val="80000"/>
              </a:lnSpc>
            </a:pPr>
            <a:endParaRPr lang="tr-TR" altLang="tr-TR" sz="2400" b="1" smtClean="0"/>
          </a:p>
          <a:p>
            <a:pPr>
              <a:lnSpc>
                <a:spcPct val="80000"/>
              </a:lnSpc>
            </a:pPr>
            <a:endParaRPr lang="tr-TR" sz="2400" smtClean="0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>
            <a:off x="2627313" y="1341438"/>
            <a:ext cx="10080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>
            <a:off x="3059113" y="1484313"/>
            <a:ext cx="0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3059113" y="2636838"/>
            <a:ext cx="0" cy="5762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4429125" y="1785938"/>
            <a:ext cx="214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000" b="1" smtClean="0">
                <a:solidFill>
                  <a:srgbClr val="FF0000"/>
                </a:solidFill>
              </a:rPr>
              <a:t>HÜCRE ADEZYON PROTEİNLERİ (HAM)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857375" y="1600200"/>
            <a:ext cx="6829425" cy="4525963"/>
          </a:xfrm>
        </p:spPr>
        <p:txBody>
          <a:bodyPr/>
          <a:lstStyle/>
          <a:p>
            <a:r>
              <a:rPr lang="tr-TR" altLang="tr-TR" smtClean="0"/>
              <a:t>Immunoglobulin</a:t>
            </a:r>
          </a:p>
          <a:p>
            <a:pPr>
              <a:buFontTx/>
              <a:buNone/>
            </a:pPr>
            <a:r>
              <a:rPr lang="tr-TR" altLang="tr-TR" smtClean="0"/>
              <a:t>    </a:t>
            </a:r>
          </a:p>
          <a:p>
            <a:r>
              <a:rPr lang="tr-TR" altLang="tr-TR" smtClean="0"/>
              <a:t>Kadherinler</a:t>
            </a:r>
          </a:p>
          <a:p>
            <a:endParaRPr lang="tr-TR" altLang="tr-TR" smtClean="0"/>
          </a:p>
          <a:p>
            <a:r>
              <a:rPr lang="tr-TR" altLang="tr-TR" smtClean="0"/>
              <a:t>İntegrin</a:t>
            </a:r>
          </a:p>
          <a:p>
            <a:endParaRPr lang="tr-TR" altLang="tr-TR" smtClean="0"/>
          </a:p>
          <a:p>
            <a:r>
              <a:rPr lang="tr-TR" altLang="tr-TR" smtClean="0"/>
              <a:t>Selektinler</a:t>
            </a:r>
          </a:p>
          <a:p>
            <a:endParaRPr lang="tr-TR" altLang="tr-TR" smtClean="0"/>
          </a:p>
          <a:p>
            <a:endParaRPr lang="tr-TR" altLang="tr-TR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1571625" y="1600200"/>
            <a:ext cx="7358063" cy="4525963"/>
          </a:xfrm>
        </p:spPr>
        <p:txBody>
          <a:bodyPr/>
          <a:lstStyle/>
          <a:p>
            <a:r>
              <a:rPr lang="tr-TR" smtClean="0"/>
              <a:t>HAM lar aynı hücre tipleri (homotipik) veya farklı hücre tipleri (heterotopik) arasındaki ilişkiyi sağlar.</a:t>
            </a:r>
          </a:p>
          <a:p>
            <a:r>
              <a:rPr lang="tr-TR" smtClean="0"/>
              <a:t>Kaderinler: Ca+2  a bağımlı homotipik hücre-hücre etkileşimlerinde,</a:t>
            </a:r>
          </a:p>
          <a:p>
            <a:r>
              <a:rPr lang="tr-TR" smtClean="0"/>
              <a:t>IG ler ; hem homotipik hem heterotopik hücre-hücre etkileşimlerinde rol oynar.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idx="1"/>
          </p:nvPr>
        </p:nvSpPr>
        <p:spPr>
          <a:xfrm>
            <a:off x="1057275" y="7858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tr-TR" altLang="tr-TR" sz="2800" b="1" smtClean="0"/>
              <a:t>Fibronektin: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sz="2800" smtClean="0"/>
              <a:t>Fibroblastlar, monositler, endotel hücrelerince sentezlenir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altLang="tr-TR" sz="2800" smtClean="0"/>
              <a:t>Ekstrasellüler matrikse ve</a:t>
            </a:r>
            <a:r>
              <a:rPr lang="tr-TR" sz="2800" smtClean="0"/>
              <a:t> hücre integrinlerine bağlanırlar</a:t>
            </a:r>
            <a:endParaRPr lang="tr-TR" altLang="tr-TR" sz="280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altLang="tr-TR" sz="2800" smtClean="0"/>
              <a:t>Migrasyon, yayılım, hücrelerin birbirine tutumunda rol alır.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tr-TR" sz="2800" smtClean="0"/>
              <a:t>Büyüme faktörlerinin belirli hücreler (fibroblast ve endotel gibi) üzerine olan proliferatif etkisinin duyarlılığını arttırırlar</a:t>
            </a:r>
            <a:endParaRPr lang="tr-TR" altLang="tr-TR" sz="2800" smtClean="0"/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tr-TR" altLang="tr-TR" sz="2800" b="1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2 İçerik Yer Tutucusu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tr-TR" altLang="tr-TR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714375"/>
            <a:ext cx="80867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r-TR" altLang="tr-TR" sz="2800" b="1" smtClean="0"/>
              <a:t>Laminin</a:t>
            </a:r>
            <a:r>
              <a:rPr lang="tr-TR" altLang="tr-TR" sz="2800" b="1" smtClean="0">
                <a:sym typeface="Wingdings" pitchFamily="2" charset="2"/>
              </a:rPr>
              <a:t></a:t>
            </a:r>
            <a:r>
              <a:rPr lang="tr-TR" altLang="tr-TR" sz="2800" smtClean="0"/>
              <a:t>Bazal membranda bulunur. Hücreleri birbirine bağlar.</a:t>
            </a:r>
          </a:p>
          <a:p>
            <a:pPr>
              <a:buFont typeface="Arial" charset="0"/>
              <a:buNone/>
            </a:pPr>
            <a:endParaRPr lang="tr-TR" sz="2800" b="1" smtClean="0"/>
          </a:p>
          <a:p>
            <a:pPr>
              <a:buFont typeface="Arial" charset="0"/>
              <a:buNone/>
            </a:pPr>
            <a:r>
              <a:rPr lang="tr-TR" sz="2800" b="1" smtClean="0"/>
              <a:t>İntegrinler:</a:t>
            </a:r>
          </a:p>
          <a:p>
            <a:r>
              <a:rPr lang="tr-TR" sz="2800" smtClean="0"/>
              <a:t>Epitelyal ve mezankimal hücrelerdekiler ECM’ e bağlanabilirler.  Bu etkileşimler sonrasında hücre hareketi, proliferasyonu ve farklılaşması etkilenir</a:t>
            </a:r>
            <a:endParaRPr lang="tr-TR" sz="2800" b="1" smtClean="0"/>
          </a:p>
          <a:p>
            <a:r>
              <a:rPr lang="tr-TR" sz="2800" b="1" smtClean="0"/>
              <a:t>Fibronektin ve laminine bağlanarak, hücreler ile ESM arasındaki adeziviteye yardımcı olur.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1619250" y="620713"/>
            <a:ext cx="72390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tr-TR" sz="2800" b="1">
                <a:latin typeface="Times New Roman" pitchFamily="18" charset="0"/>
              </a:rPr>
              <a:t>Diğer adezyon proteinleri:</a:t>
            </a:r>
            <a:endParaRPr lang="tr-TR" altLang="tr-TR" sz="2800">
              <a:latin typeface="Times New Roman" pitchFamily="18" charset="0"/>
            </a:endParaRP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tr-TR" altLang="tr-TR" sz="2800" b="1">
                <a:latin typeface="Times New Roman" pitchFamily="18" charset="0"/>
              </a:rPr>
              <a:t>- Osteonektin (SPARC): Doku şekillenmesi, anjiogenezis inhibitörü      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tr-TR" altLang="tr-TR" sz="2800" b="1">
                <a:latin typeface="Times New Roman" pitchFamily="18" charset="0"/>
              </a:rPr>
              <a:t>- Trombospondin: Anjiogenezis inhibitörü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tr-TR" altLang="tr-TR" sz="2800" b="1">
                <a:latin typeface="Times New Roman" pitchFamily="18" charset="0"/>
              </a:rPr>
              <a:t>- Osteopontin: Kalsifikasyon, lökosit migrasyonu düzenler.</a:t>
            </a:r>
          </a:p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tr-TR" altLang="tr-TR" sz="2800" b="1">
                <a:latin typeface="Times New Roman" pitchFamily="18" charset="0"/>
              </a:rPr>
              <a:t>- Tenasin: Morfogenezis ve hücre adezyonu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3600" smtClean="0"/>
              <a:t>Proteoglikanlar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057275" y="1714500"/>
            <a:ext cx="7872413" cy="3883025"/>
          </a:xfrm>
        </p:spPr>
        <p:txBody>
          <a:bodyPr/>
          <a:lstStyle/>
          <a:p>
            <a:r>
              <a:rPr lang="tr-TR" altLang="tr-TR" smtClean="0"/>
              <a:t>Glikozaminoglikanlardan oluşur.</a:t>
            </a:r>
          </a:p>
          <a:p>
            <a:r>
              <a:rPr lang="tr-TR" altLang="tr-TR" smtClean="0"/>
              <a:t>En sık izlenenleri: Heparan Sülfat</a:t>
            </a:r>
          </a:p>
          <a:p>
            <a:pPr>
              <a:buFontTx/>
              <a:buNone/>
            </a:pPr>
            <a:r>
              <a:rPr lang="tr-TR" altLang="tr-TR" smtClean="0"/>
              <a:t>                                 Kondroitin sülfat</a:t>
            </a:r>
          </a:p>
          <a:p>
            <a:pPr>
              <a:buFontTx/>
              <a:buNone/>
            </a:pPr>
            <a:r>
              <a:rPr lang="tr-TR" altLang="tr-TR" smtClean="0"/>
              <a:t>                                 Dermatan sülfat</a:t>
            </a:r>
          </a:p>
          <a:p>
            <a:r>
              <a:rPr lang="tr-TR" altLang="tr-TR" smtClean="0"/>
              <a:t>Bağ dokusu yapısının ve geçirgenliğinin düzenlenmesinde rol alırlar.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1571625" y="285750"/>
            <a:ext cx="7572375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tr-TR" altLang="tr-TR" sz="2800" b="1">
                <a:latin typeface="Times New Roman" pitchFamily="18" charset="0"/>
              </a:rPr>
              <a:t>EKSTRASELLÜLER MATRİKS/ HÜCRE -MATRİKS ETKİLEŞİMİ:</a:t>
            </a:r>
          </a:p>
          <a:p>
            <a:pPr marL="457200" indent="-457200" algn="ctr" eaLnBrk="0" hangingPunct="0">
              <a:lnSpc>
                <a:spcPct val="80000"/>
              </a:lnSpc>
              <a:spcBef>
                <a:spcPct val="50000"/>
              </a:spcBef>
            </a:pPr>
            <a:endParaRPr lang="tr-TR" altLang="tr-TR" sz="2800" b="1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ESM; * lokal olarak salgılanır,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           * hücreleri çevreleyen boşluklarda bir ağ şeklinde yapılandırılır,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           * her dokunun hacminin büyük kısmını oluşturur.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tr-TR" altLang="tr-TR" sz="2400">
                <a:latin typeface="Times New Roman" pitchFamily="18" charset="0"/>
              </a:rPr>
              <a:t>ESM fonksiyonları;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tr-TR" altLang="tr-TR" sz="2400">
                <a:latin typeface="Times New Roman" pitchFamily="18" charset="0"/>
              </a:rPr>
              <a:t>Yumuşak dokunun turgorunu sağlar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tr-TR" altLang="tr-TR" sz="2400">
                <a:latin typeface="Times New Roman" pitchFamily="18" charset="0"/>
              </a:rPr>
              <a:t>İskelet kaslarının rijiditesini sağlar.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  <a:buFontTx/>
              <a:buAutoNum type="arabicParenR"/>
            </a:pPr>
            <a:r>
              <a:rPr lang="tr-TR" altLang="tr-TR" sz="2400">
                <a:latin typeface="Times New Roman" pitchFamily="18" charset="0"/>
              </a:rPr>
              <a:t>GF ler için depo görevi yapar.</a:t>
            </a: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</a:pPr>
            <a:endParaRPr lang="tr-TR" altLang="tr-TR" sz="3200">
              <a:latin typeface="Times New Roman" pitchFamily="18" charset="0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ct val="50000"/>
              </a:spcBef>
            </a:pPr>
            <a:endParaRPr lang="tr-TR" altLang="tr-TR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Hıyaluronik asit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357313"/>
            <a:ext cx="7472363" cy="4525962"/>
          </a:xfrm>
        </p:spPr>
        <p:txBody>
          <a:bodyPr/>
          <a:lstStyle/>
          <a:p>
            <a:r>
              <a:rPr lang="tr-TR" altLang="tr-TR" smtClean="0"/>
              <a:t>Pek çok dokunun ESM inde bulunur.</a:t>
            </a:r>
          </a:p>
          <a:p>
            <a:r>
              <a:rPr lang="tr-TR" altLang="tr-TR" smtClean="0"/>
              <a:t>Çok fazla su bağlayarak vizköz hidrate bir jel oluşturur….Direnç arttırır</a:t>
            </a:r>
          </a:p>
          <a:p>
            <a:r>
              <a:rPr lang="tr-TR" altLang="tr-TR" smtClean="0"/>
              <a:t>Pek çok bağ dokusu tipine esneklik ve kayganlık kazandırır.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379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17475"/>
            <a:ext cx="4321175" cy="3240088"/>
          </a:xfrm>
        </p:spPr>
      </p:pic>
      <p:pic>
        <p:nvPicPr>
          <p:cNvPr id="33795" name="Resi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1747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Resi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502025"/>
            <a:ext cx="43211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Resim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8363" y="3502025"/>
            <a:ext cx="431958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Metin kutusu 7"/>
          <p:cNvSpPr txBox="1">
            <a:spLocks noChangeArrowheads="1"/>
          </p:cNvSpPr>
          <p:nvPr/>
        </p:nvSpPr>
        <p:spPr bwMode="auto">
          <a:xfrm>
            <a:off x="395288" y="6453188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alibri" pitchFamily="34" charset="0"/>
              </a:rPr>
              <a:t>Chiba/Japan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819150" y="1071563"/>
          <a:ext cx="8181975" cy="3389312"/>
        </p:xfrm>
        <a:graphic>
          <a:graphicData uri="http://schemas.openxmlformats.org/presentationml/2006/ole">
            <p:oleObj spid="_x0000_s1026" name="MS Org Chart" r:id="rId3" imgW="7372080" imgH="3054240" progId="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Ekstrasellüler matriks ve kanser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42963" y="1331913"/>
            <a:ext cx="8229600" cy="452596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Kanserin ortaya çıkabilmesi için yalnızca kontrolsüz çoğalma yeterli değil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Hücrenin </a:t>
            </a:r>
            <a:r>
              <a:rPr lang="tr-TR" dirty="0" err="1" smtClean="0"/>
              <a:t>invazyon</a:t>
            </a:r>
            <a:r>
              <a:rPr lang="tr-TR" dirty="0" smtClean="0"/>
              <a:t> ve metastaz gibi diğer </a:t>
            </a:r>
            <a:r>
              <a:rPr lang="tr-TR" dirty="0" err="1" smtClean="0"/>
              <a:t>malign</a:t>
            </a:r>
            <a:r>
              <a:rPr lang="tr-TR" dirty="0" smtClean="0"/>
              <a:t> özellikleri de kazanması gerekmekte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Tümör </a:t>
            </a:r>
            <a:r>
              <a:rPr lang="tr-TR" dirty="0" err="1" smtClean="0"/>
              <a:t>invazyon</a:t>
            </a:r>
            <a:r>
              <a:rPr lang="tr-TR" dirty="0" smtClean="0"/>
              <a:t> ve metastazında anahtar moleküllerden biri </a:t>
            </a:r>
            <a:r>
              <a:rPr lang="tr-TR" dirty="0" err="1" smtClean="0"/>
              <a:t>ekstrasellüler</a:t>
            </a:r>
            <a:r>
              <a:rPr lang="tr-TR" dirty="0" smtClean="0"/>
              <a:t> </a:t>
            </a:r>
            <a:r>
              <a:rPr lang="tr-TR" dirty="0" err="1" smtClean="0"/>
              <a:t>matriks</a:t>
            </a:r>
            <a:endParaRPr lang="tr-T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ECM: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 proteinleri ve </a:t>
            </a:r>
            <a:r>
              <a:rPr lang="tr-TR" dirty="0" err="1" smtClean="0"/>
              <a:t>proteoglikanları</a:t>
            </a:r>
            <a:r>
              <a:rPr lang="tr-TR" dirty="0" smtClean="0"/>
              <a:t> içeren, organizmalara sadece yapısal destek sağlar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err="1" smtClean="0"/>
              <a:t>Proliferasyonu</a:t>
            </a:r>
            <a:r>
              <a:rPr lang="tr-TR" dirty="0" smtClean="0"/>
              <a:t>, farklılaşması ve </a:t>
            </a:r>
            <a:r>
              <a:rPr lang="tr-TR" dirty="0" err="1" smtClean="0"/>
              <a:t>migrasyonu</a:t>
            </a:r>
            <a:r>
              <a:rPr lang="tr-TR" dirty="0" smtClean="0"/>
              <a:t> ile yapışma, doku </a:t>
            </a:r>
            <a:r>
              <a:rPr lang="tr-TR" dirty="0" err="1" smtClean="0"/>
              <a:t>morfogenezisi</a:t>
            </a:r>
            <a:r>
              <a:rPr lang="tr-TR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ECM: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Tümör dokusunun büyümesi ve tümör hücresinin yayılımını önlemek için </a:t>
            </a:r>
            <a:r>
              <a:rPr lang="tr-TR" dirty="0" err="1" smtClean="0"/>
              <a:t>primer</a:t>
            </a:r>
            <a:r>
              <a:rPr lang="tr-TR" dirty="0" smtClean="0"/>
              <a:t> bir bariyer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Kanser hücreleri, bu bariyeri aşmak için </a:t>
            </a:r>
            <a:r>
              <a:rPr lang="tr-TR" dirty="0" err="1" smtClean="0"/>
              <a:t>metalloproteinazları</a:t>
            </a:r>
            <a:r>
              <a:rPr lang="tr-TR" dirty="0" smtClean="0"/>
              <a:t> kullanır. Kanserin </a:t>
            </a:r>
            <a:r>
              <a:rPr lang="tr-TR" dirty="0" err="1" smtClean="0"/>
              <a:t>invazyon</a:t>
            </a:r>
            <a:r>
              <a:rPr lang="tr-TR" dirty="0" smtClean="0"/>
              <a:t> ve metastaz yapması için </a:t>
            </a:r>
            <a:r>
              <a:rPr lang="tr-TR" dirty="0" err="1" smtClean="0"/>
              <a:t>ECM’in</a:t>
            </a:r>
            <a:r>
              <a:rPr lang="tr-TR" dirty="0" smtClean="0"/>
              <a:t> yıkılması gerekli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3" y="857250"/>
            <a:ext cx="4114800" cy="685800"/>
          </a:xfrm>
        </p:spPr>
        <p:txBody>
          <a:bodyPr/>
          <a:lstStyle/>
          <a:p>
            <a:r>
              <a:rPr lang="tr-TR" smtClean="0">
                <a:solidFill>
                  <a:schemeClr val="tx2"/>
                </a:solidFill>
              </a:rPr>
              <a:t>Yara iyileşmesi</a:t>
            </a:r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0713" y="1785938"/>
            <a:ext cx="6324600" cy="4572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tr-TR" sz="2800" smtClean="0"/>
              <a:t>İlk zedelenmede akut iltihabi reaksiyon uyarılır</a:t>
            </a:r>
          </a:p>
          <a:p>
            <a:pPr marL="457200" indent="-4572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tr-TR" sz="2800" smtClean="0"/>
              <a:t>Parankim hücre rejenerasyonu</a:t>
            </a:r>
          </a:p>
          <a:p>
            <a:pPr marL="457200" indent="-4572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tr-TR" sz="2800" smtClean="0"/>
              <a:t>Parankim ve bağ doku hücrelerinin  göç ve proliferasyonu</a:t>
            </a:r>
          </a:p>
          <a:p>
            <a:pPr marL="457200" indent="-4572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tr-TR" sz="2800" smtClean="0"/>
              <a:t>ECM proteinlerinin yapımı</a:t>
            </a:r>
          </a:p>
          <a:p>
            <a:pPr marL="457200" indent="-4572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tr-TR" sz="2800" smtClean="0"/>
              <a:t>Parankimal elementlerin yeniden düzenlenmesi</a:t>
            </a:r>
          </a:p>
          <a:p>
            <a:pPr marL="457200" indent="-457200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tr-TR" sz="2800" smtClean="0"/>
              <a:t>Bağ dokusu taslağı ile yara gücünün sağlanması</a:t>
            </a:r>
            <a:endParaRPr 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3505200" cy="685800"/>
          </a:xfrm>
        </p:spPr>
        <p:txBody>
          <a:bodyPr/>
          <a:lstStyle/>
          <a:p>
            <a:r>
              <a:rPr lang="tr-TR" sz="3200" smtClean="0">
                <a:solidFill>
                  <a:schemeClr val="tx2"/>
                </a:solidFill>
              </a:rPr>
              <a:t>Yara direnci</a:t>
            </a:r>
            <a:endParaRPr lang="en-US" sz="3200" smtClean="0">
              <a:solidFill>
                <a:schemeClr val="tx2"/>
              </a:solidFill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6629400" cy="2133600"/>
          </a:xfrm>
        </p:spPr>
        <p:txBody>
          <a:bodyPr/>
          <a:lstStyle/>
          <a:p>
            <a:r>
              <a:rPr lang="tr-TR" sz="2000" smtClean="0"/>
              <a:t>Birinci haftada yara direnci normalin yalnızca % 10 u kadardır</a:t>
            </a:r>
          </a:p>
          <a:p>
            <a:r>
              <a:rPr lang="tr-TR" sz="2000" smtClean="0"/>
              <a:t>Direncin geri kazanılması kollajen yapımı sonucudur</a:t>
            </a:r>
          </a:p>
          <a:p>
            <a:r>
              <a:rPr lang="tr-TR" sz="2000" smtClean="0"/>
              <a:t>3 ayda ortalama normalin %70-80’  ine ulaşır ve genelde bu noktanın ötesine geçmez</a:t>
            </a:r>
            <a:endParaRPr lang="en-US" sz="2000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9938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-4763"/>
            <a:ext cx="9109075" cy="6832601"/>
          </a:xfrm>
        </p:spPr>
      </p:pic>
      <p:sp>
        <p:nvSpPr>
          <p:cNvPr id="39939" name="Metin kutusu 4"/>
          <p:cNvSpPr txBox="1">
            <a:spLocks noChangeArrowheads="1"/>
          </p:cNvSpPr>
          <p:nvPr/>
        </p:nvSpPr>
        <p:spPr bwMode="auto">
          <a:xfrm>
            <a:off x="107950" y="6237288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>
                <a:latin typeface="Calibri" pitchFamily="34" charset="0"/>
              </a:rPr>
              <a:t>Kyoto/Japan</a:t>
            </a:r>
          </a:p>
        </p:txBody>
      </p:sp>
      <p:sp>
        <p:nvSpPr>
          <p:cNvPr id="39940" name="Metin kutusu 5"/>
          <p:cNvSpPr txBox="1">
            <a:spLocks noChangeArrowheads="1"/>
          </p:cNvSpPr>
          <p:nvPr/>
        </p:nvSpPr>
        <p:spPr bwMode="auto">
          <a:xfrm>
            <a:off x="1979613" y="5516563"/>
            <a:ext cx="7272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 i="1">
                <a:latin typeface="Arial Black" pitchFamily="34" charset="0"/>
              </a:rPr>
              <a:t>Sabrınız için teşekkür ederim……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870700" cy="447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2600">
                <a:solidFill>
                  <a:schemeClr val="tx2"/>
                </a:solidFill>
              </a:rPr>
              <a:t>Yara iyileşmesinde ana büyüme faktörleri</a:t>
            </a:r>
            <a:endParaRPr lang="en-US" sz="2600">
              <a:solidFill>
                <a:schemeClr val="tx2"/>
              </a:solidFill>
            </a:endParaRPr>
          </a:p>
        </p:txBody>
      </p:sp>
      <p:graphicFrame>
        <p:nvGraphicFramePr>
          <p:cNvPr id="15432" name="Group 72"/>
          <p:cNvGraphicFramePr>
            <a:graphicFrameLocks noGrp="1"/>
          </p:cNvGraphicFramePr>
          <p:nvPr>
            <p:ph idx="1"/>
          </p:nvPr>
        </p:nvGraphicFramePr>
        <p:xfrm>
          <a:off x="304800" y="838200"/>
          <a:ext cx="7986713" cy="4814888"/>
        </p:xfrm>
        <a:graphic>
          <a:graphicData uri="http://schemas.openxmlformats.org/drawingml/2006/table">
            <a:tbl>
              <a:tblPr/>
              <a:tblGrid>
                <a:gridCol w="1966913"/>
                <a:gridCol w="1371600"/>
                <a:gridCol w="914400"/>
                <a:gridCol w="914400"/>
                <a:gridCol w="1066800"/>
                <a:gridCol w="838200"/>
                <a:gridCol w="914400"/>
              </a:tblGrid>
              <a:tr h="804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EGF veya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TGF-alfa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PDGF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b-FGF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TGF-beta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VEGF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IL-1 ve TNF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Anjiogenezis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</a:tr>
              <a:tr h="144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Kemotaksis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Monositler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Fibroblastlar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Endotel hücreleri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Proliferasyon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Fibroblastlar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Endotel hücreleri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+/-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0veya-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Kollajen yapımı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Kollajen sekresyonu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420" name="Text Box 73"/>
          <p:cNvSpPr txBox="1">
            <a:spLocks noChangeArrowheads="1"/>
          </p:cNvSpPr>
          <p:nvPr/>
        </p:nvSpPr>
        <p:spPr bwMode="auto">
          <a:xfrm>
            <a:off x="1965325" y="5832475"/>
            <a:ext cx="372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latin typeface="Calibri" pitchFamily="34" charset="0"/>
              </a:rPr>
              <a:t>O:etkisi yok, +/-: doz bağımlı etki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7188"/>
            <a:ext cx="7315200" cy="1066800"/>
          </a:xfrm>
        </p:spPr>
        <p:txBody>
          <a:bodyPr/>
          <a:lstStyle/>
          <a:p>
            <a:r>
              <a:rPr lang="tr-TR" sz="2400" smtClean="0">
                <a:solidFill>
                  <a:schemeClr val="tx2"/>
                </a:solidFill>
              </a:rPr>
              <a:t>Ekstraselüler matriks ve hücre-matriks etkileşimi</a:t>
            </a:r>
            <a:endParaRPr lang="en-US" sz="2400" smtClean="0">
              <a:solidFill>
                <a:schemeClr val="tx2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3" y="1428750"/>
            <a:ext cx="8229600" cy="3286125"/>
          </a:xfrm>
        </p:spPr>
        <p:txBody>
          <a:bodyPr/>
          <a:lstStyle/>
          <a:p>
            <a:r>
              <a:rPr lang="tr-TR" sz="2400" smtClean="0"/>
              <a:t>ESM</a:t>
            </a:r>
            <a:r>
              <a:rPr lang="tr-TR" sz="2400" smtClean="0">
                <a:sym typeface="Wingdings" pitchFamily="2" charset="2"/>
              </a:rPr>
              <a:t>; </a:t>
            </a:r>
            <a:r>
              <a:rPr lang="tr-TR" sz="2400" smtClean="0"/>
              <a:t>hücrelerin adezyonu, büyümeleri, hareketleri ve diferansiasyonunu düzenler</a:t>
            </a:r>
          </a:p>
          <a:p>
            <a:r>
              <a:rPr lang="tr-TR" sz="2400" smtClean="0"/>
              <a:t>Onarım için ESM intakt olmalıdır</a:t>
            </a:r>
          </a:p>
          <a:p>
            <a:r>
              <a:rPr lang="tr-TR" sz="2400" smtClean="0"/>
              <a:t>ESM: fibröz yapısal proteinler (kollajen ve elastin) + interstisyel matriks</a:t>
            </a:r>
          </a:p>
          <a:p>
            <a:r>
              <a:rPr lang="tr-TR" sz="2400" smtClean="0"/>
              <a:t>İnterstisyel matriks: epitel+endotel ve düz kas hücreleri çevresinde organize bazal membran (BM)</a:t>
            </a:r>
          </a:p>
          <a:p>
            <a:r>
              <a:rPr lang="tr-TR" sz="2400" smtClean="0"/>
              <a:t>BM: epitel dokunun düzenli yenilenmesi için gerekli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18487" cy="4568825"/>
          </a:xfrm>
        </p:spPr>
        <p:txBody>
          <a:bodyPr/>
          <a:lstStyle/>
          <a:p>
            <a:r>
              <a:rPr lang="tr-TR" altLang="tr-TR" smtClean="0">
                <a:solidFill>
                  <a:srgbClr val="FF33CC"/>
                </a:solidFill>
              </a:rPr>
              <a:t>ESM yıkım ve sentezi;</a:t>
            </a:r>
          </a:p>
          <a:p>
            <a:pPr>
              <a:buFontTx/>
              <a:buNone/>
            </a:pPr>
            <a:r>
              <a:rPr lang="tr-TR" altLang="tr-TR" smtClean="0">
                <a:solidFill>
                  <a:schemeClr val="accent1"/>
                </a:solidFill>
              </a:rPr>
              <a:t>Morfogenezis</a:t>
            </a:r>
          </a:p>
          <a:p>
            <a:pPr>
              <a:buFontTx/>
              <a:buNone/>
            </a:pPr>
            <a:r>
              <a:rPr lang="tr-TR" altLang="tr-TR" smtClean="0">
                <a:solidFill>
                  <a:schemeClr val="accent1"/>
                </a:solidFill>
              </a:rPr>
              <a:t>yara iyileşmesi</a:t>
            </a:r>
          </a:p>
          <a:p>
            <a:pPr>
              <a:buFontTx/>
              <a:buNone/>
            </a:pPr>
            <a:r>
              <a:rPr lang="tr-TR" altLang="tr-TR" smtClean="0">
                <a:solidFill>
                  <a:schemeClr val="accent1"/>
                </a:solidFill>
              </a:rPr>
              <a:t>Tümör invazyonu ve metastaz a</a:t>
            </a:r>
            <a:r>
              <a:rPr lang="tr-TR" altLang="tr-TR" smtClean="0">
                <a:solidFill>
                  <a:schemeClr val="bg1"/>
                </a:solidFill>
              </a:rPr>
              <a:t> </a:t>
            </a:r>
            <a:r>
              <a:rPr lang="tr-TR" altLang="tr-TR" smtClean="0">
                <a:solidFill>
                  <a:srgbClr val="FF33CC"/>
                </a:solidFill>
              </a:rPr>
              <a:t>eşlik eder.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500188" y="1831975"/>
            <a:ext cx="7186612" cy="2239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b="1" i="1" u="sng" smtClean="0"/>
              <a:t>Ekstrasellüler matriks:</a:t>
            </a:r>
          </a:p>
          <a:p>
            <a:pPr>
              <a:lnSpc>
                <a:spcPct val="80000"/>
              </a:lnSpc>
            </a:pPr>
            <a:r>
              <a:rPr lang="tr-TR" altLang="tr-TR" sz="2400" smtClean="0"/>
              <a:t>1- Fibröz yapı proteinleri</a:t>
            </a:r>
          </a:p>
          <a:p>
            <a:pPr>
              <a:lnSpc>
                <a:spcPct val="80000"/>
              </a:lnSpc>
            </a:pPr>
            <a:r>
              <a:rPr lang="tr-TR" altLang="tr-TR" sz="2400" smtClean="0"/>
              <a:t>2- Adezyon proteinleri</a:t>
            </a:r>
          </a:p>
          <a:p>
            <a:pPr>
              <a:lnSpc>
                <a:spcPct val="80000"/>
              </a:lnSpc>
            </a:pPr>
            <a:r>
              <a:rPr lang="tr-TR" altLang="tr-TR" sz="2400" smtClean="0"/>
              <a:t>3- Proteoglikanlar ve hyaluronik asit (HA)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r-TR" altLang="tr-TR" smtClean="0"/>
              <a:t> Bu makromoleküller 2 organizasyon şeklinde bir araya gelebilirler;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mtClean="0"/>
              <a:t> a) İnterstiyel matriks: Fibriler ve nonfibriler Tip I,III,V kollajen, elastin, fibronektin, hyaluronat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tr-TR" altLang="tr-TR" smtClean="0"/>
              <a:t> b) Bazal membran: Nonfibriler tip IV kollajen, laminin, heparan sülfat, proteoglikanlar</a:t>
            </a:r>
            <a:endParaRPr lang="tr-TR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studentconsult.com/common/showimage.cfm?mediaISBN=9781416031215&amp;FigFile=S9781416031215-003-f012.jpg&amp;size=full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981075"/>
            <a:ext cx="90185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1714500" y="668338"/>
            <a:ext cx="74295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tr-TR" altLang="tr-TR" sz="2800" b="1">
                <a:latin typeface="Times New Roman" pitchFamily="18" charset="0"/>
              </a:rPr>
              <a:t>Kollajen: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tr-TR" altLang="tr-TR" sz="2800">
                <a:latin typeface="Times New Roman" pitchFamily="18" charset="0"/>
              </a:rPr>
              <a:t> 27 farklı kollajen tipi var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tr-TR" altLang="tr-TR" sz="120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tr-TR" altLang="tr-TR" sz="2800">
                <a:latin typeface="Times New Roman" pitchFamily="18" charset="0"/>
              </a:rPr>
              <a:t> Fibriler ve non fibriler kollajen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tr-TR" altLang="tr-TR" sz="280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000">
                <a:latin typeface="Times New Roman" pitchFamily="18" charset="0"/>
              </a:rPr>
              <a:t>Tip I,II,III,V,XI            Tip IV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tr-TR" altLang="tr-TR" sz="120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tr-TR" altLang="tr-TR" sz="2000">
                <a:latin typeface="Times New Roman" pitchFamily="18" charset="0"/>
              </a:rPr>
              <a:t> </a:t>
            </a:r>
            <a:r>
              <a:rPr lang="tr-TR" altLang="tr-TR" sz="2800">
                <a:latin typeface="Times New Roman" pitchFamily="18" charset="0"/>
              </a:rPr>
              <a:t>Kollagenin gerilme kuvvetini belirleyen en önemli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800">
                <a:latin typeface="Times New Roman" pitchFamily="18" charset="0"/>
              </a:rPr>
              <a:t>faktör </a:t>
            </a:r>
            <a:r>
              <a:rPr lang="tr-TR" altLang="tr-TR" sz="2800" u="sng">
                <a:latin typeface="Times New Roman" pitchFamily="18" charset="0"/>
              </a:rPr>
              <a:t>çapraz bağlanmadır.</a:t>
            </a:r>
          </a:p>
        </p:txBody>
      </p:sp>
      <p:sp>
        <p:nvSpPr>
          <p:cNvPr id="21506" name="Line 7"/>
          <p:cNvSpPr>
            <a:spLocks noChangeShapeType="1"/>
          </p:cNvSpPr>
          <p:nvPr/>
        </p:nvSpPr>
        <p:spPr bwMode="auto">
          <a:xfrm>
            <a:off x="2500313" y="2643188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21507" name="Line 8"/>
          <p:cNvSpPr>
            <a:spLocks noChangeShapeType="1"/>
          </p:cNvSpPr>
          <p:nvPr/>
        </p:nvSpPr>
        <p:spPr bwMode="auto">
          <a:xfrm>
            <a:off x="4357688" y="2643188"/>
            <a:ext cx="0" cy="5048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634</Words>
  <Application>Microsoft Office PowerPoint</Application>
  <PresentationFormat>Ekran Gösterisi (4:3)</PresentationFormat>
  <Paragraphs>209</Paragraphs>
  <Slides>26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Tasarım Şablonu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3" baseType="lpstr">
      <vt:lpstr>Calibri</vt:lpstr>
      <vt:lpstr>Arial</vt:lpstr>
      <vt:lpstr>Times New Roman</vt:lpstr>
      <vt:lpstr>Wingdings</vt:lpstr>
      <vt:lpstr>Arial Black</vt:lpstr>
      <vt:lpstr>Ofis Teması</vt:lpstr>
      <vt:lpstr>MS Org Chart</vt:lpstr>
      <vt:lpstr>Ekstrasellüler Matriks ve Hücre Matriks İlişkileri</vt:lpstr>
      <vt:lpstr>Slayt 2</vt:lpstr>
      <vt:lpstr>Yara iyileşmesinde ana büyüme faktörleri</vt:lpstr>
      <vt:lpstr>Ekstraselüler matriks ve hücre-matriks etkileşimi</vt:lpstr>
      <vt:lpstr>Slayt 5</vt:lpstr>
      <vt:lpstr>Slayt 6</vt:lpstr>
      <vt:lpstr>Slayt 7</vt:lpstr>
      <vt:lpstr>Slayt 8</vt:lpstr>
      <vt:lpstr>Slayt 9</vt:lpstr>
      <vt:lpstr>Slayt 10</vt:lpstr>
      <vt:lpstr>Slayt 11</vt:lpstr>
      <vt:lpstr>Kollajen:</vt:lpstr>
      <vt:lpstr>HÜCRE ADEZYON PROTEİNLERİ (HAM)</vt:lpstr>
      <vt:lpstr>Slayt 14</vt:lpstr>
      <vt:lpstr>Slayt 15</vt:lpstr>
      <vt:lpstr>Slayt 16</vt:lpstr>
      <vt:lpstr>Slayt 17</vt:lpstr>
      <vt:lpstr>Slayt 18</vt:lpstr>
      <vt:lpstr>Proteoglikanlar </vt:lpstr>
      <vt:lpstr>Hıyaluronik asit</vt:lpstr>
      <vt:lpstr>Slayt 21</vt:lpstr>
      <vt:lpstr>Slayt 22</vt:lpstr>
      <vt:lpstr>Ekstrasellüler matriks ve kanser</vt:lpstr>
      <vt:lpstr>Yara iyileşmesi</vt:lpstr>
      <vt:lpstr>Yara direnci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 Yenilenmesi ve Normal Hücre Büyümesinin Kontrolü</dc:title>
  <dc:creator>dell</dc:creator>
  <cp:lastModifiedBy>genel</cp:lastModifiedBy>
  <cp:revision>52</cp:revision>
  <dcterms:created xsi:type="dcterms:W3CDTF">2017-04-08T19:31:50Z</dcterms:created>
  <dcterms:modified xsi:type="dcterms:W3CDTF">2017-05-30T11:22:54Z</dcterms:modified>
</cp:coreProperties>
</file>