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56" r:id="rId2"/>
    <p:sldId id="258" r:id="rId3"/>
    <p:sldId id="305" r:id="rId4"/>
    <p:sldId id="260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98" r:id="rId13"/>
    <p:sldId id="299" r:id="rId14"/>
    <p:sldId id="300" r:id="rId15"/>
    <p:sldId id="302" r:id="rId16"/>
    <p:sldId id="303" r:id="rId17"/>
    <p:sldId id="304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93" r:id="rId31"/>
    <p:sldId id="297" r:id="rId32"/>
    <p:sldId id="294" r:id="rId33"/>
    <p:sldId id="295" r:id="rId34"/>
    <p:sldId id="278" r:id="rId35"/>
    <p:sldId id="287" r:id="rId36"/>
    <p:sldId id="288" r:id="rId37"/>
    <p:sldId id="289" r:id="rId38"/>
    <p:sldId id="290" r:id="rId39"/>
    <p:sldId id="291" r:id="rId40"/>
    <p:sldId id="279" r:id="rId41"/>
    <p:sldId id="280" r:id="rId42"/>
    <p:sldId id="282" r:id="rId43"/>
    <p:sldId id="283" r:id="rId44"/>
    <p:sldId id="284" r:id="rId45"/>
    <p:sldId id="285" r:id="rId46"/>
    <p:sldId id="286" r:id="rId47"/>
    <p:sldId id="281" r:id="rId48"/>
    <p:sldId id="296" r:id="rId49"/>
    <p:sldId id="292" r:id="rId5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390" autoAdjust="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4A389A8-9B81-433C-A989-59F6BC60B7A1}" type="datetimeFigureOut">
              <a:rPr lang="tr-TR"/>
              <a:pPr>
                <a:defRPr/>
              </a:pPr>
              <a:t>30.08.2017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07CE1D-BD71-4085-AB3F-253864340F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662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BD4797-A872-45E9-979C-F3B0E6EB265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7CE1D-BD71-4085-AB3F-253864340F28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2F8D0-F311-442E-9A83-4EBA0502FAAD}" type="datetimeFigureOut">
              <a:rPr lang="tr-TR" smtClean="0"/>
              <a:pPr>
                <a:defRPr/>
              </a:pPr>
              <a:t>30.08.2017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DEAF7B-82D1-4B60-A523-8F86DBD61B1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3462DA-5865-417F-876A-367129286EC0}" type="datetimeFigureOut">
              <a:rPr lang="tr-TR" smtClean="0"/>
              <a:pPr>
                <a:defRPr/>
              </a:pPr>
              <a:t>30.08.2017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18BDE-2058-4DA5-8DE0-3C20605AA2A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1CEBC-2938-49BE-B62B-12492629A930}" type="datetimeFigureOut">
              <a:rPr lang="tr-TR" smtClean="0"/>
              <a:pPr>
                <a:defRPr/>
              </a:pPr>
              <a:t>30.08.2017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AF089-A285-4F1F-84B7-C4BC813E45A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862BF-A9AC-40B9-813F-77E12EE04D33}" type="datetimeFigureOut">
              <a:rPr lang="tr-TR" smtClean="0"/>
              <a:pPr>
                <a:defRPr/>
              </a:pPr>
              <a:t>30.08.2017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9713E-4EB4-45AC-A07D-3DC71E0F35D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4CC4FC-1B64-4D5E-B23D-5E0AB797BDF7}" type="datetimeFigureOut">
              <a:rPr lang="tr-TR" smtClean="0"/>
              <a:pPr>
                <a:defRPr/>
              </a:pPr>
              <a:t>30.08.2017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7B4313ED-AAD3-499C-901D-6598C72AB66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3C08C-5758-40BE-B175-DE9712A4395B}" type="datetimeFigureOut">
              <a:rPr lang="tr-TR" smtClean="0"/>
              <a:pPr>
                <a:defRPr/>
              </a:pPr>
              <a:t>30.08.2017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5C8E-233A-4F37-8A1F-5D2B7E4D47D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2E72C-15DE-4ACC-B7F9-41B825B9218E}" type="datetimeFigureOut">
              <a:rPr lang="tr-TR" smtClean="0"/>
              <a:pPr>
                <a:defRPr/>
              </a:pPr>
              <a:t>30.08.2017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73AB6-F8CB-467A-A34A-D628873A09A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5D303-A4FD-44F4-A92C-7B14B742D10A}" type="datetimeFigureOut">
              <a:rPr lang="tr-TR" smtClean="0"/>
              <a:pPr>
                <a:defRPr/>
              </a:pPr>
              <a:t>30.08.2017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46F94-328B-4BEE-B270-0E30F0EEE5F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70D24-714F-4556-A3B1-E5A16881073D}" type="datetimeFigureOut">
              <a:rPr lang="tr-TR" smtClean="0"/>
              <a:pPr>
                <a:defRPr/>
              </a:pPr>
              <a:t>30.08.2017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F3874-D0DE-45F3-94C1-5D6C9FCF09A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0B50C-41C8-45EE-998A-B2F283B21C67}" type="datetimeFigureOut">
              <a:rPr lang="tr-TR" smtClean="0"/>
              <a:pPr>
                <a:defRPr/>
              </a:pPr>
              <a:t>30.08.2017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2738D-C6B5-4BE4-B802-F869EF9DBD0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1EA86-0FEF-443F-8284-592DE6364308}" type="datetimeFigureOut">
              <a:rPr lang="tr-TR" smtClean="0"/>
              <a:pPr>
                <a:defRPr/>
              </a:pPr>
              <a:t>30.08.2017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FD812562-B250-4768-AB34-A019474D6BA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CC9F159-C08C-4807-A77D-8C3E36382BD3}" type="datetimeFigureOut">
              <a:rPr lang="tr-TR" smtClean="0"/>
              <a:pPr>
                <a:defRPr/>
              </a:pPr>
              <a:t>30.08.2017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8BEF4E1-B058-47D4-9655-ABD31481EB1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14375" y="3886200"/>
            <a:ext cx="7643813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Dr. Havva Serap Toru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Akdeniz Üniversitesi Tıp Fakültesi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Tıbbi Patoloji Anabilim Dalı</a:t>
            </a:r>
            <a:endParaRPr lang="tr-TR" dirty="0"/>
          </a:p>
        </p:txBody>
      </p:sp>
      <p:sp>
        <p:nvSpPr>
          <p:cNvPr id="14337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mtClean="0"/>
              <a:t>İnfantil ve Çocukluk Çağı Hastalıkları</a:t>
            </a:r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1160532" cy="1063348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214290"/>
            <a:ext cx="1071546" cy="10715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Başlık"/>
          <p:cNvSpPr>
            <a:spLocks noGrp="1"/>
          </p:cNvSpPr>
          <p:nvPr>
            <p:ph type="title"/>
          </p:nvPr>
        </p:nvSpPr>
        <p:spPr>
          <a:xfrm>
            <a:off x="914400" y="928678"/>
            <a:ext cx="7772400" cy="1143000"/>
          </a:xfrm>
        </p:spPr>
        <p:txBody>
          <a:bodyPr/>
          <a:lstStyle/>
          <a:p>
            <a:r>
              <a:rPr lang="tr-TR" dirty="0" err="1" smtClean="0"/>
              <a:t>Konjenital</a:t>
            </a:r>
            <a:r>
              <a:rPr lang="tr-TR" dirty="0" smtClean="0"/>
              <a:t> anomaliler</a:t>
            </a:r>
          </a:p>
        </p:txBody>
      </p:sp>
      <p:sp>
        <p:nvSpPr>
          <p:cNvPr id="22530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3019436"/>
            <a:ext cx="7772400" cy="2767018"/>
          </a:xfrm>
        </p:spPr>
        <p:txBody>
          <a:bodyPr/>
          <a:lstStyle/>
          <a:p>
            <a:r>
              <a:rPr lang="tr-TR" dirty="0" smtClean="0"/>
              <a:t>Doğumda var olan anatomik </a:t>
            </a:r>
            <a:r>
              <a:rPr lang="tr-TR" dirty="0" err="1" smtClean="0"/>
              <a:t>defektler</a:t>
            </a:r>
            <a:endParaRPr lang="tr-TR" dirty="0" smtClean="0"/>
          </a:p>
          <a:p>
            <a:r>
              <a:rPr lang="tr-TR" dirty="0" smtClean="0"/>
              <a:t>Ancak bazıları (kalp ve böbrek anomalileri gibi) yıllar içinde klinik olarak belirgin hale gelirler</a:t>
            </a:r>
          </a:p>
          <a:p>
            <a:r>
              <a:rPr lang="tr-TR" dirty="0" err="1" smtClean="0"/>
              <a:t>Konjenital</a:t>
            </a:r>
            <a:r>
              <a:rPr lang="tr-TR" dirty="0" smtClean="0"/>
              <a:t>= Doğumsal</a:t>
            </a:r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Başlık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/>
          <a:lstStyle/>
          <a:p>
            <a:r>
              <a:rPr lang="tr-TR" dirty="0" smtClean="0"/>
              <a:t>Terminoloji </a:t>
            </a:r>
          </a:p>
        </p:txBody>
      </p:sp>
      <p:sp>
        <p:nvSpPr>
          <p:cNvPr id="23554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117747"/>
            <a:ext cx="8229600" cy="4525963"/>
          </a:xfrm>
        </p:spPr>
        <p:txBody>
          <a:bodyPr/>
          <a:lstStyle/>
          <a:p>
            <a:r>
              <a:rPr lang="tr-TR" dirty="0" err="1" smtClean="0"/>
              <a:t>Malformasyon</a:t>
            </a:r>
            <a:r>
              <a:rPr lang="tr-TR" dirty="0" smtClean="0"/>
              <a:t>: </a:t>
            </a:r>
          </a:p>
          <a:p>
            <a:pPr lvl="1"/>
            <a:r>
              <a:rPr lang="tr-TR" dirty="0" err="1" smtClean="0"/>
              <a:t>morfogenezdeki</a:t>
            </a:r>
            <a:r>
              <a:rPr lang="tr-TR" dirty="0" smtClean="0"/>
              <a:t> hatalar</a:t>
            </a:r>
          </a:p>
          <a:p>
            <a:pPr lvl="1"/>
            <a:r>
              <a:rPr lang="tr-TR" dirty="0" err="1" smtClean="0"/>
              <a:t>İntrinsik</a:t>
            </a:r>
            <a:r>
              <a:rPr lang="tr-TR" dirty="0" smtClean="0"/>
              <a:t> anormal gelişim</a:t>
            </a:r>
          </a:p>
          <a:p>
            <a:pPr>
              <a:lnSpc>
                <a:spcPct val="90000"/>
              </a:lnSpc>
            </a:pPr>
            <a:r>
              <a:rPr lang="tr-TR" dirty="0" err="1" smtClean="0"/>
              <a:t>Disrupsiyon</a:t>
            </a:r>
            <a:r>
              <a:rPr lang="tr-TR" dirty="0" smtClean="0"/>
              <a:t>: Bir organın, organın bir kısmının ya da vücudun büyük bir kısmının gelişimi başlangıçta normaldir. Ancak gelişim devam ederken, herhangi bir dış etkenle gelişiminin bozulması ya da kesintiye uğraması</a:t>
            </a:r>
          </a:p>
          <a:p>
            <a:pPr lvl="1">
              <a:lnSpc>
                <a:spcPct val="90000"/>
              </a:lnSpc>
            </a:pPr>
            <a:r>
              <a:rPr lang="tr-TR" dirty="0" err="1" smtClean="0"/>
              <a:t>Amniyotik</a:t>
            </a:r>
            <a:r>
              <a:rPr lang="tr-TR" dirty="0" smtClean="0"/>
              <a:t> bant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distal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hipoplazi</a:t>
            </a:r>
            <a:endParaRPr lang="tr-TR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tr-TR" dirty="0" err="1" smtClean="0">
                <a:sym typeface="Wingdings" pitchFamily="2" charset="2"/>
              </a:rPr>
              <a:t>Vasküler</a:t>
            </a:r>
            <a:endParaRPr lang="tr-TR" dirty="0" smtClean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Terminoloji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Deformasyon:</a:t>
            </a:r>
          </a:p>
          <a:p>
            <a:pPr lvl="1"/>
            <a:r>
              <a:rPr lang="tr-TR" dirty="0" smtClean="0"/>
              <a:t>Mekanik nedenlerle vücudun bir kısmının ya da organın anormal yapı, şekil ya da  pozisyon</a:t>
            </a:r>
          </a:p>
          <a:p>
            <a:pPr lvl="1"/>
            <a:r>
              <a:rPr lang="tr-TR" dirty="0" err="1" smtClean="0"/>
              <a:t>Oligohidroamnios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 “</a:t>
            </a:r>
            <a:r>
              <a:rPr lang="tr-TR" dirty="0" err="1" smtClean="0">
                <a:sym typeface="Wingdings" pitchFamily="2" charset="2"/>
              </a:rPr>
              <a:t>club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foot</a:t>
            </a:r>
            <a:r>
              <a:rPr lang="tr-TR" dirty="0" smtClean="0">
                <a:sym typeface="Wingdings" pitchFamily="2" charset="2"/>
              </a:rPr>
              <a:t>”, “pes </a:t>
            </a:r>
            <a:r>
              <a:rPr lang="tr-TR" dirty="0" err="1" smtClean="0">
                <a:sym typeface="Wingdings" pitchFamily="2" charset="2"/>
              </a:rPr>
              <a:t>equinovarus</a:t>
            </a:r>
            <a:r>
              <a:rPr lang="tr-TR" dirty="0" smtClean="0">
                <a:sym typeface="Wingdings" pitchFamily="2" charset="2"/>
              </a:rPr>
              <a:t>”</a:t>
            </a:r>
          </a:p>
          <a:p>
            <a:pPr lvl="1"/>
            <a:r>
              <a:rPr lang="tr-TR" dirty="0" smtClean="0">
                <a:sym typeface="Wingdings" pitchFamily="2" charset="2"/>
              </a:rPr>
              <a:t>Büyük kısmı </a:t>
            </a:r>
            <a:r>
              <a:rPr lang="tr-TR" dirty="0" err="1" smtClean="0">
                <a:sym typeface="Wingdings" pitchFamily="2" charset="2"/>
              </a:rPr>
              <a:t>postnatal</a:t>
            </a:r>
            <a:r>
              <a:rPr lang="tr-TR" dirty="0" smtClean="0">
                <a:sym typeface="Wingdings" pitchFamily="2" charset="2"/>
              </a:rPr>
              <a:t> tedavi edilebilir</a:t>
            </a:r>
          </a:p>
          <a:p>
            <a:r>
              <a:rPr lang="tr-TR" dirty="0" err="1" smtClean="0"/>
              <a:t>Displazi</a:t>
            </a:r>
            <a:r>
              <a:rPr lang="tr-TR" dirty="0" smtClean="0"/>
              <a:t>:</a:t>
            </a:r>
          </a:p>
          <a:p>
            <a:pPr lvl="1"/>
            <a:r>
              <a:rPr lang="tr-TR" i="1" dirty="0" smtClean="0"/>
              <a:t>Doku farklılaşma ya da </a:t>
            </a:r>
            <a:r>
              <a:rPr lang="tr-TR" i="1" dirty="0" err="1" smtClean="0"/>
              <a:t>histogenez</a:t>
            </a:r>
            <a:r>
              <a:rPr lang="tr-TR" i="1" dirty="0" smtClean="0"/>
              <a:t> bozukluğu</a:t>
            </a:r>
          </a:p>
          <a:p>
            <a:pPr lvl="2"/>
            <a:r>
              <a:rPr lang="tr-TR" i="1" dirty="0" err="1" smtClean="0"/>
              <a:t>Osteogenezis</a:t>
            </a:r>
            <a:r>
              <a:rPr lang="tr-TR" i="1" dirty="0" smtClean="0"/>
              <a:t> </a:t>
            </a:r>
            <a:r>
              <a:rPr lang="tr-TR" i="1" dirty="0" err="1" smtClean="0"/>
              <a:t>imperfekta</a:t>
            </a:r>
            <a:endParaRPr lang="tr-TR" i="1" dirty="0" smtClean="0"/>
          </a:p>
          <a:p>
            <a:pPr lvl="2"/>
            <a:r>
              <a:rPr lang="tr-TR" i="1" dirty="0" err="1" smtClean="0"/>
              <a:t>Marfan</a:t>
            </a:r>
            <a:r>
              <a:rPr lang="tr-TR" i="1" dirty="0" smtClean="0"/>
              <a:t> sendromu</a:t>
            </a:r>
            <a:r>
              <a:rPr lang="tr-TR" dirty="0" smtClean="0"/>
              <a:t> </a:t>
            </a:r>
          </a:p>
          <a:p>
            <a:endParaRPr lang="tr-TR" dirty="0" smtClean="0"/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>
            <a:off x="4786314" y="4572008"/>
            <a:ext cx="350846" cy="557210"/>
          </a:xfrm>
          <a:prstGeom prst="rightBrace">
            <a:avLst>
              <a:gd name="adj1" fmla="val 1902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62577" y="4590159"/>
            <a:ext cx="18728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latin typeface="Arial" charset="0"/>
              </a:rPr>
              <a:t>Bağ doku </a:t>
            </a:r>
            <a:r>
              <a:rPr lang="tr-TR" b="1" dirty="0" err="1">
                <a:latin typeface="Arial" charset="0"/>
              </a:rPr>
              <a:t>defekti</a:t>
            </a:r>
            <a:endParaRPr lang="tr-TR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/>
          <a:lstStyle/>
          <a:p>
            <a:r>
              <a:rPr lang="tr-TR" dirty="0" smtClean="0"/>
              <a:t>Terminoloji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857784"/>
          </a:xfrm>
        </p:spPr>
        <p:txBody>
          <a:bodyPr/>
          <a:lstStyle/>
          <a:p>
            <a:pPr>
              <a:buFontTx/>
              <a:buChar char="•"/>
            </a:pPr>
            <a:r>
              <a:rPr lang="tr-TR" dirty="0" smtClean="0"/>
              <a:t>Sekans</a:t>
            </a:r>
          </a:p>
          <a:p>
            <a:pPr lvl="1">
              <a:buFontTx/>
              <a:buChar char="•"/>
            </a:pPr>
            <a:r>
              <a:rPr lang="tr-TR" sz="2400" b="1" u="sng" dirty="0" err="1" smtClean="0">
                <a:latin typeface="Times New Roman" pitchFamily="18" charset="0"/>
              </a:rPr>
              <a:t>Potter</a:t>
            </a:r>
            <a:r>
              <a:rPr lang="tr-TR" sz="2400" b="1" u="sng" dirty="0" smtClean="0">
                <a:latin typeface="Times New Roman" pitchFamily="18" charset="0"/>
              </a:rPr>
              <a:t> sekansı</a:t>
            </a:r>
            <a:r>
              <a:rPr lang="tr-TR" sz="2400" dirty="0" smtClean="0">
                <a:latin typeface="Times New Roman" pitchFamily="18" charset="0"/>
              </a:rPr>
              <a:t> : </a:t>
            </a:r>
          </a:p>
          <a:p>
            <a:pPr lvl="1"/>
            <a:r>
              <a:rPr lang="tr-TR" dirty="0" err="1" smtClean="0">
                <a:latin typeface="Times New Roman" pitchFamily="18" charset="0"/>
              </a:rPr>
              <a:t>Non</a:t>
            </a:r>
            <a:r>
              <a:rPr lang="tr-TR" dirty="0" smtClean="0">
                <a:latin typeface="Times New Roman" pitchFamily="18" charset="0"/>
              </a:rPr>
              <a:t>-genetik </a:t>
            </a:r>
            <a:r>
              <a:rPr lang="tr-TR" dirty="0" err="1" smtClean="0">
                <a:latin typeface="Times New Roman" pitchFamily="18" charset="0"/>
              </a:rPr>
              <a:t>oligohidroamnioz</a:t>
            </a:r>
            <a:r>
              <a:rPr lang="tr-TR" dirty="0" smtClean="0">
                <a:latin typeface="Times New Roman" pitchFamily="18" charset="0"/>
              </a:rPr>
              <a:t> ya da </a:t>
            </a:r>
            <a:r>
              <a:rPr lang="tr-TR" dirty="0" err="1" smtClean="0">
                <a:latin typeface="Times New Roman" pitchFamily="18" charset="0"/>
              </a:rPr>
              <a:t>Renal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</a:rPr>
              <a:t>agenezi</a:t>
            </a:r>
            <a:r>
              <a:rPr lang="tr-TR" dirty="0" smtClean="0">
                <a:latin typeface="Times New Roman" pitchFamily="18" charset="0"/>
              </a:rPr>
              <a:t>/</a:t>
            </a:r>
            <a:r>
              <a:rPr lang="tr-TR" dirty="0" err="1" smtClean="0">
                <a:latin typeface="Times New Roman" pitchFamily="18" charset="0"/>
              </a:rPr>
              <a:t>displazi</a:t>
            </a:r>
            <a:r>
              <a:rPr lang="tr-TR" dirty="0" smtClean="0">
                <a:latin typeface="Times New Roman" pitchFamily="18" charset="0"/>
              </a:rPr>
              <a:t> nedeniyle</a:t>
            </a:r>
          </a:p>
          <a:p>
            <a:pPr lvl="1">
              <a:buFontTx/>
              <a:buChar char="•"/>
            </a:pPr>
            <a:r>
              <a:rPr lang="tr-TR" sz="2400" b="1" u="sng" dirty="0" err="1" smtClean="0">
                <a:latin typeface="Times New Roman" pitchFamily="18" charset="0"/>
              </a:rPr>
              <a:t>Pierre</a:t>
            </a:r>
            <a:r>
              <a:rPr lang="tr-TR" sz="2400" b="1" u="sng" dirty="0" smtClean="0">
                <a:latin typeface="Times New Roman" pitchFamily="18" charset="0"/>
              </a:rPr>
              <a:t> </a:t>
            </a:r>
            <a:r>
              <a:rPr lang="tr-TR" sz="2400" b="1" u="sng" dirty="0" err="1" smtClean="0">
                <a:latin typeface="Times New Roman" pitchFamily="18" charset="0"/>
              </a:rPr>
              <a:t>Robin</a:t>
            </a:r>
            <a:r>
              <a:rPr lang="tr-TR" sz="2400" b="1" u="sng" dirty="0" smtClean="0">
                <a:latin typeface="Times New Roman" pitchFamily="18" charset="0"/>
              </a:rPr>
              <a:t> sekansı</a:t>
            </a:r>
          </a:p>
          <a:p>
            <a:pPr lvl="1"/>
            <a:r>
              <a:rPr lang="tr-TR" dirty="0" err="1" smtClean="0">
                <a:latin typeface="Times New Roman" pitchFamily="18" charset="0"/>
              </a:rPr>
              <a:t>Palatin</a:t>
            </a:r>
            <a:r>
              <a:rPr lang="tr-TR" dirty="0" smtClean="0">
                <a:latin typeface="Times New Roman" pitchFamily="18" charset="0"/>
              </a:rPr>
              <a:t> kemiğin kapanmasından önce büyümenin sınırlanması</a:t>
            </a:r>
          </a:p>
          <a:p>
            <a:pPr lvl="1"/>
            <a:r>
              <a:rPr lang="tr-TR" dirty="0" err="1" smtClean="0">
                <a:latin typeface="Times New Roman" pitchFamily="18" charset="0"/>
              </a:rPr>
              <a:t>Mikrognati</a:t>
            </a:r>
            <a:r>
              <a:rPr lang="tr-TR" dirty="0" smtClean="0">
                <a:latin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</a:rPr>
              <a:t>glossoptozis</a:t>
            </a:r>
            <a:r>
              <a:rPr lang="tr-TR" dirty="0" smtClean="0">
                <a:latin typeface="Times New Roman" pitchFamily="18" charset="0"/>
              </a:rPr>
              <a:t>, sol </a:t>
            </a:r>
            <a:r>
              <a:rPr lang="tr-TR" dirty="0" err="1" smtClean="0">
                <a:latin typeface="Times New Roman" pitchFamily="18" charset="0"/>
              </a:rPr>
              <a:t>palatal</a:t>
            </a:r>
            <a:r>
              <a:rPr lang="tr-TR" dirty="0" smtClean="0">
                <a:latin typeface="Times New Roman" pitchFamily="18" charset="0"/>
              </a:rPr>
              <a:t> yarık, </a:t>
            </a:r>
            <a:r>
              <a:rPr lang="tr-TR" dirty="0" err="1" smtClean="0">
                <a:latin typeface="Times New Roman" pitchFamily="18" charset="0"/>
              </a:rPr>
              <a:t>mandibular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</a:rPr>
              <a:t>hipoplazi</a:t>
            </a:r>
            <a:endParaRPr lang="tr-TR" dirty="0" smtClean="0">
              <a:latin typeface="Times New Roman" pitchFamily="18" charset="0"/>
            </a:endParaRPr>
          </a:p>
          <a:p>
            <a:pPr lvl="1">
              <a:buFontTx/>
              <a:buChar char="•"/>
            </a:pPr>
            <a:r>
              <a:rPr lang="tr-TR" sz="2400" b="1" u="sng" dirty="0" err="1" smtClean="0">
                <a:latin typeface="Times New Roman" pitchFamily="18" charset="0"/>
              </a:rPr>
              <a:t>Prune</a:t>
            </a:r>
            <a:r>
              <a:rPr lang="tr-TR" sz="2400" b="1" u="sng" dirty="0" smtClean="0">
                <a:latin typeface="Times New Roman" pitchFamily="18" charset="0"/>
              </a:rPr>
              <a:t>-</a:t>
            </a:r>
            <a:r>
              <a:rPr lang="tr-TR" sz="2400" b="1" u="sng" dirty="0" err="1" smtClean="0">
                <a:latin typeface="Times New Roman" pitchFamily="18" charset="0"/>
              </a:rPr>
              <a:t>Belly</a:t>
            </a:r>
            <a:r>
              <a:rPr lang="tr-TR" sz="2400" b="1" u="sng" dirty="0" smtClean="0">
                <a:latin typeface="Times New Roman" pitchFamily="18" charset="0"/>
              </a:rPr>
              <a:t> sekansı</a:t>
            </a:r>
          </a:p>
          <a:p>
            <a:pPr lvl="1"/>
            <a:r>
              <a:rPr lang="tr-TR" dirty="0" smtClean="0">
                <a:latin typeface="Times New Roman" pitchFamily="18" charset="0"/>
              </a:rPr>
              <a:t>Karın duvarı yokluğu, </a:t>
            </a:r>
            <a:r>
              <a:rPr lang="tr-TR" dirty="0" err="1" smtClean="0">
                <a:latin typeface="Times New Roman" pitchFamily="18" charset="0"/>
              </a:rPr>
              <a:t>üriner</a:t>
            </a:r>
            <a:r>
              <a:rPr lang="tr-TR" dirty="0" smtClean="0">
                <a:latin typeface="Times New Roman" pitchFamily="18" charset="0"/>
              </a:rPr>
              <a:t> sistem </a:t>
            </a:r>
            <a:r>
              <a:rPr lang="tr-TR" dirty="0" err="1" smtClean="0">
                <a:latin typeface="Times New Roman" pitchFamily="18" charset="0"/>
              </a:rPr>
              <a:t>defekti</a:t>
            </a:r>
            <a:r>
              <a:rPr lang="tr-TR" dirty="0" smtClean="0">
                <a:latin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</a:rPr>
              <a:t>kriptoorşitizm</a:t>
            </a:r>
            <a:endParaRPr lang="tr-TR" dirty="0" smtClean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71488"/>
            <a:ext cx="7772400" cy="1143000"/>
          </a:xfrm>
        </p:spPr>
        <p:txBody>
          <a:bodyPr/>
          <a:lstStyle/>
          <a:p>
            <a:r>
              <a:rPr lang="tr-TR" dirty="0" smtClean="0"/>
              <a:t>Terminoloji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8229600" cy="4572032"/>
          </a:xfrm>
        </p:spPr>
        <p:txBody>
          <a:bodyPr/>
          <a:lstStyle/>
          <a:p>
            <a:r>
              <a:rPr lang="tr-TR" dirty="0" smtClean="0"/>
              <a:t>Sendrom:</a:t>
            </a:r>
          </a:p>
          <a:p>
            <a:pPr lvl="1"/>
            <a:r>
              <a:rPr lang="tr-TR" dirty="0" err="1" smtClean="0"/>
              <a:t>Patogenezinin</a:t>
            </a:r>
            <a:r>
              <a:rPr lang="tr-TR" dirty="0" smtClean="0"/>
              <a:t> ilişkili olduğuna inanılan çoklu anomaliler</a:t>
            </a:r>
          </a:p>
          <a:p>
            <a:pPr lvl="1"/>
            <a:r>
              <a:rPr lang="tr-TR" dirty="0" err="1" smtClean="0"/>
              <a:t>Viral</a:t>
            </a:r>
            <a:r>
              <a:rPr lang="tr-TR" dirty="0" smtClean="0"/>
              <a:t> enfeksiyon, kromozom anomalileri gibi tek bir neden</a:t>
            </a:r>
          </a:p>
          <a:p>
            <a:r>
              <a:rPr lang="tr-TR" dirty="0" smtClean="0"/>
              <a:t>Kompleks:</a:t>
            </a:r>
          </a:p>
          <a:p>
            <a:pPr lvl="1"/>
            <a:r>
              <a:rPr lang="tr-TR" dirty="0" smtClean="0"/>
              <a:t>Özel bir karakteri olmayan, üst üste binen heterojen bozukluklardan oluşan durumdur.</a:t>
            </a:r>
          </a:p>
          <a:p>
            <a:pPr lvl="1"/>
            <a:r>
              <a:rPr lang="tr-TR" dirty="0" smtClean="0"/>
              <a:t>Örnek: </a:t>
            </a:r>
            <a:r>
              <a:rPr lang="tr-TR" dirty="0" err="1" smtClean="0"/>
              <a:t>facio</a:t>
            </a:r>
            <a:r>
              <a:rPr lang="tr-TR" dirty="0" smtClean="0"/>
              <a:t>-</a:t>
            </a:r>
            <a:r>
              <a:rPr lang="tr-TR" dirty="0" err="1" smtClean="0"/>
              <a:t>auriculo</a:t>
            </a:r>
            <a:r>
              <a:rPr lang="tr-TR" dirty="0" smtClean="0"/>
              <a:t>-</a:t>
            </a:r>
            <a:r>
              <a:rPr lang="tr-TR" dirty="0" err="1" smtClean="0"/>
              <a:t>vertebral</a:t>
            </a:r>
            <a:r>
              <a:rPr lang="tr-TR" dirty="0" smtClean="0"/>
              <a:t> spektrum, </a:t>
            </a:r>
            <a:r>
              <a:rPr lang="tr-TR" dirty="0" err="1" smtClean="0"/>
              <a:t>hipoglossi</a:t>
            </a:r>
            <a:r>
              <a:rPr lang="tr-TR" dirty="0" smtClean="0"/>
              <a:t>-</a:t>
            </a:r>
            <a:r>
              <a:rPr lang="tr-TR" dirty="0" err="1" smtClean="0"/>
              <a:t>hipodaktili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42926"/>
            <a:ext cx="7772400" cy="1143000"/>
          </a:xfrm>
        </p:spPr>
        <p:txBody>
          <a:bodyPr/>
          <a:lstStyle/>
          <a:p>
            <a:r>
              <a:rPr lang="tr-TR" dirty="0" smtClean="0"/>
              <a:t>Terminoloji</a:t>
            </a:r>
            <a:endParaRPr lang="tr-TR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947866"/>
            <a:ext cx="7772400" cy="3552836"/>
          </a:xfrm>
        </p:spPr>
        <p:txBody>
          <a:bodyPr/>
          <a:lstStyle/>
          <a:p>
            <a:r>
              <a:rPr lang="tr-TR" dirty="0" smtClean="0"/>
              <a:t>“</a:t>
            </a:r>
            <a:r>
              <a:rPr lang="tr-TR" dirty="0" err="1" smtClean="0"/>
              <a:t>Association</a:t>
            </a:r>
            <a:r>
              <a:rPr lang="tr-TR" dirty="0" smtClean="0"/>
              <a:t>”:</a:t>
            </a:r>
          </a:p>
          <a:p>
            <a:pPr lvl="1"/>
            <a:r>
              <a:rPr lang="tr-TR" dirty="0" smtClean="0"/>
              <a:t>Sekans </a:t>
            </a:r>
            <a:r>
              <a:rPr lang="tr-TR" dirty="0"/>
              <a:t>ya da sendrom olarak tanımlanmayan, bir ya da daha fazla olguda çeşitli morfolojik </a:t>
            </a:r>
            <a:r>
              <a:rPr lang="tr-TR" dirty="0" err="1"/>
              <a:t>defektlerin</a:t>
            </a:r>
            <a:r>
              <a:rPr lang="tr-TR" dirty="0"/>
              <a:t> rastlantısal olmayan bir şekilde bir arada olması</a:t>
            </a:r>
          </a:p>
          <a:p>
            <a:pPr lvl="1"/>
            <a:r>
              <a:rPr lang="tr-TR" dirty="0"/>
              <a:t>Eş embriyolojik zamanlı majör anomaliler</a:t>
            </a:r>
          </a:p>
          <a:p>
            <a:pPr lvl="1"/>
            <a:r>
              <a:rPr lang="tr-TR" dirty="0"/>
              <a:t>VATER, CHARGE, MURCS</a:t>
            </a:r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85802"/>
            <a:ext cx="7772400" cy="1143000"/>
          </a:xfrm>
        </p:spPr>
        <p:txBody>
          <a:bodyPr/>
          <a:lstStyle/>
          <a:p>
            <a:r>
              <a:rPr lang="tr-TR" dirty="0"/>
              <a:t>“</a:t>
            </a:r>
            <a:r>
              <a:rPr lang="tr-TR" dirty="0" err="1"/>
              <a:t>Association</a:t>
            </a:r>
            <a:r>
              <a:rPr lang="tr-TR" dirty="0"/>
              <a:t>”: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2162180"/>
            <a:ext cx="7772400" cy="3481398"/>
          </a:xfrm>
        </p:spPr>
        <p:txBody>
          <a:bodyPr/>
          <a:lstStyle/>
          <a:p>
            <a:r>
              <a:rPr lang="tr-TR" sz="3600" b="1" dirty="0" err="1">
                <a:solidFill>
                  <a:schemeClr val="hlink"/>
                </a:solidFill>
              </a:rPr>
              <a:t>V</a:t>
            </a:r>
            <a:r>
              <a:rPr lang="tr-TR" dirty="0" err="1"/>
              <a:t>ertebral</a:t>
            </a:r>
            <a:r>
              <a:rPr lang="tr-TR" dirty="0"/>
              <a:t> </a:t>
            </a:r>
            <a:r>
              <a:rPr lang="tr-TR" dirty="0" err="1"/>
              <a:t>defekt</a:t>
            </a:r>
            <a:endParaRPr lang="tr-TR" dirty="0"/>
          </a:p>
          <a:p>
            <a:r>
              <a:rPr lang="tr-TR" sz="3600" b="1" dirty="0">
                <a:solidFill>
                  <a:schemeClr val="hlink"/>
                </a:solidFill>
              </a:rPr>
              <a:t>A</a:t>
            </a:r>
            <a:r>
              <a:rPr lang="tr-TR" dirty="0"/>
              <a:t>nal </a:t>
            </a:r>
            <a:r>
              <a:rPr lang="tr-TR" dirty="0" err="1"/>
              <a:t>atrezi</a:t>
            </a:r>
            <a:endParaRPr lang="tr-TR" dirty="0"/>
          </a:p>
          <a:p>
            <a:r>
              <a:rPr lang="tr-TR" sz="3600" b="1" dirty="0" err="1">
                <a:solidFill>
                  <a:schemeClr val="hlink"/>
                </a:solidFill>
              </a:rPr>
              <a:t>T</a:t>
            </a:r>
            <a:r>
              <a:rPr lang="tr-TR" dirty="0" err="1"/>
              <a:t>rekeoözofageal</a:t>
            </a:r>
            <a:r>
              <a:rPr lang="tr-TR" dirty="0"/>
              <a:t> fistül</a:t>
            </a:r>
          </a:p>
          <a:p>
            <a:r>
              <a:rPr lang="tr-TR" sz="3600" b="1" dirty="0" err="1">
                <a:solidFill>
                  <a:schemeClr val="hlink"/>
                </a:solidFill>
              </a:rPr>
              <a:t>E</a:t>
            </a:r>
            <a:r>
              <a:rPr lang="tr-TR" dirty="0" err="1"/>
              <a:t>usophageal</a:t>
            </a:r>
            <a:r>
              <a:rPr lang="tr-TR" dirty="0"/>
              <a:t> </a:t>
            </a:r>
            <a:r>
              <a:rPr lang="tr-TR" dirty="0" err="1"/>
              <a:t>atrezi</a:t>
            </a:r>
            <a:endParaRPr lang="tr-TR" dirty="0"/>
          </a:p>
          <a:p>
            <a:r>
              <a:rPr lang="tr-TR" sz="3600" b="1" dirty="0" err="1">
                <a:solidFill>
                  <a:schemeClr val="hlink"/>
                </a:solidFill>
              </a:rPr>
              <a:t>R</a:t>
            </a:r>
            <a:r>
              <a:rPr lang="tr-TR" dirty="0" err="1"/>
              <a:t>enal</a:t>
            </a:r>
            <a:r>
              <a:rPr lang="tr-TR" dirty="0"/>
              <a:t> </a:t>
            </a:r>
            <a:r>
              <a:rPr lang="tr-TR" dirty="0" err="1"/>
              <a:t>displazi</a:t>
            </a:r>
            <a:endParaRPr lang="tr-TR" dirty="0"/>
          </a:p>
          <a:p>
            <a:pPr>
              <a:buFont typeface="Wingdings" pitchFamily="2" charset="2"/>
              <a:buNone/>
            </a:pPr>
            <a:endParaRPr lang="tr-TR" dirty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85802"/>
            <a:ext cx="7772400" cy="1143000"/>
          </a:xfrm>
        </p:spPr>
        <p:txBody>
          <a:bodyPr/>
          <a:lstStyle/>
          <a:p>
            <a:r>
              <a:rPr lang="tr-TR" dirty="0"/>
              <a:t>“</a:t>
            </a:r>
            <a:r>
              <a:rPr lang="tr-TR" dirty="0" err="1"/>
              <a:t>Association</a:t>
            </a:r>
            <a:r>
              <a:rPr lang="tr-TR" dirty="0"/>
              <a:t>”: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2305056"/>
            <a:ext cx="7772400" cy="355283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3600" b="1" dirty="0">
                <a:solidFill>
                  <a:schemeClr val="hlink"/>
                </a:solidFill>
              </a:rPr>
              <a:t>CHARGE:</a:t>
            </a:r>
          </a:p>
          <a:p>
            <a:r>
              <a:rPr lang="tr-TR" dirty="0" err="1"/>
              <a:t>Coloboma</a:t>
            </a:r>
            <a:endParaRPr lang="tr-TR" dirty="0"/>
          </a:p>
          <a:p>
            <a:r>
              <a:rPr lang="tr-TR" dirty="0"/>
              <a:t>Kalp hastalığı</a:t>
            </a:r>
          </a:p>
          <a:p>
            <a:r>
              <a:rPr lang="tr-TR" dirty="0" err="1"/>
              <a:t>Choanal</a:t>
            </a:r>
            <a:r>
              <a:rPr lang="tr-TR" dirty="0"/>
              <a:t> </a:t>
            </a:r>
            <a:r>
              <a:rPr lang="tr-TR" dirty="0" err="1"/>
              <a:t>atrezi</a:t>
            </a:r>
            <a:endParaRPr lang="tr-TR" dirty="0"/>
          </a:p>
          <a:p>
            <a:r>
              <a:rPr lang="tr-TR" dirty="0"/>
              <a:t>Büyüme ve gelişme geriliği</a:t>
            </a:r>
            <a:endParaRPr lang="tr-TR" sz="3600" b="1" dirty="0">
              <a:solidFill>
                <a:schemeClr val="hlink"/>
              </a:solidFill>
            </a:endParaRPr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Başlık"/>
          <p:cNvSpPr>
            <a:spLocks noGrp="1"/>
          </p:cNvSpPr>
          <p:nvPr>
            <p:ph type="title"/>
          </p:nvPr>
        </p:nvSpPr>
        <p:spPr>
          <a:xfrm>
            <a:off x="914400" y="642926"/>
            <a:ext cx="7772400" cy="1143000"/>
          </a:xfrm>
        </p:spPr>
        <p:txBody>
          <a:bodyPr/>
          <a:lstStyle/>
          <a:p>
            <a:r>
              <a:rPr lang="tr-TR" dirty="0" err="1" smtClean="0"/>
              <a:t>Konjenital</a:t>
            </a:r>
            <a:r>
              <a:rPr lang="tr-TR" dirty="0" smtClean="0"/>
              <a:t> anomalilerin sebepleri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785958"/>
            <a:ext cx="3749040" cy="45720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Genetik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Kromozomal</a:t>
            </a:r>
            <a:r>
              <a:rPr lang="tr-TR" dirty="0" smtClean="0"/>
              <a:t> aberasyonlar (%10-15)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Mendelian</a:t>
            </a:r>
            <a:r>
              <a:rPr lang="tr-TR" dirty="0" smtClean="0"/>
              <a:t> geçiş (%2-10)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Çevresel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Maternal</a:t>
            </a:r>
            <a:r>
              <a:rPr lang="tr-TR" dirty="0" smtClean="0"/>
              <a:t>/</a:t>
            </a:r>
            <a:r>
              <a:rPr lang="tr-TR" dirty="0" err="1" smtClean="0"/>
              <a:t>plasental</a:t>
            </a:r>
            <a:r>
              <a:rPr lang="tr-TR" dirty="0" smtClean="0"/>
              <a:t> enfeksiyonlar (%2-3)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Rubella</a:t>
            </a:r>
            <a:endParaRPr lang="tr-T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Toksoplazma</a:t>
            </a:r>
            <a:endParaRPr lang="tr-T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Sfiliz</a:t>
            </a:r>
            <a:endParaRPr lang="tr-T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CMV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HIV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Maternal</a:t>
            </a:r>
            <a:r>
              <a:rPr lang="tr-TR" dirty="0" smtClean="0"/>
              <a:t> hastalıklar (%6-8)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DM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Fenilketonüri</a:t>
            </a:r>
            <a:endParaRPr lang="tr-T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Endokrinopatiler</a:t>
            </a:r>
            <a:endParaRPr lang="tr-TR" dirty="0" smtClean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933950" y="2000272"/>
            <a:ext cx="3749040" cy="4572000"/>
          </a:xfrm>
        </p:spPr>
        <p:txBody>
          <a:bodyPr rtlCol="0">
            <a:normAutofit fontScale="77500" lnSpcReduction="20000"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İlaç ve kimyasallar (%1)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Alkol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Folik</a:t>
            </a:r>
            <a:r>
              <a:rPr lang="tr-TR" dirty="0" smtClean="0"/>
              <a:t> asit antagonistleri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Androjenler</a:t>
            </a:r>
            <a:endParaRPr lang="tr-T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Fenitoin</a:t>
            </a:r>
            <a:endParaRPr lang="tr-T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Talidomide</a:t>
            </a:r>
            <a:endParaRPr lang="tr-T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Warfarin</a:t>
            </a:r>
            <a:endParaRPr lang="tr-T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13-</a:t>
            </a:r>
            <a:r>
              <a:rPr lang="tr-TR" dirty="0" err="1" smtClean="0"/>
              <a:t>cis</a:t>
            </a:r>
            <a:r>
              <a:rPr lang="tr-TR" dirty="0" smtClean="0"/>
              <a:t> </a:t>
            </a:r>
            <a:r>
              <a:rPr lang="tr-TR" dirty="0" err="1" smtClean="0"/>
              <a:t>retinoik</a:t>
            </a:r>
            <a:r>
              <a:rPr lang="tr-TR" dirty="0" smtClean="0"/>
              <a:t> asit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Radyasyon (%1)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Multifaktöriyal</a:t>
            </a:r>
            <a:r>
              <a:rPr lang="tr-TR" dirty="0" smtClean="0"/>
              <a:t> (%20-25)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Bilinmeyen  (%40-60)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pic>
        <p:nvPicPr>
          <p:cNvPr id="5" name="4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6" name="5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Konjenital</a:t>
            </a:r>
            <a:r>
              <a:rPr lang="tr-TR" dirty="0" smtClean="0"/>
              <a:t> anomalilerin </a:t>
            </a:r>
            <a:r>
              <a:rPr lang="tr-TR" dirty="0" err="1" smtClean="0"/>
              <a:t>patogenezi</a:t>
            </a:r>
            <a:r>
              <a:rPr lang="tr-TR" dirty="0" smtClean="0"/>
              <a:t> kompleks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Hala anlaşılmamış noktalar çok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Prenatal</a:t>
            </a:r>
            <a:r>
              <a:rPr lang="tr-TR" dirty="0" smtClean="0"/>
              <a:t> </a:t>
            </a:r>
            <a:r>
              <a:rPr lang="tr-TR" dirty="0" err="1" smtClean="0"/>
              <a:t>teratojenik</a:t>
            </a:r>
            <a:r>
              <a:rPr lang="tr-TR" dirty="0" smtClean="0"/>
              <a:t> durumun zamanlaması önemli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Erken </a:t>
            </a:r>
            <a:r>
              <a:rPr lang="tr-TR" dirty="0" err="1" smtClean="0"/>
              <a:t>embriyonik</a:t>
            </a:r>
            <a:r>
              <a:rPr lang="tr-TR" dirty="0" smtClean="0"/>
              <a:t> dönemde (ilk 3 hafta): ya hep hiç kanunu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3 hafta-9 hafta: </a:t>
            </a:r>
            <a:r>
              <a:rPr lang="tr-TR" dirty="0" err="1" smtClean="0"/>
              <a:t>teratojenlere</a:t>
            </a:r>
            <a:r>
              <a:rPr lang="tr-TR" dirty="0" smtClean="0"/>
              <a:t> en duyarlı dönem, </a:t>
            </a:r>
            <a:r>
              <a:rPr lang="tr-TR" dirty="0" err="1" smtClean="0"/>
              <a:t>organogenez</a:t>
            </a:r>
            <a:r>
              <a:rPr lang="tr-TR" dirty="0" smtClean="0"/>
              <a:t> </a:t>
            </a:r>
            <a:r>
              <a:rPr lang="tr-TR" dirty="0" err="1" smtClean="0"/>
              <a:t>germ</a:t>
            </a:r>
            <a:r>
              <a:rPr lang="tr-TR" dirty="0" smtClean="0"/>
              <a:t> hücre tabakası düzeyinde etkilenir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periodda</a:t>
            </a:r>
            <a:r>
              <a:rPr lang="tr-TR" dirty="0" smtClean="0"/>
              <a:t> </a:t>
            </a:r>
            <a:r>
              <a:rPr lang="tr-TR" dirty="0" err="1" smtClean="0"/>
              <a:t>organogenezde</a:t>
            </a:r>
            <a:r>
              <a:rPr lang="tr-TR" dirty="0" smtClean="0"/>
              <a:t> büyüme ve </a:t>
            </a:r>
            <a:r>
              <a:rPr lang="tr-TR" dirty="0" err="1" smtClean="0"/>
              <a:t>matürasyon</a:t>
            </a:r>
            <a:r>
              <a:rPr lang="tr-TR" dirty="0" smtClean="0"/>
              <a:t> etkilenir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Çevresel </a:t>
            </a:r>
            <a:r>
              <a:rPr lang="tr-TR" dirty="0" err="1" smtClean="0"/>
              <a:t>teratojenlerle</a:t>
            </a:r>
            <a:r>
              <a:rPr lang="tr-TR" dirty="0" smtClean="0"/>
              <a:t> </a:t>
            </a:r>
            <a:r>
              <a:rPr lang="tr-TR" dirty="0" err="1" smtClean="0"/>
              <a:t>intrinsik</a:t>
            </a:r>
            <a:r>
              <a:rPr lang="tr-TR" dirty="0" smtClean="0"/>
              <a:t> (kendisinden kaynaklanan) genetik </a:t>
            </a:r>
            <a:r>
              <a:rPr lang="tr-TR" dirty="0" err="1" smtClean="0"/>
              <a:t>defektler</a:t>
            </a:r>
            <a:r>
              <a:rPr lang="tr-TR" dirty="0" smtClean="0"/>
              <a:t> arasındaki etkileşim çevresel etkenlere bağlı </a:t>
            </a:r>
            <a:r>
              <a:rPr lang="tr-TR" dirty="0" err="1" smtClean="0"/>
              <a:t>dismorfizmi</a:t>
            </a:r>
            <a:r>
              <a:rPr lang="tr-TR" dirty="0" smtClean="0"/>
              <a:t> arttırabilir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Siklofosfamid</a:t>
            </a:r>
            <a:r>
              <a:rPr lang="tr-TR" dirty="0" smtClean="0"/>
              <a:t> </a:t>
            </a:r>
            <a:r>
              <a:rPr lang="tr-TR" dirty="0" err="1" smtClean="0"/>
              <a:t>kraniofasial</a:t>
            </a:r>
            <a:r>
              <a:rPr lang="tr-TR" dirty="0" smtClean="0"/>
              <a:t> anomalilere yol açar etkilediği yolak </a:t>
            </a:r>
            <a:r>
              <a:rPr lang="tr-TR" dirty="0" err="1" smtClean="0"/>
              <a:t>Hedgehog</a:t>
            </a:r>
            <a:r>
              <a:rPr lang="tr-TR" dirty="0" smtClean="0"/>
              <a:t> sinyal yolağıdır. Eğer doğuştan bu yolakta mutasyon varsa </a:t>
            </a:r>
            <a:r>
              <a:rPr lang="tr-TR" dirty="0" err="1" smtClean="0"/>
              <a:t>siklopi</a:t>
            </a:r>
            <a:r>
              <a:rPr lang="tr-TR" dirty="0" smtClean="0"/>
              <a:t> ve </a:t>
            </a:r>
            <a:r>
              <a:rPr lang="tr-TR" dirty="0" err="1" smtClean="0"/>
              <a:t>holoprozensefali</a:t>
            </a:r>
            <a:r>
              <a:rPr lang="tr-TR" dirty="0" smtClean="0"/>
              <a:t> gibi ciddi sonuçlar daha yüksek olasılıkla görülür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Valproik</a:t>
            </a:r>
            <a:r>
              <a:rPr lang="tr-TR" dirty="0" smtClean="0"/>
              <a:t> asit </a:t>
            </a:r>
            <a:r>
              <a:rPr lang="tr-TR" dirty="0" err="1" smtClean="0"/>
              <a:t>vertebral</a:t>
            </a:r>
            <a:r>
              <a:rPr lang="tr-TR" dirty="0" smtClean="0"/>
              <a:t> füzyonun oluşmasında etkili olan HOX proteinlerini etkiliyor-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nöral</a:t>
            </a:r>
            <a:r>
              <a:rPr lang="tr-TR" dirty="0" smtClean="0">
                <a:sym typeface="Wingdings" pitchFamily="2" charset="2"/>
              </a:rPr>
              <a:t> tüp </a:t>
            </a:r>
            <a:r>
              <a:rPr lang="tr-TR" dirty="0" err="1" smtClean="0">
                <a:sym typeface="Wingdings" pitchFamily="2" charset="2"/>
              </a:rPr>
              <a:t>defekti</a:t>
            </a:r>
            <a:endParaRPr lang="tr-TR" dirty="0" smtClean="0">
              <a:sym typeface="Wingdings" pitchFamily="2" charset="2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>
                <a:sym typeface="Wingdings" pitchFamily="2" charset="2"/>
              </a:rPr>
              <a:t>Vitamin A </a:t>
            </a:r>
            <a:r>
              <a:rPr lang="tr-TR" dirty="0" err="1" smtClean="0">
                <a:sym typeface="Wingdings" pitchFamily="2" charset="2"/>
              </a:rPr>
              <a:t>deriveleri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kraniofasial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defektler</a:t>
            </a:r>
            <a:r>
              <a:rPr lang="tr-TR" dirty="0" smtClean="0">
                <a:sym typeface="Wingdings" pitchFamily="2" charset="2"/>
              </a:rPr>
              <a:t> (yarık damak-dudak), </a:t>
            </a:r>
            <a:r>
              <a:rPr lang="tr-TR" dirty="0" err="1" smtClean="0">
                <a:sym typeface="Wingdings" pitchFamily="2" charset="2"/>
              </a:rPr>
              <a:t>kardiak</a:t>
            </a:r>
            <a:r>
              <a:rPr lang="tr-TR" dirty="0" smtClean="0">
                <a:sym typeface="Wingdings" pitchFamily="2" charset="2"/>
              </a:rPr>
              <a:t> anomali</a:t>
            </a:r>
            <a:endParaRPr lang="tr-TR" dirty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Başlık"/>
          <p:cNvSpPr>
            <a:spLocks noGrp="1"/>
          </p:cNvSpPr>
          <p:nvPr>
            <p:ph type="title"/>
          </p:nvPr>
        </p:nvSpPr>
        <p:spPr>
          <a:xfrm>
            <a:off x="1085880" y="274638"/>
            <a:ext cx="7772400" cy="1143000"/>
          </a:xfrm>
        </p:spPr>
        <p:txBody>
          <a:bodyPr/>
          <a:lstStyle/>
          <a:p>
            <a:r>
              <a:rPr lang="tr-TR" dirty="0" smtClean="0"/>
              <a:t>Sunum akış planı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İnfantil</a:t>
            </a:r>
            <a:r>
              <a:rPr lang="tr-TR" dirty="0" smtClean="0"/>
              <a:t> dönem ve çocukluk çağı nedir?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Hastalıkların ayrı değerlendirilmesi neden önemlidir?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Yaşlara göre ölüm nedenleri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İnfantil</a:t>
            </a:r>
            <a:r>
              <a:rPr lang="tr-TR" dirty="0" smtClean="0"/>
              <a:t> dönem ve çocukluk çağı hastalıkları: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Konjenital</a:t>
            </a:r>
            <a:r>
              <a:rPr lang="tr-TR" dirty="0" smtClean="0"/>
              <a:t> (Doğumsal) anomaliler*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Prematürite</a:t>
            </a:r>
            <a:r>
              <a:rPr lang="tr-TR" dirty="0" smtClean="0"/>
              <a:t> ve </a:t>
            </a:r>
            <a:r>
              <a:rPr lang="tr-TR" dirty="0" err="1" smtClean="0"/>
              <a:t>fetal</a:t>
            </a:r>
            <a:r>
              <a:rPr lang="tr-TR" dirty="0" smtClean="0"/>
              <a:t> büyümede kesinti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Perinatal</a:t>
            </a:r>
            <a:r>
              <a:rPr lang="tr-TR" dirty="0" smtClean="0"/>
              <a:t> enfeksiyonlar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hidrops</a:t>
            </a:r>
            <a:endParaRPr lang="tr-T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Metabolik</a:t>
            </a:r>
            <a:r>
              <a:rPr lang="tr-TR" dirty="0" smtClean="0"/>
              <a:t> ve diğer genetik hastalıklar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Ani bebek ölümü sendromu*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Tümör ve tümör benzeri lezyonlar*</a:t>
            </a:r>
            <a:endParaRPr lang="tr-TR" dirty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4 Başlık"/>
          <p:cNvSpPr>
            <a:spLocks noGrp="1"/>
          </p:cNvSpPr>
          <p:nvPr>
            <p:ph type="title"/>
          </p:nvPr>
        </p:nvSpPr>
        <p:spPr>
          <a:xfrm>
            <a:off x="914400" y="857240"/>
            <a:ext cx="7772400" cy="1143000"/>
          </a:xfrm>
        </p:spPr>
        <p:txBody>
          <a:bodyPr/>
          <a:lstStyle/>
          <a:p>
            <a:r>
              <a:rPr lang="tr-TR" dirty="0" err="1" smtClean="0"/>
              <a:t>Prematürite</a:t>
            </a:r>
            <a:endParaRPr lang="tr-TR" dirty="0" smtClean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914400" y="2000272"/>
            <a:ext cx="7772400" cy="4572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Prematürite</a:t>
            </a:r>
            <a:r>
              <a:rPr lang="tr-TR" dirty="0" smtClean="0"/>
              <a:t>: </a:t>
            </a:r>
            <a:r>
              <a:rPr lang="tr-TR" dirty="0" err="1" smtClean="0"/>
              <a:t>gestasyonel</a:t>
            </a:r>
            <a:r>
              <a:rPr lang="tr-TR" dirty="0" smtClean="0"/>
              <a:t> hafta &lt; 37 hafta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Neonatal</a:t>
            </a:r>
            <a:r>
              <a:rPr lang="tr-TR" dirty="0" smtClean="0"/>
              <a:t> </a:t>
            </a:r>
            <a:r>
              <a:rPr lang="tr-TR" dirty="0" err="1" smtClean="0"/>
              <a:t>mortalitenin</a:t>
            </a:r>
            <a:r>
              <a:rPr lang="tr-TR" dirty="0" smtClean="0"/>
              <a:t> </a:t>
            </a:r>
            <a:r>
              <a:rPr lang="tr-TR" dirty="0" err="1" smtClean="0"/>
              <a:t>konjenital</a:t>
            </a:r>
            <a:r>
              <a:rPr lang="tr-TR" dirty="0" smtClean="0"/>
              <a:t> anomalilerden sonra en sık </a:t>
            </a:r>
            <a:r>
              <a:rPr lang="tr-TR" dirty="0" err="1" smtClean="0"/>
              <a:t>nedenisiyon</a:t>
            </a: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Risk faktörleri: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Erken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rüptürü</a:t>
            </a:r>
            <a:endParaRPr lang="tr-T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İntrauterin</a:t>
            </a:r>
            <a:r>
              <a:rPr lang="tr-TR" dirty="0" smtClean="0"/>
              <a:t> enfeksiyon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Çoğul gebelik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Neonatal</a:t>
            </a:r>
            <a:r>
              <a:rPr lang="tr-TR" dirty="0" smtClean="0"/>
              <a:t> </a:t>
            </a:r>
            <a:r>
              <a:rPr lang="tr-TR" dirty="0" err="1" smtClean="0"/>
              <a:t>respiratuar</a:t>
            </a:r>
            <a:r>
              <a:rPr lang="tr-TR" dirty="0" smtClean="0"/>
              <a:t> </a:t>
            </a:r>
            <a:r>
              <a:rPr lang="tr-TR" dirty="0" err="1" smtClean="0"/>
              <a:t>distres</a:t>
            </a:r>
            <a:r>
              <a:rPr lang="tr-TR" dirty="0" smtClean="0"/>
              <a:t> sendromu (</a:t>
            </a:r>
            <a:r>
              <a:rPr lang="tr-TR" dirty="0" err="1" smtClean="0"/>
              <a:t>hıyalen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hastalığı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Nekrotizan</a:t>
            </a:r>
            <a:r>
              <a:rPr lang="tr-TR" dirty="0" smtClean="0"/>
              <a:t> </a:t>
            </a:r>
            <a:r>
              <a:rPr lang="tr-TR" dirty="0" err="1" smtClean="0"/>
              <a:t>enterekolit</a:t>
            </a:r>
            <a:endParaRPr lang="tr-T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Sepsis</a:t>
            </a:r>
            <a:endParaRPr lang="tr-TR" dirty="0" smtClean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914400" y="571488"/>
            <a:ext cx="7772400" cy="1143000"/>
          </a:xfrm>
        </p:spPr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büyümede kesinti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714520"/>
            <a:ext cx="7772400" cy="45720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Fetal</a:t>
            </a:r>
            <a:r>
              <a:rPr lang="tr-TR" dirty="0" smtClean="0"/>
              <a:t> anomaliler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Kromozomal</a:t>
            </a:r>
            <a:r>
              <a:rPr lang="tr-TR" dirty="0" smtClean="0"/>
              <a:t> anomaliler (</a:t>
            </a:r>
            <a:r>
              <a:rPr lang="tr-TR" dirty="0" err="1" smtClean="0"/>
              <a:t>triploidi</a:t>
            </a:r>
            <a:r>
              <a:rPr lang="tr-TR" dirty="0" smtClean="0"/>
              <a:t>, </a:t>
            </a:r>
            <a:r>
              <a:rPr lang="tr-TR" dirty="0" err="1" smtClean="0"/>
              <a:t>trizomi</a:t>
            </a:r>
            <a:r>
              <a:rPr lang="tr-TR" dirty="0" smtClean="0"/>
              <a:t> 13, </a:t>
            </a:r>
            <a:r>
              <a:rPr lang="tr-TR" dirty="0" err="1" smtClean="0"/>
              <a:t>trizomi</a:t>
            </a:r>
            <a:r>
              <a:rPr lang="tr-TR" dirty="0" smtClean="0"/>
              <a:t> 18, </a:t>
            </a:r>
            <a:r>
              <a:rPr lang="tr-TR" dirty="0" err="1" smtClean="0"/>
              <a:t>trizomi</a:t>
            </a:r>
            <a:r>
              <a:rPr lang="tr-TR" dirty="0" smtClean="0"/>
              <a:t> 21)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Fetal</a:t>
            </a:r>
            <a:r>
              <a:rPr lang="tr-TR" dirty="0" smtClean="0"/>
              <a:t> enfeksiyonlar (</a:t>
            </a:r>
            <a:r>
              <a:rPr lang="tr-TR" sz="4000" b="1" dirty="0" err="1" smtClean="0">
                <a:solidFill>
                  <a:srgbClr val="FF0000"/>
                </a:solidFill>
              </a:rPr>
              <a:t>TO</a:t>
            </a:r>
            <a:r>
              <a:rPr lang="tr-TR" dirty="0" err="1" smtClean="0"/>
              <a:t>xoplasmosis</a:t>
            </a:r>
            <a:r>
              <a:rPr lang="tr-TR" dirty="0" smtClean="0"/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R</a:t>
            </a:r>
            <a:r>
              <a:rPr lang="tr-TR" dirty="0" err="1" smtClean="0"/>
              <a:t>ubella</a:t>
            </a:r>
            <a:r>
              <a:rPr lang="tr-TR" dirty="0" smtClean="0"/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C</a:t>
            </a:r>
            <a:r>
              <a:rPr lang="tr-TR" dirty="0" err="1" smtClean="0"/>
              <a:t>ytomegalovirus</a:t>
            </a:r>
            <a:r>
              <a:rPr lang="tr-TR" sz="3600" b="1" dirty="0" err="1" smtClean="0">
                <a:solidFill>
                  <a:srgbClr val="FF0000"/>
                </a:solidFill>
              </a:rPr>
              <a:t>H</a:t>
            </a:r>
            <a:r>
              <a:rPr lang="tr-TR" dirty="0" err="1" smtClean="0"/>
              <a:t>erpesvirus</a:t>
            </a: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Plasental</a:t>
            </a:r>
            <a:r>
              <a:rPr lang="tr-TR" dirty="0" smtClean="0"/>
              <a:t> anomaliler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Umblikal</a:t>
            </a:r>
            <a:r>
              <a:rPr lang="tr-TR" dirty="0" smtClean="0"/>
              <a:t>-</a:t>
            </a:r>
            <a:r>
              <a:rPr lang="tr-TR" dirty="0" err="1" smtClean="0"/>
              <a:t>plasental</a:t>
            </a:r>
            <a:r>
              <a:rPr lang="tr-TR" dirty="0" smtClean="0"/>
              <a:t> </a:t>
            </a:r>
            <a:r>
              <a:rPr lang="tr-TR" dirty="0" err="1" smtClean="0"/>
              <a:t>vasküler</a:t>
            </a:r>
            <a:r>
              <a:rPr lang="tr-TR" dirty="0" smtClean="0"/>
              <a:t> anomaliler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Plasental</a:t>
            </a:r>
            <a:r>
              <a:rPr lang="tr-TR" dirty="0" smtClean="0"/>
              <a:t> </a:t>
            </a:r>
            <a:r>
              <a:rPr lang="tr-TR" dirty="0" err="1" smtClean="0"/>
              <a:t>abrubsiyo</a:t>
            </a:r>
            <a:endParaRPr lang="tr-T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Plasenta </a:t>
            </a:r>
            <a:r>
              <a:rPr lang="tr-TR" dirty="0" err="1" smtClean="0"/>
              <a:t>previa</a:t>
            </a: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Maternal</a:t>
            </a:r>
            <a:r>
              <a:rPr lang="tr-TR" dirty="0" smtClean="0"/>
              <a:t> anomaliler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Preeklamsi</a:t>
            </a:r>
            <a:endParaRPr lang="tr-T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Kronik hipertansiyon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Trombofili</a:t>
            </a:r>
            <a:endParaRPr lang="tr-T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Madde bağımlılığı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Alkol kullanımı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Ağır sigara içiciliği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Teratojenik</a:t>
            </a:r>
            <a:r>
              <a:rPr lang="tr-TR" dirty="0" smtClean="0"/>
              <a:t> etkiye sahip ilaç kullanımı (</a:t>
            </a:r>
            <a:r>
              <a:rPr lang="tr-TR" dirty="0" err="1" smtClean="0"/>
              <a:t>fenitoin</a:t>
            </a:r>
            <a:r>
              <a:rPr lang="tr-TR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 err="1" smtClean="0"/>
              <a:t>malnutrisyon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1514" y="785794"/>
            <a:ext cx="8329642" cy="128588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Neonatal</a:t>
            </a:r>
            <a:r>
              <a:rPr lang="tr-TR" dirty="0" smtClean="0"/>
              <a:t> </a:t>
            </a:r>
            <a:r>
              <a:rPr lang="tr-TR" dirty="0" err="1" smtClean="0"/>
              <a:t>respiratuar</a:t>
            </a:r>
            <a:r>
              <a:rPr lang="tr-TR" dirty="0" smtClean="0"/>
              <a:t> </a:t>
            </a:r>
            <a:r>
              <a:rPr lang="tr-TR" dirty="0" err="1" smtClean="0"/>
              <a:t>distres</a:t>
            </a:r>
            <a:r>
              <a:rPr lang="tr-TR" dirty="0" smtClean="0"/>
              <a:t> sendromu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Hıyalen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hastalığı)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143148"/>
            <a:ext cx="7772400" cy="457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Birçok nedeni var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İnfantın</a:t>
            </a:r>
            <a:r>
              <a:rPr lang="tr-TR" dirty="0" smtClean="0"/>
              <a:t> </a:t>
            </a:r>
            <a:r>
              <a:rPr lang="tr-TR" dirty="0" err="1" smtClean="0"/>
              <a:t>periferal</a:t>
            </a:r>
            <a:r>
              <a:rPr lang="tr-TR" dirty="0" smtClean="0"/>
              <a:t> hava boşluklarında </a:t>
            </a:r>
            <a:r>
              <a:rPr lang="tr-TR" dirty="0" err="1" smtClean="0"/>
              <a:t>hıyalen</a:t>
            </a:r>
            <a:r>
              <a:rPr lang="tr-TR" dirty="0" smtClean="0"/>
              <a:t> </a:t>
            </a:r>
            <a:r>
              <a:rPr lang="tr-TR" dirty="0" err="1" smtClean="0"/>
              <a:t>proteinöz</a:t>
            </a:r>
            <a:r>
              <a:rPr lang="tr-TR" dirty="0" smtClean="0"/>
              <a:t> materyal birikimi (+)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Patogenez</a:t>
            </a:r>
            <a:r>
              <a:rPr lang="tr-TR" dirty="0" smtClean="0"/>
              <a:t>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immatür</a:t>
            </a:r>
            <a:r>
              <a:rPr lang="tr-TR" dirty="0" smtClean="0"/>
              <a:t> akciğer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Sürfaktan</a:t>
            </a:r>
            <a:r>
              <a:rPr lang="tr-TR" dirty="0" smtClean="0"/>
              <a:t> yetersizliği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Sürfaktan</a:t>
            </a:r>
            <a:r>
              <a:rPr lang="tr-TR" dirty="0" smtClean="0"/>
              <a:t> yetersizliğinde SFTPB ya da SFTBC genlerinde mutasyon var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Sürfaktan</a:t>
            </a:r>
            <a:r>
              <a:rPr lang="tr-TR" dirty="0" smtClean="0"/>
              <a:t> sentezi </a:t>
            </a:r>
            <a:r>
              <a:rPr lang="tr-TR" dirty="0" err="1" smtClean="0"/>
              <a:t>kortizol</a:t>
            </a:r>
            <a:r>
              <a:rPr lang="tr-TR" dirty="0" smtClean="0"/>
              <a:t>, </a:t>
            </a:r>
            <a:r>
              <a:rPr lang="tr-TR" dirty="0" err="1" smtClean="0"/>
              <a:t>insülin</a:t>
            </a:r>
            <a:r>
              <a:rPr lang="tr-TR" dirty="0" smtClean="0"/>
              <a:t>, </a:t>
            </a:r>
            <a:r>
              <a:rPr lang="tr-TR" dirty="0" err="1" smtClean="0"/>
              <a:t>prolaktin</a:t>
            </a:r>
            <a:r>
              <a:rPr lang="tr-TR" dirty="0" smtClean="0"/>
              <a:t>, tiroksin ve TGF-beta ile düzenlenir.</a:t>
            </a:r>
            <a:endParaRPr lang="tr-TR" dirty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Başlık"/>
          <p:cNvSpPr>
            <a:spLocks noGrp="1"/>
          </p:cNvSpPr>
          <p:nvPr>
            <p:ph type="title"/>
          </p:nvPr>
        </p:nvSpPr>
        <p:spPr>
          <a:xfrm>
            <a:off x="914400" y="857240"/>
            <a:ext cx="7772400" cy="1143000"/>
          </a:xfrm>
        </p:spPr>
        <p:txBody>
          <a:bodyPr/>
          <a:lstStyle/>
          <a:p>
            <a:r>
              <a:rPr lang="tr-TR" dirty="0" err="1" smtClean="0"/>
              <a:t>Perinatal</a:t>
            </a:r>
            <a:r>
              <a:rPr lang="tr-TR" dirty="0" smtClean="0"/>
              <a:t> enfeksiyonlar</a:t>
            </a:r>
          </a:p>
        </p:txBody>
      </p:sp>
      <p:sp>
        <p:nvSpPr>
          <p:cNvPr id="30722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233618"/>
            <a:ext cx="7772400" cy="2838456"/>
          </a:xfrm>
        </p:spPr>
        <p:txBody>
          <a:bodyPr/>
          <a:lstStyle/>
          <a:p>
            <a:r>
              <a:rPr lang="tr-TR" dirty="0" err="1" smtClean="0"/>
              <a:t>Transservikal</a:t>
            </a:r>
            <a:r>
              <a:rPr lang="tr-TR" dirty="0" smtClean="0"/>
              <a:t> (</a:t>
            </a:r>
            <a:r>
              <a:rPr lang="tr-TR" dirty="0" err="1" smtClean="0"/>
              <a:t>assenden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Transplasental</a:t>
            </a:r>
            <a:r>
              <a:rPr lang="tr-TR" dirty="0" smtClean="0"/>
              <a:t> (hematolojik)</a:t>
            </a:r>
          </a:p>
          <a:p>
            <a:r>
              <a:rPr lang="tr-TR" dirty="0" err="1" smtClean="0"/>
              <a:t>Sepsis</a:t>
            </a:r>
            <a:endParaRPr lang="tr-TR" dirty="0" smtClean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Başlık"/>
          <p:cNvSpPr>
            <a:spLocks noGrp="1"/>
          </p:cNvSpPr>
          <p:nvPr>
            <p:ph type="title"/>
          </p:nvPr>
        </p:nvSpPr>
        <p:spPr>
          <a:xfrm>
            <a:off x="914400" y="571488"/>
            <a:ext cx="7772400" cy="1143000"/>
          </a:xfrm>
        </p:spPr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Hidrops</a:t>
            </a:r>
            <a:endParaRPr lang="tr-TR" dirty="0" smtClean="0"/>
          </a:p>
        </p:txBody>
      </p:sp>
      <p:sp>
        <p:nvSpPr>
          <p:cNvPr id="31746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876428"/>
            <a:ext cx="7772400" cy="2767018"/>
          </a:xfrm>
        </p:spPr>
        <p:txBody>
          <a:bodyPr/>
          <a:lstStyle/>
          <a:p>
            <a:r>
              <a:rPr lang="tr-TR" dirty="0" err="1" smtClean="0"/>
              <a:t>İmmün</a:t>
            </a:r>
            <a:r>
              <a:rPr lang="tr-TR" dirty="0" smtClean="0"/>
              <a:t> </a:t>
            </a:r>
            <a:r>
              <a:rPr lang="tr-TR" dirty="0" err="1" smtClean="0"/>
              <a:t>hidrops</a:t>
            </a:r>
            <a:endParaRPr lang="tr-TR" dirty="0" smtClean="0"/>
          </a:p>
          <a:p>
            <a:r>
              <a:rPr lang="tr-TR" dirty="0" err="1" smtClean="0"/>
              <a:t>Nonimmün</a:t>
            </a:r>
            <a:r>
              <a:rPr lang="tr-TR" dirty="0" smtClean="0"/>
              <a:t> </a:t>
            </a:r>
            <a:r>
              <a:rPr lang="tr-TR" dirty="0" err="1" smtClean="0"/>
              <a:t>hidrops</a:t>
            </a:r>
            <a:endParaRPr lang="tr-TR" dirty="0" smtClean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Başlık"/>
          <p:cNvSpPr>
            <a:spLocks noGrp="1"/>
          </p:cNvSpPr>
          <p:nvPr>
            <p:ph type="title"/>
          </p:nvPr>
        </p:nvSpPr>
        <p:spPr>
          <a:xfrm>
            <a:off x="914400" y="857240"/>
            <a:ext cx="7772400" cy="1143000"/>
          </a:xfrm>
        </p:spPr>
        <p:txBody>
          <a:bodyPr/>
          <a:lstStyle/>
          <a:p>
            <a:r>
              <a:rPr lang="tr-TR" dirty="0" err="1" smtClean="0"/>
              <a:t>Metabolik</a:t>
            </a:r>
            <a:r>
              <a:rPr lang="tr-TR" dirty="0" smtClean="0"/>
              <a:t> ve genetik hastalıklar</a:t>
            </a:r>
          </a:p>
        </p:txBody>
      </p:sp>
      <p:sp>
        <p:nvSpPr>
          <p:cNvPr id="32770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285992"/>
            <a:ext cx="7772400" cy="3733808"/>
          </a:xfrm>
        </p:spPr>
        <p:txBody>
          <a:bodyPr/>
          <a:lstStyle/>
          <a:p>
            <a:r>
              <a:rPr lang="tr-TR" dirty="0" err="1" smtClean="0"/>
              <a:t>Fenilketonüri</a:t>
            </a:r>
            <a:endParaRPr lang="tr-TR" dirty="0" smtClean="0"/>
          </a:p>
          <a:p>
            <a:r>
              <a:rPr lang="tr-TR" dirty="0" err="1" smtClean="0"/>
              <a:t>Galaktozemi</a:t>
            </a:r>
            <a:endParaRPr lang="tr-TR" dirty="0" smtClean="0"/>
          </a:p>
          <a:p>
            <a:r>
              <a:rPr lang="tr-TR" dirty="0" err="1" smtClean="0"/>
              <a:t>Kistik</a:t>
            </a:r>
            <a:r>
              <a:rPr lang="tr-TR" dirty="0" smtClean="0"/>
              <a:t> </a:t>
            </a:r>
            <a:r>
              <a:rPr lang="tr-TR" dirty="0" err="1" smtClean="0"/>
              <a:t>fibrozis</a:t>
            </a:r>
            <a:endParaRPr lang="tr-TR" dirty="0" smtClean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Başlık"/>
          <p:cNvSpPr>
            <a:spLocks noGrp="1"/>
          </p:cNvSpPr>
          <p:nvPr>
            <p:ph type="title"/>
          </p:nvPr>
        </p:nvSpPr>
        <p:spPr>
          <a:xfrm>
            <a:off x="914400" y="642926"/>
            <a:ext cx="7772400" cy="1143000"/>
          </a:xfrm>
        </p:spPr>
        <p:txBody>
          <a:bodyPr/>
          <a:lstStyle/>
          <a:p>
            <a:r>
              <a:rPr lang="tr-TR" dirty="0" smtClean="0"/>
              <a:t>Ani bebek ölümü</a:t>
            </a:r>
          </a:p>
        </p:txBody>
      </p:sp>
      <p:sp>
        <p:nvSpPr>
          <p:cNvPr id="33794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000272"/>
            <a:ext cx="7772400" cy="4572000"/>
          </a:xfrm>
        </p:spPr>
        <p:txBody>
          <a:bodyPr/>
          <a:lstStyle/>
          <a:p>
            <a:r>
              <a:rPr lang="tr-TR" dirty="0" smtClean="0"/>
              <a:t>Ulusal Çocuk sağlı ve insan gelişimi </a:t>
            </a:r>
            <a:r>
              <a:rPr lang="tr-TR" dirty="0" err="1" smtClean="0"/>
              <a:t>enstitüsü’nün</a:t>
            </a:r>
            <a:r>
              <a:rPr lang="tr-TR" dirty="0" smtClean="0"/>
              <a:t> ani bebek ölümünü tanımı:</a:t>
            </a:r>
          </a:p>
          <a:p>
            <a:pPr marL="742950" lvl="2" indent="-342900"/>
            <a:r>
              <a:rPr lang="tr-TR" dirty="0" smtClean="0"/>
              <a:t>1 yaş altındaki bebek ölümlerinde klinik değerlendirme, otopsi, ölü muayenesi sonucunda ölüm nedeni ortaya koyulamayan olgu</a:t>
            </a:r>
          </a:p>
          <a:p>
            <a:r>
              <a:rPr lang="tr-TR" dirty="0" smtClean="0"/>
              <a:t>Görülme sıklığı ülkelere göre değişir</a:t>
            </a:r>
          </a:p>
          <a:p>
            <a:r>
              <a:rPr lang="tr-TR" dirty="0" smtClean="0"/>
              <a:t>Ani bebek ölümlerinin %90’ı ilk 6 ayda görülür</a:t>
            </a:r>
          </a:p>
          <a:p>
            <a:pPr>
              <a:buFont typeface="Arial" charset="0"/>
              <a:buNone/>
            </a:pPr>
            <a:r>
              <a:rPr lang="tr-TR" dirty="0" smtClean="0"/>
              <a:t>(en fazla da 2-4 aylar arasında)</a:t>
            </a:r>
          </a:p>
          <a:p>
            <a:endParaRPr lang="tr-TR" dirty="0" smtClean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Başlık"/>
          <p:cNvSpPr>
            <a:spLocks noGrp="1"/>
          </p:cNvSpPr>
          <p:nvPr>
            <p:ph type="title"/>
          </p:nvPr>
        </p:nvSpPr>
        <p:spPr>
          <a:xfrm>
            <a:off x="428596" y="428612"/>
            <a:ext cx="8229600" cy="1143000"/>
          </a:xfrm>
        </p:spPr>
        <p:txBody>
          <a:bodyPr/>
          <a:lstStyle/>
          <a:p>
            <a:r>
              <a:rPr lang="tr-TR" dirty="0" smtClean="0"/>
              <a:t>Ani bebek ölümünde risk faktörleri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28776"/>
            <a:ext cx="8229600" cy="542922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Parental</a:t>
            </a:r>
            <a:endParaRPr lang="tr-T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Küçük anne yaşı (20 yaş altı anneler)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Gebelik sırasında annenin sigara içmesi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Madde bağımlılığı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Az aralıklara sahip gebelikler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Geç kalmış </a:t>
            </a:r>
            <a:r>
              <a:rPr lang="tr-TR" dirty="0" err="1" smtClean="0"/>
              <a:t>prenatal</a:t>
            </a:r>
            <a:r>
              <a:rPr lang="tr-TR" dirty="0" smtClean="0"/>
              <a:t> bakım ya da takipsiz gebelik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Düşük sosyoekonomik durum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İnfant</a:t>
            </a:r>
            <a:r>
              <a:rPr lang="tr-TR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Beyin sapı anomalileri (</a:t>
            </a:r>
            <a:r>
              <a:rPr lang="tr-TR" dirty="0" err="1" smtClean="0"/>
              <a:t>kardiyorespiratuar</a:t>
            </a:r>
            <a:r>
              <a:rPr lang="tr-TR" dirty="0" smtClean="0"/>
              <a:t> kontrol gelişiminde gecikme)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Prematürite</a:t>
            </a:r>
            <a:r>
              <a:rPr lang="tr-TR" dirty="0" smtClean="0"/>
              <a:t>, düşük doğum ağırlığı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Erkek cinsiyet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Çoğul gebelik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Daha önceki kardeşlerde ani bebek ölümü olması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Öncül </a:t>
            </a:r>
            <a:r>
              <a:rPr lang="tr-TR" dirty="0" err="1" smtClean="0"/>
              <a:t>respiratuar</a:t>
            </a:r>
            <a:r>
              <a:rPr lang="tr-TR" dirty="0" smtClean="0"/>
              <a:t> enfeksiyonlar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Otonom sinir sistemi genlerinde </a:t>
            </a:r>
            <a:r>
              <a:rPr lang="tr-TR" dirty="0" err="1" smtClean="0"/>
              <a:t>germline</a:t>
            </a:r>
            <a:r>
              <a:rPr lang="tr-TR" dirty="0" smtClean="0"/>
              <a:t> </a:t>
            </a:r>
            <a:r>
              <a:rPr lang="tr-TR" dirty="0" err="1" smtClean="0"/>
              <a:t>polimorfizm</a:t>
            </a: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Çevresel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Yüzükoyun ya da yan yatmak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Yumuşak yüzey ya da yastıkla uyutma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Hipertermi</a:t>
            </a:r>
            <a:endParaRPr lang="tr-T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Ebeveyn ile ilk 3 ayda birlikte uyuma</a:t>
            </a:r>
            <a:endParaRPr lang="tr-TR" dirty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Başlık"/>
          <p:cNvSpPr>
            <a:spLocks noGrp="1"/>
          </p:cNvSpPr>
          <p:nvPr>
            <p:ph type="title"/>
          </p:nvPr>
        </p:nvSpPr>
        <p:spPr>
          <a:xfrm>
            <a:off x="914400" y="785802"/>
            <a:ext cx="7772400" cy="1143000"/>
          </a:xfrm>
        </p:spPr>
        <p:txBody>
          <a:bodyPr/>
          <a:lstStyle/>
          <a:p>
            <a:r>
              <a:rPr lang="tr-TR" dirty="0" smtClean="0"/>
              <a:t>Tümör ve tümör benzeri durumlar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000272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500" dirty="0" err="1" smtClean="0"/>
              <a:t>Benign</a:t>
            </a:r>
            <a:r>
              <a:rPr lang="tr-TR" sz="2500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tr-TR" sz="2200" dirty="0" err="1" smtClean="0"/>
              <a:t>Hemanjiom</a:t>
            </a:r>
            <a:endParaRPr lang="tr-TR" sz="2200" dirty="0" smtClean="0"/>
          </a:p>
          <a:p>
            <a:pPr lvl="1">
              <a:lnSpc>
                <a:spcPct val="80000"/>
              </a:lnSpc>
            </a:pPr>
            <a:r>
              <a:rPr lang="tr-TR" sz="2200" dirty="0" smtClean="0"/>
              <a:t>Lenfatik tümörler</a:t>
            </a:r>
          </a:p>
          <a:p>
            <a:pPr lvl="1">
              <a:lnSpc>
                <a:spcPct val="80000"/>
              </a:lnSpc>
            </a:pPr>
            <a:r>
              <a:rPr lang="tr-TR" sz="2200" dirty="0" err="1" smtClean="0"/>
              <a:t>Fibröz</a:t>
            </a:r>
            <a:r>
              <a:rPr lang="tr-TR" sz="2200" dirty="0" smtClean="0"/>
              <a:t> tümörler</a:t>
            </a:r>
          </a:p>
          <a:p>
            <a:pPr lvl="1">
              <a:lnSpc>
                <a:spcPct val="80000"/>
              </a:lnSpc>
            </a:pPr>
            <a:r>
              <a:rPr lang="tr-TR" sz="2200" dirty="0" err="1" smtClean="0">
                <a:latin typeface="Arial" charset="0"/>
              </a:rPr>
              <a:t>T</a:t>
            </a:r>
            <a:r>
              <a:rPr lang="tr-TR" sz="2200" dirty="0" err="1" smtClean="0"/>
              <a:t>eratomlar</a:t>
            </a:r>
            <a:r>
              <a:rPr lang="tr-TR" sz="2200" dirty="0" smtClean="0">
                <a:latin typeface="Arial" charset="0"/>
              </a:rPr>
              <a:t>*</a:t>
            </a:r>
          </a:p>
          <a:p>
            <a:pPr>
              <a:lnSpc>
                <a:spcPct val="80000"/>
              </a:lnSpc>
            </a:pPr>
            <a:r>
              <a:rPr lang="tr-TR" sz="2500" dirty="0" err="1" smtClean="0"/>
              <a:t>Malign</a:t>
            </a:r>
            <a:r>
              <a:rPr lang="tr-TR" sz="2500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tr-TR" sz="2200" dirty="0" err="1" smtClean="0"/>
              <a:t>Nöroblastik</a:t>
            </a:r>
            <a:r>
              <a:rPr lang="tr-TR" sz="2200" dirty="0" smtClean="0"/>
              <a:t> tümörler</a:t>
            </a:r>
            <a:r>
              <a:rPr lang="tr-TR" sz="2200" dirty="0" smtClean="0">
                <a:latin typeface="Arial" charset="0"/>
              </a:rPr>
              <a:t>*</a:t>
            </a:r>
          </a:p>
          <a:p>
            <a:pPr lvl="1">
              <a:lnSpc>
                <a:spcPct val="80000"/>
              </a:lnSpc>
            </a:pPr>
            <a:r>
              <a:rPr lang="tr-TR" sz="2200" dirty="0" err="1" smtClean="0"/>
              <a:t>Wilms</a:t>
            </a:r>
            <a:r>
              <a:rPr lang="tr-TR" sz="2200" dirty="0" smtClean="0"/>
              <a:t> tümörü</a:t>
            </a:r>
            <a:r>
              <a:rPr lang="tr-TR" sz="2200" dirty="0" smtClean="0">
                <a:latin typeface="Arial" charset="0"/>
              </a:rPr>
              <a:t>*</a:t>
            </a:r>
          </a:p>
          <a:p>
            <a:pPr lvl="1">
              <a:lnSpc>
                <a:spcPct val="80000"/>
              </a:lnSpc>
            </a:pPr>
            <a:r>
              <a:rPr lang="tr-TR" sz="2200" dirty="0" err="1" smtClean="0"/>
              <a:t>Retinablastom</a:t>
            </a:r>
            <a:endParaRPr lang="tr-TR" sz="2200" dirty="0" smtClean="0"/>
          </a:p>
          <a:p>
            <a:pPr lvl="1">
              <a:lnSpc>
                <a:spcPct val="80000"/>
              </a:lnSpc>
            </a:pPr>
            <a:r>
              <a:rPr lang="tr-TR" sz="2200" dirty="0" err="1" smtClean="0"/>
              <a:t>Hepatoblastom</a:t>
            </a:r>
            <a:endParaRPr lang="tr-TR" sz="2200" dirty="0" smtClean="0"/>
          </a:p>
          <a:p>
            <a:pPr lvl="1">
              <a:lnSpc>
                <a:spcPct val="80000"/>
              </a:lnSpc>
            </a:pPr>
            <a:r>
              <a:rPr lang="tr-TR" sz="2200" dirty="0" smtClean="0"/>
              <a:t>Lösemi-</a:t>
            </a:r>
            <a:r>
              <a:rPr lang="tr-TR" sz="2200" dirty="0" err="1" smtClean="0"/>
              <a:t>lenfoma</a:t>
            </a:r>
            <a:endParaRPr lang="tr-TR" sz="2200" dirty="0" smtClean="0"/>
          </a:p>
          <a:p>
            <a:pPr lvl="1">
              <a:lnSpc>
                <a:spcPct val="80000"/>
              </a:lnSpc>
            </a:pPr>
            <a:r>
              <a:rPr lang="tr-TR" sz="2200" dirty="0" smtClean="0"/>
              <a:t>MSS tümörleri</a:t>
            </a:r>
          </a:p>
          <a:p>
            <a:pPr lvl="1">
              <a:lnSpc>
                <a:spcPct val="80000"/>
              </a:lnSpc>
            </a:pPr>
            <a:r>
              <a:rPr lang="tr-TR" sz="2200" dirty="0" err="1" smtClean="0"/>
              <a:t>Ewing</a:t>
            </a:r>
            <a:r>
              <a:rPr lang="tr-TR" sz="2200" dirty="0" smtClean="0"/>
              <a:t> sarkom</a:t>
            </a:r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914400" y="500050"/>
            <a:ext cx="7772400" cy="1143000"/>
          </a:xfrm>
        </p:spPr>
        <p:txBody>
          <a:bodyPr/>
          <a:lstStyle/>
          <a:p>
            <a:r>
              <a:rPr lang="tr-TR" dirty="0" err="1" smtClean="0">
                <a:latin typeface="Arial" charset="0"/>
              </a:rPr>
              <a:t>Teratomlar</a:t>
            </a:r>
            <a:endParaRPr lang="tr-TR" dirty="0" smtClean="0">
              <a:latin typeface="Arial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857784"/>
          </a:xfrm>
        </p:spPr>
        <p:txBody>
          <a:bodyPr/>
          <a:lstStyle/>
          <a:p>
            <a:r>
              <a:rPr lang="tr-TR" dirty="0" err="1" smtClean="0"/>
              <a:t>Embriyonik</a:t>
            </a:r>
            <a:r>
              <a:rPr lang="tr-TR" dirty="0" smtClean="0"/>
              <a:t> </a:t>
            </a:r>
            <a:r>
              <a:rPr lang="tr-TR" dirty="0" err="1" smtClean="0"/>
              <a:t>germ</a:t>
            </a:r>
            <a:r>
              <a:rPr lang="tr-TR" dirty="0" smtClean="0"/>
              <a:t> yapraklarını 2 ya da 3’ünden kaynaklanır</a:t>
            </a:r>
          </a:p>
          <a:p>
            <a:r>
              <a:rPr lang="tr-TR" dirty="0" err="1" smtClean="0"/>
              <a:t>Germ</a:t>
            </a:r>
            <a:r>
              <a:rPr lang="tr-TR" dirty="0" smtClean="0"/>
              <a:t> hücreli tümörlerdir</a:t>
            </a:r>
          </a:p>
          <a:p>
            <a:r>
              <a:rPr lang="tr-TR" dirty="0" smtClean="0"/>
              <a:t>%40 </a:t>
            </a:r>
            <a:r>
              <a:rPr lang="tr-TR" dirty="0" err="1" smtClean="0"/>
              <a:t>sakrokoksigeal</a:t>
            </a:r>
            <a:r>
              <a:rPr lang="tr-TR" dirty="0" smtClean="0"/>
              <a:t> lokalizasyonlu</a:t>
            </a:r>
          </a:p>
          <a:p>
            <a:r>
              <a:rPr lang="tr-TR" dirty="0" err="1" smtClean="0"/>
              <a:t>Matür</a:t>
            </a:r>
            <a:r>
              <a:rPr lang="tr-TR" dirty="0" smtClean="0"/>
              <a:t> </a:t>
            </a:r>
            <a:r>
              <a:rPr lang="tr-TR" dirty="0" err="1" smtClean="0"/>
              <a:t>teratom</a:t>
            </a:r>
            <a:endParaRPr lang="tr-TR" dirty="0" smtClean="0"/>
          </a:p>
          <a:p>
            <a:r>
              <a:rPr lang="tr-TR" dirty="0" err="1" smtClean="0"/>
              <a:t>İmmatür</a:t>
            </a:r>
            <a:r>
              <a:rPr lang="tr-TR" dirty="0" smtClean="0"/>
              <a:t> </a:t>
            </a:r>
            <a:r>
              <a:rPr lang="tr-TR" dirty="0" err="1" smtClean="0"/>
              <a:t>teratom</a:t>
            </a:r>
            <a:r>
              <a:rPr lang="tr-TR" dirty="0" smtClean="0"/>
              <a:t> (</a:t>
            </a:r>
            <a:r>
              <a:rPr lang="tr-TR" dirty="0" err="1" smtClean="0"/>
              <a:t>immatür</a:t>
            </a:r>
            <a:r>
              <a:rPr lang="tr-TR" dirty="0" smtClean="0"/>
              <a:t> eleman oranına göre derecelendirilir)</a:t>
            </a:r>
          </a:p>
          <a:p>
            <a:r>
              <a:rPr lang="tr-TR" dirty="0" smtClean="0"/>
              <a:t>Bazen </a:t>
            </a:r>
            <a:r>
              <a:rPr lang="tr-TR" dirty="0" err="1" smtClean="0"/>
              <a:t>komponentlerinden</a:t>
            </a:r>
            <a:r>
              <a:rPr lang="tr-TR" dirty="0" smtClean="0"/>
              <a:t> biri </a:t>
            </a:r>
            <a:r>
              <a:rPr lang="tr-TR" dirty="0" err="1" smtClean="0"/>
              <a:t>malign</a:t>
            </a:r>
            <a:r>
              <a:rPr lang="tr-TR" dirty="0" smtClean="0"/>
              <a:t> transformasyon gösterebilir</a:t>
            </a:r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Öğrenim Hedefleri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tr-TR" dirty="0" err="1" smtClean="0"/>
              <a:t>Teratom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İçerik Yer Tutucusu" descr="YeniBelge 14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5" y="1000108"/>
            <a:ext cx="4369114" cy="5212482"/>
          </a:xfrm>
        </p:spPr>
      </p:pic>
      <p:pic>
        <p:nvPicPr>
          <p:cNvPr id="5" name="4 Resim" descr="choroıd plexusx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000108"/>
            <a:ext cx="3360000" cy="2520000"/>
          </a:xfrm>
          <a:prstGeom prst="rect">
            <a:avLst/>
          </a:prstGeom>
        </p:spPr>
      </p:pic>
      <p:pic>
        <p:nvPicPr>
          <p:cNvPr id="6" name="5 Resim" descr="derı-x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623644"/>
            <a:ext cx="3360000" cy="2520000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571472" y="6215082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err="1" smtClean="0"/>
              <a:t>Robbins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and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Cotran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Pathologic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Basis</a:t>
            </a:r>
            <a:r>
              <a:rPr lang="tr-TR" sz="1400" i="1" dirty="0" smtClean="0"/>
              <a:t> of </a:t>
            </a:r>
            <a:r>
              <a:rPr lang="tr-TR" sz="1400" i="1" dirty="0" err="1" smtClean="0"/>
              <a:t>Pathology</a:t>
            </a:r>
            <a:r>
              <a:rPr lang="tr-TR" sz="1400" i="1" dirty="0" smtClean="0"/>
              <a:t>, </a:t>
            </a:r>
            <a:r>
              <a:rPr lang="tr-TR" sz="1400" i="1" dirty="0" err="1" smtClean="0"/>
              <a:t>Elsevier</a:t>
            </a:r>
            <a:r>
              <a:rPr lang="tr-TR" sz="1400" i="1" dirty="0" smtClean="0"/>
              <a:t>, 2015</a:t>
            </a:r>
            <a:endParaRPr lang="tr-TR" sz="1400" i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5072066" y="621508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Akdeniz Üniversitesi Tıp Fakültesi Patoloji A.D. arşivi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Teratom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İçerik Yer Tutucusu" descr="IMG_45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205" r="9600"/>
          <a:stretch>
            <a:fillRect/>
          </a:stretch>
        </p:blipFill>
        <p:spPr>
          <a:xfrm>
            <a:off x="214282" y="1643050"/>
            <a:ext cx="2857520" cy="2160000"/>
          </a:xfrm>
        </p:spPr>
      </p:pic>
      <p:pic>
        <p:nvPicPr>
          <p:cNvPr id="5" name="4 Resim" descr="IMG_4559.JPG"/>
          <p:cNvPicPr>
            <a:picLocks noChangeAspect="1"/>
          </p:cNvPicPr>
          <p:nvPr/>
        </p:nvPicPr>
        <p:blipFill>
          <a:blip r:embed="rId3" cstate="print"/>
          <a:srcRect l="6615" r="5190"/>
          <a:stretch>
            <a:fillRect/>
          </a:stretch>
        </p:blipFill>
        <p:spPr>
          <a:xfrm>
            <a:off x="3143240" y="1643050"/>
            <a:ext cx="2857520" cy="2160000"/>
          </a:xfrm>
          <a:prstGeom prst="rect">
            <a:avLst/>
          </a:prstGeom>
        </p:spPr>
      </p:pic>
      <p:pic>
        <p:nvPicPr>
          <p:cNvPr id="6" name="5 Resim" descr="x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857628"/>
            <a:ext cx="2880001" cy="2160000"/>
          </a:xfrm>
          <a:prstGeom prst="rect">
            <a:avLst/>
          </a:prstGeom>
        </p:spPr>
      </p:pic>
      <p:pic>
        <p:nvPicPr>
          <p:cNvPr id="7" name="6 Resim" descr="x5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857628"/>
            <a:ext cx="2879999" cy="2160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357158" y="634581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Akdeniz Üniversitesi Tıp Fakültesi Patoloji A.D. arşivi</a:t>
            </a:r>
            <a:endParaRPr lang="tr-TR" dirty="0"/>
          </a:p>
        </p:txBody>
      </p:sp>
      <p:pic>
        <p:nvPicPr>
          <p:cNvPr id="9" name="8 Resim" descr="x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3857628"/>
            <a:ext cx="2880000" cy="2160000"/>
          </a:xfrm>
          <a:prstGeom prst="rect">
            <a:avLst/>
          </a:prstGeom>
        </p:spPr>
      </p:pic>
      <p:pic>
        <p:nvPicPr>
          <p:cNvPr id="10" name="9 Resim" descr="x10-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1643050"/>
            <a:ext cx="288000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tr-TR" dirty="0" err="1" smtClean="0"/>
              <a:t>Fetiform</a:t>
            </a:r>
            <a:r>
              <a:rPr lang="tr-TR" dirty="0" smtClean="0"/>
              <a:t> </a:t>
            </a:r>
            <a:r>
              <a:rPr lang="tr-TR" dirty="0" err="1" smtClean="0"/>
              <a:t>teratom</a:t>
            </a:r>
            <a:endParaRPr lang="tr-TR" dirty="0"/>
          </a:p>
        </p:txBody>
      </p:sp>
      <p:pic>
        <p:nvPicPr>
          <p:cNvPr id="4" name="3 İçerik Yer Tutucusu" descr="IMG-20150217-WA000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5926" b="2577"/>
          <a:stretch>
            <a:fillRect/>
          </a:stretch>
        </p:blipFill>
        <p:spPr>
          <a:xfrm>
            <a:off x="71406" y="928670"/>
            <a:ext cx="2933101" cy="5400000"/>
          </a:xfrm>
        </p:spPr>
      </p:pic>
      <p:pic>
        <p:nvPicPr>
          <p:cNvPr id="5" name="4 Resim" descr="IMG-20150217-WA0007.jpg"/>
          <p:cNvPicPr>
            <a:picLocks noChangeAspect="1"/>
          </p:cNvPicPr>
          <p:nvPr/>
        </p:nvPicPr>
        <p:blipFill>
          <a:blip r:embed="rId3"/>
          <a:srcRect r="2354"/>
          <a:stretch>
            <a:fillRect/>
          </a:stretch>
        </p:blipFill>
        <p:spPr>
          <a:xfrm>
            <a:off x="3034748" y="928670"/>
            <a:ext cx="2966012" cy="5400000"/>
          </a:xfrm>
          <a:prstGeom prst="rect">
            <a:avLst/>
          </a:prstGeom>
        </p:spPr>
      </p:pic>
      <p:pic>
        <p:nvPicPr>
          <p:cNvPr id="6" name="5 Resim" descr="IMG-20150217-WA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890948" y="2109920"/>
            <a:ext cx="5400000" cy="30375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1571604" y="6417254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Akdeniz Üniversitesi Tıp Fakültesi Patoloji A.D. arşivi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tr-TR" dirty="0" err="1" smtClean="0"/>
              <a:t>Fetiform</a:t>
            </a:r>
            <a:r>
              <a:rPr lang="tr-TR" dirty="0" smtClean="0"/>
              <a:t> </a:t>
            </a:r>
            <a:r>
              <a:rPr lang="tr-TR" dirty="0" err="1" smtClean="0"/>
              <a:t>teratom</a:t>
            </a:r>
            <a:endParaRPr lang="tr-TR" dirty="0"/>
          </a:p>
        </p:txBody>
      </p:sp>
      <p:pic>
        <p:nvPicPr>
          <p:cNvPr id="4" name="3 İçerik Yer Tutucusu" descr="904-15x5-derı-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4810" y="1123314"/>
            <a:ext cx="3360000" cy="2520000"/>
          </a:xfrm>
        </p:spPr>
      </p:pic>
      <p:pic>
        <p:nvPicPr>
          <p:cNvPr id="5" name="4 Resim" descr="904-15x5-gı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10" y="3695082"/>
            <a:ext cx="3360000" cy="2520000"/>
          </a:xfrm>
          <a:prstGeom prst="rect">
            <a:avLst/>
          </a:prstGeom>
        </p:spPr>
      </p:pic>
      <p:pic>
        <p:nvPicPr>
          <p:cNvPr id="6" name="5 Resim" descr="904-15x5-kemıkles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695082"/>
            <a:ext cx="3360000" cy="2520000"/>
          </a:xfrm>
          <a:prstGeom prst="rect">
            <a:avLst/>
          </a:prstGeom>
        </p:spPr>
      </p:pic>
      <p:pic>
        <p:nvPicPr>
          <p:cNvPr id="7" name="6 Resim" descr="904-15x5-ozofagus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123314"/>
            <a:ext cx="3360000" cy="2520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845240" y="6345816"/>
            <a:ext cx="744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Akdeniz Üniversitesi Tıp Fakültesi Patoloji A.D. arşivi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714364"/>
            <a:ext cx="7772400" cy="1143000"/>
          </a:xfrm>
        </p:spPr>
        <p:txBody>
          <a:bodyPr/>
          <a:lstStyle/>
          <a:p>
            <a:r>
              <a:rPr lang="tr-TR" dirty="0" err="1" smtClean="0"/>
              <a:t>Nöroblastik</a:t>
            </a:r>
            <a:r>
              <a:rPr lang="tr-TR" dirty="0" smtClean="0"/>
              <a:t> tümörler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/>
              <a:t>Adrenal </a:t>
            </a:r>
            <a:r>
              <a:rPr lang="tr-TR" sz="2800" dirty="0" err="1" smtClean="0"/>
              <a:t>medulla</a:t>
            </a:r>
            <a:r>
              <a:rPr lang="tr-TR" sz="2800" dirty="0" smtClean="0"/>
              <a:t> ve </a:t>
            </a:r>
            <a:r>
              <a:rPr lang="tr-TR" sz="2800" dirty="0" err="1" smtClean="0"/>
              <a:t>nöral</a:t>
            </a:r>
            <a:r>
              <a:rPr lang="tr-TR" sz="2800" dirty="0" smtClean="0"/>
              <a:t> </a:t>
            </a:r>
            <a:r>
              <a:rPr lang="tr-TR" sz="2800" dirty="0" err="1" smtClean="0"/>
              <a:t>krest</a:t>
            </a:r>
            <a:r>
              <a:rPr lang="tr-TR" sz="2800" dirty="0" smtClean="0"/>
              <a:t> hücre popülasyonundan köken alan tümörler</a:t>
            </a:r>
          </a:p>
          <a:p>
            <a:r>
              <a:rPr lang="tr-TR" sz="2800" dirty="0" err="1" smtClean="0"/>
              <a:t>Spontan</a:t>
            </a:r>
            <a:r>
              <a:rPr lang="tr-TR" sz="2800" dirty="0" smtClean="0"/>
              <a:t> ya da tedaviye bağlı </a:t>
            </a:r>
            <a:r>
              <a:rPr lang="tr-TR" sz="2800" dirty="0" err="1" smtClean="0"/>
              <a:t>matürasyon</a:t>
            </a:r>
            <a:r>
              <a:rPr lang="tr-TR" sz="2800" dirty="0" smtClean="0"/>
              <a:t> ya da </a:t>
            </a:r>
            <a:r>
              <a:rPr lang="tr-TR" sz="2800" dirty="0" err="1" smtClean="0"/>
              <a:t>spontan</a:t>
            </a:r>
            <a:r>
              <a:rPr lang="tr-TR" sz="2800" dirty="0" smtClean="0"/>
              <a:t> tümör regresyonu görülebilir</a:t>
            </a:r>
          </a:p>
          <a:p>
            <a:r>
              <a:rPr lang="tr-TR" sz="2800" dirty="0" smtClean="0"/>
              <a:t>Klinik davranışı ve </a:t>
            </a:r>
            <a:r>
              <a:rPr lang="tr-TR" sz="2800" dirty="0" err="1" smtClean="0"/>
              <a:t>prognozu</a:t>
            </a:r>
            <a:r>
              <a:rPr lang="tr-TR" sz="2800" dirty="0" smtClean="0"/>
              <a:t> çok farklılık gösterir</a:t>
            </a:r>
          </a:p>
          <a:p>
            <a:r>
              <a:rPr lang="tr-TR" sz="2800" dirty="0" smtClean="0"/>
              <a:t>Çoğu </a:t>
            </a:r>
            <a:r>
              <a:rPr lang="tr-TR" sz="2800" dirty="0" err="1" smtClean="0"/>
              <a:t>sporadiktir</a:t>
            </a:r>
            <a:r>
              <a:rPr lang="tr-TR" sz="2800" dirty="0" smtClean="0"/>
              <a:t>, %1-2 olgu ailesel olup ALK (</a:t>
            </a:r>
            <a:r>
              <a:rPr lang="tr-TR" sz="2800" dirty="0" err="1" smtClean="0"/>
              <a:t>anaplastik</a:t>
            </a:r>
            <a:r>
              <a:rPr lang="tr-TR" sz="2800" dirty="0" smtClean="0"/>
              <a:t> </a:t>
            </a:r>
            <a:r>
              <a:rPr lang="tr-TR" sz="2800" dirty="0" err="1" smtClean="0"/>
              <a:t>lenfoma</a:t>
            </a:r>
            <a:r>
              <a:rPr lang="tr-TR" sz="2800" dirty="0" smtClean="0"/>
              <a:t> </a:t>
            </a:r>
            <a:r>
              <a:rPr lang="tr-TR" sz="2800" dirty="0" err="1" smtClean="0"/>
              <a:t>kinaz</a:t>
            </a:r>
            <a:r>
              <a:rPr lang="tr-TR" sz="2800" dirty="0" smtClean="0"/>
              <a:t>) geninde </a:t>
            </a:r>
            <a:r>
              <a:rPr lang="tr-TR" sz="2800" dirty="0" err="1" smtClean="0"/>
              <a:t>germline</a:t>
            </a:r>
            <a:r>
              <a:rPr lang="tr-TR" sz="2800" dirty="0" smtClean="0"/>
              <a:t> mutasyon görülür</a:t>
            </a:r>
          </a:p>
          <a:p>
            <a:r>
              <a:rPr lang="tr-TR" sz="2800" dirty="0" smtClean="0"/>
              <a:t>Moleküler olarak MYCN </a:t>
            </a:r>
            <a:r>
              <a:rPr lang="tr-TR" sz="2800" dirty="0" err="1" smtClean="0"/>
              <a:t>onkogen</a:t>
            </a:r>
            <a:r>
              <a:rPr lang="tr-TR" sz="2800" dirty="0" smtClean="0"/>
              <a:t> </a:t>
            </a:r>
            <a:r>
              <a:rPr lang="tr-TR" sz="2800" dirty="0" err="1" smtClean="0"/>
              <a:t>amplifikasyonu</a:t>
            </a:r>
            <a:r>
              <a:rPr lang="tr-TR" sz="2800" dirty="0" smtClean="0"/>
              <a:t> görülür</a:t>
            </a:r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Nöroblastom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İçerik Yer Tutucusu" descr="YeniBelge 187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00883" y="1500174"/>
            <a:ext cx="4328835" cy="4320000"/>
          </a:xfrm>
        </p:spPr>
      </p:pic>
      <p:pic>
        <p:nvPicPr>
          <p:cNvPr id="5" name="4 Resim" descr="YeniBelge 187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65" y="1500174"/>
            <a:ext cx="4277647" cy="43200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1285852" y="6500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2714612" y="607220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Diagnostic</a:t>
            </a:r>
            <a:r>
              <a:rPr lang="tr-TR" dirty="0" smtClean="0"/>
              <a:t> </a:t>
            </a:r>
            <a:r>
              <a:rPr lang="tr-TR" dirty="0" err="1" smtClean="0"/>
              <a:t>pathology</a:t>
            </a:r>
            <a:r>
              <a:rPr lang="tr-TR" dirty="0" smtClean="0"/>
              <a:t> </a:t>
            </a:r>
            <a:r>
              <a:rPr lang="tr-TR" dirty="0" err="1" smtClean="0"/>
              <a:t>pediatric</a:t>
            </a:r>
            <a:r>
              <a:rPr lang="tr-TR" dirty="0" smtClean="0"/>
              <a:t> </a:t>
            </a:r>
            <a:r>
              <a:rPr lang="tr-TR" dirty="0" err="1" smtClean="0"/>
              <a:t>neoplasms</a:t>
            </a:r>
            <a:r>
              <a:rPr lang="tr-TR" dirty="0" smtClean="0"/>
              <a:t>, </a:t>
            </a:r>
            <a:r>
              <a:rPr lang="tr-TR" dirty="0" err="1" smtClean="0"/>
              <a:t>Amirsys</a:t>
            </a:r>
            <a:r>
              <a:rPr lang="tr-TR" dirty="0" smtClean="0"/>
              <a:t>, 2012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Nöroblastom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İçerik Yer Tutucusu" descr="YeniBelge 187_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609330"/>
            <a:ext cx="4446930" cy="4320000"/>
          </a:xfrm>
        </p:spPr>
      </p:pic>
      <p:pic>
        <p:nvPicPr>
          <p:cNvPr id="5" name="4 Resim" descr="YeniBelge 187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609330"/>
            <a:ext cx="4407568" cy="43200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714612" y="607220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Diagnostic</a:t>
            </a:r>
            <a:r>
              <a:rPr lang="tr-TR" dirty="0" smtClean="0"/>
              <a:t> </a:t>
            </a:r>
            <a:r>
              <a:rPr lang="tr-TR" dirty="0" err="1" smtClean="0"/>
              <a:t>pathology</a:t>
            </a:r>
            <a:r>
              <a:rPr lang="tr-TR" dirty="0" smtClean="0"/>
              <a:t> </a:t>
            </a:r>
            <a:r>
              <a:rPr lang="tr-TR" dirty="0" err="1" smtClean="0"/>
              <a:t>pediatric</a:t>
            </a:r>
            <a:r>
              <a:rPr lang="tr-TR" dirty="0" smtClean="0"/>
              <a:t> </a:t>
            </a:r>
            <a:r>
              <a:rPr lang="tr-TR" dirty="0" err="1" smtClean="0"/>
              <a:t>neoplasms</a:t>
            </a:r>
            <a:r>
              <a:rPr lang="tr-TR" dirty="0" smtClean="0"/>
              <a:t>, </a:t>
            </a:r>
            <a:r>
              <a:rPr lang="tr-TR" dirty="0" err="1" smtClean="0"/>
              <a:t>Amirsys</a:t>
            </a:r>
            <a:r>
              <a:rPr lang="tr-TR" dirty="0" smtClean="0"/>
              <a:t>, 2012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Nöroblastom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İçerik Yer Tutucusu" descr="YeniBelge 187_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609330"/>
            <a:ext cx="4348494" cy="4320000"/>
          </a:xfrm>
        </p:spPr>
      </p:pic>
      <p:pic>
        <p:nvPicPr>
          <p:cNvPr id="5" name="4 Resim" descr="YeniBelge 187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652" y="1609330"/>
            <a:ext cx="4255308" cy="43200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714612" y="607220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Diagnostic</a:t>
            </a:r>
            <a:r>
              <a:rPr lang="tr-TR" dirty="0" smtClean="0"/>
              <a:t> </a:t>
            </a:r>
            <a:r>
              <a:rPr lang="tr-TR" dirty="0" err="1" smtClean="0"/>
              <a:t>pathology</a:t>
            </a:r>
            <a:r>
              <a:rPr lang="tr-TR" dirty="0" smtClean="0"/>
              <a:t> </a:t>
            </a:r>
            <a:r>
              <a:rPr lang="tr-TR" dirty="0" err="1" smtClean="0"/>
              <a:t>pediatric</a:t>
            </a:r>
            <a:r>
              <a:rPr lang="tr-TR" dirty="0" smtClean="0"/>
              <a:t> </a:t>
            </a:r>
            <a:r>
              <a:rPr lang="tr-TR" dirty="0" err="1" smtClean="0"/>
              <a:t>neoplasms</a:t>
            </a:r>
            <a:r>
              <a:rPr lang="tr-TR" dirty="0" smtClean="0"/>
              <a:t>, </a:t>
            </a:r>
            <a:r>
              <a:rPr lang="tr-TR" dirty="0" err="1" smtClean="0"/>
              <a:t>Amirsys</a:t>
            </a:r>
            <a:r>
              <a:rPr lang="tr-TR" dirty="0" smtClean="0"/>
              <a:t>, 2012</a:t>
            </a: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Nöroblastom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İçerik Yer Tutucusu" descr="YeniBelge 187_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09330"/>
            <a:ext cx="4348501" cy="4320000"/>
          </a:xfrm>
        </p:spPr>
      </p:pic>
      <p:pic>
        <p:nvPicPr>
          <p:cNvPr id="5" name="4 Resim" descr="YeniBelge 187_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00" y="1609330"/>
            <a:ext cx="4233418" cy="43200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714612" y="607220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Diagnostic</a:t>
            </a:r>
            <a:r>
              <a:rPr lang="tr-TR" dirty="0" smtClean="0"/>
              <a:t> </a:t>
            </a:r>
            <a:r>
              <a:rPr lang="tr-TR" dirty="0" err="1" smtClean="0"/>
              <a:t>pathology</a:t>
            </a:r>
            <a:r>
              <a:rPr lang="tr-TR" dirty="0" smtClean="0"/>
              <a:t> </a:t>
            </a:r>
            <a:r>
              <a:rPr lang="tr-TR" dirty="0" err="1" smtClean="0"/>
              <a:t>pediatric</a:t>
            </a:r>
            <a:r>
              <a:rPr lang="tr-TR" dirty="0" smtClean="0"/>
              <a:t> </a:t>
            </a:r>
            <a:r>
              <a:rPr lang="tr-TR" dirty="0" err="1" smtClean="0"/>
              <a:t>neoplasms</a:t>
            </a:r>
            <a:r>
              <a:rPr lang="tr-TR" dirty="0" smtClean="0"/>
              <a:t>, </a:t>
            </a:r>
            <a:r>
              <a:rPr lang="tr-TR" dirty="0" err="1" smtClean="0"/>
              <a:t>Amirsys</a:t>
            </a:r>
            <a:r>
              <a:rPr lang="tr-TR" dirty="0" smtClean="0"/>
              <a:t>, 2012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Nöroblastom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İçerik Yer Tutucusu" descr="YeniBelge 187_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4278248" cy="4320000"/>
          </a:xfrm>
        </p:spPr>
      </p:pic>
      <p:pic>
        <p:nvPicPr>
          <p:cNvPr id="5" name="4 Resim" descr="YeniBelge 187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06" y="1500174"/>
            <a:ext cx="4402912" cy="43200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714612" y="607220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Diagnostic</a:t>
            </a:r>
            <a:r>
              <a:rPr lang="tr-TR" dirty="0" smtClean="0"/>
              <a:t> </a:t>
            </a:r>
            <a:r>
              <a:rPr lang="tr-TR" dirty="0" err="1" smtClean="0"/>
              <a:t>pathology</a:t>
            </a:r>
            <a:r>
              <a:rPr lang="tr-TR" dirty="0" smtClean="0"/>
              <a:t> </a:t>
            </a:r>
            <a:r>
              <a:rPr lang="tr-TR" dirty="0" err="1" smtClean="0"/>
              <a:t>pediatric</a:t>
            </a:r>
            <a:r>
              <a:rPr lang="tr-TR" dirty="0" smtClean="0"/>
              <a:t> </a:t>
            </a:r>
            <a:r>
              <a:rPr lang="tr-TR" dirty="0" err="1" smtClean="0"/>
              <a:t>neoplasms</a:t>
            </a:r>
            <a:r>
              <a:rPr lang="tr-TR" dirty="0" smtClean="0"/>
              <a:t>, </a:t>
            </a:r>
            <a:r>
              <a:rPr lang="tr-TR" dirty="0" err="1" smtClean="0"/>
              <a:t>Amirsys</a:t>
            </a:r>
            <a:r>
              <a:rPr lang="tr-TR" dirty="0" smtClean="0"/>
              <a:t>, 2012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Başlık"/>
          <p:cNvSpPr>
            <a:spLocks noGrp="1"/>
          </p:cNvSpPr>
          <p:nvPr>
            <p:ph type="title"/>
          </p:nvPr>
        </p:nvSpPr>
        <p:spPr>
          <a:xfrm>
            <a:off x="914400" y="857232"/>
            <a:ext cx="7772400" cy="928694"/>
          </a:xfrm>
        </p:spPr>
        <p:txBody>
          <a:bodyPr/>
          <a:lstStyle/>
          <a:p>
            <a:r>
              <a:rPr lang="tr-TR" dirty="0" smtClean="0"/>
              <a:t>Yaşamın evreleri</a:t>
            </a:r>
          </a:p>
        </p:txBody>
      </p:sp>
      <p:sp>
        <p:nvSpPr>
          <p:cNvPr id="16386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857396"/>
            <a:ext cx="7772400" cy="3857620"/>
          </a:xfrm>
        </p:spPr>
        <p:txBody>
          <a:bodyPr/>
          <a:lstStyle/>
          <a:p>
            <a:r>
              <a:rPr lang="tr-TR" dirty="0" err="1" smtClean="0"/>
              <a:t>Yenidoğan</a:t>
            </a:r>
            <a:r>
              <a:rPr lang="tr-TR" dirty="0" smtClean="0"/>
              <a:t>: ilk 4 hafta</a:t>
            </a:r>
          </a:p>
          <a:p>
            <a:r>
              <a:rPr lang="tr-TR" dirty="0" err="1" smtClean="0"/>
              <a:t>İnfantil</a:t>
            </a:r>
            <a:r>
              <a:rPr lang="tr-TR" dirty="0" smtClean="0"/>
              <a:t> dönem: ilk 1 yıl</a:t>
            </a:r>
          </a:p>
          <a:p>
            <a:r>
              <a:rPr lang="tr-TR" dirty="0" smtClean="0"/>
              <a:t>Bebeklik dönemi: 1-4 yıl</a:t>
            </a:r>
          </a:p>
          <a:p>
            <a:r>
              <a:rPr lang="tr-TR" dirty="0" smtClean="0"/>
              <a:t>Çocukluk  çağı: 4-18 yaş</a:t>
            </a:r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857240"/>
            <a:ext cx="7772400" cy="1143000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dirty="0" err="1" smtClean="0"/>
              <a:t>Nöroblastik</a:t>
            </a:r>
            <a:r>
              <a:rPr lang="tr-TR" dirty="0" smtClean="0"/>
              <a:t> tümörler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000272"/>
            <a:ext cx="7772400" cy="4572000"/>
          </a:xfrm>
        </p:spPr>
        <p:txBody>
          <a:bodyPr/>
          <a:lstStyle/>
          <a:p>
            <a:r>
              <a:rPr lang="tr-TR" sz="2800" dirty="0" err="1" smtClean="0"/>
              <a:t>Histopatoloji</a:t>
            </a:r>
            <a:r>
              <a:rPr lang="tr-TR" sz="2800" dirty="0" smtClean="0"/>
              <a:t>:</a:t>
            </a:r>
          </a:p>
          <a:p>
            <a:pPr lvl="1"/>
            <a:r>
              <a:rPr lang="tr-TR" dirty="0" smtClean="0"/>
              <a:t>Küçük, </a:t>
            </a:r>
            <a:r>
              <a:rPr lang="tr-TR" dirty="0" err="1" smtClean="0"/>
              <a:t>hiperkromatik</a:t>
            </a:r>
            <a:r>
              <a:rPr lang="tr-TR" dirty="0" smtClean="0"/>
              <a:t> </a:t>
            </a:r>
            <a:r>
              <a:rPr lang="tr-TR" dirty="0" err="1" smtClean="0"/>
              <a:t>nükleuslu</a:t>
            </a:r>
            <a:r>
              <a:rPr lang="tr-TR" dirty="0" smtClean="0"/>
              <a:t>, dar </a:t>
            </a:r>
            <a:r>
              <a:rPr lang="tr-TR" dirty="0" err="1" smtClean="0"/>
              <a:t>sitoplazmlı</a:t>
            </a:r>
            <a:r>
              <a:rPr lang="tr-TR" dirty="0" smtClean="0"/>
              <a:t> primitif görünümlü hücrelerden oluşur</a:t>
            </a:r>
          </a:p>
          <a:p>
            <a:pPr lvl="1"/>
            <a:r>
              <a:rPr lang="tr-TR" dirty="0" err="1" smtClean="0"/>
              <a:t>Karyoreksiz</a:t>
            </a:r>
            <a:r>
              <a:rPr lang="tr-TR" dirty="0" smtClean="0"/>
              <a:t> (nükleer parçalanma) ve </a:t>
            </a:r>
            <a:r>
              <a:rPr lang="tr-TR" dirty="0" err="1" smtClean="0"/>
              <a:t>pleomorfizm</a:t>
            </a:r>
            <a:r>
              <a:rPr lang="tr-TR" dirty="0" smtClean="0"/>
              <a:t> belirgindir</a:t>
            </a:r>
          </a:p>
          <a:p>
            <a:pPr lvl="1"/>
            <a:r>
              <a:rPr lang="tr-TR" dirty="0" smtClean="0"/>
              <a:t>Zeminde </a:t>
            </a:r>
            <a:r>
              <a:rPr lang="tr-TR" dirty="0" err="1" smtClean="0"/>
              <a:t>nöropil</a:t>
            </a:r>
            <a:r>
              <a:rPr lang="tr-TR" dirty="0" smtClean="0"/>
              <a:t> denilen </a:t>
            </a:r>
            <a:r>
              <a:rPr lang="tr-TR" dirty="0" err="1" smtClean="0"/>
              <a:t>eozinofilik</a:t>
            </a:r>
            <a:r>
              <a:rPr lang="tr-TR" dirty="0" smtClean="0"/>
              <a:t> </a:t>
            </a:r>
            <a:r>
              <a:rPr lang="tr-TR" dirty="0" err="1" smtClean="0"/>
              <a:t>fibriler</a:t>
            </a:r>
            <a:r>
              <a:rPr lang="tr-TR" dirty="0" smtClean="0"/>
              <a:t> materyal </a:t>
            </a:r>
          </a:p>
          <a:p>
            <a:pPr lvl="1"/>
            <a:r>
              <a:rPr lang="tr-TR" dirty="0" smtClean="0"/>
              <a:t>Homer Wright </a:t>
            </a:r>
            <a:r>
              <a:rPr lang="tr-TR" dirty="0" err="1" smtClean="0"/>
              <a:t>psödorozetleri</a:t>
            </a:r>
            <a:r>
              <a:rPr lang="tr-TR" dirty="0" smtClean="0"/>
              <a:t> (</a:t>
            </a:r>
            <a:r>
              <a:rPr lang="tr-TR" dirty="0" err="1" smtClean="0"/>
              <a:t>nöropil</a:t>
            </a:r>
            <a:r>
              <a:rPr lang="tr-TR" dirty="0" smtClean="0"/>
              <a:t> etrafında dizilmiş </a:t>
            </a:r>
            <a:r>
              <a:rPr lang="tr-TR" dirty="0" err="1" smtClean="0"/>
              <a:t>nöroblastik</a:t>
            </a:r>
            <a:r>
              <a:rPr lang="tr-TR" dirty="0" smtClean="0"/>
              <a:t> hücrelerden oluşan rozet benzeri oluşum)</a:t>
            </a:r>
          </a:p>
          <a:p>
            <a:pPr lvl="1"/>
            <a:endParaRPr lang="tr-TR" dirty="0" smtClean="0"/>
          </a:p>
          <a:p>
            <a:endParaRPr lang="tr-TR" sz="2800" dirty="0" smtClean="0"/>
          </a:p>
          <a:p>
            <a:endParaRPr lang="tr-TR" dirty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785802"/>
            <a:ext cx="7772400" cy="1143000"/>
          </a:xfrm>
        </p:spPr>
        <p:txBody>
          <a:bodyPr/>
          <a:lstStyle/>
          <a:p>
            <a:r>
              <a:rPr lang="tr-TR" dirty="0" err="1" smtClean="0"/>
              <a:t>Wilms</a:t>
            </a:r>
            <a:r>
              <a:rPr lang="tr-TR" dirty="0" smtClean="0"/>
              <a:t> Tümörü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046309"/>
            <a:ext cx="8229600" cy="4525963"/>
          </a:xfrm>
        </p:spPr>
        <p:txBody>
          <a:bodyPr/>
          <a:lstStyle/>
          <a:p>
            <a:r>
              <a:rPr lang="tr-TR" dirty="0" smtClean="0"/>
              <a:t>Çocukluk çağında böbrekte görülen en sık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maling</a:t>
            </a:r>
            <a:r>
              <a:rPr lang="tr-TR" dirty="0" smtClean="0"/>
              <a:t> tümör</a:t>
            </a:r>
          </a:p>
          <a:p>
            <a:r>
              <a:rPr lang="tr-TR" dirty="0" smtClean="0"/>
              <a:t>Sendromlarla birliktelikleri sıktır</a:t>
            </a:r>
          </a:p>
          <a:p>
            <a:pPr lvl="1"/>
            <a:r>
              <a:rPr lang="tr-TR" dirty="0" smtClean="0"/>
              <a:t>WAGR sendromu (</a:t>
            </a:r>
            <a:r>
              <a:rPr lang="tr-TR" dirty="0" err="1" smtClean="0"/>
              <a:t>Wilms</a:t>
            </a:r>
            <a:r>
              <a:rPr lang="tr-TR" dirty="0" smtClean="0"/>
              <a:t>, </a:t>
            </a:r>
            <a:r>
              <a:rPr lang="tr-TR" dirty="0" err="1" smtClean="0"/>
              <a:t>aniridi</a:t>
            </a:r>
            <a:r>
              <a:rPr lang="tr-TR" dirty="0" smtClean="0"/>
              <a:t>, </a:t>
            </a:r>
            <a:r>
              <a:rPr lang="tr-TR" dirty="0" err="1" smtClean="0"/>
              <a:t>genital</a:t>
            </a:r>
            <a:r>
              <a:rPr lang="tr-TR" dirty="0" smtClean="0"/>
              <a:t> anomali, metal </a:t>
            </a:r>
            <a:r>
              <a:rPr lang="tr-TR" dirty="0" err="1" smtClean="0"/>
              <a:t>retardasyon</a:t>
            </a:r>
            <a:r>
              <a:rPr lang="tr-TR" dirty="0" smtClean="0"/>
              <a:t>): </a:t>
            </a:r>
            <a:r>
              <a:rPr lang="tr-TR" dirty="0" err="1" smtClean="0"/>
              <a:t>Germline</a:t>
            </a:r>
            <a:r>
              <a:rPr lang="tr-TR" dirty="0" smtClean="0"/>
              <a:t> WT1 mutasyonu</a:t>
            </a:r>
          </a:p>
          <a:p>
            <a:pPr lvl="1"/>
            <a:r>
              <a:rPr lang="tr-TR" dirty="0" err="1" smtClean="0"/>
              <a:t>Denys</a:t>
            </a:r>
            <a:r>
              <a:rPr lang="tr-TR" dirty="0" smtClean="0"/>
              <a:t>-</a:t>
            </a:r>
            <a:r>
              <a:rPr lang="tr-TR" dirty="0" err="1" smtClean="0"/>
              <a:t>Drash</a:t>
            </a:r>
            <a:r>
              <a:rPr lang="tr-TR" dirty="0" smtClean="0"/>
              <a:t> sendromu: WT1 geninde dominant-</a:t>
            </a:r>
            <a:r>
              <a:rPr lang="tr-TR" dirty="0" err="1" smtClean="0"/>
              <a:t>negative</a:t>
            </a:r>
            <a:r>
              <a:rPr lang="tr-TR" dirty="0" smtClean="0"/>
              <a:t> </a:t>
            </a:r>
            <a:r>
              <a:rPr lang="tr-TR" dirty="0" err="1" smtClean="0"/>
              <a:t>missense</a:t>
            </a:r>
            <a:r>
              <a:rPr lang="tr-TR" dirty="0" smtClean="0"/>
              <a:t> mutasyon, </a:t>
            </a:r>
            <a:r>
              <a:rPr lang="tr-TR" dirty="0" err="1" smtClean="0"/>
              <a:t>gonadal</a:t>
            </a:r>
            <a:r>
              <a:rPr lang="tr-TR" dirty="0" smtClean="0"/>
              <a:t> </a:t>
            </a:r>
            <a:r>
              <a:rPr lang="tr-TR" dirty="0" err="1" smtClean="0"/>
              <a:t>disgenezi</a:t>
            </a:r>
            <a:r>
              <a:rPr lang="tr-TR" dirty="0" smtClean="0"/>
              <a:t> ve </a:t>
            </a:r>
            <a:r>
              <a:rPr lang="tr-TR" dirty="0" err="1" smtClean="0"/>
              <a:t>renal</a:t>
            </a:r>
            <a:r>
              <a:rPr lang="tr-TR" dirty="0" smtClean="0"/>
              <a:t> yetmezlik</a:t>
            </a:r>
          </a:p>
          <a:p>
            <a:pPr lvl="1"/>
            <a:r>
              <a:rPr lang="tr-TR" dirty="0" err="1" smtClean="0"/>
              <a:t>Begwith</a:t>
            </a:r>
            <a:r>
              <a:rPr lang="tr-TR" dirty="0" smtClean="0"/>
              <a:t>-</a:t>
            </a:r>
            <a:r>
              <a:rPr lang="tr-TR" dirty="0" err="1" smtClean="0"/>
              <a:t>Wiedeman</a:t>
            </a:r>
            <a:r>
              <a:rPr lang="tr-TR" dirty="0" smtClean="0"/>
              <a:t> sendromu (</a:t>
            </a:r>
            <a:r>
              <a:rPr lang="tr-TR" dirty="0" err="1" smtClean="0"/>
              <a:t>organomegali</a:t>
            </a:r>
            <a:r>
              <a:rPr lang="tr-TR" dirty="0" smtClean="0"/>
              <a:t>, </a:t>
            </a:r>
            <a:r>
              <a:rPr lang="tr-TR" dirty="0" err="1" smtClean="0"/>
              <a:t>makroglossi</a:t>
            </a:r>
            <a:r>
              <a:rPr lang="tr-TR" dirty="0" smtClean="0"/>
              <a:t>, </a:t>
            </a:r>
            <a:r>
              <a:rPr lang="tr-TR" dirty="0" err="1" smtClean="0"/>
              <a:t>omfalosel</a:t>
            </a:r>
            <a:r>
              <a:rPr lang="tr-TR" dirty="0" smtClean="0"/>
              <a:t>, </a:t>
            </a:r>
            <a:r>
              <a:rPr lang="tr-TR" dirty="0" err="1" smtClean="0"/>
              <a:t>hemihipertrofi</a:t>
            </a:r>
            <a:r>
              <a:rPr lang="tr-TR" dirty="0" smtClean="0"/>
              <a:t>, adrenal </a:t>
            </a:r>
            <a:r>
              <a:rPr lang="tr-TR" dirty="0" err="1" smtClean="0"/>
              <a:t>sitomegali</a:t>
            </a:r>
            <a:r>
              <a:rPr lang="tr-TR" dirty="0" smtClean="0"/>
              <a:t>): WT2’de </a:t>
            </a:r>
            <a:r>
              <a:rPr lang="tr-TR" dirty="0" err="1" smtClean="0"/>
              <a:t>transkripsiyonel</a:t>
            </a:r>
            <a:r>
              <a:rPr lang="tr-TR" dirty="0" smtClean="0"/>
              <a:t> susturma</a:t>
            </a:r>
            <a:endParaRPr lang="tr-TR" dirty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Wilms</a:t>
            </a:r>
            <a:r>
              <a:rPr lang="tr-TR" dirty="0" smtClean="0"/>
              <a:t> tümörü</a:t>
            </a:r>
            <a:endParaRPr lang="tr-TR" dirty="0"/>
          </a:p>
        </p:txBody>
      </p:sp>
      <p:pic>
        <p:nvPicPr>
          <p:cNvPr id="4" name="3 İçerik Yer Tutucusu" descr="YeniBelge 186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588" t="3157" r="3130" b="3717"/>
          <a:stretch>
            <a:fillRect/>
          </a:stretch>
        </p:blipFill>
        <p:spPr>
          <a:xfrm>
            <a:off x="214282" y="1714488"/>
            <a:ext cx="4286280" cy="4214842"/>
          </a:xfrm>
        </p:spPr>
      </p:pic>
      <p:pic>
        <p:nvPicPr>
          <p:cNvPr id="5" name="4 Resim" descr="YeniBelge 186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14140"/>
            <a:ext cx="4286248" cy="4265081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714612" y="607220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Diagnostic</a:t>
            </a:r>
            <a:r>
              <a:rPr lang="tr-TR" dirty="0" smtClean="0"/>
              <a:t> </a:t>
            </a:r>
            <a:r>
              <a:rPr lang="tr-TR" dirty="0" err="1" smtClean="0"/>
              <a:t>pathology</a:t>
            </a:r>
            <a:r>
              <a:rPr lang="tr-TR" dirty="0" smtClean="0"/>
              <a:t> </a:t>
            </a:r>
            <a:r>
              <a:rPr lang="tr-TR" dirty="0" err="1" smtClean="0"/>
              <a:t>pediatric</a:t>
            </a:r>
            <a:r>
              <a:rPr lang="tr-TR" dirty="0" smtClean="0"/>
              <a:t> </a:t>
            </a:r>
            <a:r>
              <a:rPr lang="tr-TR" dirty="0" err="1" smtClean="0"/>
              <a:t>neoplasms</a:t>
            </a:r>
            <a:r>
              <a:rPr lang="tr-TR" dirty="0" smtClean="0"/>
              <a:t>, </a:t>
            </a:r>
            <a:r>
              <a:rPr lang="tr-TR" dirty="0" err="1" smtClean="0"/>
              <a:t>Amirsys</a:t>
            </a:r>
            <a:r>
              <a:rPr lang="tr-TR" dirty="0" smtClean="0"/>
              <a:t>, 2012</a:t>
            </a:r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Wilms</a:t>
            </a:r>
            <a:r>
              <a:rPr lang="tr-TR" dirty="0" smtClean="0"/>
              <a:t> Tümörü</a:t>
            </a:r>
            <a:endParaRPr lang="tr-TR" dirty="0"/>
          </a:p>
        </p:txBody>
      </p:sp>
      <p:pic>
        <p:nvPicPr>
          <p:cNvPr id="4" name="3 İçerik Yer Tutucusu" descr="YeniBelge 186_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1" y="1357298"/>
            <a:ext cx="4192673" cy="4320000"/>
          </a:xfrm>
        </p:spPr>
      </p:pic>
      <p:pic>
        <p:nvPicPr>
          <p:cNvPr id="5" name="4 Resim" descr="YeniBelge 186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7298"/>
            <a:ext cx="4353750" cy="43200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714612" y="607220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Diagnostic</a:t>
            </a:r>
            <a:r>
              <a:rPr lang="tr-TR" dirty="0" smtClean="0"/>
              <a:t> </a:t>
            </a:r>
            <a:r>
              <a:rPr lang="tr-TR" dirty="0" err="1" smtClean="0"/>
              <a:t>pathology</a:t>
            </a:r>
            <a:r>
              <a:rPr lang="tr-TR" dirty="0" smtClean="0"/>
              <a:t> </a:t>
            </a:r>
            <a:r>
              <a:rPr lang="tr-TR" dirty="0" err="1" smtClean="0"/>
              <a:t>pediatric</a:t>
            </a:r>
            <a:r>
              <a:rPr lang="tr-TR" dirty="0" smtClean="0"/>
              <a:t> </a:t>
            </a:r>
            <a:r>
              <a:rPr lang="tr-TR" dirty="0" err="1" smtClean="0"/>
              <a:t>neoplasms</a:t>
            </a:r>
            <a:r>
              <a:rPr lang="tr-TR" dirty="0" smtClean="0"/>
              <a:t>, </a:t>
            </a:r>
            <a:r>
              <a:rPr lang="tr-TR" dirty="0" err="1" smtClean="0"/>
              <a:t>Amirsys</a:t>
            </a:r>
            <a:r>
              <a:rPr lang="tr-TR" dirty="0" smtClean="0"/>
              <a:t>, 2012</a:t>
            </a: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Wilms</a:t>
            </a:r>
            <a:r>
              <a:rPr lang="tr-TR" dirty="0" smtClean="0"/>
              <a:t> tümörü</a:t>
            </a:r>
            <a:endParaRPr lang="tr-TR" dirty="0"/>
          </a:p>
        </p:txBody>
      </p:sp>
      <p:pic>
        <p:nvPicPr>
          <p:cNvPr id="4" name="3 İçerik Yer Tutucusu" descr="YeniBelge 186_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7137"/>
          <a:stretch>
            <a:fillRect/>
          </a:stretch>
        </p:blipFill>
        <p:spPr>
          <a:xfrm>
            <a:off x="198318" y="1571612"/>
            <a:ext cx="4230806" cy="4320000"/>
          </a:xfrm>
        </p:spPr>
      </p:pic>
      <p:pic>
        <p:nvPicPr>
          <p:cNvPr id="5" name="4 Resim" descr="YeniBelge 186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71612"/>
            <a:ext cx="4374096" cy="43200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714612" y="607220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Diagnostic</a:t>
            </a:r>
            <a:r>
              <a:rPr lang="tr-TR" dirty="0" smtClean="0"/>
              <a:t> </a:t>
            </a:r>
            <a:r>
              <a:rPr lang="tr-TR" dirty="0" err="1" smtClean="0"/>
              <a:t>pathology</a:t>
            </a:r>
            <a:r>
              <a:rPr lang="tr-TR" dirty="0" smtClean="0"/>
              <a:t> </a:t>
            </a:r>
            <a:r>
              <a:rPr lang="tr-TR" dirty="0" err="1" smtClean="0"/>
              <a:t>pediatric</a:t>
            </a:r>
            <a:r>
              <a:rPr lang="tr-TR" dirty="0" smtClean="0"/>
              <a:t> </a:t>
            </a:r>
            <a:r>
              <a:rPr lang="tr-TR" dirty="0" err="1" smtClean="0"/>
              <a:t>neoplasms</a:t>
            </a:r>
            <a:r>
              <a:rPr lang="tr-TR" dirty="0" smtClean="0"/>
              <a:t>, </a:t>
            </a:r>
            <a:r>
              <a:rPr lang="tr-TR" dirty="0" err="1" smtClean="0"/>
              <a:t>Amirsys</a:t>
            </a:r>
            <a:r>
              <a:rPr lang="tr-TR" dirty="0" smtClean="0"/>
              <a:t>, 2012</a:t>
            </a: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Wilms</a:t>
            </a:r>
            <a:r>
              <a:rPr lang="tr-TR" dirty="0" smtClean="0"/>
              <a:t> tümörü</a:t>
            </a:r>
            <a:endParaRPr lang="tr-TR" dirty="0"/>
          </a:p>
        </p:txBody>
      </p:sp>
      <p:pic>
        <p:nvPicPr>
          <p:cNvPr id="4" name="3 İçerik Yer Tutucusu" descr="YeniBelge 186_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643050"/>
            <a:ext cx="4342677" cy="4320000"/>
          </a:xfrm>
        </p:spPr>
      </p:pic>
      <p:pic>
        <p:nvPicPr>
          <p:cNvPr id="5" name="4 Resim" descr="YeniBelge 186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6780" y="1643050"/>
            <a:ext cx="4327897" cy="43200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714612" y="607220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Diagnostic</a:t>
            </a:r>
            <a:r>
              <a:rPr lang="tr-TR" dirty="0" smtClean="0"/>
              <a:t> </a:t>
            </a:r>
            <a:r>
              <a:rPr lang="tr-TR" dirty="0" err="1" smtClean="0"/>
              <a:t>pathology</a:t>
            </a:r>
            <a:r>
              <a:rPr lang="tr-TR" dirty="0" smtClean="0"/>
              <a:t> </a:t>
            </a:r>
            <a:r>
              <a:rPr lang="tr-TR" dirty="0" err="1" smtClean="0"/>
              <a:t>pediatric</a:t>
            </a:r>
            <a:r>
              <a:rPr lang="tr-TR" dirty="0" smtClean="0"/>
              <a:t> </a:t>
            </a:r>
            <a:r>
              <a:rPr lang="tr-TR" dirty="0" err="1" smtClean="0"/>
              <a:t>neoplasms</a:t>
            </a:r>
            <a:r>
              <a:rPr lang="tr-TR" dirty="0" smtClean="0"/>
              <a:t>, </a:t>
            </a:r>
            <a:r>
              <a:rPr lang="tr-TR" dirty="0" err="1" smtClean="0"/>
              <a:t>Amirsys</a:t>
            </a:r>
            <a:r>
              <a:rPr lang="tr-TR" dirty="0" smtClean="0"/>
              <a:t>, 2012</a:t>
            </a: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Wilms</a:t>
            </a:r>
            <a:r>
              <a:rPr lang="tr-TR" dirty="0" smtClean="0"/>
              <a:t> tümörü</a:t>
            </a:r>
            <a:endParaRPr lang="tr-TR" dirty="0"/>
          </a:p>
        </p:txBody>
      </p:sp>
      <p:pic>
        <p:nvPicPr>
          <p:cNvPr id="4" name="3 İçerik Yer Tutucusu" descr="YeniBelge 186_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56540" y="1500174"/>
            <a:ext cx="4444616" cy="4320000"/>
          </a:xfrm>
        </p:spPr>
      </p:pic>
      <p:pic>
        <p:nvPicPr>
          <p:cNvPr id="5" name="4 Resim" descr="YeniBelge 186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500174"/>
            <a:ext cx="4332169" cy="43200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714612" y="607220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Diagnostic</a:t>
            </a:r>
            <a:r>
              <a:rPr lang="tr-TR" dirty="0" smtClean="0"/>
              <a:t> </a:t>
            </a:r>
            <a:r>
              <a:rPr lang="tr-TR" dirty="0" err="1" smtClean="0"/>
              <a:t>pathology</a:t>
            </a:r>
            <a:r>
              <a:rPr lang="tr-TR" dirty="0" smtClean="0"/>
              <a:t> </a:t>
            </a:r>
            <a:r>
              <a:rPr lang="tr-TR" dirty="0" err="1" smtClean="0"/>
              <a:t>pediatric</a:t>
            </a:r>
            <a:r>
              <a:rPr lang="tr-TR" dirty="0" smtClean="0"/>
              <a:t> </a:t>
            </a:r>
            <a:r>
              <a:rPr lang="tr-TR" dirty="0" err="1" smtClean="0"/>
              <a:t>neoplasms</a:t>
            </a:r>
            <a:r>
              <a:rPr lang="tr-TR" dirty="0" smtClean="0"/>
              <a:t>, </a:t>
            </a:r>
            <a:r>
              <a:rPr lang="tr-TR" dirty="0" err="1" smtClean="0"/>
              <a:t>Amirsys</a:t>
            </a:r>
            <a:r>
              <a:rPr lang="tr-TR" dirty="0" smtClean="0"/>
              <a:t>, 2012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42926"/>
            <a:ext cx="7772400" cy="1143000"/>
          </a:xfrm>
        </p:spPr>
        <p:txBody>
          <a:bodyPr/>
          <a:lstStyle/>
          <a:p>
            <a:r>
              <a:rPr lang="tr-TR" dirty="0" err="1" smtClean="0"/>
              <a:t>Wilms</a:t>
            </a:r>
            <a:r>
              <a:rPr lang="tr-TR" dirty="0" smtClean="0"/>
              <a:t> Tümörü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714520"/>
            <a:ext cx="7772400" cy="4572000"/>
          </a:xfrm>
        </p:spPr>
        <p:txBody>
          <a:bodyPr/>
          <a:lstStyle/>
          <a:p>
            <a:r>
              <a:rPr lang="tr-TR" dirty="0" err="1" smtClean="0"/>
              <a:t>Histopatoloji</a:t>
            </a:r>
            <a:r>
              <a:rPr lang="tr-TR" dirty="0" smtClean="0"/>
              <a:t>:</a:t>
            </a:r>
          </a:p>
          <a:p>
            <a:pPr lvl="1"/>
            <a:r>
              <a:rPr lang="tr-TR" dirty="0" err="1" smtClean="0"/>
              <a:t>Trifazik</a:t>
            </a:r>
            <a:r>
              <a:rPr lang="tr-TR" dirty="0" smtClean="0"/>
              <a:t> (</a:t>
            </a:r>
            <a:r>
              <a:rPr lang="tr-TR" dirty="0" err="1" smtClean="0"/>
              <a:t>blastemal</a:t>
            </a:r>
            <a:r>
              <a:rPr lang="tr-TR" dirty="0" smtClean="0"/>
              <a:t>, </a:t>
            </a:r>
            <a:r>
              <a:rPr lang="tr-TR" dirty="0" err="1" smtClean="0"/>
              <a:t>epiteliyal</a:t>
            </a:r>
            <a:r>
              <a:rPr lang="tr-TR" dirty="0" smtClean="0"/>
              <a:t>, </a:t>
            </a:r>
            <a:r>
              <a:rPr lang="tr-TR" dirty="0" err="1" smtClean="0"/>
              <a:t>stromal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Küçük, yuvarlak, mavi hücreler</a:t>
            </a:r>
          </a:p>
          <a:p>
            <a:pPr lvl="1"/>
            <a:r>
              <a:rPr lang="tr-TR" dirty="0" err="1" smtClean="0"/>
              <a:t>Stromal</a:t>
            </a:r>
            <a:r>
              <a:rPr lang="tr-TR" dirty="0" smtClean="0"/>
              <a:t> elemanlar </a:t>
            </a:r>
            <a:r>
              <a:rPr lang="tr-TR" dirty="0" err="1" smtClean="0"/>
              <a:t>fibrotik</a:t>
            </a:r>
            <a:r>
              <a:rPr lang="tr-TR" dirty="0" smtClean="0"/>
              <a:t> ya da </a:t>
            </a:r>
            <a:r>
              <a:rPr lang="tr-TR" dirty="0" err="1" smtClean="0"/>
              <a:t>müsinöz</a:t>
            </a:r>
            <a:r>
              <a:rPr lang="tr-TR" dirty="0" smtClean="0"/>
              <a:t> karakterdedir. Çizgili kas farklılaşması nadir değildir.</a:t>
            </a:r>
          </a:p>
          <a:p>
            <a:pPr lvl="1"/>
            <a:r>
              <a:rPr lang="tr-TR" dirty="0" smtClean="0"/>
              <a:t>Nadiren </a:t>
            </a:r>
            <a:r>
              <a:rPr lang="tr-TR" dirty="0" err="1" smtClean="0"/>
              <a:t>skuamöz</a:t>
            </a:r>
            <a:r>
              <a:rPr lang="tr-TR" dirty="0" smtClean="0"/>
              <a:t> ve </a:t>
            </a:r>
            <a:r>
              <a:rPr lang="tr-TR" dirty="0" err="1" smtClean="0"/>
              <a:t>müsinöz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, düz kas, yağ doku, kıkırdak ve </a:t>
            </a:r>
            <a:r>
              <a:rPr lang="tr-TR" dirty="0" err="1" smtClean="0"/>
              <a:t>osteoid</a:t>
            </a:r>
            <a:r>
              <a:rPr lang="tr-TR" dirty="0" smtClean="0"/>
              <a:t> ve </a:t>
            </a:r>
            <a:r>
              <a:rPr lang="tr-TR" dirty="0" err="1" smtClean="0"/>
              <a:t>nörojenik</a:t>
            </a:r>
            <a:r>
              <a:rPr lang="tr-TR" dirty="0" smtClean="0"/>
              <a:t> doku içeren </a:t>
            </a:r>
            <a:r>
              <a:rPr lang="tr-TR" dirty="0" err="1" smtClean="0"/>
              <a:t>heterolog</a:t>
            </a:r>
            <a:r>
              <a:rPr lang="tr-TR" dirty="0" smtClean="0"/>
              <a:t> elemanlar</a:t>
            </a:r>
          </a:p>
          <a:p>
            <a:pPr lvl="1"/>
            <a:r>
              <a:rPr lang="tr-TR" dirty="0" smtClean="0"/>
              <a:t>%5 olguda </a:t>
            </a:r>
            <a:r>
              <a:rPr lang="tr-TR" dirty="0" err="1" smtClean="0"/>
              <a:t>fokal</a:t>
            </a:r>
            <a:r>
              <a:rPr lang="tr-TR" dirty="0" smtClean="0"/>
              <a:t> </a:t>
            </a:r>
            <a:r>
              <a:rPr lang="tr-TR" dirty="0" err="1" smtClean="0"/>
              <a:t>anaplazi</a:t>
            </a:r>
            <a:r>
              <a:rPr lang="tr-TR" dirty="0" smtClean="0"/>
              <a:t> (TP53 mutasyonu)</a:t>
            </a:r>
            <a:endParaRPr lang="tr-TR" dirty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Başlıca Kaynaklar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err="1" smtClean="0"/>
              <a:t>Maitra</a:t>
            </a:r>
            <a:r>
              <a:rPr lang="tr-TR" sz="2400" dirty="0" smtClean="0"/>
              <a:t> A., </a:t>
            </a:r>
            <a:r>
              <a:rPr lang="tr-TR" sz="2400" dirty="0" err="1" smtClean="0"/>
              <a:t>Ch</a:t>
            </a:r>
            <a:r>
              <a:rPr lang="tr-TR" sz="2400" dirty="0" smtClean="0"/>
              <a:t>: </a:t>
            </a:r>
            <a:r>
              <a:rPr lang="tr-TR" sz="2400" dirty="0" err="1" smtClean="0"/>
              <a:t>Disease</a:t>
            </a:r>
            <a:r>
              <a:rPr lang="tr-TR" sz="2400" dirty="0" smtClean="0"/>
              <a:t> of </a:t>
            </a:r>
            <a:r>
              <a:rPr lang="tr-TR" sz="2400" dirty="0" err="1" smtClean="0"/>
              <a:t>Infancy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Childhood</a:t>
            </a:r>
            <a:r>
              <a:rPr lang="tr-TR" sz="2400" dirty="0" smtClean="0"/>
              <a:t>, </a:t>
            </a:r>
            <a:r>
              <a:rPr lang="tr-TR" sz="2400" dirty="0" err="1" smtClean="0"/>
              <a:t>Robbins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Cotran</a:t>
            </a:r>
            <a:r>
              <a:rPr lang="tr-TR" sz="2400" dirty="0" smtClean="0"/>
              <a:t> </a:t>
            </a:r>
            <a:r>
              <a:rPr lang="tr-TR" sz="2400" dirty="0" err="1" smtClean="0"/>
              <a:t>Pathologic</a:t>
            </a:r>
            <a:r>
              <a:rPr lang="tr-TR" sz="2400" dirty="0" smtClean="0"/>
              <a:t> </a:t>
            </a:r>
            <a:r>
              <a:rPr lang="tr-TR" sz="2400" dirty="0" err="1" smtClean="0"/>
              <a:t>Basis</a:t>
            </a:r>
            <a:r>
              <a:rPr lang="tr-TR" sz="2400" dirty="0" smtClean="0"/>
              <a:t> of </a:t>
            </a:r>
            <a:r>
              <a:rPr lang="tr-TR" sz="2400" dirty="0" err="1" smtClean="0"/>
              <a:t>Disease</a:t>
            </a:r>
            <a:r>
              <a:rPr lang="tr-TR" sz="2400" dirty="0" smtClean="0"/>
              <a:t>, </a:t>
            </a:r>
            <a:r>
              <a:rPr lang="tr-TR" sz="2400" dirty="0" err="1" smtClean="0"/>
              <a:t>Pg</a:t>
            </a:r>
            <a:r>
              <a:rPr lang="tr-TR" sz="2400" dirty="0" smtClean="0"/>
              <a:t>:451-482, </a:t>
            </a:r>
            <a:r>
              <a:rPr lang="tr-TR" sz="2400" dirty="0" err="1" smtClean="0"/>
              <a:t>Elsevier</a:t>
            </a:r>
            <a:r>
              <a:rPr lang="tr-TR" sz="2400" dirty="0" smtClean="0"/>
              <a:t>, 2015.</a:t>
            </a:r>
          </a:p>
          <a:p>
            <a:r>
              <a:rPr lang="tr-TR" sz="2400" dirty="0" smtClean="0"/>
              <a:t>Orhan D., Poyraz A., </a:t>
            </a:r>
            <a:r>
              <a:rPr lang="tr-TR" sz="2400" dirty="0" err="1" smtClean="0"/>
              <a:t>Heper</a:t>
            </a:r>
            <a:r>
              <a:rPr lang="tr-TR" sz="2400" dirty="0" smtClean="0"/>
              <a:t> A., Özer E., Karakuş E., Diniz G., </a:t>
            </a:r>
            <a:r>
              <a:rPr lang="tr-TR" sz="2400" dirty="0" err="1" smtClean="0"/>
              <a:t>Çolakoğlu</a:t>
            </a:r>
            <a:r>
              <a:rPr lang="tr-TR" sz="2400" dirty="0" smtClean="0"/>
              <a:t> N., </a:t>
            </a:r>
            <a:r>
              <a:rPr lang="tr-TR" sz="2400" dirty="0" err="1" smtClean="0"/>
              <a:t>Çomunoğlu</a:t>
            </a:r>
            <a:r>
              <a:rPr lang="tr-TR" sz="2400" dirty="0" smtClean="0"/>
              <a:t> N, Arda N., Karabağlı P., Toru H.S., </a:t>
            </a:r>
            <a:r>
              <a:rPr lang="tr-TR" sz="2400" dirty="0" err="1" smtClean="0"/>
              <a:t>Dervişoğlu</a:t>
            </a:r>
            <a:r>
              <a:rPr lang="tr-TR" sz="2400" dirty="0" smtClean="0"/>
              <a:t> S., Ayva Ş. Pediatrik Tümör Patolojisi, </a:t>
            </a:r>
            <a:r>
              <a:rPr lang="tr-TR" sz="2400" dirty="0" err="1" smtClean="0"/>
              <a:t>O’Tıp</a:t>
            </a:r>
            <a:r>
              <a:rPr lang="tr-TR" sz="2400" dirty="0" smtClean="0"/>
              <a:t> yayınevi, 2015.</a:t>
            </a:r>
          </a:p>
          <a:p>
            <a:r>
              <a:rPr lang="tr-TR" sz="2400" dirty="0" err="1" smtClean="0"/>
              <a:t>Gilbert</a:t>
            </a:r>
            <a:r>
              <a:rPr lang="tr-TR" sz="2400" dirty="0" smtClean="0"/>
              <a:t>-</a:t>
            </a:r>
            <a:r>
              <a:rPr lang="tr-TR" sz="2400" dirty="0" err="1" smtClean="0"/>
              <a:t>Barness</a:t>
            </a:r>
            <a:r>
              <a:rPr lang="tr-TR" sz="2400" dirty="0" smtClean="0"/>
              <a:t> E., </a:t>
            </a:r>
            <a:r>
              <a:rPr lang="tr-TR" sz="2400" dirty="0" err="1" smtClean="0"/>
              <a:t>Debich</a:t>
            </a:r>
            <a:r>
              <a:rPr lang="tr-TR" sz="2400" dirty="0" smtClean="0"/>
              <a:t>-</a:t>
            </a:r>
            <a:r>
              <a:rPr lang="tr-TR" sz="2400" dirty="0" err="1" smtClean="0"/>
              <a:t>Spicer</a:t>
            </a:r>
            <a:r>
              <a:rPr lang="tr-TR" sz="2400" dirty="0" smtClean="0"/>
              <a:t> D.E. </a:t>
            </a:r>
            <a:r>
              <a:rPr lang="tr-TR" sz="2400" dirty="0" err="1" smtClean="0"/>
              <a:t>Handbook</a:t>
            </a:r>
            <a:r>
              <a:rPr lang="tr-TR" sz="2400" dirty="0" smtClean="0"/>
              <a:t> of </a:t>
            </a:r>
            <a:r>
              <a:rPr lang="tr-TR" sz="2400" dirty="0" err="1" smtClean="0"/>
              <a:t>Pediatric</a:t>
            </a:r>
            <a:r>
              <a:rPr lang="tr-TR" sz="2400" dirty="0" smtClean="0"/>
              <a:t> </a:t>
            </a:r>
            <a:r>
              <a:rPr lang="tr-TR" sz="2400" dirty="0" err="1" smtClean="0"/>
              <a:t>Autopsy</a:t>
            </a:r>
            <a:r>
              <a:rPr lang="tr-TR" sz="2400" dirty="0" smtClean="0"/>
              <a:t> </a:t>
            </a:r>
            <a:r>
              <a:rPr lang="tr-TR" sz="2400" dirty="0" err="1" smtClean="0"/>
              <a:t>Pathology</a:t>
            </a:r>
            <a:r>
              <a:rPr lang="tr-TR" sz="2400" dirty="0" smtClean="0"/>
              <a:t>, 2005.</a:t>
            </a:r>
          </a:p>
          <a:p>
            <a:r>
              <a:rPr lang="tr-TR" sz="2400" dirty="0" err="1" smtClean="0"/>
              <a:t>Khong</a:t>
            </a:r>
            <a:r>
              <a:rPr lang="tr-TR" sz="2400" dirty="0" smtClean="0"/>
              <a:t> T.Y., </a:t>
            </a:r>
            <a:r>
              <a:rPr lang="tr-TR" sz="2400" dirty="0" err="1" smtClean="0"/>
              <a:t>Malcomson</a:t>
            </a:r>
            <a:r>
              <a:rPr lang="tr-TR" sz="2400" dirty="0" smtClean="0"/>
              <a:t> R.D.G. </a:t>
            </a:r>
            <a:r>
              <a:rPr lang="tr-TR" sz="2400" dirty="0" err="1" smtClean="0"/>
              <a:t>Keeling’s</a:t>
            </a:r>
            <a:r>
              <a:rPr lang="tr-TR" sz="2400" dirty="0" smtClean="0"/>
              <a:t> </a:t>
            </a:r>
            <a:r>
              <a:rPr lang="tr-TR" sz="2400" dirty="0" err="1" smtClean="0"/>
              <a:t>Fetal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Neonatal</a:t>
            </a:r>
            <a:r>
              <a:rPr lang="tr-TR" sz="2400" dirty="0" smtClean="0"/>
              <a:t> </a:t>
            </a:r>
            <a:r>
              <a:rPr lang="tr-TR" sz="2400" dirty="0" err="1" smtClean="0"/>
              <a:t>Pathology</a:t>
            </a:r>
            <a:r>
              <a:rPr lang="tr-TR" sz="2400" dirty="0" smtClean="0"/>
              <a:t>, </a:t>
            </a:r>
            <a:r>
              <a:rPr lang="tr-TR" sz="2400" dirty="0" err="1" smtClean="0"/>
              <a:t>Springer</a:t>
            </a:r>
            <a:r>
              <a:rPr lang="tr-TR" sz="2400" dirty="0" smtClean="0"/>
              <a:t>, 2015.</a:t>
            </a:r>
          </a:p>
          <a:p>
            <a:endParaRPr lang="tr-TR" sz="2400" dirty="0" smtClean="0"/>
          </a:p>
          <a:p>
            <a:endParaRPr lang="tr-TR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357834"/>
            <a:ext cx="8229600" cy="1143000"/>
          </a:xfrm>
        </p:spPr>
        <p:txBody>
          <a:bodyPr/>
          <a:lstStyle/>
          <a:p>
            <a:r>
              <a:rPr lang="tr-TR" i="1" dirty="0" smtClean="0">
                <a:latin typeface="Monotype Corsiva" pitchFamily="66" charset="0"/>
              </a:rPr>
              <a:t>Sabrınız için teşekkür ederim…</a:t>
            </a:r>
            <a:endParaRPr lang="tr-TR" i="1" dirty="0">
              <a:latin typeface="Monotype Corsiva" pitchFamily="66" charset="0"/>
            </a:endParaRPr>
          </a:p>
        </p:txBody>
      </p:sp>
      <p:pic>
        <p:nvPicPr>
          <p:cNvPr id="4" name="3 İçerik Yer Tutucusu" descr="20150206_1619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760425"/>
            <a:ext cx="8046156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714520"/>
            <a:ext cx="7772400" cy="4572000"/>
          </a:xfrm>
        </p:spPr>
        <p:txBody>
          <a:bodyPr/>
          <a:lstStyle/>
          <a:p>
            <a:r>
              <a:rPr lang="tr-TR" dirty="0" smtClean="0"/>
              <a:t>Çocuklar küçük yetişkinler değildir!!!</a:t>
            </a:r>
          </a:p>
          <a:p>
            <a:r>
              <a:rPr lang="tr-TR" dirty="0" smtClean="0"/>
              <a:t>Görülen hastalıkların </a:t>
            </a:r>
            <a:r>
              <a:rPr lang="tr-TR" dirty="0" err="1" smtClean="0"/>
              <a:t>mortalite</a:t>
            </a:r>
            <a:r>
              <a:rPr lang="tr-TR" dirty="0" smtClean="0"/>
              <a:t> (ölümcüllük) ve </a:t>
            </a:r>
            <a:r>
              <a:rPr lang="tr-TR" dirty="0" err="1" smtClean="0"/>
              <a:t>morbidite</a:t>
            </a:r>
            <a:r>
              <a:rPr lang="tr-TR" dirty="0" smtClean="0"/>
              <a:t> (sakat bırakma) riski yüksektir</a:t>
            </a:r>
          </a:p>
          <a:p>
            <a:r>
              <a:rPr lang="tr-TR" dirty="0" smtClean="0"/>
              <a:t>Bebek ölüm hızı ülkenin gelişmişlik göstergelerinden biridir</a:t>
            </a:r>
          </a:p>
          <a:p>
            <a:r>
              <a:rPr lang="tr-TR" dirty="0" smtClean="0"/>
              <a:t>Afrika’da 180/1000</a:t>
            </a:r>
          </a:p>
          <a:p>
            <a:r>
              <a:rPr lang="tr-TR" dirty="0" smtClean="0"/>
              <a:t>Lüksemburg’da 1,8/1000</a:t>
            </a:r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928678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Çocuklarda yaş grubuna göre ölüm nedenleri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071710"/>
            <a:ext cx="7772400" cy="4572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1 yaş altında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Konjenital</a:t>
            </a:r>
            <a:r>
              <a:rPr lang="tr-TR" dirty="0" smtClean="0"/>
              <a:t> anomaliler, deformasyonlar, </a:t>
            </a:r>
            <a:r>
              <a:rPr lang="tr-TR" dirty="0" err="1" smtClean="0"/>
              <a:t>kromozomal</a:t>
            </a:r>
            <a:r>
              <a:rPr lang="tr-TR" dirty="0" smtClean="0"/>
              <a:t> anomaliler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Prematurite</a:t>
            </a:r>
            <a:r>
              <a:rPr lang="tr-TR" dirty="0" smtClean="0"/>
              <a:t> ve düşük doğum ağırlığı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Ani bebek ölümü sendromu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Gebelik komplikasyonlarından etkilenen </a:t>
            </a:r>
            <a:r>
              <a:rPr lang="tr-TR" dirty="0" err="1" smtClean="0"/>
              <a:t>yenidoğanlar</a:t>
            </a:r>
            <a:endParaRPr lang="tr-T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Kazalar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Bakteriyel </a:t>
            </a:r>
            <a:r>
              <a:rPr lang="tr-TR" dirty="0" err="1" smtClean="0"/>
              <a:t>sepsis</a:t>
            </a:r>
            <a:endParaRPr lang="tr-T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Respiratuar</a:t>
            </a:r>
            <a:r>
              <a:rPr lang="tr-TR" dirty="0" smtClean="0"/>
              <a:t> </a:t>
            </a:r>
            <a:r>
              <a:rPr lang="tr-TR" dirty="0" err="1" smtClean="0"/>
              <a:t>distres</a:t>
            </a:r>
            <a:endParaRPr lang="tr-T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Dolaşım sistemi hastalıkları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Neonatal</a:t>
            </a:r>
            <a:r>
              <a:rPr lang="tr-TR" dirty="0" smtClean="0"/>
              <a:t> </a:t>
            </a:r>
            <a:r>
              <a:rPr lang="tr-TR" dirty="0" err="1" smtClean="0"/>
              <a:t>hemoraji</a:t>
            </a:r>
            <a:r>
              <a:rPr lang="tr-TR" dirty="0" smtClean="0"/>
              <a:t> (kanama)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Çocuklarda yaş grubuna göre ölüm nedenleri</a:t>
            </a:r>
            <a:endParaRPr lang="tr-TR" dirty="0"/>
          </a:p>
        </p:txBody>
      </p:sp>
      <p:sp>
        <p:nvSpPr>
          <p:cNvPr id="19458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500306"/>
            <a:ext cx="7772400" cy="3571868"/>
          </a:xfrm>
        </p:spPr>
        <p:txBody>
          <a:bodyPr/>
          <a:lstStyle/>
          <a:p>
            <a:r>
              <a:rPr lang="tr-TR" dirty="0" smtClean="0"/>
              <a:t>1-4 yaş:</a:t>
            </a:r>
          </a:p>
          <a:p>
            <a:pPr lvl="1"/>
            <a:r>
              <a:rPr lang="tr-TR" dirty="0" smtClean="0"/>
              <a:t>Kazalar</a:t>
            </a:r>
          </a:p>
          <a:p>
            <a:pPr lvl="1"/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malformasyonlar</a:t>
            </a:r>
            <a:endParaRPr lang="tr-TR" dirty="0" smtClean="0"/>
          </a:p>
          <a:p>
            <a:pPr lvl="1"/>
            <a:r>
              <a:rPr lang="tr-TR" dirty="0" smtClean="0"/>
              <a:t>Tecavüz ve cinayetler</a:t>
            </a:r>
          </a:p>
          <a:p>
            <a:pPr lvl="1"/>
            <a:r>
              <a:rPr lang="tr-TR" dirty="0" err="1" smtClean="0"/>
              <a:t>Malign</a:t>
            </a:r>
            <a:r>
              <a:rPr lang="tr-TR" dirty="0" smtClean="0"/>
              <a:t> </a:t>
            </a:r>
            <a:r>
              <a:rPr lang="tr-TR" dirty="0" err="1" smtClean="0"/>
              <a:t>neoplaziler</a:t>
            </a:r>
            <a:endParaRPr lang="tr-TR" dirty="0" smtClean="0"/>
          </a:p>
          <a:p>
            <a:pPr lvl="1"/>
            <a:r>
              <a:rPr lang="tr-TR" dirty="0" smtClean="0"/>
              <a:t>Kalp Hastalıkları (</a:t>
            </a:r>
            <a:r>
              <a:rPr lang="tr-TR" dirty="0" err="1" smtClean="0"/>
              <a:t>konjenital</a:t>
            </a:r>
            <a:r>
              <a:rPr lang="tr-TR" dirty="0" smtClean="0"/>
              <a:t> anomaliler hariç)</a:t>
            </a:r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1000116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Çocuklarda yaş grubuna göre ölüm nedenleri</a:t>
            </a:r>
            <a:endParaRPr lang="tr-TR" dirty="0"/>
          </a:p>
        </p:txBody>
      </p:sp>
      <p:sp>
        <p:nvSpPr>
          <p:cNvPr id="20482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286024"/>
            <a:ext cx="7772400" cy="3786182"/>
          </a:xfrm>
        </p:spPr>
        <p:txBody>
          <a:bodyPr/>
          <a:lstStyle/>
          <a:p>
            <a:r>
              <a:rPr lang="tr-TR" dirty="0" smtClean="0"/>
              <a:t>5-9 yaş:</a:t>
            </a:r>
          </a:p>
          <a:p>
            <a:pPr lvl="1"/>
            <a:r>
              <a:rPr lang="tr-TR" dirty="0" smtClean="0"/>
              <a:t>Kazalar</a:t>
            </a:r>
          </a:p>
          <a:p>
            <a:pPr lvl="1"/>
            <a:r>
              <a:rPr lang="tr-TR" dirty="0" err="1" smtClean="0"/>
              <a:t>Malign</a:t>
            </a:r>
            <a:r>
              <a:rPr lang="tr-TR" dirty="0" smtClean="0"/>
              <a:t> </a:t>
            </a:r>
            <a:r>
              <a:rPr lang="tr-TR" dirty="0" err="1" smtClean="0"/>
              <a:t>neoplaziler</a:t>
            </a:r>
            <a:endParaRPr lang="tr-TR" dirty="0" smtClean="0"/>
          </a:p>
          <a:p>
            <a:pPr lvl="1"/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malformasyonlar</a:t>
            </a:r>
            <a:r>
              <a:rPr lang="tr-TR" dirty="0" smtClean="0"/>
              <a:t>, deformasyonlar, </a:t>
            </a:r>
            <a:r>
              <a:rPr lang="tr-TR" dirty="0" err="1" smtClean="0"/>
              <a:t>kromozomal</a:t>
            </a:r>
            <a:r>
              <a:rPr lang="tr-TR" dirty="0" smtClean="0"/>
              <a:t> anomaliler</a:t>
            </a:r>
          </a:p>
          <a:p>
            <a:pPr lvl="1"/>
            <a:r>
              <a:rPr lang="tr-TR" dirty="0" smtClean="0"/>
              <a:t>Tecavüz ve cinayetler</a:t>
            </a:r>
          </a:p>
          <a:p>
            <a:pPr lvl="1"/>
            <a:r>
              <a:rPr lang="tr-TR" dirty="0" err="1" smtClean="0"/>
              <a:t>İnfluenza</a:t>
            </a:r>
            <a:r>
              <a:rPr lang="tr-TR" dirty="0" smtClean="0"/>
              <a:t> ve </a:t>
            </a:r>
            <a:r>
              <a:rPr lang="tr-TR" dirty="0" err="1" smtClean="0"/>
              <a:t>pnömoni</a:t>
            </a:r>
            <a:endParaRPr lang="tr-TR" dirty="0" smtClean="0"/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1214422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Çocuklarda yaş grubuna göre ölüm nedenleri</a:t>
            </a:r>
            <a:endParaRPr lang="tr-TR" dirty="0"/>
          </a:p>
        </p:txBody>
      </p:sp>
      <p:sp>
        <p:nvSpPr>
          <p:cNvPr id="21506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500306"/>
            <a:ext cx="7772400" cy="3338522"/>
          </a:xfrm>
        </p:spPr>
        <p:txBody>
          <a:bodyPr/>
          <a:lstStyle/>
          <a:p>
            <a:r>
              <a:rPr lang="tr-TR" dirty="0" smtClean="0"/>
              <a:t>10-14 yaş:</a:t>
            </a:r>
          </a:p>
          <a:p>
            <a:pPr lvl="1"/>
            <a:r>
              <a:rPr lang="tr-TR" dirty="0" smtClean="0"/>
              <a:t>Kazalar</a:t>
            </a:r>
          </a:p>
          <a:p>
            <a:pPr lvl="1"/>
            <a:r>
              <a:rPr lang="tr-TR" dirty="0" err="1" smtClean="0"/>
              <a:t>Malign</a:t>
            </a:r>
            <a:r>
              <a:rPr lang="tr-TR" dirty="0" smtClean="0"/>
              <a:t> </a:t>
            </a:r>
            <a:r>
              <a:rPr lang="tr-TR" dirty="0" err="1" smtClean="0"/>
              <a:t>Neoplaziler</a:t>
            </a:r>
            <a:endParaRPr lang="tr-TR" dirty="0" smtClean="0"/>
          </a:p>
          <a:p>
            <a:pPr lvl="1"/>
            <a:r>
              <a:rPr lang="tr-TR" dirty="0" smtClean="0"/>
              <a:t>İntihar</a:t>
            </a:r>
          </a:p>
          <a:p>
            <a:pPr lvl="1"/>
            <a:r>
              <a:rPr lang="tr-TR" dirty="0" smtClean="0"/>
              <a:t>Tecavüz ve cinayetler</a:t>
            </a:r>
          </a:p>
          <a:p>
            <a:pPr lvl="1"/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malformasyonlar</a:t>
            </a:r>
            <a:r>
              <a:rPr lang="tr-TR" dirty="0" smtClean="0"/>
              <a:t>, deformasyonlar ve </a:t>
            </a:r>
            <a:r>
              <a:rPr lang="tr-TR" dirty="0" err="1" smtClean="0"/>
              <a:t>kromozomal</a:t>
            </a:r>
            <a:r>
              <a:rPr lang="tr-TR" dirty="0" smtClean="0"/>
              <a:t> anomaliler</a:t>
            </a:r>
          </a:p>
        </p:txBody>
      </p:sp>
      <p:pic>
        <p:nvPicPr>
          <p:cNvPr id="4" name="3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3" y="142852"/>
            <a:ext cx="935604" cy="857256"/>
          </a:xfrm>
          <a:prstGeom prst="rect">
            <a:avLst/>
          </a:prstGeom>
        </p:spPr>
      </p:pic>
      <p:pic>
        <p:nvPicPr>
          <p:cNvPr id="5" name="4 Resim" descr="Akdeniz-Üniversitesi-Tıp-Fakültes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7" y="142852"/>
            <a:ext cx="863865" cy="86386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1722</TotalTime>
  <Words>1541</Words>
  <Application>Microsoft Office PowerPoint</Application>
  <PresentationFormat>Ekran Gösterisi (4:3)</PresentationFormat>
  <Paragraphs>306</Paragraphs>
  <Slides>49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0" baseType="lpstr">
      <vt:lpstr>Hisse Senedi</vt:lpstr>
      <vt:lpstr>İnfantil ve Çocukluk Çağı Hastalıkları</vt:lpstr>
      <vt:lpstr>Sunum akış planı </vt:lpstr>
      <vt:lpstr>Öğrenim Hedefleri</vt:lpstr>
      <vt:lpstr>Yaşamın evreleri</vt:lpstr>
      <vt:lpstr>Slayt 5</vt:lpstr>
      <vt:lpstr>Çocuklarda yaş grubuna göre ölüm nedenleri</vt:lpstr>
      <vt:lpstr>Çocuklarda yaş grubuna göre ölüm nedenleri</vt:lpstr>
      <vt:lpstr>Çocuklarda yaş grubuna göre ölüm nedenleri</vt:lpstr>
      <vt:lpstr>Çocuklarda yaş grubuna göre ölüm nedenleri</vt:lpstr>
      <vt:lpstr>Konjenital anomaliler</vt:lpstr>
      <vt:lpstr>Terminoloji </vt:lpstr>
      <vt:lpstr>Terminoloji </vt:lpstr>
      <vt:lpstr>Terminoloji</vt:lpstr>
      <vt:lpstr>Terminoloji</vt:lpstr>
      <vt:lpstr>Terminoloji</vt:lpstr>
      <vt:lpstr>“Association”:</vt:lpstr>
      <vt:lpstr>“Association”:</vt:lpstr>
      <vt:lpstr>Konjenital anomalilerin sebepleri</vt:lpstr>
      <vt:lpstr>Slayt 19</vt:lpstr>
      <vt:lpstr>Prematürite</vt:lpstr>
      <vt:lpstr>Fetal büyümede kesinti</vt:lpstr>
      <vt:lpstr>Neonatal respiratuar distres sendromu (Hıyalen membran hastalığı)</vt:lpstr>
      <vt:lpstr>Perinatal enfeksiyonlar</vt:lpstr>
      <vt:lpstr>Fetal Hidrops</vt:lpstr>
      <vt:lpstr>Metabolik ve genetik hastalıklar</vt:lpstr>
      <vt:lpstr>Ani bebek ölümü</vt:lpstr>
      <vt:lpstr>Ani bebek ölümünde risk faktörleri</vt:lpstr>
      <vt:lpstr>Tümör ve tümör benzeri durumlar</vt:lpstr>
      <vt:lpstr>Teratomlar</vt:lpstr>
      <vt:lpstr>Teratom </vt:lpstr>
      <vt:lpstr>Teratom </vt:lpstr>
      <vt:lpstr>Fetiform teratom</vt:lpstr>
      <vt:lpstr>Fetiform teratom</vt:lpstr>
      <vt:lpstr>Nöroblastik tümörler</vt:lpstr>
      <vt:lpstr>Nöroblastom </vt:lpstr>
      <vt:lpstr>Nöroblastom </vt:lpstr>
      <vt:lpstr>Nöroblastom </vt:lpstr>
      <vt:lpstr>Nöroblastom </vt:lpstr>
      <vt:lpstr>Nöroblastom </vt:lpstr>
      <vt:lpstr> Nöroblastik tümörler</vt:lpstr>
      <vt:lpstr>Wilms Tümörü</vt:lpstr>
      <vt:lpstr>Wilms tümörü</vt:lpstr>
      <vt:lpstr>Wilms Tümörü</vt:lpstr>
      <vt:lpstr>Wilms tümörü</vt:lpstr>
      <vt:lpstr>Wilms tümörü</vt:lpstr>
      <vt:lpstr>Wilms tümörü</vt:lpstr>
      <vt:lpstr>Wilms Tümörü</vt:lpstr>
      <vt:lpstr>Başlıca Kaynaklar</vt:lpstr>
      <vt:lpstr>Sabrınız için teşekkür ederim…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dell</dc:creator>
  <cp:lastModifiedBy>dell</cp:lastModifiedBy>
  <cp:revision>109</cp:revision>
  <dcterms:created xsi:type="dcterms:W3CDTF">2016-09-30T19:08:54Z</dcterms:created>
  <dcterms:modified xsi:type="dcterms:W3CDTF">2017-08-30T07:37:25Z</dcterms:modified>
</cp:coreProperties>
</file>