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300" r:id="rId14"/>
    <p:sldId id="269" r:id="rId15"/>
    <p:sldId id="270" r:id="rId16"/>
    <p:sldId id="271" r:id="rId17"/>
    <p:sldId id="272" r:id="rId18"/>
    <p:sldId id="275" r:id="rId19"/>
    <p:sldId id="297" r:id="rId20"/>
    <p:sldId id="296" r:id="rId21"/>
    <p:sldId id="298" r:id="rId22"/>
    <p:sldId id="278" r:id="rId23"/>
    <p:sldId id="279" r:id="rId24"/>
    <p:sldId id="280" r:id="rId25"/>
    <p:sldId id="290" r:id="rId26"/>
    <p:sldId id="292" r:id="rId27"/>
    <p:sldId id="293" r:id="rId28"/>
    <p:sldId id="299" r:id="rId29"/>
    <p:sldId id="294" r:id="rId30"/>
    <p:sldId id="295" r:id="rId31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93" autoAdjust="0"/>
    <p:restoredTop sz="94660"/>
  </p:normalViewPr>
  <p:slideViewPr>
    <p:cSldViewPr>
      <p:cViewPr varScale="1">
        <p:scale>
          <a:sx n="111" d="100"/>
          <a:sy n="111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818B4-231C-40C4-8528-621D821FBE5B}" type="datetimeFigureOut">
              <a:rPr lang="tr-TR"/>
              <a:pPr>
                <a:defRPr/>
              </a:pPr>
              <a:t>30.05.2017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55804-5AC7-4ED6-84F5-592E52A86DD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5DCCD-243A-4F47-8B83-6064131CC53B}" type="datetimeFigureOut">
              <a:rPr lang="tr-TR"/>
              <a:pPr>
                <a:defRPr/>
              </a:pPr>
              <a:t>30.05.2017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FC948-F17C-4905-A366-D7737CB3665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631FE-0B5A-4EE2-B237-724F0C02C6C3}" type="datetimeFigureOut">
              <a:rPr lang="tr-TR"/>
              <a:pPr>
                <a:defRPr/>
              </a:pPr>
              <a:t>30.05.2017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BF870-FF02-493C-8B8D-3AAC190A00A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42681-2067-4101-803E-6A4391FD36CF}" type="datetimeFigureOut">
              <a:rPr lang="tr-TR"/>
              <a:pPr>
                <a:defRPr/>
              </a:pPr>
              <a:t>30.05.2017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C21A7-B4F8-41C4-A589-D180A193C59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F94DF-71E8-4505-A031-08AE10D811A4}" type="datetimeFigureOut">
              <a:rPr lang="tr-TR"/>
              <a:pPr>
                <a:defRPr/>
              </a:pPr>
              <a:t>30.05.2017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D1D33-57F0-49FC-8D24-8FD3B4203F4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FFD4C-373A-4FD0-8F19-54717DDA95A0}" type="datetimeFigureOut">
              <a:rPr lang="tr-TR"/>
              <a:pPr>
                <a:defRPr/>
              </a:pPr>
              <a:t>30.05.2017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F3D68-B260-403D-842B-46DF6CF358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5EBD-FD86-4D48-8A75-90AEFE59B3F4}" type="datetimeFigureOut">
              <a:rPr lang="tr-TR"/>
              <a:pPr>
                <a:defRPr/>
              </a:pPr>
              <a:t>30.05.2017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61355-35B3-4F48-A4C1-964509C229E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4F7F4-1977-4454-851C-F59FE1054FA1}" type="datetimeFigureOut">
              <a:rPr lang="tr-TR"/>
              <a:pPr>
                <a:defRPr/>
              </a:pPr>
              <a:t>30.05.2017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9FCBD-4C7F-4715-AF40-94BF5DA53F0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ACD3E-6292-4D54-9E8C-7E002105491E}" type="datetimeFigureOut">
              <a:rPr lang="tr-TR"/>
              <a:pPr>
                <a:defRPr/>
              </a:pPr>
              <a:t>30.05.2017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76A4D-01D6-42D5-8786-71BE477EBFE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15EEF-B485-4F10-A53F-8DBC78BD1EF6}" type="datetimeFigureOut">
              <a:rPr lang="tr-TR"/>
              <a:pPr>
                <a:defRPr/>
              </a:pPr>
              <a:t>30.05.2017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F2DC1-F067-49B5-B4CF-7C915BBA9A5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FCA28-7AF5-460B-A5CB-E01029757F67}" type="datetimeFigureOut">
              <a:rPr lang="tr-TR"/>
              <a:pPr>
                <a:defRPr/>
              </a:pPr>
              <a:t>30.05.2017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BAE04-856A-45D3-AFA3-6849BE1AA64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DA10AD-31EC-4345-9ED4-FB692A16A2D3}" type="datetimeFigureOut">
              <a:rPr lang="tr-TR"/>
              <a:pPr>
                <a:defRPr/>
              </a:pPr>
              <a:t>30.05.2017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540DFD-2934-430A-8B14-7A9486AA405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1 Başlık"/>
          <p:cNvSpPr>
            <a:spLocks noGrp="1"/>
          </p:cNvSpPr>
          <p:nvPr>
            <p:ph type="ctrTitle"/>
          </p:nvPr>
        </p:nvSpPr>
        <p:spPr>
          <a:xfrm>
            <a:off x="685800" y="1887538"/>
            <a:ext cx="7772400" cy="1470025"/>
          </a:xfrm>
        </p:spPr>
        <p:txBody>
          <a:bodyPr/>
          <a:lstStyle/>
          <a:p>
            <a:r>
              <a:rPr lang="tr-TR" smtClean="0"/>
              <a:t>Doku Yenilenmesi ve Normal Hücre Büyümesinin Kontrolü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36988"/>
            <a:ext cx="5129213" cy="17526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 smtClean="0">
                <a:solidFill>
                  <a:srgbClr val="FF0000"/>
                </a:solidFill>
              </a:rPr>
              <a:t>Dr. Serap Toru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 smtClean="0">
                <a:solidFill>
                  <a:srgbClr val="FF0000"/>
                </a:solidFill>
              </a:rPr>
              <a:t>Akdeniz Üniversitesi Tıp Fakültesi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 smtClean="0">
                <a:solidFill>
                  <a:srgbClr val="FF0000"/>
                </a:solidFill>
              </a:rPr>
              <a:t>Patoloji A.D.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2 İçerik Yer Tutucusu"/>
          <p:cNvSpPr>
            <a:spLocks noGrp="1"/>
          </p:cNvSpPr>
          <p:nvPr>
            <p:ph idx="1"/>
          </p:nvPr>
        </p:nvSpPr>
        <p:spPr>
          <a:xfrm>
            <a:off x="500063" y="1957388"/>
            <a:ext cx="5529262" cy="4543425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altLang="tr-TR" b="1" i="1" dirty="0" smtClean="0"/>
              <a:t>Hücre </a:t>
            </a:r>
            <a:r>
              <a:rPr lang="tr-TR" altLang="tr-TR" b="1" i="1" dirty="0" err="1" smtClean="0"/>
              <a:t>siklusu</a:t>
            </a:r>
            <a:endParaRPr lang="tr-TR" altLang="tr-TR" dirty="0" smtClean="0"/>
          </a:p>
          <a:p>
            <a:pPr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altLang="tr-TR" dirty="0" smtClean="0"/>
              <a:t>G1 (</a:t>
            </a:r>
            <a:r>
              <a:rPr lang="tr-TR" altLang="tr-TR" dirty="0" err="1" smtClean="0"/>
              <a:t>presentetik</a:t>
            </a:r>
            <a:r>
              <a:rPr lang="tr-TR" altLang="tr-TR" dirty="0" smtClean="0"/>
              <a:t>)</a:t>
            </a:r>
          </a:p>
          <a:p>
            <a:pPr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altLang="tr-TR" dirty="0" smtClean="0"/>
              <a:t>S    (DNA sentezi)</a:t>
            </a:r>
          </a:p>
          <a:p>
            <a:pPr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altLang="tr-TR" dirty="0" smtClean="0"/>
              <a:t>G2  (</a:t>
            </a:r>
            <a:r>
              <a:rPr lang="tr-TR" altLang="tr-TR" dirty="0" err="1" smtClean="0"/>
              <a:t>premitotik</a:t>
            </a:r>
            <a:r>
              <a:rPr lang="tr-TR" altLang="tr-TR" dirty="0" smtClean="0"/>
              <a:t>)</a:t>
            </a:r>
          </a:p>
          <a:p>
            <a:pPr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altLang="tr-TR" dirty="0" smtClean="0"/>
              <a:t>M   (mitoz) </a:t>
            </a:r>
          </a:p>
          <a:p>
            <a:pPr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altLang="tr-TR" sz="2800" dirty="0" smtClean="0"/>
              <a:t>Bölünmeyen hücrelerde </a:t>
            </a:r>
            <a:r>
              <a:rPr lang="tr-TR" altLang="tr-TR" sz="2800" dirty="0" err="1" smtClean="0"/>
              <a:t>siklus</a:t>
            </a:r>
            <a:r>
              <a:rPr lang="tr-TR" altLang="tr-TR" sz="2800" dirty="0" smtClean="0"/>
              <a:t> G1 de durur veya G0 fazındadır.</a:t>
            </a:r>
          </a:p>
          <a:p>
            <a:pPr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altLang="tr-TR" sz="2800" dirty="0" smtClean="0"/>
              <a:t>Uyaran faktörler dinlenme durumunda olan hücreyi hücre </a:t>
            </a:r>
            <a:r>
              <a:rPr lang="tr-TR" altLang="tr-TR" sz="2800" dirty="0" err="1" smtClean="0"/>
              <a:t>siklusuna</a:t>
            </a:r>
            <a:r>
              <a:rPr lang="tr-TR" altLang="tr-TR" sz="2800" dirty="0" smtClean="0"/>
              <a:t> sokarlar ve </a:t>
            </a:r>
            <a:r>
              <a:rPr lang="tr-TR" altLang="tr-TR" sz="2800" dirty="0" err="1" smtClean="0"/>
              <a:t>siklusta</a:t>
            </a:r>
            <a:r>
              <a:rPr lang="tr-TR" altLang="tr-TR" sz="2800" dirty="0" smtClean="0"/>
              <a:t> ilerletirler.</a:t>
            </a:r>
          </a:p>
          <a:p>
            <a:pPr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altLang="tr-TR" sz="2800" dirty="0" err="1" smtClean="0"/>
              <a:t>Siklusta</a:t>
            </a:r>
            <a:r>
              <a:rPr lang="tr-TR" altLang="tr-TR" sz="2800" dirty="0" smtClean="0"/>
              <a:t> ilerleme siklinler tarafından düzenlenir.</a:t>
            </a:r>
          </a:p>
          <a:p>
            <a:pPr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tr-TR" altLang="tr-TR" sz="2800" dirty="0" smtClean="0"/>
          </a:p>
          <a:p>
            <a:pPr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altLang="tr-TR" dirty="0" smtClean="0"/>
          </a:p>
          <a:p>
            <a:pPr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altLang="tr-TR" dirty="0" smtClean="0"/>
          </a:p>
        </p:txBody>
      </p:sp>
      <p:pic>
        <p:nvPicPr>
          <p:cNvPr id="22530" name="İçerik Yer Tutucusu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5" y="0"/>
            <a:ext cx="528637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Sağ Ok"/>
          <p:cNvSpPr/>
          <p:nvPr/>
        </p:nvSpPr>
        <p:spPr>
          <a:xfrm>
            <a:off x="2643188" y="857250"/>
            <a:ext cx="1285875" cy="71437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5" name="4 Yukarı Ok"/>
          <p:cNvSpPr/>
          <p:nvPr/>
        </p:nvSpPr>
        <p:spPr>
          <a:xfrm>
            <a:off x="8429625" y="1643063"/>
            <a:ext cx="642938" cy="114300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2"/>
          <p:cNvSpPr txBox="1">
            <a:spLocks noChangeArrowheads="1"/>
          </p:cNvSpPr>
          <p:nvPr/>
        </p:nvSpPr>
        <p:spPr bwMode="auto">
          <a:xfrm>
            <a:off x="381000" y="188913"/>
            <a:ext cx="8477250" cy="6556375"/>
          </a:xfrm>
          <a:prstGeom prst="rect">
            <a:avLst/>
          </a:prstGeom>
          <a:solidFill>
            <a:schemeClr val="bg1">
              <a:alpha val="63921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altLang="tr-TR" sz="3200" b="1">
                <a:solidFill>
                  <a:srgbClr val="FF0000"/>
                </a:solidFill>
                <a:latin typeface="Times New Roman" pitchFamily="18" charset="0"/>
              </a:rPr>
              <a:t>**Dokular proliferayon aktivitelerine göre 3’e ayrılır.</a:t>
            </a:r>
          </a:p>
          <a:p>
            <a:pPr eaLnBrk="0" hangingPunct="0">
              <a:spcBef>
                <a:spcPct val="50000"/>
              </a:spcBef>
            </a:pPr>
            <a:r>
              <a:rPr lang="tr-TR" altLang="tr-TR" sz="3200" b="1">
                <a:solidFill>
                  <a:srgbClr val="FFCC00"/>
                </a:solidFill>
                <a:latin typeface="Times New Roman" pitchFamily="18" charset="0"/>
              </a:rPr>
              <a:t>-</a:t>
            </a:r>
            <a:r>
              <a:rPr lang="tr-TR" altLang="tr-TR" sz="2800" b="1">
                <a:latin typeface="Times New Roman" pitchFamily="18" charset="0"/>
              </a:rPr>
              <a:t>Sürekli bölünen hücreler (labil)</a:t>
            </a:r>
          </a:p>
          <a:p>
            <a:pPr eaLnBrk="0" hangingPunct="0">
              <a:spcBef>
                <a:spcPct val="50000"/>
              </a:spcBef>
            </a:pPr>
            <a:r>
              <a:rPr lang="tr-TR" altLang="tr-TR" sz="2800">
                <a:latin typeface="Times New Roman" pitchFamily="18" charset="0"/>
              </a:rPr>
              <a:t>Çok katlı yassı epitel, GIS mukozası, GÜS mukozası, hematopoietik sistem</a:t>
            </a:r>
          </a:p>
          <a:p>
            <a:pPr eaLnBrk="0" hangingPunct="0">
              <a:spcBef>
                <a:spcPct val="50000"/>
              </a:spcBef>
            </a:pPr>
            <a:r>
              <a:rPr lang="tr-TR" altLang="tr-TR" sz="2800">
                <a:latin typeface="Times New Roman" pitchFamily="18" charset="0"/>
              </a:rPr>
              <a:t>- </a:t>
            </a:r>
            <a:r>
              <a:rPr lang="tr-TR" altLang="tr-TR" sz="2800" b="1">
                <a:latin typeface="Times New Roman" pitchFamily="18" charset="0"/>
              </a:rPr>
              <a:t>Uyarı alınca bölünebilen hücreler (stabil)</a:t>
            </a:r>
          </a:p>
          <a:p>
            <a:pPr eaLnBrk="0" hangingPunct="0">
              <a:spcBef>
                <a:spcPct val="50000"/>
              </a:spcBef>
            </a:pPr>
            <a:r>
              <a:rPr lang="tr-TR" altLang="tr-TR" sz="2800">
                <a:latin typeface="Times New Roman" pitchFamily="18" charset="0"/>
              </a:rPr>
              <a:t>Parankimatöz organlar (karaciğer, pankreas, böbrek...)</a:t>
            </a:r>
          </a:p>
          <a:p>
            <a:pPr eaLnBrk="0" hangingPunct="0">
              <a:spcBef>
                <a:spcPct val="50000"/>
              </a:spcBef>
            </a:pPr>
            <a:r>
              <a:rPr lang="tr-TR" altLang="tr-TR" sz="2800">
                <a:latin typeface="Times New Roman" pitchFamily="18" charset="0"/>
              </a:rPr>
              <a:t>Mezenkimal hücreler; fibroblast, düz kas hc, kondrositler, osteositler,vasküler endotelyal hücreler</a:t>
            </a:r>
          </a:p>
          <a:p>
            <a:pPr eaLnBrk="0" hangingPunct="0">
              <a:spcBef>
                <a:spcPct val="50000"/>
              </a:spcBef>
            </a:pPr>
            <a:r>
              <a:rPr lang="tr-TR" altLang="tr-TR" sz="2800">
                <a:latin typeface="Times New Roman" pitchFamily="18" charset="0"/>
              </a:rPr>
              <a:t>- </a:t>
            </a:r>
            <a:r>
              <a:rPr lang="tr-TR" altLang="tr-TR" sz="2800" b="1">
                <a:latin typeface="Times New Roman" pitchFamily="18" charset="0"/>
              </a:rPr>
              <a:t>Bölünmeyen</a:t>
            </a:r>
            <a:r>
              <a:rPr lang="tr-TR" altLang="tr-TR" sz="2800">
                <a:latin typeface="Times New Roman" pitchFamily="18" charset="0"/>
              </a:rPr>
              <a:t> </a:t>
            </a:r>
            <a:r>
              <a:rPr lang="tr-TR" altLang="tr-TR" sz="2800" b="1">
                <a:latin typeface="Times New Roman" pitchFamily="18" charset="0"/>
              </a:rPr>
              <a:t>hücreler (</a:t>
            </a:r>
            <a:r>
              <a:rPr lang="tr-TR" altLang="tr-TR" sz="2400" b="1">
                <a:latin typeface="Times New Roman" pitchFamily="18" charset="0"/>
              </a:rPr>
              <a:t>Permanent)</a:t>
            </a:r>
            <a:endParaRPr lang="tr-TR" altLang="tr-TR" sz="2800" b="1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tr-TR" altLang="tr-TR" sz="2800">
                <a:latin typeface="Times New Roman" pitchFamily="18" charset="0"/>
              </a:rPr>
              <a:t>Nöron, çizgili kas (iskelet, kalp)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Kök hücreler</a:t>
            </a:r>
            <a:endParaRPr lang="en-US" smtClean="0"/>
          </a:p>
        </p:txBody>
      </p:sp>
      <p:sp>
        <p:nvSpPr>
          <p:cNvPr id="44034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7400925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2 önemli özelliği var: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smtClean="0"/>
              <a:t>Kendi kendini yenileme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smtClean="0"/>
              <a:t>Asimetrik bölünme- </a:t>
            </a:r>
            <a:r>
              <a:rPr lang="tr-TR" dirty="0" err="1" smtClean="0"/>
              <a:t>daughter</a:t>
            </a:r>
            <a:r>
              <a:rPr lang="tr-TR" dirty="0" smtClean="0"/>
              <a:t> hücre oluşumu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err="1" smtClean="0"/>
              <a:t>Telomeraz</a:t>
            </a:r>
            <a:r>
              <a:rPr lang="tr-TR" dirty="0" smtClean="0"/>
              <a:t> kısalması olmadığı için ölümsüz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2 gruba ayrılır: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err="1" smtClean="0"/>
              <a:t>Embryonik</a:t>
            </a:r>
            <a:r>
              <a:rPr lang="tr-TR" dirty="0" smtClean="0"/>
              <a:t> kök hücreler(</a:t>
            </a:r>
            <a:r>
              <a:rPr lang="tr-TR" dirty="0" err="1" smtClean="0"/>
              <a:t>totipotent</a:t>
            </a:r>
            <a:r>
              <a:rPr lang="tr-TR" dirty="0" smtClean="0"/>
              <a:t>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smtClean="0"/>
              <a:t>Doku kök hücreleri (sınırlı farklılaşma)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Embriyonel kök hücre</a:t>
            </a:r>
          </a:p>
        </p:txBody>
      </p:sp>
      <p:pic>
        <p:nvPicPr>
          <p:cNvPr id="25602" name="3 İçerik Yer Tutucusu" descr="embryionel kök hücr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857375"/>
            <a:ext cx="8229600" cy="34544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Doku kök hücreleri</a:t>
            </a:r>
          </a:p>
        </p:txBody>
      </p:sp>
      <p:pic>
        <p:nvPicPr>
          <p:cNvPr id="26626" name="Picture 2" descr="resim stem cell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00200" y="2166938"/>
            <a:ext cx="5943600" cy="3390900"/>
          </a:xfrm>
        </p:spPr>
      </p:pic>
      <p:pic>
        <p:nvPicPr>
          <p:cNvPr id="26627" name="Picture 5" descr="http://www.studentconsult.com/common/showimage.cfm?mediaISBN=9781416031215&amp;FigFile=S9781416031215-003-f005.jpg&amp;size=fullsize"/>
          <p:cNvPicPr>
            <a:picLocks noChangeAspect="1" noChangeArrowheads="1"/>
          </p:cNvPicPr>
          <p:nvPr/>
        </p:nvPicPr>
        <p:blipFill>
          <a:blip r:embed="rId3">
            <a:lum bright="-20000" contrast="20000"/>
          </a:blip>
          <a:srcRect b="5077"/>
          <a:stretch>
            <a:fillRect/>
          </a:stretch>
        </p:blipFill>
        <p:spPr bwMode="auto">
          <a:xfrm>
            <a:off x="768350" y="1428750"/>
            <a:ext cx="762000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5 Metin kutusu"/>
          <p:cNvSpPr txBox="1">
            <a:spLocks noChangeArrowheads="1"/>
          </p:cNvSpPr>
          <p:nvPr/>
        </p:nvSpPr>
        <p:spPr bwMode="auto">
          <a:xfrm>
            <a:off x="1000125" y="5500688"/>
            <a:ext cx="785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>
                <a:latin typeface="Calibri" pitchFamily="34" charset="0"/>
              </a:rPr>
              <a:t>CK7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>
              <a:solidFill>
                <a:srgbClr val="FF9933"/>
              </a:solidFill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357313"/>
            <a:ext cx="6215062" cy="4114800"/>
          </a:xfrm>
        </p:spPr>
        <p:txBody>
          <a:bodyPr/>
          <a:lstStyle/>
          <a:p>
            <a:r>
              <a:rPr lang="tr-TR" altLang="tr-TR" smtClean="0"/>
              <a:t>Erişkin kök hücreleri bulundukları ortamdan farklı ortama veya “niş”lere yerleştirildiklerinde bu yere göre diferansiye olabilme özellikleri</a:t>
            </a:r>
          </a:p>
          <a:p>
            <a:r>
              <a:rPr lang="tr-TR" altLang="tr-TR" smtClean="0"/>
              <a:t>Yeri değiştirilen kök hücrenin yeni”niş”inde buraya özel kök hücre özellikleri kazanması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 err="1" smtClean="0"/>
              <a:t>Rejeneratif</a:t>
            </a:r>
            <a:r>
              <a:rPr lang="tr-TR" dirty="0" smtClean="0"/>
              <a:t> Tıp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268413"/>
            <a:ext cx="6543675" cy="5303837"/>
          </a:xfrm>
          <a:solidFill>
            <a:schemeClr val="bg1">
              <a:alpha val="73000"/>
            </a:schemeClr>
          </a:solidFill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 err="1" smtClean="0"/>
              <a:t>Kökhücrelerin</a:t>
            </a:r>
            <a:r>
              <a:rPr lang="tr-TR" dirty="0" smtClean="0"/>
              <a:t> tanımlanması, izole edilmesi, çoğaltılması ve transplantasyonu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/>
              <a:t>H</a:t>
            </a:r>
            <a:r>
              <a:rPr lang="tr-TR" dirty="0" smtClean="0"/>
              <a:t>asarlanmış doku için (örneğin </a:t>
            </a:r>
            <a:r>
              <a:rPr lang="tr-TR" dirty="0" err="1" smtClean="0"/>
              <a:t>miyokard</a:t>
            </a:r>
            <a:r>
              <a:rPr lang="tr-TR" dirty="0" smtClean="0"/>
              <a:t>) </a:t>
            </a:r>
            <a:r>
              <a:rPr lang="tr-TR" dirty="0" err="1" smtClean="0"/>
              <a:t>intrinsik</a:t>
            </a:r>
            <a:r>
              <a:rPr lang="tr-TR" dirty="0" smtClean="0"/>
              <a:t> </a:t>
            </a:r>
            <a:r>
              <a:rPr lang="tr-TR" dirty="0" err="1" smtClean="0"/>
              <a:t>rejeneratif</a:t>
            </a:r>
            <a:r>
              <a:rPr lang="tr-TR" dirty="0" smtClean="0"/>
              <a:t> kapasitenin artırılması (heyecan verici); ancak kök hücrenin saflaştırılması ve hasarlı hedef bölgede çoğalmasını ve fonksiyonel olarak farklılaşmasını sağlamak güç; diğer problem kök hücrenin </a:t>
            </a:r>
            <a:r>
              <a:rPr lang="tr-TR" dirty="0" err="1" smtClean="0"/>
              <a:t>immunojenitesi</a:t>
            </a:r>
            <a:r>
              <a:rPr lang="tr-TR" dirty="0" smtClean="0"/>
              <a:t> (HLA)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 smtClean="0"/>
              <a:t>Bir önemli gelişme de </a:t>
            </a:r>
            <a:r>
              <a:rPr lang="tr-TR" dirty="0" err="1" smtClean="0"/>
              <a:t>genomik</a:t>
            </a:r>
            <a:r>
              <a:rPr lang="tr-TR" dirty="0" smtClean="0"/>
              <a:t> düzeltme; bir </a:t>
            </a:r>
            <a:r>
              <a:rPr lang="tr-TR" dirty="0" err="1" smtClean="0"/>
              <a:t>nükleaz</a:t>
            </a:r>
            <a:r>
              <a:rPr lang="tr-TR" dirty="0" smtClean="0"/>
              <a:t> olan </a:t>
            </a:r>
            <a:r>
              <a:rPr lang="tr-TR" dirty="0" err="1" smtClean="0">
                <a:solidFill>
                  <a:srgbClr val="FF0000"/>
                </a:solidFill>
              </a:rPr>
              <a:t>Caspase</a:t>
            </a:r>
            <a:r>
              <a:rPr lang="tr-TR" dirty="0" smtClean="0">
                <a:solidFill>
                  <a:srgbClr val="FF0000"/>
                </a:solidFill>
              </a:rPr>
              <a:t> 9</a:t>
            </a:r>
            <a:r>
              <a:rPr lang="tr-TR" dirty="0" smtClean="0"/>
              <a:t> kullanılarak yapılıyor (doku yenilenmesinin </a:t>
            </a:r>
            <a:r>
              <a:rPr lang="tr-TR" dirty="0" smtClean="0">
                <a:solidFill>
                  <a:srgbClr val="FF0000"/>
                </a:solidFill>
              </a:rPr>
              <a:t>kutsal kasesi </a:t>
            </a:r>
            <a:r>
              <a:rPr lang="tr-TR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r>
              <a:rPr lang="tr-TR" dirty="0" smtClean="0"/>
              <a:t>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 smtClean="0"/>
              <a:t>Bu çalışmalar heyecan ve ümit verici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29698" name="6 İçerik Yer Tutucusu" descr="2013-07-10 11.14.2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71438"/>
            <a:ext cx="8858250" cy="6643687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90600"/>
            <a:ext cx="6870700" cy="609600"/>
          </a:xfrm>
        </p:spPr>
        <p:txBody>
          <a:bodyPr/>
          <a:lstStyle/>
          <a:p>
            <a:r>
              <a:rPr lang="tr-TR" sz="2800" smtClean="0">
                <a:solidFill>
                  <a:schemeClr val="tx2"/>
                </a:solidFill>
              </a:rPr>
              <a:t>Hücre büyümesinde moleküler olaylar</a:t>
            </a:r>
            <a:endParaRPr lang="en-US" sz="2800" smtClean="0">
              <a:solidFill>
                <a:schemeClr val="tx2"/>
              </a:solidFill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981200"/>
            <a:ext cx="6500813" cy="4019550"/>
          </a:xfrm>
          <a:solidFill>
            <a:schemeClr val="bg1">
              <a:alpha val="56078"/>
            </a:schemeClr>
          </a:solidFill>
        </p:spPr>
        <p:txBody>
          <a:bodyPr/>
          <a:lstStyle/>
          <a:p>
            <a:r>
              <a:rPr lang="tr-TR" sz="2400" smtClean="0"/>
              <a:t>En önemli mediatörler polipeptit büyüme faktörleridir(parakrin etki veya serumda dolanırlar)</a:t>
            </a:r>
          </a:p>
          <a:p>
            <a:r>
              <a:rPr lang="tr-TR" sz="2400" smtClean="0"/>
              <a:t>Büyüme faktörleri protoonkogen ekspresyonlarıyla hücre proliferasyonunu uyarır</a:t>
            </a:r>
          </a:p>
          <a:p>
            <a:r>
              <a:rPr lang="tr-TR" sz="2400" smtClean="0"/>
              <a:t>Protoonkogenlerin, onkogenlere dönüşümü ile kanserdeki kontrolsüz hücre büyümesi ortaya çıkar</a:t>
            </a:r>
          </a:p>
          <a:p>
            <a:r>
              <a:rPr lang="tr-TR" sz="2400" smtClean="0"/>
              <a:t>Bu nedenle, normal ve anormal hücre proliferasyonu benzer yollar izler</a:t>
            </a:r>
            <a:endParaRPr lang="en-U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71500"/>
            <a:ext cx="6870700" cy="685800"/>
          </a:xfrm>
        </p:spPr>
        <p:txBody>
          <a:bodyPr/>
          <a:lstStyle/>
          <a:p>
            <a:r>
              <a:rPr lang="tr-TR" sz="2800" smtClean="0">
                <a:solidFill>
                  <a:schemeClr val="tx2"/>
                </a:solidFill>
              </a:rPr>
              <a:t>İlgili proteinler ve moleküler olaylar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571625"/>
            <a:ext cx="6000750" cy="47863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sz="2400" smtClean="0">
                <a:solidFill>
                  <a:schemeClr val="tx2"/>
                </a:solidFill>
              </a:rPr>
              <a:t>Ligan reseptör bağlama</a:t>
            </a:r>
            <a:r>
              <a:rPr lang="tr-TR" sz="2400" smtClean="0"/>
              <a:t>, büyüme faktörleri hücre yüzeyi ve hücre içindeki reseptörlere bağlanır </a:t>
            </a:r>
          </a:p>
          <a:p>
            <a:pPr>
              <a:lnSpc>
                <a:spcPct val="80000"/>
              </a:lnSpc>
            </a:pPr>
            <a:r>
              <a:rPr lang="tr-TR" sz="2400" smtClean="0">
                <a:solidFill>
                  <a:schemeClr val="tx2"/>
                </a:solidFill>
              </a:rPr>
              <a:t>Reseptör aktivasyonu</a:t>
            </a:r>
            <a:r>
              <a:rPr lang="tr-TR" sz="2400" smtClean="0"/>
              <a:t>,  hücre içi tirozinkinazlar uyarılır </a:t>
            </a:r>
            <a:r>
              <a:rPr lang="tr-TR" sz="2400" smtClean="0">
                <a:sym typeface="Wingdings" pitchFamily="2" charset="2"/>
              </a:rPr>
              <a:t></a:t>
            </a:r>
            <a:r>
              <a:rPr lang="tr-TR" sz="2400" smtClean="0"/>
              <a:t>spesifik tirozinlerin otofosforilizasyonu</a:t>
            </a:r>
            <a:r>
              <a:rPr lang="tr-TR" sz="2400" smtClean="0">
                <a:sym typeface="Wingdings" pitchFamily="2" charset="2"/>
              </a:rPr>
              <a:t> </a:t>
            </a:r>
            <a:r>
              <a:rPr lang="tr-TR" sz="2400" smtClean="0"/>
              <a:t>sinyal kaskadı veya diğer proteinlerin yapımı</a:t>
            </a:r>
          </a:p>
          <a:p>
            <a:pPr>
              <a:lnSpc>
                <a:spcPct val="80000"/>
              </a:lnSpc>
            </a:pPr>
            <a:r>
              <a:rPr lang="tr-TR" sz="2400" smtClean="0">
                <a:solidFill>
                  <a:schemeClr val="tx2"/>
                </a:solidFill>
              </a:rPr>
              <a:t>Sinyal transdüksiyonu ve ikinci uyarıcılar</a:t>
            </a:r>
            <a:endParaRPr lang="tr-TR" sz="2400" smtClean="0"/>
          </a:p>
          <a:p>
            <a:pPr lvl="1">
              <a:lnSpc>
                <a:spcPct val="80000"/>
              </a:lnSpc>
            </a:pPr>
            <a:r>
              <a:rPr lang="tr-TR" sz="2000" smtClean="0"/>
              <a:t>1.GTP bağlayan proteinler (G ve ras ailesi proteinleri)</a:t>
            </a:r>
          </a:p>
          <a:p>
            <a:pPr lvl="1">
              <a:lnSpc>
                <a:spcPct val="80000"/>
              </a:lnSpc>
            </a:pPr>
            <a:r>
              <a:rPr lang="tr-TR" sz="2000" smtClean="0"/>
              <a:t>2.Fosfolipaz C-gama </a:t>
            </a:r>
            <a:r>
              <a:rPr lang="tr-TR" sz="2000" smtClean="0">
                <a:sym typeface="Wingdings" pitchFamily="2" charset="2"/>
              </a:rPr>
              <a:t> </a:t>
            </a:r>
            <a:r>
              <a:rPr lang="tr-TR" sz="2000" smtClean="0"/>
              <a:t>sonuçta  hücre içi kalsiyum artar ve hücre içi protein fosforilasyonu sağlanır </a:t>
            </a:r>
            <a:r>
              <a:rPr lang="tr-TR" sz="2000" smtClean="0">
                <a:sym typeface="Wingdings" pitchFamily="2" charset="2"/>
              </a:rPr>
              <a:t> </a:t>
            </a:r>
            <a:r>
              <a:rPr lang="tr-TR" sz="2000" smtClean="0"/>
              <a:t>proteinlerin fosfatazlardan ayrılması ile sinyal transdüksiyon sona erer</a:t>
            </a:r>
            <a:endParaRPr lang="en-US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Sunum Akış Planı</a:t>
            </a:r>
          </a:p>
        </p:txBody>
      </p:sp>
      <p:sp>
        <p:nvSpPr>
          <p:cNvPr id="14338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mtClean="0"/>
              <a:t>Hücre yenilenmesine giriş</a:t>
            </a:r>
          </a:p>
          <a:p>
            <a:r>
              <a:rPr lang="tr-TR" altLang="tr-TR" smtClean="0"/>
              <a:t>Hücre proliferasyonu ve kontrolü</a:t>
            </a:r>
          </a:p>
          <a:p>
            <a:r>
              <a:rPr lang="tr-TR" altLang="tr-TR" smtClean="0"/>
              <a:t>Dokuların proliferatif Kapasitesi</a:t>
            </a:r>
          </a:p>
          <a:p>
            <a:r>
              <a:rPr lang="tr-TR" altLang="tr-TR" smtClean="0"/>
              <a:t>Kök hücreler ve onarımdaki rolleri</a:t>
            </a:r>
          </a:p>
          <a:p>
            <a:r>
              <a:rPr lang="tr-TR" altLang="tr-TR" smtClean="0"/>
              <a:t>Büyüme faktörleri ve reseptörleri</a:t>
            </a:r>
          </a:p>
          <a:p>
            <a:r>
              <a:rPr lang="tr-TR" altLang="tr-TR" smtClean="0"/>
              <a:t>Sinyal iletimi ve Transkripsiyon Faktörleri</a:t>
            </a:r>
          </a:p>
          <a:p>
            <a:r>
              <a:rPr lang="tr-TR" altLang="tr-TR" smtClean="0"/>
              <a:t>Hücre bölünmesinin kontrolü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Sinyal iletim yolağı</a:t>
            </a:r>
            <a:endParaRPr lang="en-US" smtClean="0"/>
          </a:p>
        </p:txBody>
      </p:sp>
      <p:pic>
        <p:nvPicPr>
          <p:cNvPr id="32770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1125538"/>
            <a:ext cx="6985000" cy="2806700"/>
          </a:xfrm>
        </p:spPr>
      </p:pic>
      <p:sp>
        <p:nvSpPr>
          <p:cNvPr id="3" name="Metin kutusu 2"/>
          <p:cNvSpPr txBox="1"/>
          <p:nvPr/>
        </p:nvSpPr>
        <p:spPr>
          <a:xfrm>
            <a:off x="571500" y="4437063"/>
            <a:ext cx="6072188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latin typeface="+mn-lt"/>
                <a:cs typeface="+mn-cs"/>
              </a:rPr>
              <a:t>Aktive </a:t>
            </a:r>
            <a:r>
              <a:rPr lang="tr-TR" dirty="0" err="1">
                <a:latin typeface="+mn-lt"/>
                <a:cs typeface="+mn-cs"/>
              </a:rPr>
              <a:t>transkripsyon</a:t>
            </a:r>
            <a:r>
              <a:rPr lang="tr-TR" dirty="0">
                <a:latin typeface="+mn-lt"/>
                <a:cs typeface="+mn-cs"/>
              </a:rPr>
              <a:t> faktörleri: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 err="1">
                <a:latin typeface="+mn-lt"/>
                <a:cs typeface="+mn-cs"/>
              </a:rPr>
              <a:t>Kinaz</a:t>
            </a:r>
            <a:r>
              <a:rPr lang="tr-TR" dirty="0">
                <a:latin typeface="+mn-lt"/>
                <a:cs typeface="+mn-cs"/>
              </a:rPr>
              <a:t> aktivitesi ilişkili reseptörler; en sık «</a:t>
            </a:r>
            <a:r>
              <a:rPr lang="tr-TR" dirty="0" err="1">
                <a:latin typeface="+mn-lt"/>
                <a:cs typeface="+mn-cs"/>
              </a:rPr>
              <a:t>down-stream</a:t>
            </a:r>
            <a:r>
              <a:rPr lang="tr-TR" dirty="0">
                <a:latin typeface="+mn-lt"/>
                <a:cs typeface="+mn-cs"/>
              </a:rPr>
              <a:t>» </a:t>
            </a:r>
            <a:r>
              <a:rPr lang="tr-TR" dirty="0" err="1">
                <a:latin typeface="+mn-lt"/>
                <a:cs typeface="+mn-cs"/>
              </a:rPr>
              <a:t>fosforilasyon</a:t>
            </a:r>
            <a:endParaRPr lang="tr-TR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>
                <a:latin typeface="+mn-lt"/>
                <a:cs typeface="+mn-cs"/>
              </a:rPr>
              <a:t>G-protein ile eşleşmiş proteinler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>
                <a:latin typeface="+mn-lt"/>
                <a:cs typeface="+mn-cs"/>
              </a:rPr>
              <a:t>Nükleer reseptörler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>
                <a:latin typeface="+mn-lt"/>
                <a:cs typeface="+mn-cs"/>
              </a:rPr>
              <a:t>Diğer: NOTCH ailesi ve </a:t>
            </a:r>
            <a:r>
              <a:rPr lang="tr-TR" dirty="0" err="1">
                <a:latin typeface="+mn-lt"/>
                <a:cs typeface="+mn-cs"/>
              </a:rPr>
              <a:t>Wnt</a:t>
            </a:r>
            <a:r>
              <a:rPr lang="tr-TR" dirty="0">
                <a:latin typeface="+mn-lt"/>
                <a:cs typeface="+mn-cs"/>
              </a:rPr>
              <a:t> protein </a:t>
            </a:r>
            <a:r>
              <a:rPr lang="tr-TR" dirty="0" err="1">
                <a:latin typeface="+mn-lt"/>
                <a:cs typeface="+mn-cs"/>
              </a:rPr>
              <a:t>ligantları</a:t>
            </a:r>
            <a:endParaRPr lang="en-US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63"/>
            <a:ext cx="7391400" cy="609600"/>
          </a:xfrm>
        </p:spPr>
        <p:txBody>
          <a:bodyPr/>
          <a:lstStyle/>
          <a:p>
            <a:r>
              <a:rPr lang="tr-TR" sz="3200" smtClean="0">
                <a:solidFill>
                  <a:schemeClr val="tx2"/>
                </a:solidFill>
              </a:rPr>
              <a:t>İlgili proteinler ve moleküler olaylar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28750"/>
            <a:ext cx="5381625" cy="50482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sz="2400" smtClean="0">
                <a:solidFill>
                  <a:schemeClr val="tx2"/>
                </a:solidFill>
              </a:rPr>
              <a:t>Transkripsiyon faktörleri,</a:t>
            </a:r>
          </a:p>
          <a:p>
            <a:pPr lvl="1">
              <a:lnSpc>
                <a:spcPct val="80000"/>
              </a:lnSpc>
            </a:pPr>
            <a:r>
              <a:rPr lang="tr-TR" sz="2000" smtClean="0"/>
              <a:t>MAP kinaz ve ikinci uyarıcılar büyüme sinyallerini nükleusa taşır</a:t>
            </a:r>
          </a:p>
          <a:p>
            <a:pPr lvl="1">
              <a:lnSpc>
                <a:spcPct val="80000"/>
              </a:lnSpc>
            </a:pPr>
            <a:r>
              <a:rPr lang="tr-TR" sz="2000" smtClean="0"/>
              <a:t>Büyüme düzenleyici genler uyarılır(myc, fos ve jun gibi)</a:t>
            </a:r>
          </a:p>
          <a:p>
            <a:pPr lvl="1">
              <a:lnSpc>
                <a:spcPct val="80000"/>
              </a:lnSpc>
            </a:pPr>
            <a:r>
              <a:rPr lang="tr-TR" sz="2000" smtClean="0"/>
              <a:t>DNA sentezi ve hücre bölünmesini düzenleyen transkripsiyon faktörlerinin kodlanması</a:t>
            </a:r>
            <a:endParaRPr lang="tr-TR" sz="200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tr-TR" sz="2400" smtClean="0">
                <a:solidFill>
                  <a:schemeClr val="tx2"/>
                </a:solidFill>
              </a:rPr>
              <a:t>Hücre siklusu ve siklinler</a:t>
            </a:r>
          </a:p>
          <a:p>
            <a:pPr lvl="1">
              <a:lnSpc>
                <a:spcPct val="80000"/>
              </a:lnSpc>
            </a:pPr>
            <a:r>
              <a:rPr lang="tr-TR" sz="2000" smtClean="0"/>
              <a:t>Hücrelerin siklusa girmesi ve ilerlemesi siklinlerin hücre içi yoğunluğu ve aktivitesi ile kontrol altındadır</a:t>
            </a:r>
          </a:p>
          <a:p>
            <a:pPr lvl="1">
              <a:lnSpc>
                <a:spcPct val="80000"/>
              </a:lnSpc>
            </a:pPr>
            <a:r>
              <a:rPr lang="tr-TR" sz="2000" smtClean="0"/>
              <a:t>Siklinler siklin bağımlı kinazlarla aktive bileşikler oluştururlar</a:t>
            </a:r>
          </a:p>
          <a:p>
            <a:pPr lvl="1">
              <a:lnSpc>
                <a:spcPct val="80000"/>
              </a:lnSpc>
            </a:pPr>
            <a:r>
              <a:rPr lang="tr-TR" sz="2000" smtClean="0"/>
              <a:t>Aktif kinaz protein fosforilasyonu sağlar </a:t>
            </a:r>
            <a:r>
              <a:rPr lang="tr-TR" sz="2000" smtClean="0">
                <a:sym typeface="Wingdings" pitchFamily="2" charset="2"/>
              </a:rPr>
              <a:t> </a:t>
            </a:r>
            <a:r>
              <a:rPr lang="tr-TR" sz="2000" smtClean="0"/>
              <a:t>DNA replikasyonu ve mitoz gerçekleşir</a:t>
            </a:r>
          </a:p>
          <a:p>
            <a:pPr lvl="1">
              <a:lnSpc>
                <a:spcPct val="80000"/>
              </a:lnSpc>
            </a:pPr>
            <a:r>
              <a:rPr lang="tr-TR" sz="2000" smtClean="0"/>
              <a:t>Geri kalan siklinler etkilerini yitirir ve hücreler mitoza giremezler</a:t>
            </a:r>
            <a:endParaRPr lang="en-US" sz="2000" smtClean="0"/>
          </a:p>
          <a:p>
            <a:pPr>
              <a:lnSpc>
                <a:spcPct val="80000"/>
              </a:lnSpc>
            </a:pPr>
            <a:endParaRPr lang="en-U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Transkripsiyon faktörleri</a:t>
            </a:r>
            <a:endParaRPr lang="en-US" smtClean="0"/>
          </a:p>
        </p:txBody>
      </p:sp>
      <p:sp>
        <p:nvSpPr>
          <p:cNvPr id="34818" name="İçerik Yer Tutucusu 2"/>
          <p:cNvSpPr>
            <a:spLocks noGrp="1"/>
          </p:cNvSpPr>
          <p:nvPr>
            <p:ph idx="1"/>
          </p:nvPr>
        </p:nvSpPr>
        <p:spPr>
          <a:xfrm>
            <a:off x="395288" y="1577975"/>
            <a:ext cx="8229600" cy="3074988"/>
          </a:xfrm>
        </p:spPr>
        <p:txBody>
          <a:bodyPr/>
          <a:lstStyle/>
          <a:p>
            <a:r>
              <a:rPr lang="tr-TR" smtClean="0"/>
              <a:t>Hücresel fonksiyonlar büyük oranda gen transkripsiyonu ile düzenlenir</a:t>
            </a:r>
          </a:p>
          <a:p>
            <a:r>
              <a:rPr lang="tr-TR" smtClean="0"/>
              <a:t>MYC</a:t>
            </a:r>
          </a:p>
          <a:p>
            <a:r>
              <a:rPr lang="tr-TR" smtClean="0"/>
              <a:t>JUN</a:t>
            </a:r>
          </a:p>
          <a:p>
            <a:r>
              <a:rPr lang="tr-TR" smtClean="0"/>
              <a:t>P53 --- büyümeyi durduran</a:t>
            </a:r>
            <a:endParaRPr lang="en-US" smtClean="0"/>
          </a:p>
        </p:txBody>
      </p:sp>
      <p:sp>
        <p:nvSpPr>
          <p:cNvPr id="4" name="Sağ Ayraç 3"/>
          <p:cNvSpPr/>
          <p:nvPr/>
        </p:nvSpPr>
        <p:spPr>
          <a:xfrm>
            <a:off x="2051050" y="2852738"/>
            <a:ext cx="288925" cy="9366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820" name="Metin kutusu 4"/>
          <p:cNvSpPr txBox="1">
            <a:spLocks noChangeArrowheads="1"/>
          </p:cNvSpPr>
          <p:nvPr/>
        </p:nvSpPr>
        <p:spPr bwMode="auto">
          <a:xfrm>
            <a:off x="2736850" y="3140075"/>
            <a:ext cx="3851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800">
                <a:latin typeface="Calibri" pitchFamily="34" charset="0"/>
              </a:rPr>
              <a:t>büyümeyi uyaran</a:t>
            </a:r>
            <a:endParaRPr lang="en-US" sz="2800">
              <a:latin typeface="Calibri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4800600" cy="685800"/>
          </a:xfrm>
        </p:spPr>
        <p:txBody>
          <a:bodyPr/>
          <a:lstStyle/>
          <a:p>
            <a:r>
              <a:rPr lang="tr-TR" sz="3200" smtClean="0">
                <a:solidFill>
                  <a:schemeClr val="tx2"/>
                </a:solidFill>
              </a:rPr>
              <a:t>Büyüme inhibisyonu</a:t>
            </a:r>
            <a:endParaRPr lang="en-US" sz="3200" smtClean="0">
              <a:solidFill>
                <a:schemeClr val="tx2"/>
              </a:solidFill>
            </a:endParaRP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1187450" y="2209800"/>
            <a:ext cx="6356350" cy="1905000"/>
          </a:xfrm>
        </p:spPr>
        <p:txBody>
          <a:bodyPr/>
          <a:lstStyle/>
          <a:p>
            <a:r>
              <a:rPr lang="tr-TR" sz="3600" smtClean="0"/>
              <a:t>Kontakt inhibisyon</a:t>
            </a:r>
          </a:p>
          <a:p>
            <a:r>
              <a:rPr lang="tr-TR" sz="3600" smtClean="0"/>
              <a:t>Tümör süpressör genler</a:t>
            </a:r>
          </a:p>
          <a:p>
            <a:r>
              <a:rPr lang="tr-TR" sz="3600" smtClean="0"/>
              <a:t>TGF</a:t>
            </a:r>
            <a:r>
              <a:rPr lang="tr-TR" sz="3600" baseline="-25000" smtClean="0"/>
              <a:t>Beta</a:t>
            </a:r>
            <a:r>
              <a:rPr lang="tr-TR" sz="3600" smtClean="0"/>
              <a:t>, TNF</a:t>
            </a:r>
            <a:endParaRPr lang="en-US" sz="3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4495800" cy="609600"/>
          </a:xfrm>
        </p:spPr>
        <p:txBody>
          <a:bodyPr/>
          <a:lstStyle/>
          <a:p>
            <a:r>
              <a:rPr lang="tr-TR" sz="3200" smtClean="0">
                <a:solidFill>
                  <a:schemeClr val="tx2"/>
                </a:solidFill>
              </a:rPr>
              <a:t>Büyüme faktörleri</a:t>
            </a:r>
            <a:endParaRPr lang="en-US" sz="3200" smtClean="0">
              <a:solidFill>
                <a:schemeClr val="tx2"/>
              </a:solidFill>
            </a:endParaRP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981200"/>
            <a:ext cx="6553200" cy="4471988"/>
          </a:xfrm>
        </p:spPr>
        <p:txBody>
          <a:bodyPr/>
          <a:lstStyle/>
          <a:p>
            <a:r>
              <a:rPr lang="tr-TR" sz="2800" smtClean="0"/>
              <a:t>Bu polipeptid mediatörler </a:t>
            </a:r>
          </a:p>
          <a:p>
            <a:r>
              <a:rPr lang="tr-TR" sz="2800" smtClean="0"/>
              <a:t>Büyümeyi uyarır,</a:t>
            </a:r>
          </a:p>
          <a:p>
            <a:r>
              <a:rPr lang="tr-TR" sz="2800" smtClean="0"/>
              <a:t>Onarım ve yara iyileşmesinde önemli olan </a:t>
            </a:r>
          </a:p>
          <a:p>
            <a:pPr>
              <a:buFontTx/>
              <a:buNone/>
            </a:pPr>
            <a:r>
              <a:rPr lang="tr-TR" sz="2800" smtClean="0"/>
              <a:t>    *Hücre hareketi, </a:t>
            </a:r>
          </a:p>
          <a:p>
            <a:pPr>
              <a:buFontTx/>
              <a:buNone/>
            </a:pPr>
            <a:r>
              <a:rPr lang="tr-TR" sz="2800" smtClean="0"/>
              <a:t>              *Kontraktilitesi,</a:t>
            </a:r>
          </a:p>
          <a:p>
            <a:pPr>
              <a:buFontTx/>
              <a:buNone/>
            </a:pPr>
            <a:r>
              <a:rPr lang="tr-TR" sz="2800" smtClean="0"/>
              <a:t>                        *Diferansiasyonunu etkiler.</a:t>
            </a:r>
          </a:p>
          <a:p>
            <a:r>
              <a:rPr lang="tr-TR" sz="2800" smtClean="0"/>
              <a:t>Etkileri otokrin, parakrin ve endokrin olarak gerçekleşebilmektedir</a:t>
            </a:r>
            <a:endParaRPr lang="en-US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Büyüme faktörleri ve reseptörleri</a:t>
            </a:r>
            <a:endParaRPr lang="en-US" smtClean="0"/>
          </a:p>
        </p:txBody>
      </p:sp>
      <p:pic>
        <p:nvPicPr>
          <p:cNvPr id="37890" name="İçerik Yer Tutucusu 3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1557338"/>
            <a:ext cx="3179763" cy="4525962"/>
          </a:xfrm>
        </p:spPr>
      </p:pic>
      <p:sp>
        <p:nvSpPr>
          <p:cNvPr id="37891" name="İçerik Yer Tutucusu 2"/>
          <p:cNvSpPr>
            <a:spLocks noGrp="1"/>
          </p:cNvSpPr>
          <p:nvPr>
            <p:ph sz="half" idx="2"/>
          </p:nvPr>
        </p:nvSpPr>
        <p:spPr>
          <a:xfrm>
            <a:off x="3387725" y="1600200"/>
            <a:ext cx="5041900" cy="4525963"/>
          </a:xfrm>
          <a:solidFill>
            <a:schemeClr val="bg1">
              <a:alpha val="61176"/>
            </a:schemeClr>
          </a:solidFill>
        </p:spPr>
        <p:txBody>
          <a:bodyPr/>
          <a:lstStyle/>
          <a:p>
            <a:r>
              <a:rPr lang="tr-TR" smtClean="0"/>
              <a:t>Hücre büyümesi ve bölünmesinin aktivasyonu</a:t>
            </a:r>
          </a:p>
          <a:p>
            <a:pPr lvl="1"/>
            <a:r>
              <a:rPr lang="tr-TR" smtClean="0"/>
              <a:t>Hücrenin hücre siklusuna girişini destekler</a:t>
            </a:r>
          </a:p>
          <a:p>
            <a:pPr lvl="1"/>
            <a:r>
              <a:rPr lang="tr-TR" smtClean="0"/>
              <a:t>Hücre siklusunun progresyonundaki engelleri azaltır</a:t>
            </a:r>
          </a:p>
          <a:p>
            <a:pPr lvl="1"/>
            <a:r>
              <a:rPr lang="tr-TR" smtClean="0"/>
              <a:t>Apopitozu önler</a:t>
            </a:r>
          </a:p>
          <a:p>
            <a:pPr lvl="1"/>
            <a:r>
              <a:rPr lang="tr-TR" smtClean="0"/>
              <a:t>Hücresel komponentlerin biyosentezini arttırır </a:t>
            </a:r>
            <a:endParaRPr lang="en-US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Hücresel metabolizma ve mitokondri </a:t>
            </a:r>
            <a:endParaRPr lang="en-US" dirty="0"/>
          </a:p>
        </p:txBody>
      </p:sp>
      <p:pic>
        <p:nvPicPr>
          <p:cNvPr id="3891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568450"/>
            <a:ext cx="8429625" cy="4513263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Başlık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tr-TR" smtClean="0"/>
              <a:t>Hücre ölüm mekanizmaları</a:t>
            </a:r>
            <a:endParaRPr lang="en-US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362950" cy="4924425"/>
          </a:xfrm>
          <a:solidFill>
            <a:schemeClr val="bg1">
              <a:alpha val="71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sz="2700" u="sng" smtClean="0"/>
              <a:t>Nekroz:</a:t>
            </a:r>
            <a:r>
              <a:rPr lang="tr-TR" sz="2700" smtClean="0"/>
              <a:t> Hücrenin dış etkenlerle; mitokondriyal hasar, mitokondrial membran geçirgenliğinde ↑, ATP ↓</a:t>
            </a:r>
          </a:p>
          <a:p>
            <a:pPr>
              <a:lnSpc>
                <a:spcPct val="90000"/>
              </a:lnSpc>
            </a:pPr>
            <a:r>
              <a:rPr lang="tr-TR" sz="2700" u="sng" smtClean="0"/>
              <a:t>Apopitoz:</a:t>
            </a:r>
            <a:r>
              <a:rPr lang="tr-TR" sz="2700" smtClean="0"/>
              <a:t> Programlı hücre ölümü (intrinsik ya da ekstrinsik etki ile), «caspase»lar üzerinden</a:t>
            </a:r>
          </a:p>
          <a:p>
            <a:pPr>
              <a:lnSpc>
                <a:spcPct val="90000"/>
              </a:lnSpc>
            </a:pPr>
            <a:r>
              <a:rPr lang="tr-TR" sz="2700" u="sng" smtClean="0"/>
              <a:t>Nekropitoz</a:t>
            </a:r>
            <a:r>
              <a:rPr lang="tr-TR" sz="2700" smtClean="0"/>
              <a:t>: caspase 8’in aktive olamadığı durumlarda O2 radikalleri ↑. Memeli büyüme plağında, steatohepatit, akut pankreatit, reperfüzyon hasarı, nörodejeneratif hastalıklar ve </a:t>
            </a:r>
            <a:r>
              <a:rPr lang="tr-TR" sz="2700" u="sng" smtClean="0">
                <a:solidFill>
                  <a:schemeClr val="hlink"/>
                </a:solidFill>
              </a:rPr>
              <a:t>CMV enfekte hücrelerde</a:t>
            </a:r>
            <a:r>
              <a:rPr lang="tr-TR" sz="2700" smtClean="0">
                <a:solidFill>
                  <a:schemeClr val="hlink"/>
                </a:solidFill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tr-TR" sz="2700" u="sng" smtClean="0"/>
              <a:t>Piropitoz:</a:t>
            </a:r>
            <a:r>
              <a:rPr lang="tr-TR" sz="2700" smtClean="0"/>
              <a:t> Sitozole giriş yapmış mikroplarla enfekte hücrelerin ortadan kaldırıldığı programlı hücre ölümü (inflazomlardan IL-1 salınımı). </a:t>
            </a:r>
            <a:r>
              <a:rPr lang="tr-TR" sz="2700" u="sng" smtClean="0">
                <a:solidFill>
                  <a:schemeClr val="hlink"/>
                </a:solidFill>
              </a:rPr>
              <a:t>Salmonella ve HIV</a:t>
            </a:r>
          </a:p>
          <a:p>
            <a:pPr>
              <a:lnSpc>
                <a:spcPct val="90000"/>
              </a:lnSpc>
            </a:pPr>
            <a:endParaRPr lang="en-US" sz="2700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40962" name="3 İçerik Yer Tutucusu" descr="apopitoz nekropitoz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4000" contrast="22000"/>
          </a:blip>
          <a:srcRect/>
          <a:stretch>
            <a:fillRect/>
          </a:stretch>
        </p:blipFill>
        <p:spPr>
          <a:xfrm>
            <a:off x="1285875" y="182563"/>
            <a:ext cx="3571875" cy="6532562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Hücresel yaşlanma</a:t>
            </a:r>
            <a:endParaRPr lang="en-US" smtClean="0"/>
          </a:p>
        </p:txBody>
      </p:sp>
      <p:sp>
        <p:nvSpPr>
          <p:cNvPr id="41986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Hücresel hasarın akümülasyonu</a:t>
            </a:r>
          </a:p>
          <a:p>
            <a:r>
              <a:rPr lang="tr-TR" smtClean="0"/>
              <a:t>Bölünme kapasitesinin azalması (telomer kısalması)</a:t>
            </a:r>
          </a:p>
          <a:p>
            <a:r>
              <a:rPr lang="tr-TR" smtClean="0"/>
              <a:t>Hasarlı DNA tamirinin azalması </a:t>
            </a:r>
          </a:p>
          <a:p>
            <a:r>
              <a:rPr lang="tr-TR" smtClean="0"/>
              <a:t>Defektif protein hemostazı</a:t>
            </a:r>
            <a:endParaRPr lang="en-US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714750" y="714375"/>
            <a:ext cx="5186363" cy="2714625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Onarım 2 şekilde olur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err="1" smtClean="0"/>
              <a:t>Rejenerasyon</a:t>
            </a:r>
            <a:r>
              <a:rPr lang="tr-TR" dirty="0" smtClean="0"/>
              <a:t>: </a:t>
            </a:r>
            <a:r>
              <a:rPr lang="tr-TR" dirty="0" err="1" smtClean="0"/>
              <a:t>hasarlanmamış</a:t>
            </a:r>
            <a:r>
              <a:rPr lang="tr-TR" dirty="0" smtClean="0"/>
              <a:t> kalan hücrelerin </a:t>
            </a:r>
            <a:r>
              <a:rPr lang="tr-TR" dirty="0" err="1" smtClean="0"/>
              <a:t>proliferasyonu</a:t>
            </a:r>
            <a:r>
              <a:rPr lang="tr-TR" dirty="0" smtClean="0"/>
              <a:t> ve kök hücrelerin </a:t>
            </a:r>
            <a:r>
              <a:rPr lang="tr-TR" dirty="0" err="1" smtClean="0"/>
              <a:t>matürasyonu</a:t>
            </a:r>
            <a:endParaRPr lang="tr-TR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err="1" smtClean="0"/>
              <a:t>Skar</a:t>
            </a:r>
            <a:r>
              <a:rPr lang="tr-TR" dirty="0" smtClean="0"/>
              <a:t> ile iyileşme: hasarlı bölgeye bağ doku birikimi</a:t>
            </a:r>
            <a:endParaRPr lang="tr-TR" dirty="0"/>
          </a:p>
        </p:txBody>
      </p:sp>
      <p:pic>
        <p:nvPicPr>
          <p:cNvPr id="15362" name="3 Resim" descr="Regeneration-and-repair-text-smal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500188"/>
            <a:ext cx="2895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8 Resim" descr="SAM_104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Metin kutusu 7"/>
          <p:cNvSpPr txBox="1">
            <a:spLocks noChangeArrowheads="1"/>
          </p:cNvSpPr>
          <p:nvPr/>
        </p:nvSpPr>
        <p:spPr bwMode="auto">
          <a:xfrm>
            <a:off x="395288" y="6308725"/>
            <a:ext cx="180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>
                <a:latin typeface="Calibri" pitchFamily="34" charset="0"/>
              </a:rPr>
              <a:t>Tokyo/Japan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Başlık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9600" cy="1143000"/>
          </a:xfrm>
        </p:spPr>
        <p:txBody>
          <a:bodyPr/>
          <a:lstStyle/>
          <a:p>
            <a:r>
              <a:rPr lang="tr-TR" smtClean="0">
                <a:solidFill>
                  <a:schemeClr val="tx2"/>
                </a:solidFill>
              </a:rPr>
              <a:t>Rejenerasyon</a:t>
            </a:r>
            <a:endParaRPr lang="tr-TR" smtClean="0"/>
          </a:p>
        </p:txBody>
      </p:sp>
      <p:sp>
        <p:nvSpPr>
          <p:cNvPr id="16386" name="İçerik Yer Tutucusu 2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3921125"/>
          </a:xfrm>
        </p:spPr>
        <p:txBody>
          <a:bodyPr/>
          <a:lstStyle/>
          <a:p>
            <a:r>
              <a:rPr lang="tr-TR" smtClean="0"/>
              <a:t>En önemli düzenleyici kontrol istirahat evresindeki (G 0) hücrelerin uyarılarak hücre siklusuna katılmasıdır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800" smtClean="0">
                <a:solidFill>
                  <a:schemeClr val="tx2"/>
                </a:solidFill>
              </a:rPr>
              <a:t>Onarım, </a:t>
            </a:r>
            <a:r>
              <a:rPr lang="tr-TR" smtClean="0">
                <a:solidFill>
                  <a:schemeClr val="tx2"/>
                </a:solidFill>
              </a:rPr>
              <a:t>yara iyileşmesi</a:t>
            </a:r>
            <a:endParaRPr lang="tr-TR" smtClean="0"/>
          </a:p>
        </p:txBody>
      </p:sp>
      <p:sp>
        <p:nvSpPr>
          <p:cNvPr id="17410" name="İçerik Yer Tutucusu 2"/>
          <p:cNvSpPr>
            <a:spLocks noGrp="1"/>
          </p:cNvSpPr>
          <p:nvPr>
            <p:ph idx="1"/>
          </p:nvPr>
        </p:nvSpPr>
        <p:spPr>
          <a:xfrm>
            <a:off x="428625" y="1600200"/>
            <a:ext cx="6429375" cy="3471863"/>
          </a:xfrm>
        </p:spPr>
        <p:txBody>
          <a:bodyPr/>
          <a:lstStyle/>
          <a:p>
            <a:r>
              <a:rPr lang="tr-TR" smtClean="0"/>
              <a:t>Onarım inflamatuar değişiklikler başlar başlamaz başlar</a:t>
            </a:r>
          </a:p>
          <a:p>
            <a:pPr lvl="1"/>
            <a:r>
              <a:rPr lang="tr-TR" smtClean="0"/>
              <a:t>Hücre proliferasyonu</a:t>
            </a:r>
          </a:p>
          <a:p>
            <a:pPr lvl="1"/>
            <a:r>
              <a:rPr lang="tr-TR" smtClean="0"/>
              <a:t>Differansiasyonu</a:t>
            </a:r>
          </a:p>
          <a:p>
            <a:pPr lvl="1"/>
            <a:r>
              <a:rPr lang="tr-TR" smtClean="0"/>
              <a:t>Ekstraselüler matriks depolanmasını içeren birçok olayı içerir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solidFill>
                  <a:schemeClr val="tx2"/>
                </a:solidFill>
              </a:rPr>
              <a:t>Onarım (reparasyon)</a:t>
            </a:r>
            <a:endParaRPr lang="tr-TR" smtClean="0"/>
          </a:p>
        </p:txBody>
      </p:sp>
      <p:sp>
        <p:nvSpPr>
          <p:cNvPr id="18434" name="İçerik Yer Tutucusu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525962"/>
          </a:xfrm>
        </p:spPr>
        <p:txBody>
          <a:bodyPr/>
          <a:lstStyle/>
          <a:p>
            <a:r>
              <a:rPr lang="tr-TR" smtClean="0"/>
              <a:t>Zedeleyici etken bir mikroorganizma ise bu etkenin yok edilmesi</a:t>
            </a:r>
          </a:p>
          <a:p>
            <a:r>
              <a:rPr lang="tr-TR" smtClean="0"/>
              <a:t>Değilse zedeleyici kuvvetin doku lehine çevrilerek olayın nötralizasyonu </a:t>
            </a:r>
          </a:p>
          <a:p>
            <a:pPr>
              <a:buFont typeface="Arial" charset="0"/>
              <a:buNone/>
            </a:pPr>
            <a:r>
              <a:rPr lang="tr-TR" smtClean="0"/>
              <a:t>	tamamlanmadan tam etkili olamaz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grpSp>
        <p:nvGrpSpPr>
          <p:cNvPr id="19458" name="Grup 8"/>
          <p:cNvGrpSpPr>
            <a:grpSpLocks/>
          </p:cNvGrpSpPr>
          <p:nvPr/>
        </p:nvGrpSpPr>
        <p:grpSpPr bwMode="auto">
          <a:xfrm>
            <a:off x="-36513" y="-50800"/>
            <a:ext cx="9212263" cy="6910388"/>
            <a:chOff x="-36513" y="-50752"/>
            <a:chExt cx="9211670" cy="6909674"/>
          </a:xfrm>
        </p:grpSpPr>
        <p:pic>
          <p:nvPicPr>
            <p:cNvPr id="19459" name="Resim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36513" y="-50752"/>
              <a:ext cx="9211669" cy="6908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0" name="İçerik Yer Tutucusu 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64088" y="4000620"/>
              <a:ext cx="3811069" cy="2858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1" name="Metin kutusu 7"/>
            <p:cNvSpPr txBox="1">
              <a:spLocks noChangeArrowheads="1"/>
            </p:cNvSpPr>
            <p:nvPr/>
          </p:nvSpPr>
          <p:spPr bwMode="auto">
            <a:xfrm>
              <a:off x="323528" y="6381328"/>
              <a:ext cx="14401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tr-TR">
                  <a:latin typeface="Calibri" pitchFamily="34" charset="0"/>
                </a:rPr>
                <a:t>Chiba / Japan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smtClean="0">
                <a:solidFill>
                  <a:schemeClr val="accent1"/>
                </a:solidFill>
              </a:rPr>
              <a:t>HÜCRE BÜYÜMESİNİN KONTROLU</a:t>
            </a:r>
            <a:endParaRPr lang="tr-TR" smtClean="0">
              <a:solidFill>
                <a:schemeClr val="accent1"/>
              </a:solidFill>
            </a:endParaRPr>
          </a:p>
        </p:txBody>
      </p:sp>
      <p:sp>
        <p:nvSpPr>
          <p:cNvPr id="20482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Hasarlı hücrelerin ve dokuların rejenerasyonu, büyüme faktörlerinin denetimi altında gerçekleşen ve ESM bütünlüğünün bozulmamış olmasını gerektiren bir süreçtir.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Başlık"/>
          <p:cNvSpPr>
            <a:spLocks noGrp="1"/>
          </p:cNvSpPr>
          <p:nvPr>
            <p:ph type="title"/>
          </p:nvPr>
        </p:nvSpPr>
        <p:spPr>
          <a:xfrm>
            <a:off x="685800" y="142875"/>
            <a:ext cx="7772400" cy="1143000"/>
          </a:xfrm>
        </p:spPr>
        <p:txBody>
          <a:bodyPr/>
          <a:lstStyle/>
          <a:p>
            <a:r>
              <a:rPr lang="tr-TR" altLang="tr-TR" sz="2800" b="1" smtClean="0">
                <a:solidFill>
                  <a:schemeClr val="accent1"/>
                </a:solidFill>
              </a:rPr>
              <a:t>HÜCRE BÜYÜMESİNİN KONTROLU:</a:t>
            </a:r>
            <a:endParaRPr lang="tr-TR" sz="2800" smtClean="0">
              <a:solidFill>
                <a:schemeClr val="accent1"/>
              </a:solidFill>
            </a:endParaRPr>
          </a:p>
        </p:txBody>
      </p:sp>
      <p:sp>
        <p:nvSpPr>
          <p:cNvPr id="21506" name="2 İçerik Yer Tutucusu"/>
          <p:cNvSpPr>
            <a:spLocks noGrp="1"/>
          </p:cNvSpPr>
          <p:nvPr>
            <p:ph idx="1"/>
          </p:nvPr>
        </p:nvSpPr>
        <p:spPr>
          <a:xfrm>
            <a:off x="685800" y="1714500"/>
            <a:ext cx="7772400" cy="4114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altLang="tr-TR" smtClean="0"/>
              <a:t>DNA replikasyonu ve mitoz, proliferasyondaki kilit süreçler</a:t>
            </a:r>
          </a:p>
          <a:p>
            <a:pPr>
              <a:spcBef>
                <a:spcPct val="50000"/>
              </a:spcBef>
            </a:pPr>
            <a:r>
              <a:rPr lang="tr-TR" altLang="tr-TR" smtClean="0"/>
              <a:t>Bunları denetim altında tutan olaylar dizisi “hücre siklusu” olarak bilinir.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tr-TR" altLang="tr-TR" smtClean="0"/>
          </a:p>
          <a:p>
            <a:endParaRPr lang="tr-TR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103</TotalTime>
  <Words>753</Words>
  <Application>Microsoft Office PowerPoint</Application>
  <PresentationFormat>Ekran Gösterisi (4:3)</PresentationFormat>
  <Paragraphs>130</Paragraphs>
  <Slides>30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Tasarım Şablonu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5" baseType="lpstr">
      <vt:lpstr>Calibri</vt:lpstr>
      <vt:lpstr>Arial</vt:lpstr>
      <vt:lpstr>Wingdings</vt:lpstr>
      <vt:lpstr>Times New Roman</vt:lpstr>
      <vt:lpstr>Ofis Teması</vt:lpstr>
      <vt:lpstr>Doku Yenilenmesi ve Normal Hücre Büyümesinin Kontrolü</vt:lpstr>
      <vt:lpstr>Sunum Akış Planı</vt:lpstr>
      <vt:lpstr>Slayt 3</vt:lpstr>
      <vt:lpstr>Rejenerasyon</vt:lpstr>
      <vt:lpstr>Onarım, yara iyileşmesi</vt:lpstr>
      <vt:lpstr>Onarım (reparasyon)</vt:lpstr>
      <vt:lpstr>Slayt 7</vt:lpstr>
      <vt:lpstr>HÜCRE BÜYÜMESİNİN KONTROLU</vt:lpstr>
      <vt:lpstr>HÜCRE BÜYÜMESİNİN KONTROLU:</vt:lpstr>
      <vt:lpstr>Slayt 10</vt:lpstr>
      <vt:lpstr>Slayt 11</vt:lpstr>
      <vt:lpstr>Kök hücreler</vt:lpstr>
      <vt:lpstr>Embriyonel kök hücre</vt:lpstr>
      <vt:lpstr>Doku kök hücreleri</vt:lpstr>
      <vt:lpstr>Slayt 15</vt:lpstr>
      <vt:lpstr>Rejeneratif Tıp</vt:lpstr>
      <vt:lpstr>Slayt 17</vt:lpstr>
      <vt:lpstr>Hücre büyümesinde moleküler olaylar</vt:lpstr>
      <vt:lpstr>İlgili proteinler ve moleküler olaylar</vt:lpstr>
      <vt:lpstr>Sinyal iletim yolağı</vt:lpstr>
      <vt:lpstr>İlgili proteinler ve moleküler olaylar</vt:lpstr>
      <vt:lpstr>Transkripsiyon faktörleri</vt:lpstr>
      <vt:lpstr>Büyüme inhibisyonu</vt:lpstr>
      <vt:lpstr>Büyüme faktörleri</vt:lpstr>
      <vt:lpstr>Büyüme faktörleri ve reseptörleri</vt:lpstr>
      <vt:lpstr>Hücresel metabolizma ve mitokondri </vt:lpstr>
      <vt:lpstr>Hücre ölüm mekanizmaları</vt:lpstr>
      <vt:lpstr>Slayt 28</vt:lpstr>
      <vt:lpstr>Hücresel yaşlanma</vt:lpstr>
      <vt:lpstr>Slayt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dell</dc:creator>
  <cp:lastModifiedBy>genel</cp:lastModifiedBy>
  <cp:revision>22</cp:revision>
  <dcterms:created xsi:type="dcterms:W3CDTF">2017-05-02T19:04:02Z</dcterms:created>
  <dcterms:modified xsi:type="dcterms:W3CDTF">2017-05-30T11:26:23Z</dcterms:modified>
</cp:coreProperties>
</file>