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86377-70EB-4979-8856-D998BC78AECA}" type="datetimeFigureOut">
              <a:rPr lang="tr-TR"/>
              <a:pPr>
                <a:defRPr/>
              </a:pPr>
              <a:t>12.12.2017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7F5E-1B6F-4CD1-8B0A-786427CEB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5293E-2D54-4A55-B508-B4C67B9640A8}" type="datetimeFigureOut">
              <a:rPr lang="tr-TR"/>
              <a:pPr>
                <a:defRPr/>
              </a:pPr>
              <a:t>12.12.2017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97D28-4C1C-43D4-8FAE-ED14FB1E8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6DAE1-C5FC-4745-9B66-EE781542DBAA}" type="datetimeFigureOut">
              <a:rPr lang="tr-TR"/>
              <a:pPr>
                <a:defRPr/>
              </a:pPr>
              <a:t>12.12.2017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308E-3327-4FEC-BA33-2C805D510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E70A-4F70-40B0-BFAA-CC5C8DFE459A}" type="datetimeFigureOut">
              <a:rPr lang="tr-TR"/>
              <a:pPr>
                <a:defRPr/>
              </a:pPr>
              <a:t>12.12.2017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D9189-7D87-48C2-A773-EA33D53F3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5F3AB-046E-4674-9DB0-B8620C8F99D0}" type="datetimeFigureOut">
              <a:rPr lang="tr-TR"/>
              <a:pPr>
                <a:defRPr/>
              </a:pPr>
              <a:t>12.12.2017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AAEA5-452E-4961-BE33-FE6B1E8BF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47C0-E074-4517-A3F5-C2DB7478672D}" type="datetimeFigureOut">
              <a:rPr lang="tr-TR"/>
              <a:pPr>
                <a:defRPr/>
              </a:pPr>
              <a:t>12.12.2017</a:t>
            </a:fld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831FB-B14C-4540-A64F-D4B45E05F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7C3B-6673-4449-9B7F-4AC91EF14BB6}" type="datetimeFigureOut">
              <a:rPr lang="tr-TR"/>
              <a:pPr>
                <a:defRPr/>
              </a:pPr>
              <a:t>12.12.2017</a:t>
            </a:fld>
            <a:endParaRPr lang="en-US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06E6-9BA0-494C-993E-2163FCFC3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EE2E0-7883-4CE2-96F1-7785F301428B}" type="datetimeFigureOut">
              <a:rPr lang="tr-TR"/>
              <a:pPr>
                <a:defRPr/>
              </a:pPr>
              <a:t>12.12.2017</a:t>
            </a:fld>
            <a:endParaRPr lang="en-US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DD915-A861-409A-808F-D211AC9EA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2ABC-8A03-4F1A-8E01-A0645CC7083D}" type="datetimeFigureOut">
              <a:rPr lang="tr-TR"/>
              <a:pPr>
                <a:defRPr/>
              </a:pPr>
              <a:t>12.12.2017</a:t>
            </a:fld>
            <a:endParaRPr lang="en-US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AFCA-66E1-40E1-8031-8FE0D0AAE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C16D-4E9D-4D18-A55F-9C2901990088}" type="datetimeFigureOut">
              <a:rPr lang="tr-TR"/>
              <a:pPr>
                <a:defRPr/>
              </a:pPr>
              <a:t>12.12.2017</a:t>
            </a:fld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8AB3-6C6D-4159-976B-99275FB95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DE8B-9E9F-46BF-9C85-44BA5F231F66}" type="datetimeFigureOut">
              <a:rPr lang="tr-TR"/>
              <a:pPr>
                <a:defRPr/>
              </a:pPr>
              <a:t>12.12.2017</a:t>
            </a:fld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319BF-E007-4630-8214-50E713D6B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D6B6DE-13D8-4F9B-B711-CF51812C858C}" type="datetimeFigureOut">
              <a:rPr lang="tr-TR"/>
              <a:pPr>
                <a:defRPr/>
              </a:pPr>
              <a:t>12.12.2017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BCC7DB-DF75-4D49-A153-71A55FD54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Gestasyonel Trofoblastik Hastalıklar</a:t>
            </a:r>
            <a:endParaRPr lang="en-US" smtClean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Dr. Havva Serap Toru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Akdeniz Üniversitesi Tıp Fakültesi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Patoloji A.D.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Antalya/Türkiye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İnvaziv mol</a:t>
            </a:r>
            <a:endParaRPr lang="en-US" smtClean="0"/>
          </a:p>
        </p:txBody>
      </p:sp>
      <p:sp>
        <p:nvSpPr>
          <p:cNvPr id="2253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Mol hidatiform uterin duvar invazyonu, penetrasyonu</a:t>
            </a:r>
          </a:p>
          <a:p>
            <a:pPr eaLnBrk="1" hangingPunct="1"/>
            <a:r>
              <a:rPr lang="tr-TR" smtClean="0"/>
              <a:t>Myometriyum içinde hidropik ve trofoblastik proliferasyon gösteren koryon villuslar</a:t>
            </a:r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İnvaziv mol</a:t>
            </a:r>
            <a:endParaRPr lang="en-US" smtClean="0"/>
          </a:p>
        </p:txBody>
      </p:sp>
      <p:pic>
        <p:nvPicPr>
          <p:cNvPr id="23554" name="3 İçerik Yer Tutucusu" descr="invasive-mole-6-728.jpg"/>
          <p:cNvPicPr>
            <a:picLocks noGrp="1" noChangeAspect="1"/>
          </p:cNvPicPr>
          <p:nvPr>
            <p:ph idx="1"/>
          </p:nvPr>
        </p:nvPicPr>
        <p:blipFill>
          <a:blip r:embed="rId2"/>
          <a:srcRect l="5016" t="18309" r="2647" b="1192"/>
          <a:stretch>
            <a:fillRect/>
          </a:stretch>
        </p:blipFill>
        <p:spPr>
          <a:xfrm>
            <a:off x="1285875" y="1571625"/>
            <a:ext cx="6908800" cy="45164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Koryokarsinom</a:t>
            </a:r>
            <a:endParaRPr lang="en-US" smtClean="0"/>
          </a:p>
        </p:txBody>
      </p:sp>
      <p:sp>
        <p:nvSpPr>
          <p:cNvPr id="2457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Trofoblastik hücrelerden köken alan gestasyonel malign tümör (sito ve sinsityotrofoblastlar)</a:t>
            </a:r>
          </a:p>
          <a:p>
            <a:pPr eaLnBrk="1" hangingPunct="1"/>
            <a:r>
              <a:rPr lang="tr-TR" smtClean="0"/>
              <a:t>Öyküde normal ya da anormal gebelik (+)</a:t>
            </a:r>
          </a:p>
          <a:p>
            <a:pPr eaLnBrk="1" hangingPunct="1"/>
            <a:r>
              <a:rPr lang="tr-TR" smtClean="0"/>
              <a:t>Hızlı büyür, yaygın metastaz yapar, hematojen yayılım sık</a:t>
            </a:r>
          </a:p>
          <a:p>
            <a:pPr eaLnBrk="1" hangingPunct="1"/>
            <a:r>
              <a:rPr lang="tr-TR" smtClean="0"/>
              <a:t>Kemoterapiye iyi yanıt (+)</a:t>
            </a:r>
          </a:p>
          <a:p>
            <a:pPr eaLnBrk="1" hangingPunct="1"/>
            <a:r>
              <a:rPr lang="tr-TR" smtClean="0"/>
              <a:t>Düzensiz vajinal kanama ile kliniğe başvuru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Koryokarsinom </a:t>
            </a:r>
            <a:endParaRPr lang="en-US" smtClean="0"/>
          </a:p>
        </p:txBody>
      </p:sp>
      <p:pic>
        <p:nvPicPr>
          <p:cNvPr id="25602" name="3 İçerik Yer Tutucusu" descr="choriocarcinoma_gross-14929BC13BE681846D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2038" y="1600200"/>
            <a:ext cx="7019925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Koryokarsinom </a:t>
            </a:r>
            <a:endParaRPr lang="en-US" smtClean="0"/>
          </a:p>
        </p:txBody>
      </p:sp>
      <p:pic>
        <p:nvPicPr>
          <p:cNvPr id="26626" name="3 İçerik Yer Tutucusu" descr="800px-Choriocarcinoma_-2-_very_high_ma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4750" y="1600200"/>
            <a:ext cx="6794500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Plasental</a:t>
            </a:r>
            <a:r>
              <a:rPr lang="tr-TR" dirty="0" smtClean="0"/>
              <a:t> Site </a:t>
            </a:r>
            <a:r>
              <a:rPr lang="tr-TR" dirty="0" err="1"/>
              <a:t>T</a:t>
            </a:r>
            <a:r>
              <a:rPr lang="tr-TR" dirty="0" err="1" smtClean="0"/>
              <a:t>rofoblastik</a:t>
            </a:r>
            <a:r>
              <a:rPr lang="tr-TR" dirty="0" smtClean="0"/>
              <a:t> Tümör (PSTT)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Gestasyonel</a:t>
            </a:r>
            <a:r>
              <a:rPr lang="tr-TR" dirty="0" smtClean="0"/>
              <a:t> </a:t>
            </a:r>
            <a:r>
              <a:rPr lang="tr-TR" dirty="0" err="1" smtClean="0"/>
              <a:t>trofoblastik</a:t>
            </a:r>
            <a:r>
              <a:rPr lang="tr-TR" dirty="0" smtClean="0"/>
              <a:t> </a:t>
            </a:r>
            <a:r>
              <a:rPr lang="tr-TR" dirty="0" err="1" smtClean="0"/>
              <a:t>neoplazilerin</a:t>
            </a:r>
            <a:r>
              <a:rPr lang="tr-TR" dirty="0" smtClean="0"/>
              <a:t> %2’den azı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Ekstravillöz</a:t>
            </a:r>
            <a:r>
              <a:rPr lang="tr-TR" dirty="0" smtClean="0"/>
              <a:t> </a:t>
            </a:r>
            <a:r>
              <a:rPr lang="tr-TR" dirty="0" err="1" smtClean="0"/>
              <a:t>trofoblastların</a:t>
            </a:r>
            <a:r>
              <a:rPr lang="tr-TR" dirty="0" smtClean="0"/>
              <a:t> (</a:t>
            </a:r>
            <a:r>
              <a:rPr lang="tr-TR" dirty="0" err="1" smtClean="0"/>
              <a:t>intermediate</a:t>
            </a:r>
            <a:r>
              <a:rPr lang="tr-TR" dirty="0" smtClean="0"/>
              <a:t> </a:t>
            </a:r>
            <a:r>
              <a:rPr lang="tr-TR" dirty="0" err="1" smtClean="0"/>
              <a:t>trofoblast</a:t>
            </a:r>
            <a:r>
              <a:rPr lang="tr-TR" dirty="0" smtClean="0"/>
              <a:t>) </a:t>
            </a:r>
            <a:r>
              <a:rPr lang="tr-TR" dirty="0" err="1" smtClean="0"/>
              <a:t>neoplastik</a:t>
            </a:r>
            <a:r>
              <a:rPr lang="tr-TR" dirty="0" smtClean="0"/>
              <a:t> </a:t>
            </a:r>
            <a:r>
              <a:rPr lang="tr-TR" dirty="0" err="1" smtClean="0"/>
              <a:t>proliferasyonu</a:t>
            </a:r>
            <a:r>
              <a:rPr lang="tr-TR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Normalde </a:t>
            </a:r>
            <a:r>
              <a:rPr lang="tr-TR" dirty="0" err="1" smtClean="0"/>
              <a:t>intermediate</a:t>
            </a:r>
            <a:r>
              <a:rPr lang="tr-TR" dirty="0" smtClean="0"/>
              <a:t> </a:t>
            </a:r>
            <a:r>
              <a:rPr lang="tr-TR" dirty="0" err="1" smtClean="0"/>
              <a:t>trofoblastlar</a:t>
            </a:r>
            <a:r>
              <a:rPr lang="tr-TR" dirty="0" smtClean="0"/>
              <a:t> </a:t>
            </a:r>
            <a:r>
              <a:rPr lang="tr-TR" dirty="0" err="1" smtClean="0"/>
              <a:t>implantasyon</a:t>
            </a:r>
            <a:r>
              <a:rPr lang="tr-TR" dirty="0" smtClean="0"/>
              <a:t> bölgelerinde, </a:t>
            </a:r>
            <a:r>
              <a:rPr lang="tr-TR" dirty="0" err="1" smtClean="0"/>
              <a:t>plasental</a:t>
            </a:r>
            <a:r>
              <a:rPr lang="tr-TR" dirty="0" smtClean="0"/>
              <a:t> </a:t>
            </a:r>
            <a:r>
              <a:rPr lang="tr-TR" dirty="0" err="1" smtClean="0"/>
              <a:t>parankim</a:t>
            </a:r>
            <a:r>
              <a:rPr lang="tr-TR" dirty="0" smtClean="0"/>
              <a:t> adalarında ve </a:t>
            </a:r>
            <a:r>
              <a:rPr lang="tr-TR" dirty="0" err="1" smtClean="0"/>
              <a:t>plasental</a:t>
            </a:r>
            <a:r>
              <a:rPr lang="tr-TR" dirty="0" smtClean="0"/>
              <a:t> </a:t>
            </a:r>
            <a:r>
              <a:rPr lang="tr-TR" dirty="0" err="1" smtClean="0"/>
              <a:t>membranda</a:t>
            </a:r>
            <a:r>
              <a:rPr lang="tr-TR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PSTT Klinik: </a:t>
            </a:r>
            <a:r>
              <a:rPr lang="tr-TR" dirty="0" err="1" smtClean="0"/>
              <a:t>uterin</a:t>
            </a:r>
            <a:r>
              <a:rPr lang="tr-TR" dirty="0" smtClean="0"/>
              <a:t> kitle ve eşlik eden anormal </a:t>
            </a:r>
            <a:r>
              <a:rPr lang="tr-TR" dirty="0" err="1" smtClean="0"/>
              <a:t>uterin</a:t>
            </a:r>
            <a:r>
              <a:rPr lang="tr-TR" dirty="0" smtClean="0"/>
              <a:t> kanama/</a:t>
            </a:r>
            <a:r>
              <a:rPr lang="tr-TR" dirty="0" err="1" smtClean="0"/>
              <a:t>amenore</a:t>
            </a:r>
            <a:r>
              <a:rPr lang="tr-TR" dirty="0" smtClean="0"/>
              <a:t> ve artmış HCG düzeyleri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PSTT histoloji: </a:t>
            </a:r>
            <a:r>
              <a:rPr lang="tr-TR" dirty="0" err="1" smtClean="0"/>
              <a:t>endometriyumu</a:t>
            </a:r>
            <a:r>
              <a:rPr lang="tr-TR" dirty="0" smtClean="0"/>
              <a:t> </a:t>
            </a:r>
            <a:r>
              <a:rPr lang="tr-TR" dirty="0" err="1" smtClean="0"/>
              <a:t>diffüz</a:t>
            </a:r>
            <a:r>
              <a:rPr lang="tr-TR" dirty="0" smtClean="0"/>
              <a:t> </a:t>
            </a:r>
            <a:r>
              <a:rPr lang="tr-TR" dirty="0" err="1" smtClean="0"/>
              <a:t>infiltre</a:t>
            </a:r>
            <a:r>
              <a:rPr lang="tr-TR" dirty="0" smtClean="0"/>
              <a:t> eden </a:t>
            </a:r>
            <a:r>
              <a:rPr lang="tr-TR" dirty="0" err="1" smtClean="0"/>
              <a:t>neoplastik</a:t>
            </a:r>
            <a:r>
              <a:rPr lang="tr-TR" dirty="0" smtClean="0"/>
              <a:t> </a:t>
            </a:r>
            <a:r>
              <a:rPr lang="tr-TR" dirty="0" err="1" smtClean="0"/>
              <a:t>intermediate</a:t>
            </a:r>
            <a:r>
              <a:rPr lang="tr-TR" dirty="0" smtClean="0"/>
              <a:t> </a:t>
            </a:r>
            <a:r>
              <a:rPr lang="tr-TR" dirty="0" err="1" smtClean="0"/>
              <a:t>trofoblast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PSTT</a:t>
            </a:r>
            <a:endParaRPr lang="en-US" smtClean="0"/>
          </a:p>
        </p:txBody>
      </p:sp>
      <p:pic>
        <p:nvPicPr>
          <p:cNvPr id="28674" name="3 İçerik Yer Tutucusu" descr="PSTT gro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754188"/>
            <a:ext cx="6400800" cy="42164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/>
              <a:t>PSTT</a:t>
            </a:r>
            <a:endParaRPr lang="en-US" smtClean="0"/>
          </a:p>
        </p:txBody>
      </p:sp>
      <p:pic>
        <p:nvPicPr>
          <p:cNvPr id="29698" name="4 Resim" descr="Uterus_PlacentalSiteTrophoblasticTumor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47750"/>
            <a:ext cx="7072313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PSTT damar invazyonu</a:t>
            </a:r>
            <a:endParaRPr lang="en-US" smtClean="0"/>
          </a:p>
        </p:txBody>
      </p:sp>
      <p:pic>
        <p:nvPicPr>
          <p:cNvPr id="30722" name="3 İçerik Yer Tutucusu" descr="PSTT damar invazy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9413" y="1600200"/>
            <a:ext cx="5845175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Başlık"/>
          <p:cNvSpPr>
            <a:spLocks noGrp="1"/>
          </p:cNvSpPr>
          <p:nvPr>
            <p:ph type="title"/>
          </p:nvPr>
        </p:nvSpPr>
        <p:spPr>
          <a:xfrm>
            <a:off x="428625" y="5715000"/>
            <a:ext cx="8229600" cy="1143000"/>
          </a:xfrm>
        </p:spPr>
        <p:txBody>
          <a:bodyPr/>
          <a:lstStyle/>
          <a:p>
            <a:pPr eaLnBrk="1" hangingPunct="1"/>
            <a:r>
              <a:rPr lang="tr-TR" sz="4000" b="1" i="1" smtClean="0"/>
              <a:t>Teşekkür ederim...</a:t>
            </a:r>
            <a:endParaRPr lang="en-US" sz="4000" b="1" i="1" smtClean="0"/>
          </a:p>
        </p:txBody>
      </p:sp>
      <p:pic>
        <p:nvPicPr>
          <p:cNvPr id="31746" name="Picture 2" descr="F:\Bilgisayar yedek\19.06.10-moryer\IMG_66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500063"/>
            <a:ext cx="7334250" cy="55006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Sunum akış plani</a:t>
            </a:r>
            <a:endParaRPr lang="en-US" smtClean="0"/>
          </a:p>
        </p:txBody>
      </p:sp>
      <p:sp>
        <p:nvSpPr>
          <p:cNvPr id="1433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Tanım ve terminoloji</a:t>
            </a:r>
          </a:p>
          <a:p>
            <a:pPr eaLnBrk="1" hangingPunct="1"/>
            <a:r>
              <a:rPr lang="tr-TR" smtClean="0"/>
              <a:t>Mol hidatidiform: parsiyel, komplet</a:t>
            </a:r>
          </a:p>
          <a:p>
            <a:pPr eaLnBrk="1" hangingPunct="1"/>
            <a:r>
              <a:rPr lang="tr-TR" smtClean="0"/>
              <a:t>Koryokarsinom</a:t>
            </a:r>
          </a:p>
          <a:p>
            <a:pPr eaLnBrk="1" hangingPunct="1"/>
            <a:r>
              <a:rPr lang="tr-TR" smtClean="0"/>
              <a:t>Plasental site trofoblastik tümör</a:t>
            </a: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Tanım</a:t>
            </a:r>
            <a:endParaRPr lang="en-US" smtClean="0"/>
          </a:p>
        </p:txBody>
      </p:sp>
      <p:sp>
        <p:nvSpPr>
          <p:cNvPr id="1536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Plasental  dokunun (villöz ya da trofoblastik) proliferasyonu ile karakterli tümör ve tümör benzeri durumları kapsayan bir hastalık yelpazesidir.</a:t>
            </a: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Mol Hidatidiform</a:t>
            </a:r>
            <a:endParaRPr lang="en-US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Gestasyonel</a:t>
            </a:r>
            <a:r>
              <a:rPr lang="tr-TR" dirty="0" smtClean="0"/>
              <a:t> </a:t>
            </a:r>
            <a:r>
              <a:rPr lang="tr-TR" dirty="0" err="1" smtClean="0"/>
              <a:t>trofoblastik</a:t>
            </a:r>
            <a:r>
              <a:rPr lang="tr-TR" dirty="0" smtClean="0"/>
              <a:t> hastalıkların en önemlisi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Tanısı neden önemli?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Persiste</a:t>
            </a:r>
            <a:r>
              <a:rPr lang="tr-TR" dirty="0" smtClean="0"/>
              <a:t> </a:t>
            </a:r>
            <a:r>
              <a:rPr lang="tr-TR" dirty="0" err="1" smtClean="0"/>
              <a:t>trofoblastik</a:t>
            </a:r>
            <a:r>
              <a:rPr lang="tr-TR" dirty="0" smtClean="0"/>
              <a:t> hastalık ve </a:t>
            </a:r>
            <a:r>
              <a:rPr lang="tr-TR" dirty="0" err="1" smtClean="0"/>
              <a:t>koryokarsinom</a:t>
            </a:r>
            <a:r>
              <a:rPr lang="tr-TR" dirty="0" smtClean="0"/>
              <a:t> riski ↑↑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Histoloji: </a:t>
            </a:r>
            <a:r>
              <a:rPr lang="tr-TR" dirty="0" err="1" smtClean="0"/>
              <a:t>koryon</a:t>
            </a:r>
            <a:r>
              <a:rPr lang="tr-TR" dirty="0" smtClean="0"/>
              <a:t> </a:t>
            </a:r>
            <a:r>
              <a:rPr lang="tr-TR" dirty="0" err="1" smtClean="0"/>
              <a:t>villuslarda</a:t>
            </a:r>
            <a:r>
              <a:rPr lang="tr-TR" dirty="0" smtClean="0"/>
              <a:t> genişleme ve </a:t>
            </a:r>
            <a:r>
              <a:rPr lang="tr-TR" dirty="0" err="1" smtClean="0"/>
              <a:t>trofoblastik</a:t>
            </a:r>
            <a:r>
              <a:rPr lang="tr-TR" dirty="0" smtClean="0"/>
              <a:t> </a:t>
            </a:r>
            <a:r>
              <a:rPr lang="tr-TR" dirty="0" err="1" smtClean="0"/>
              <a:t>proliferasyon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Genelde 9. haftada USG ile tanı alır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Spontan</a:t>
            </a:r>
            <a:r>
              <a:rPr lang="tr-TR" dirty="0" smtClean="0"/>
              <a:t> düşük sık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HCG düzeylerinde normal gebeliğe göre hızlı ve fazla yükseliş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Komplet mol</a:t>
            </a:r>
            <a:endParaRPr lang="en-US" smtClean="0"/>
          </a:p>
        </p:txBody>
      </p:sp>
      <p:pic>
        <p:nvPicPr>
          <p:cNvPr id="17410" name="5 İçerik Yer Tutucusu" descr="hydatiform.jpg"/>
          <p:cNvPicPr>
            <a:picLocks noGrp="1" noChangeAspect="1"/>
          </p:cNvPicPr>
          <p:nvPr>
            <p:ph idx="1"/>
          </p:nvPr>
        </p:nvPicPr>
        <p:blipFill>
          <a:blip r:embed="rId2"/>
          <a:srcRect b="37495"/>
          <a:stretch>
            <a:fillRect/>
          </a:stretch>
        </p:blipFill>
        <p:spPr>
          <a:xfrm>
            <a:off x="1643063" y="1143000"/>
            <a:ext cx="6715125" cy="52197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Komplet mol</a:t>
            </a:r>
            <a:endParaRPr lang="en-US" smtClean="0"/>
          </a:p>
        </p:txBody>
      </p:sp>
      <p:pic>
        <p:nvPicPr>
          <p:cNvPr id="18434" name="3 İçerik Yer Tutucusu" descr="mole-hydatidiform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28750"/>
            <a:ext cx="3983038" cy="4525963"/>
          </a:xfrm>
        </p:spPr>
      </p:pic>
      <p:pic>
        <p:nvPicPr>
          <p:cNvPr id="18435" name="4 Resim" descr="300px-Hydatidiform_mole_(1)_complete_typ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428750"/>
            <a:ext cx="456882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Parsiyel mol </a:t>
            </a:r>
            <a:endParaRPr lang="en-US" smtClean="0"/>
          </a:p>
        </p:txBody>
      </p:sp>
      <p:pic>
        <p:nvPicPr>
          <p:cNvPr id="19458" name="3 İçerik Yer Tutucusu" descr="hydatiform.jpg"/>
          <p:cNvPicPr>
            <a:picLocks noGrp="1" noChangeAspect="1"/>
          </p:cNvPicPr>
          <p:nvPr>
            <p:ph idx="1"/>
          </p:nvPr>
        </p:nvPicPr>
        <p:blipFill>
          <a:blip r:embed="rId2"/>
          <a:srcRect t="54613"/>
          <a:stretch>
            <a:fillRect/>
          </a:stretch>
        </p:blipFill>
        <p:spPr>
          <a:xfrm>
            <a:off x="1130300" y="1928813"/>
            <a:ext cx="7088188" cy="4000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Başlık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eaLnBrk="1" hangingPunct="1"/>
            <a:r>
              <a:rPr lang="tr-TR" smtClean="0"/>
              <a:t>Parsiyel Mol</a:t>
            </a:r>
            <a:endParaRPr lang="en-US" smtClean="0"/>
          </a:p>
        </p:txBody>
      </p:sp>
      <p:pic>
        <p:nvPicPr>
          <p:cNvPr id="20482" name="3 İçerik Yer Tutucusu" descr="partial mole makr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928688"/>
            <a:ext cx="3571875" cy="2295525"/>
          </a:xfrm>
        </p:spPr>
      </p:pic>
      <p:pic>
        <p:nvPicPr>
          <p:cNvPr id="20483" name="4 Resim" descr="partial-pathology-triploid-116743-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214688"/>
            <a:ext cx="4864100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5 Resim" descr="PLAC067 parti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857250"/>
            <a:ext cx="455453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Komplet</a:t>
            </a:r>
            <a:r>
              <a:rPr lang="tr-TR" dirty="0" smtClean="0"/>
              <a:t> ve </a:t>
            </a:r>
            <a:r>
              <a:rPr lang="tr-TR" dirty="0" err="1" smtClean="0"/>
              <a:t>parsiyel</a:t>
            </a:r>
            <a:r>
              <a:rPr lang="tr-TR" dirty="0" smtClean="0"/>
              <a:t> </a:t>
            </a:r>
            <a:r>
              <a:rPr lang="tr-TR" dirty="0" err="1" smtClean="0"/>
              <a:t>mol</a:t>
            </a:r>
            <a:r>
              <a:rPr lang="tr-TR" dirty="0" smtClean="0"/>
              <a:t> P57 ve Ki-67 ekspresyonu</a:t>
            </a:r>
            <a:endParaRPr lang="en-US" dirty="0"/>
          </a:p>
        </p:txBody>
      </p:sp>
      <p:pic>
        <p:nvPicPr>
          <p:cNvPr id="21506" name="3 İçerik Yer Tutucusu" descr="p57 mol.jpg"/>
          <p:cNvPicPr>
            <a:picLocks noGrp="1" noChangeAspect="1"/>
          </p:cNvPicPr>
          <p:nvPr>
            <p:ph idx="1"/>
          </p:nvPr>
        </p:nvPicPr>
        <p:blipFill>
          <a:blip r:embed="rId2"/>
          <a:srcRect b="19757"/>
          <a:stretch>
            <a:fillRect/>
          </a:stretch>
        </p:blipFill>
        <p:spPr>
          <a:xfrm>
            <a:off x="2484438" y="1643063"/>
            <a:ext cx="4370387" cy="521493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218</Words>
  <Application>Microsoft Office PowerPoint</Application>
  <PresentationFormat>Ekran Gösterisi (4:3)</PresentationFormat>
  <Paragraphs>47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Tasarım Şablonu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2" baseType="lpstr">
      <vt:lpstr>Arial</vt:lpstr>
      <vt:lpstr>Calibri</vt:lpstr>
      <vt:lpstr>Ofis Teması</vt:lpstr>
      <vt:lpstr>Gestasyonel Trofoblastik Hastalıklar</vt:lpstr>
      <vt:lpstr>Sunum akış plani</vt:lpstr>
      <vt:lpstr>Tanım</vt:lpstr>
      <vt:lpstr>Mol Hidatidiform</vt:lpstr>
      <vt:lpstr>Komplet mol</vt:lpstr>
      <vt:lpstr>Komplet mol</vt:lpstr>
      <vt:lpstr>Parsiyel mol </vt:lpstr>
      <vt:lpstr>Parsiyel Mol</vt:lpstr>
      <vt:lpstr>Komplet ve parsiyel mol P57 ve Ki-67 ekspresyonu</vt:lpstr>
      <vt:lpstr>İnvaziv mol</vt:lpstr>
      <vt:lpstr>İnvaziv mol</vt:lpstr>
      <vt:lpstr>Koryokarsinom</vt:lpstr>
      <vt:lpstr>Koryokarsinom </vt:lpstr>
      <vt:lpstr>Koryokarsinom </vt:lpstr>
      <vt:lpstr>Plasental Site Trofoblastik Tümör (PSTT)</vt:lpstr>
      <vt:lpstr>PSTT</vt:lpstr>
      <vt:lpstr>PSTT</vt:lpstr>
      <vt:lpstr>PSTT damar invazyonu</vt:lpstr>
      <vt:lpstr>Teşekkür ederim...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Gestasyonel Trofoblastik Hastalıklar</dc:title>
  <dc:creator>dell</dc:creator>
  <cp:lastModifiedBy>genel</cp:lastModifiedBy>
  <cp:revision>13</cp:revision>
  <dcterms:created xsi:type="dcterms:W3CDTF">2017-10-09T21:16:54Z</dcterms:created>
  <dcterms:modified xsi:type="dcterms:W3CDTF">2017-12-12T12:22:04Z</dcterms:modified>
</cp:coreProperties>
</file>