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429"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40" r:id="rId86"/>
    <p:sldId id="339"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9" r:id="rId105"/>
    <p:sldId id="360" r:id="rId106"/>
    <p:sldId id="361" r:id="rId107"/>
    <p:sldId id="362" r:id="rId108"/>
    <p:sldId id="363" r:id="rId109"/>
    <p:sldId id="364" r:id="rId110"/>
    <p:sldId id="366" r:id="rId111"/>
    <p:sldId id="365" r:id="rId112"/>
    <p:sldId id="367" r:id="rId113"/>
    <p:sldId id="368" r:id="rId114"/>
    <p:sldId id="369" r:id="rId115"/>
    <p:sldId id="370" r:id="rId116"/>
    <p:sldId id="371" r:id="rId117"/>
    <p:sldId id="358"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4" r:id="rId160"/>
    <p:sldId id="413"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9" autoAdjust="0"/>
    <p:restoredTop sz="94718" autoAdjust="0"/>
  </p:normalViewPr>
  <p:slideViewPr>
    <p:cSldViewPr>
      <p:cViewPr varScale="1">
        <p:scale>
          <a:sx n="114" d="100"/>
          <a:sy n="114" d="100"/>
        </p:scale>
        <p:origin x="1446" y="114"/>
      </p:cViewPr>
      <p:guideLst>
        <p:guide orient="horz" pos="2160"/>
        <p:guide pos="2880"/>
      </p:guideLst>
    </p:cSldViewPr>
  </p:slideViewPr>
  <p:outlineViewPr>
    <p:cViewPr>
      <p:scale>
        <a:sx n="33" d="100"/>
        <a:sy n="33" d="100"/>
      </p:scale>
      <p:origin x="0" y="94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presProps" Target="presProp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20DF556-AA77-41E2-ACAC-BFBD10CE012E}"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177730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20DF556-AA77-41E2-ACAC-BFBD10CE012E}"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2411731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20DF556-AA77-41E2-ACAC-BFBD10CE012E}"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AC527D-3FC2-412C-A52A-429CBDD91CF8}"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3366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t>28.12.2023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140486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t>28.12.2023</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AC527D-3FC2-412C-A52A-429CBDD91CF8}"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1808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t>28.12.2023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4117949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20DF556-AA77-41E2-ACAC-BFBD10CE012E}"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4060038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20DF556-AA77-41E2-ACAC-BFBD10CE012E}"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2122618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20DF556-AA77-41E2-ACAC-BFBD10CE012E}"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310714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20DF556-AA77-41E2-ACAC-BFBD10CE012E}"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122876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20DF556-AA77-41E2-ACAC-BFBD10CE012E}" type="datetimeFigureOut">
              <a:rPr lang="tr-TR" smtClean="0"/>
              <a:t>28.12.2023</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739502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20DF556-AA77-41E2-ACAC-BFBD10CE012E}" type="datetimeFigureOut">
              <a:rPr lang="tr-TR" smtClean="0"/>
              <a:t>28.12.2023</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355062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20DF556-AA77-41E2-ACAC-BFBD10CE012E}" type="datetimeFigureOut">
              <a:rPr lang="tr-TR" smtClean="0"/>
              <a:t>28.12.2023</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56372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DF556-AA77-41E2-ACAC-BFBD10CE012E}" type="datetimeFigureOut">
              <a:rPr lang="tr-TR" smtClean="0"/>
              <a:t>28.12.2023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30570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t>28.12.2023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935369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t>28.12.2023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AC527D-3FC2-412C-A52A-429CBDD91CF8}" type="slidenum">
              <a:rPr lang="tr-TR" smtClean="0"/>
              <a:t>‹#›</a:t>
            </a:fld>
            <a:endParaRPr lang="tr-TR"/>
          </a:p>
        </p:txBody>
      </p:sp>
    </p:spTree>
    <p:extLst>
      <p:ext uri="{BB962C8B-B14F-4D97-AF65-F5344CB8AC3E}">
        <p14:creationId xmlns:p14="http://schemas.microsoft.com/office/powerpoint/2010/main" val="3116622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20DF556-AA77-41E2-ACAC-BFBD10CE012E}" type="datetimeFigureOut">
              <a:rPr lang="tr-TR" smtClean="0"/>
              <a:t>28.12.2023</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8AC527D-3FC2-412C-A52A-429CBDD91CF8}" type="slidenum">
              <a:rPr lang="tr-TR" smtClean="0"/>
              <a:t>‹#›</a:t>
            </a:fld>
            <a:endParaRPr lang="tr-TR"/>
          </a:p>
        </p:txBody>
      </p:sp>
    </p:spTree>
    <p:extLst>
      <p:ext uri="{BB962C8B-B14F-4D97-AF65-F5344CB8AC3E}">
        <p14:creationId xmlns:p14="http://schemas.microsoft.com/office/powerpoint/2010/main" val="87703858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lstStyle/>
          <a:p>
            <a:pPr algn="ctr"/>
            <a:r>
              <a:rPr lang="tr-TR" dirty="0">
                <a:latin typeface="Tahoma" pitchFamily="34" charset="0"/>
              </a:rPr>
              <a:t>Gazete Yayımlama Teknikleri</a:t>
            </a:r>
            <a:br>
              <a:rPr lang="tr-TR" dirty="0">
                <a:latin typeface="Tahoma" pitchFamily="34" charset="0"/>
              </a:rPr>
            </a:br>
            <a:r>
              <a:rPr lang="tr-TR" sz="2400" dirty="0">
                <a:latin typeface="Tahoma" pitchFamily="34" charset="0"/>
              </a:rPr>
              <a:t>Prof. Dr. Mustafa Şeker</a:t>
            </a:r>
            <a:br>
              <a:rPr lang="tr-TR" sz="2400" dirty="0">
                <a:latin typeface="Tahoma" pitchFamily="34" charset="0"/>
              </a:rPr>
            </a:br>
            <a:br>
              <a:rPr lang="tr-TR" sz="2400" dirty="0">
                <a:latin typeface="Tahoma" pitchFamily="34" charset="0"/>
              </a:rPr>
            </a:br>
            <a:br>
              <a:rPr lang="tr-TR" sz="2400" dirty="0">
                <a:latin typeface="Tahoma" pitchFamily="34" charset="0"/>
              </a:rPr>
            </a:b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b="1" dirty="0">
                <a:latin typeface="Tahoma" pitchFamily="34" charset="0"/>
              </a:rPr>
              <a:t>GAZETE İÇİN ÖRGÜTLENME</a:t>
            </a:r>
            <a:br>
              <a:rPr lang="tr-TR" sz="2400" dirty="0">
                <a:latin typeface="Tahoma" pitchFamily="34" charset="0"/>
              </a:rPr>
            </a:br>
            <a:r>
              <a:rPr lang="tr-TR" sz="2400" dirty="0">
                <a:latin typeface="Tahoma" pitchFamily="34" charset="0"/>
              </a:rPr>
              <a:t>Gazete yayımlamak karmaşık bir iştir. Çok sayıda birimin uyumlu çalışmasıyla, kısa bir zaman içerisinde ve sürekli tekrarlanan gazete üretim süreci son derece dinamiktir. Örgütlenme, gazetenin yapısına, türüne, gücüne göre değişebilir. Ulusal bir gazete ile yerel ya da bölgesel gazetelerin örgütlenmesi elbette farklı olacaktır. Yerel bir gazete sadece yayımlandığı şehirdeki bir merkezde çıkarılabilirken, ulusal bir gazetenin pek çok şehirde temsilcilikleri ve büroları, matbaaları, çok sayıda çalışanı bulunacaktır. Gazete uluslar arası ise aynı durum pek çok ülke için söz konusu olacaktır.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Gazetenin okuyucu profilinin niteliklerini saptayan araştırmalar yaptırarak, reklam verenlere sunar. Okuyucunun tüketici olarak özelliklerinin cazibesini kanıtlamaya çalışır. Örneğin okuyucunun geliri, eğitim durumu, sahip olduğu ev, otomobil gibi eşyaların oranı vs. araştırılır ve reklam verenlere sunulur. Elbette, gazetenin türü, okuyucu kitlesinin çeşitliliği, verilen reklam için uygun olup olmadığı değerlendirilir. Bu çabada, gazete ile birlikte aynı kuruluşa ait televizyon, internet haber sitesi, radyo gibi başka medyaların da bulunması bir avantajdır. Reklam servisleri genellikle medya planlamacılarına, televizyon, gazete, dergi ve diğer mecralardan oluşan cazip paketler sunarak geliri artırmaktadır.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416975760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Reklam yanında benzer türdeki gelirleri oluşturan ve reklam servisinin çalışma alanına giren ikinci konu ilan toplanmasıdır. İlanlar, resmi ilanlar ve seri ilanlar olarak iki kısımda değerlendirilir. Resmi ilanlar Basın İlan Kurumu tarafından dağıtılan, kamu kuruluşlarının verdiği ilanlar ve zaman zaman reklamlardır. Bunların fiyatı, her yıl Bakanlar Kurulu tarafından belirlenir ve aynı özellikteki tüm gazeteler eşit uygulanır. Verilen miktar da Basın İlan Kurumu tarafından eşit olarak ayarlanır. Dolayısıyla bu ilanların alınması için  reklam servisinin bir çalışma yapması gerekmez. Fakat, özel ilanlar, küçük ilanlar ya da seri ilanlar olarak adlandırdığımız ilan türü, reklam servisinin çabasıyla artar. </a:t>
            </a:r>
          </a:p>
        </p:txBody>
      </p:sp>
    </p:spTree>
    <p:extLst>
      <p:ext uri="{BB962C8B-B14F-4D97-AF65-F5344CB8AC3E}">
        <p14:creationId xmlns:p14="http://schemas.microsoft.com/office/powerpoint/2010/main" val="143084476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Küçük ilanlar, reklam servisine bağlı birimler aracılığıyla, telefonla ya da günümüzde internet üzerinden alınabilir. Bunların takibi, yayımlanması, ücretlendirilmesi, sona erenlerin ayıklanması önemli bir çaba gerektirir. Küçük ilanlar, gazeteler hem kelime başına alınan para dolayısıyla doğrudan  hem de, okuyucuyu artırarak dolaylı gelir sağlar. Çünkü küçük ilanları verenler, o ilanlardaki satılan, kiralanan eşyalara bakacak olanlar gazeteyi satın alırlar. Özellikle büyük şehirlerde gazetelerin sayfa sayısının önemli bir bölümü küçük ilanlara ayrılır. O şehirde küçük ilanlara hakim olan gazete, aynı zamanda belli bir tirajı da kesinleştirmiş olur. Giderek internet ortamına kaysa da küçük ilanlar hâlâ gazeteler için önemli bir gelir kaynağıdır.</a:t>
            </a:r>
          </a:p>
        </p:txBody>
      </p:sp>
    </p:spTree>
    <p:extLst>
      <p:ext uri="{BB962C8B-B14F-4D97-AF65-F5344CB8AC3E}">
        <p14:creationId xmlns:p14="http://schemas.microsoft.com/office/powerpoint/2010/main" val="374081765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 ÜRETİMİNDE KULLANILAN TEKNOLOJİLER</a:t>
            </a:r>
            <a:br>
              <a:rPr lang="tr-TR" sz="2400" dirty="0">
                <a:latin typeface="Tahoma" pitchFamily="34" charset="0"/>
              </a:rPr>
            </a:br>
            <a:r>
              <a:rPr lang="tr-TR" sz="2400" dirty="0">
                <a:latin typeface="Tahoma" pitchFamily="34" charset="0"/>
              </a:rPr>
              <a:t>Gazete yayımlama sürecinde pek çok teknik araç gereç kullanılır. Teknolojinin gelişimine paralel olarak dönemlere göre yenilenen bu araç gereçleri, </a:t>
            </a:r>
            <a:r>
              <a:rPr lang="tr-TR" sz="2400" b="1" dirty="0">
                <a:latin typeface="Tahoma" pitchFamily="34" charset="0"/>
              </a:rPr>
              <a:t>haber toplamada kullanılan teknolojiler ve gazete basımı sürecindeki teknolojiler </a:t>
            </a:r>
            <a:r>
              <a:rPr lang="tr-TR" sz="2400" dirty="0">
                <a:latin typeface="Tahoma" pitchFamily="34" charset="0"/>
              </a:rPr>
              <a:t>olarak ayırmak mümkündür. Haber ve görsel malzemeyi toplamak, büro ve temsilciliklerden merkeze göndermek, gazetenin birimleri arasında iletişimi ve malzeme alış verişini sağlamak için kullanılan araç gereçler, günlük hayatta ve diğer işletmelerde de benzer amaçlarla kullanılmıştır. Baskı öncesi hazırlık ve baskı sistemlerine ilişkin sistemler ise görece daha gazeteciliğe özgüdür.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82991363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Matbaanın Gutenberg tarafından 15. yüzyılda icat edilmesinden 19. yüzyılda telgrafın bulunuşuna kadar geçen yaklaşık 400 yıl boyunca mekanları aşabilen herhangi bir teknik bulunmuyordu. İlk gazetelerin çıktığı 17. yüzyılda ve gazetelerin yaygınlaştığı 18. yüzyılda da haberleşme için geleneksel yollar kullanılıyordu. Bir haberin iletilmesi, atlı ulaklar, güvercinler, gemiler ya da benzer yollarla taşınması demekti. İnsanlık tarihi kadar eski olan bu yöntemler,  elbette, haberciliğin temel gerekliliği olan hız açısından yetersizdi. Bu nedenle, gazeteler, 17. ve 18. yüzyıl boyunca genellikle, bir şehirde yayımlanmış ve yakın bölgelerden haberler içerebilmiştir.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1325374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Mekanları aşan ilk buluş </a:t>
            </a:r>
            <a:r>
              <a:rPr lang="tr-TR" sz="2400" dirty="0" err="1">
                <a:latin typeface="Tahoma" pitchFamily="34" charset="0"/>
              </a:rPr>
              <a:t>Samuel</a:t>
            </a:r>
            <a:r>
              <a:rPr lang="tr-TR" sz="2400" dirty="0">
                <a:latin typeface="Tahoma" pitchFamily="34" charset="0"/>
              </a:rPr>
              <a:t> </a:t>
            </a:r>
            <a:r>
              <a:rPr lang="tr-TR" sz="2400" dirty="0" err="1">
                <a:latin typeface="Tahoma" pitchFamily="34" charset="0"/>
              </a:rPr>
              <a:t>Morse</a:t>
            </a:r>
            <a:r>
              <a:rPr lang="tr-TR" sz="2400" dirty="0">
                <a:latin typeface="Tahoma" pitchFamily="34" charset="0"/>
              </a:rPr>
              <a:t> tarafından 1838’de geliştirilen telgraf olmuştur. </a:t>
            </a:r>
            <a:r>
              <a:rPr lang="tr-TR" sz="2400" dirty="0" err="1">
                <a:latin typeface="Tahoma" pitchFamily="34" charset="0"/>
              </a:rPr>
              <a:t>Morse</a:t>
            </a:r>
            <a:r>
              <a:rPr lang="tr-TR" sz="2400" dirty="0">
                <a:latin typeface="Tahoma" pitchFamily="34" charset="0"/>
              </a:rPr>
              <a:t>, kendi adını alan bir alfabe geliştirmiştir. Kodlama temeline dayanan bu sistemde harf ve rakamlara karşılık gelen tıklamalar kablolar ile uzak mesafelere iletilebiliyor ve karşı tarafta </a:t>
            </a:r>
            <a:r>
              <a:rPr lang="tr-TR" sz="2400" dirty="0" err="1">
                <a:latin typeface="Tahoma" pitchFamily="34" charset="0"/>
              </a:rPr>
              <a:t>Morse</a:t>
            </a:r>
            <a:r>
              <a:rPr lang="tr-TR" sz="2400" dirty="0">
                <a:latin typeface="Tahoma" pitchFamily="34" charset="0"/>
              </a:rPr>
              <a:t> alfabesini bilen biri tarafından yazıya dönüştürülüyordu. İlk telgraf hattı 1844 yılında ABD’de döşendi. İletişim alanında bir devrim olarak kabul edilen telgraf kısa zamanda Avrupa ülkelerinde de yaygınlaştı. 1866 yılında Atlantik Okyanusu denizaltı kablosu kurularak ilk kıtalararası telgraf haberleşmesi gerçekleştirilmiştir.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90858442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Osmanlı Devleti’nde telgrafla ilgili çalışmalar yakından takip edilmiş ve icadından birkaç yıl sonra kullanılmaya başlanmıştır. İlk telgraf denemesi 1847 yılında sarayda yapılmıştır. Telgraf hatlarının kurulması ise 1854 Kırım Savaşı’na rastlar. Bu savaş sırasında İstanbul-Varna arasına bir deniz kablosu, Varna-Şumnu arasına bir hava hattı kurulmuş, bu hat Avusturya-Macaristan Devleti sınırına kadar uzatarak, Avrupa şebekesiyle bağlantı kurulmuştur. İstanbul-Edirne telgraf hattı 1855 yılında, İstanbul-Ankara telgraf hattı 1860 yılında işletmeye açılmış, 1861 yılında ise bu hat Kerkük’e kadar uzatılmıştır.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02018092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err="1">
                <a:latin typeface="Tahoma" pitchFamily="34" charset="0"/>
              </a:rPr>
              <a:t>Samuel</a:t>
            </a:r>
            <a:r>
              <a:rPr lang="tr-TR" sz="2400" dirty="0">
                <a:latin typeface="Tahoma" pitchFamily="34" charset="0"/>
              </a:rPr>
              <a:t> </a:t>
            </a:r>
            <a:r>
              <a:rPr lang="tr-TR" sz="2400" dirty="0" err="1">
                <a:latin typeface="Tahoma" pitchFamily="34" charset="0"/>
              </a:rPr>
              <a:t>Morse’un</a:t>
            </a:r>
            <a:r>
              <a:rPr lang="tr-TR" sz="2400" dirty="0">
                <a:latin typeface="Tahoma" pitchFamily="34" charset="0"/>
              </a:rPr>
              <a:t> bulduğu telgraf kablolar ile birbirine bağlanan telli telgraftı. Bu nedenle, deniz altına döşenen kablolarla kıtalar arası bağlantılar kurulmasına rağmen özellikle o dönemin en önemli ticari ve askeri gücü olan deniz araçlarına ulaşamıyordu. Bu nedenle 1887 yılında </a:t>
            </a:r>
            <a:r>
              <a:rPr lang="tr-TR" sz="2400" dirty="0" err="1">
                <a:latin typeface="Tahoma" pitchFamily="34" charset="0"/>
              </a:rPr>
              <a:t>Heinrich</a:t>
            </a:r>
            <a:r>
              <a:rPr lang="tr-TR" sz="2400" dirty="0">
                <a:latin typeface="Tahoma" pitchFamily="34" charset="0"/>
              </a:rPr>
              <a:t> Hertz tarafından bulunan radyo dalgalarını haberleşmede kullanmak üzere çeşitli denemeler yapılmıştır. Radyo dalgaları, sesin modüle edilmesine taşıyıcı dalgalar ile yayılmasına, alıcı tarafından yakalanan dalganın çözülerek sese dönüştürülmesine dayanır. Günümüzde radyo yayınının da temelini oluşturan bu sistem 1896’da </a:t>
            </a:r>
            <a:r>
              <a:rPr lang="tr-TR" sz="2400" dirty="0" err="1">
                <a:latin typeface="Tahoma" pitchFamily="34" charset="0"/>
              </a:rPr>
              <a:t>Marconi</a:t>
            </a:r>
            <a:r>
              <a:rPr lang="tr-TR" sz="2400" dirty="0">
                <a:latin typeface="Tahoma" pitchFamily="34" charset="0"/>
              </a:rPr>
              <a:t> tarafından  telsiz telgraf olarak geliştirilmiş ve telli telgrafın yerini almıştır.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1147993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Gemiler ile haberleşme imkanı verdiği için telsiz telgraf önce klasik telgraf ağlarının tamamlayıcısı olarak yayılmış, ardından da vericilerin gücünün artmasıyla çok uzak mesafelerle iletişim için kullanılmıştır. Osmanlı’da da 1906’da </a:t>
            </a:r>
            <a:r>
              <a:rPr lang="tr-TR" sz="2400" dirty="0" err="1">
                <a:latin typeface="Tahoma" pitchFamily="34" charset="0"/>
              </a:rPr>
              <a:t>Trablsgarp’ta</a:t>
            </a:r>
            <a:r>
              <a:rPr lang="tr-TR" sz="2400" dirty="0">
                <a:latin typeface="Tahoma" pitchFamily="34" charset="0"/>
              </a:rPr>
              <a:t> 1917’de ise İstanbul’da telsiz telgraf kullanılmaya başlanmıştır. Uzun yıllar gazetecilikte de haber iletmek ve kurum içi haberleşmeyi sağlamak için kullanılan telsiz telgraf, günümüzde  polis, ambulans, itfaiye, askeri birlikler gibi güvenlik ve asayişle ilgili kamu birimlerinde işlevsel olarak kullanılmaktadır. Özellikle telefonla haberleşmenin sağlanamadığı coğrafyalarda ve zamanlarda halen önemli bir haberleşme aracıdır. </a:t>
            </a:r>
          </a:p>
        </p:txBody>
      </p:sp>
    </p:spTree>
    <p:extLst>
      <p:ext uri="{BB962C8B-B14F-4D97-AF65-F5344CB8AC3E}">
        <p14:creationId xmlns:p14="http://schemas.microsoft.com/office/powerpoint/2010/main" val="87825222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Hiç şüphesiz genel anlamda haberleşmede ve gazetecilik alanında en önemli devrim, telefonun bulunuşudur. İcadından bugüne önemli teknik değişimler göstermiş olsa da telefon, haber iletiminde her zaman en önemli araç olmuştur. 1876 yılında </a:t>
            </a:r>
            <a:r>
              <a:rPr lang="tr-TR" sz="2400" dirty="0" err="1">
                <a:latin typeface="Tahoma" pitchFamily="34" charset="0"/>
              </a:rPr>
              <a:t>Graham</a:t>
            </a:r>
            <a:r>
              <a:rPr lang="tr-TR" sz="2400" dirty="0">
                <a:latin typeface="Tahoma" pitchFamily="34" charset="0"/>
              </a:rPr>
              <a:t> </a:t>
            </a:r>
            <a:r>
              <a:rPr lang="tr-TR" sz="2400" dirty="0" err="1">
                <a:latin typeface="Tahoma" pitchFamily="34" charset="0"/>
              </a:rPr>
              <a:t>Bell</a:t>
            </a:r>
            <a:r>
              <a:rPr lang="tr-TR" sz="2400" dirty="0">
                <a:latin typeface="Tahoma" pitchFamily="34" charset="0"/>
              </a:rPr>
              <a:t> ve </a:t>
            </a:r>
            <a:r>
              <a:rPr lang="tr-TR" sz="2400" dirty="0" err="1">
                <a:latin typeface="Tahoma" pitchFamily="34" charset="0"/>
              </a:rPr>
              <a:t>Elisha</a:t>
            </a:r>
            <a:r>
              <a:rPr lang="tr-TR" sz="2400" dirty="0">
                <a:latin typeface="Tahoma" pitchFamily="34" charset="0"/>
              </a:rPr>
              <a:t> </a:t>
            </a:r>
            <a:r>
              <a:rPr lang="tr-TR" sz="2400" dirty="0" err="1">
                <a:latin typeface="Tahoma" pitchFamily="34" charset="0"/>
              </a:rPr>
              <a:t>Gray</a:t>
            </a:r>
            <a:r>
              <a:rPr lang="tr-TR" sz="2400" dirty="0">
                <a:latin typeface="Tahoma" pitchFamily="34" charset="0"/>
              </a:rPr>
              <a:t> adlı iki mucit ayrı ayrı telefon patenti için başvurmuşlar ve mahkemeler 1893 yılında patenti </a:t>
            </a:r>
            <a:r>
              <a:rPr lang="tr-TR" sz="2400" dirty="0" err="1">
                <a:latin typeface="Tahoma" pitchFamily="34" charset="0"/>
              </a:rPr>
              <a:t>Bell’e</a:t>
            </a:r>
            <a:r>
              <a:rPr lang="tr-TR" sz="2400" dirty="0">
                <a:latin typeface="Tahoma" pitchFamily="34" charset="0"/>
              </a:rPr>
              <a:t> vermiştir. Bu arada telefon hızla yaygınlaşmış, Osmanlı’da da 1881 yılında İstanbul’da denemeler yapılmış ve 1906’da ilk santral kurulmuştur. Cumhuriyetin ilk yıllarından itibaren telefon sistemi millileştirilmiş ve geliştirilmiştir. 1929’da Ankara ile İstanbul arasında telefon bağlantısı kurulmuştur.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730518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Gazetenin türü de bu örgütlenmede belirleyicidir. Genel kitle gazeteleri, her türlü haberi toplamak ve okuyucusuna kapsamlı bir gazete sunmak yarışındaki iddialı yayınlardır. Bunların örgütlenmesi de doğal olarak çok daha geniştir. Fikir/ideoloji gazeteleri, ekonomi, spor gibi tematik gazetelerde ise örgütlenme daha dar ve amaca yönelik olarak kurulabilir. Ancak her durumda gazetenin bir merkezi, çeşitli illerde ve belki yurtdışında baskı yaptığı temsilcilikler ve haber toplamak için açılmış bürolar bulunacaktır.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1930’larda Türkiye Avrupa hattına bağlanmış, otomatik santraller devreye sokulmuştur. Ancak, telefon haberleşmesi uzun yıllar büyük şehirlerde ve sınırlı sayıdaki abone arasında yapılabilmiştir. Bu dönemde gazetecilik açısından özellikle Ankara’daki haberleri merkeze yani İstanbul’a telefonla yazdırmak önem kazanmıştır. Hükümet tarafından sağlanan imkanlar ile, Ankara gazetecileri haberlerini İstanbul’a telefonda okumakta ve karşı taraf not alarak haberi yazmaktaydı. Bu haberlerin diğerlerinden farklı ve taze olduğunu belirtmek için başına ANKARA (Telefon ile) mahreç bilgisi eklenmekteydi.</a:t>
            </a:r>
            <a:br>
              <a:rPr lang="tr-TR" sz="2400" dirty="0">
                <a:latin typeface="Tahoma" pitchFamily="34" charset="0"/>
              </a:rPr>
            </a:br>
            <a:r>
              <a:rPr lang="tr-TR" sz="2400" dirty="0">
                <a:latin typeface="Tahoma" pitchFamily="34" charset="0"/>
              </a:rPr>
              <a:t> </a:t>
            </a:r>
          </a:p>
        </p:txBody>
      </p:sp>
    </p:spTree>
    <p:extLst>
      <p:ext uri="{BB962C8B-B14F-4D97-AF65-F5344CB8AC3E}">
        <p14:creationId xmlns:p14="http://schemas.microsoft.com/office/powerpoint/2010/main" val="144009173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Sesi mikrofon aracılığıyla elektriksel dirence dönüştürerek ileten ve alıcıda tekrar bir hoparlör ile sese çeviren geleneksel telefon, uzun yıllar gazeteciliğin en önemli haber iletme aracı olmuştur. Telefon ayrıca telefoto, faks gibi cihazların da kullanımını sağlamıştır. Ancak Türkiye’de telefonun tüm ülkeye yaygınlaşması ve etkin kullanımı 1983 yılından sonra gerçekleşmiştir. Liberal ekonomiye geçişle birlikte, telekomünikasyon altyapısı geliştirilmiş analog telefon santralleri yerine dijital santraller kurulmuştur. Ardından, araç telefonu olarak bilinen analog mobil telefon sistemleri ve 1990’larda da dijital mobil telefon sistemleri yani cep telefonları hizmete girmiştir.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67013560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Cep telefonları, kapsama alanı ve yeteneklerinin gelişmesi sonucu günümüzde gazeteciliğin haber iletmede en büyük aracı haline gelmiştir. Bugün, toplumun tüm kesimlerinin kullandığı cep telefonları, gazetecilikte de elektronik posta ya da çeşitli uygulamalar üzerinden haber ve fotoğraf iletmek için kullanılmaktadır. Bir tür bilgisayar olan akıllı telefonların mobil ağlara bağlanmasıyla birlikte gazeteciler, haberle ilgili bilgileri, fotoğrafları, verileri ve hatta haberin yazılmış halini hiç olmadığı kadar hızlı bir şekilde merkeze iletebilmektedirler.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15810752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Gazetelerde kullanılan haber iletme araçlarından biri de, uzun yıllar rakipsiz olan teleks cihazı idi. 1930’lu yıllarda Almanya’da geliştirilen teleks sistemi birbirine bağlanabilen ve yazıları ağ üzerinden karşı taraftaki telekse yazdırabilen cihazlardı. Özellikle 1970’lerden sonra ajans haberciliğinin ve gazetelerin en önemli cihazı olan teleks, matrislere hazırlanan yazıların bağlanılan tüm diğer telekslere geçilebilmesi nedeniyle uzun haber metinlerinin gönderilmesinde kullanılmıştır. Ancak daktilo ile yazılan yazıların gönderilebilmesi için telekste bir kez daha yazılması gerektiği için ve yazıların nokta vuruşlu yazıcılar gibi satır </a:t>
            </a:r>
            <a:r>
              <a:rPr lang="tr-TR" sz="2400" dirty="0" err="1">
                <a:latin typeface="Tahoma" pitchFamily="34" charset="0"/>
              </a:rPr>
              <a:t>satır</a:t>
            </a:r>
            <a:r>
              <a:rPr lang="tr-TR" sz="2400" dirty="0">
                <a:latin typeface="Tahoma" pitchFamily="34" charset="0"/>
              </a:rPr>
              <a:t> yazdırılması nedeniyle zaman kaybettirdiği için yerini 1980’lerde fakslara bırakmıştır.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0645472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Faks cihazları, taradığı yazıyı telefon hattı üzerinden karşı cihaza gönderen ve karşı tarafta genellikle termal kağıda işleyerek çıkaran cihazlardı. Taranan belgedeki koyuluk oranlarının belirli elektrik akımı derecesiyle temsili temeline dayanır. Bu elektrik akımı karşı taraftaki cihaza telefon hattı üzerinden aktarılır ve taranan belgedekine benzer bir kopya oluşturulur. 1970’lerde geliştirilen ve gazetelerde 1980’ler boyunca kullanılan faks makineleri telekslerin yerini almıştır. Gazeteler dışında, özellikle ticari işletmelerde, resmi kurumlarda da faks yaygın olarak kullanılmış olmakla birlikte, bilgisayar ağlarının ortaya çıkışı ile gazetecilikteki kullanım alanını yitirmiştir.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34495848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Bilgisayar ağları, 1990’ların sonlarından itibaren haber iletiminde ve gazetelerin kurum içi bilgi-belge aktarımında başat araç haline gelmiştir. Bilgisayarlar gazetelerde 1980’lerin ortalarında özellikle dizgi ve tasarım işlemleri için kullanılmaya başlanmıştır. Ancak bilgisayarların ağlar üzerinden birbirlerine bağlanması mümkün olmadığı için haberleşme amacıyla kullanımı mümkün olmamıştır. ODTÜ ve Ege Üniversitesinin 1993-94 yıllarında başladığı internet çalışmaları, düşük hızı ve işletmelere açık olmaması nedeniyle gazetecilikte de kullanılamamıştır.  İnternet ağlarının yaygın bir şekilde kullanımı ancak 1996 yılından sonra söz konusu olmuştur.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78171301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ABD’de askeri ve akademik amaçlarla kurulan </a:t>
            </a:r>
            <a:r>
              <a:rPr lang="tr-TR" sz="2400" dirty="0" err="1">
                <a:latin typeface="Tahoma" pitchFamily="34" charset="0"/>
              </a:rPr>
              <a:t>Arpanet</a:t>
            </a:r>
            <a:r>
              <a:rPr lang="tr-TR" sz="2400" dirty="0">
                <a:latin typeface="Tahoma" pitchFamily="34" charset="0"/>
              </a:rPr>
              <a:t> adlı proje ile 1970 yılında sadece 15 bilgisayarın birbirine bağlandığı bir ağla başlayan internet, 70’li yıllar da gelişmiş, elektronik posta ortaya çıktı ve İngiltere Kraliçesi’nin 1976 yılında ilk e-mailini göndermesiyle düşünce olarak yaygınlaşmıştır. 80’li yıllarda teknolojik açıdan gelişmeler yaşanmış, alan adları ilk olarak 1984 yılında kullanılmaya başlanmıştır. İnternet tüm dünyada kişisel bilgisayarların yaygınlaştığı 1990’larda günlük hayata girmiş, haberleşme ve diğer amaçlarla kullanılan WWW (World </a:t>
            </a:r>
            <a:r>
              <a:rPr lang="tr-TR" sz="2400" dirty="0" err="1">
                <a:latin typeface="Tahoma" pitchFamily="34" charset="0"/>
              </a:rPr>
              <a:t>Wide</a:t>
            </a:r>
            <a:r>
              <a:rPr lang="tr-TR" sz="2400" dirty="0">
                <a:latin typeface="Tahoma" pitchFamily="34" charset="0"/>
              </a:rPr>
              <a:t> Web) sistemi 1991’de geliştirilmiştir</a:t>
            </a:r>
            <a:br>
              <a:rPr lang="tr-TR" sz="2400" dirty="0">
                <a:latin typeface="Tahoma" pitchFamily="34" charset="0"/>
              </a:rPr>
            </a:br>
            <a:r>
              <a:rPr lang="tr-TR" sz="2400" dirty="0">
                <a:latin typeface="Tahoma" pitchFamily="34" charset="0"/>
              </a:rPr>
              <a:t>. </a:t>
            </a:r>
          </a:p>
        </p:txBody>
      </p:sp>
    </p:spTree>
    <p:extLst>
      <p:ext uri="{BB962C8B-B14F-4D97-AF65-F5344CB8AC3E}">
        <p14:creationId xmlns:p14="http://schemas.microsoft.com/office/powerpoint/2010/main" val="41238070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Günümüzde, sıradan günlük haberleşmede, ticari, siyasi, sosyal amaçlarla kullanıldığı gibi, iletişim alanında da internet en büyük devrim olmuştur. Gazeteler, hem haber ve diğer malzemeleri iletmek amacıyla, hem de kurum içi haberleşme ve bilgi-belge gönderiminde internet ya da intranet ağlarını kullanmaktadır. Gazetenin ya da ajansın herhangi bir yerdeki muhabiri, şifresiyle ağa girip yazdığı haberi, çektiği fotoğrafı yükleyebilmektedir. Ajanslar haberlerini abonelerine internet ağlarını kullanarak servis etmektedir. Gazetelerin merkez ve temsilcilikleri arasındaki iletişim de aynı ağlar üzerinden sağlanmaktadır. Geçmişte önemli bir sorun olan yapılmış sayfaların temsilciliklerdeki matbaalara gönderimi bu ağlar ile anında gerçekleşmektedir.</a:t>
            </a:r>
          </a:p>
        </p:txBody>
      </p:sp>
    </p:spTree>
    <p:extLst>
      <p:ext uri="{BB962C8B-B14F-4D97-AF65-F5344CB8AC3E}">
        <p14:creationId xmlns:p14="http://schemas.microsoft.com/office/powerpoint/2010/main" val="102734715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Gazetecilik için önemli bir bilgi kaynağı ve arşiv olan internet siteleri, haber üretimi sırasında gerekli olan temel bilgilere ulaşmayı sağlamakta, haberde kullanılacak bilgilerin doğrulanması, habere görsel malzeme bulunması gibi amaçlara hizmet etmektedir. 2000’lerden sonra, gazetelerin elektronik versiyonlarının da yayına sokulması ve ayrıca sadece internet üzerinden yayın yapan pek çok haber kuruluşunun ortaya çıkışı, gazeteciliğin geleceği açısından internetin temel bir mecra olacağını göstermektedir. Dünyanın çeşitli ülkelerinde basılı gazete ve dergilerin sadece internet üzerinden sunulması eğilimi hızla artmaktadır.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55263035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 ÜRETİMİNDE KULLANILAN </a:t>
            </a:r>
            <a:br>
              <a:rPr lang="tr-TR" sz="2400" dirty="0">
                <a:latin typeface="Tahoma" pitchFamily="34" charset="0"/>
              </a:rPr>
            </a:br>
            <a:r>
              <a:rPr lang="tr-TR" sz="2400" dirty="0">
                <a:latin typeface="Tahoma" pitchFamily="34" charset="0"/>
              </a:rPr>
              <a:t>TEKNİK CİHAZLAR</a:t>
            </a:r>
            <a:br>
              <a:rPr lang="tr-TR" sz="2400" dirty="0">
                <a:latin typeface="Tahoma" pitchFamily="34" charset="0"/>
              </a:rPr>
            </a:br>
            <a:r>
              <a:rPr lang="tr-TR" sz="2400" dirty="0">
                <a:latin typeface="Tahoma" pitchFamily="34" charset="0"/>
              </a:rPr>
              <a:t>Gazete üretiminin ikinci aşaması, baskı öncesi hazırlık ve baskı sürecini kapsar. Bu süreçte kullanılan araç gereçler de zaman içinde teknolojiye paralel olarak değişmiştir. Matbaanın bulunduğu 1440’lardan bu yana, teknik imkanlardaki gelişme baskı öncesi işlemlere ve baskı makinelerine de yansımıştır.  Bu aşamadaki cihazların önemli bir bölümü, gazeteyi baskıya hazırlama işlemi sırasında kullanılır. Bunlar, dizgi, tasarım, film, montaj, kalıp gibi aşamalardaki cihazlardır.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54521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MERKEZ:</a:t>
            </a:r>
            <a:br>
              <a:rPr lang="tr-TR" sz="2400" dirty="0">
                <a:latin typeface="Tahoma" pitchFamily="34" charset="0"/>
              </a:rPr>
            </a:br>
            <a:r>
              <a:rPr lang="tr-TR" sz="2400" dirty="0">
                <a:latin typeface="Tahoma" pitchFamily="34" charset="0"/>
              </a:rPr>
              <a:t>Türkiye’de yayımlanan ulusal gazetelerin merkezi İstanbul’dur. Gazeteciliğin ilk önce burada başlamış olması, ekonomik başkent oluşu, ulaşım ve dağıtım ağının İstanbul odaklı gelişmesi gibi etkenler, merkezin bu şehir oluşunda etkilidir. Ancak, İstanbul’un büyük nüfusuyla önemli bir haber kaynağı oluşu ve aynı zamanda gazete satışı açısından en önemli pazar durumunda bulunması merkez olmasında etkili faktörlerdir. İstanbul ve çevresi politika haberleri dışındaki tüm kategorilerde en önemli haber üreticisidir. </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Yazıyı bazı yöntemlerle çoğaltma çabasının geçmişi 5. yüzyıla kadar dayanır. Çinlilerin ağaç baskı yöntemiyle kitaplar bastıkları, Uygur Türklerinin 13. yüzyılda ayrı harfleri birleştirerek baskı yaptıkları bilinmektedir. Ancak ilk baskı makinesini Gutenberg diye bilinen </a:t>
            </a:r>
            <a:r>
              <a:rPr lang="tr-TR" sz="2400" dirty="0" err="1">
                <a:latin typeface="Tahoma" pitchFamily="34" charset="0"/>
              </a:rPr>
              <a:t>Johannes</a:t>
            </a:r>
            <a:r>
              <a:rPr lang="tr-TR" sz="2400" dirty="0">
                <a:latin typeface="Tahoma" pitchFamily="34" charset="0"/>
              </a:rPr>
              <a:t> </a:t>
            </a:r>
            <a:r>
              <a:rPr lang="tr-TR" sz="2400" dirty="0" err="1">
                <a:latin typeface="Tahoma" pitchFamily="34" charset="0"/>
              </a:rPr>
              <a:t>Gensfleisch</a:t>
            </a:r>
            <a:r>
              <a:rPr lang="tr-TR" sz="2400" dirty="0">
                <a:latin typeface="Tahoma" pitchFamily="34" charset="0"/>
              </a:rPr>
              <a:t> tarafından 1440 yılında geliştirilmiştir. Metal karışımından döktüğü harfleri birleştirerek yazılar elde eden Gutenberg, bu </a:t>
            </a:r>
            <a:r>
              <a:rPr lang="tr-TR" sz="2400" dirty="0" err="1">
                <a:latin typeface="Tahoma" pitchFamily="34" charset="0"/>
              </a:rPr>
              <a:t>hafrlerin</a:t>
            </a:r>
            <a:r>
              <a:rPr lang="tr-TR" sz="2400" dirty="0">
                <a:latin typeface="Tahoma" pitchFamily="34" charset="0"/>
              </a:rPr>
              <a:t> üzerine boya sürerek ve kağıda bastırarak özellikle İncil çoğaltmıştır. Ancak genel anlamda teknoloji henüz gelişmediği için, kol kuvvetiyle çalışan bu baskı sistemi bir makineden çok, el tezgahı şeklindeydi.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9969553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19.yüzyıla kadar baskı sistemlerinde önemli bir gelişme sağlanamamıştır. Baskı teknolojisindeki temel değişim </a:t>
            </a:r>
            <a:r>
              <a:rPr lang="tr-TR" sz="2400" dirty="0" err="1">
                <a:latin typeface="Tahoma" pitchFamily="34" charset="0"/>
              </a:rPr>
              <a:t>Friedrich</a:t>
            </a:r>
            <a:r>
              <a:rPr lang="tr-TR" sz="2400" dirty="0">
                <a:latin typeface="Tahoma" pitchFamily="34" charset="0"/>
              </a:rPr>
              <a:t> </a:t>
            </a:r>
            <a:r>
              <a:rPr lang="tr-TR" sz="2400" dirty="0" err="1">
                <a:latin typeface="Tahoma" pitchFamily="34" charset="0"/>
              </a:rPr>
              <a:t>König</a:t>
            </a:r>
            <a:r>
              <a:rPr lang="tr-TR" sz="2400" dirty="0">
                <a:latin typeface="Tahoma" pitchFamily="34" charset="0"/>
              </a:rPr>
              <a:t> adlı Alman tarafından 1811’de mekanik baskı makinesinin bulunmasıyla gerçekleşmiştir. Tüm gövdesi demirden olan bu makine saatte 400 baskı yapabilmekteydi. Andreas Bauer ile ortaklık kuran </a:t>
            </a:r>
            <a:r>
              <a:rPr lang="tr-TR" sz="2400" dirty="0" err="1">
                <a:latin typeface="Tahoma" pitchFamily="34" charset="0"/>
              </a:rPr>
              <a:t>König</a:t>
            </a:r>
            <a:r>
              <a:rPr lang="tr-TR" sz="2400" dirty="0">
                <a:latin typeface="Tahoma" pitchFamily="34" charset="0"/>
              </a:rPr>
              <a:t>, bugün de bir matbaa markası olan </a:t>
            </a:r>
            <a:r>
              <a:rPr lang="tr-TR" sz="2400" dirty="0" err="1">
                <a:latin typeface="Tahoma" pitchFamily="34" charset="0"/>
              </a:rPr>
              <a:t>König-Bauer</a:t>
            </a:r>
            <a:r>
              <a:rPr lang="tr-TR" sz="2400" dirty="0">
                <a:latin typeface="Tahoma" pitchFamily="34" charset="0"/>
              </a:rPr>
              <a:t> adıyla Times gazetesi için saatte 1100 baskı yapabilen bir </a:t>
            </a:r>
            <a:r>
              <a:rPr lang="tr-TR" sz="2400">
                <a:latin typeface="Tahoma" pitchFamily="34" charset="0"/>
              </a:rPr>
              <a:t>makineyi 1814’te </a:t>
            </a:r>
            <a:r>
              <a:rPr lang="tr-TR" sz="2400" dirty="0">
                <a:latin typeface="Tahoma" pitchFamily="34" charset="0"/>
              </a:rPr>
              <a:t>üretmiştir. 1845 yılında Amerika’da gazete basımına uygun ilk rotatif baskı makinesi geliştirilmiştir. Aynı yıllarda saatte 16000 hızla, bobin kağıda baskı yapabilen sistemler üretilmiştir.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3889642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Bütün bu sistemler tipo baskı olarak adlandırılan temele dayanmaktaydı. Tipo sisteminde harfler diğer yüzeye göre kabartılmış şekilde olduğu için mürekkep bu kabartılı yüzeye sürülmekte, hazırlanan sayfaların kalıbı kağıda temas ettiğinde yazılar ortaya çıkmaktaydı. Tipo baskı sistemi için uzun yıllar önceden metalden dökülmüş harflerin elle yan yana birleştirilmesi yoluyla dizgi yapılmıştır. Kitap gibi zamana bağlı olmayan ürünler için sorun oluşturmayan bu dizgi sistemi, gazete söz konusu olduğunda çok yavaş kalmaktaydı. Bu nedenle, dizgi sistemini de makineleştirme çabaları matbaanın icadından itibaren başlamıştır.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48131179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1886 yılında ABD’de </a:t>
            </a:r>
            <a:r>
              <a:rPr lang="tr-TR" sz="2400" dirty="0" err="1">
                <a:latin typeface="Tahoma" pitchFamily="34" charset="0"/>
              </a:rPr>
              <a:t>Mergenthaler</a:t>
            </a:r>
            <a:r>
              <a:rPr lang="tr-TR" sz="2400" dirty="0">
                <a:latin typeface="Tahoma" pitchFamily="34" charset="0"/>
              </a:rPr>
              <a:t> adlı bir mucit, </a:t>
            </a:r>
            <a:r>
              <a:rPr lang="tr-TR" sz="2400" dirty="0" err="1">
                <a:latin typeface="Tahoma" pitchFamily="34" charset="0"/>
              </a:rPr>
              <a:t>linotype</a:t>
            </a:r>
            <a:r>
              <a:rPr lang="tr-TR" sz="2400" dirty="0">
                <a:latin typeface="Tahoma" pitchFamily="34" charset="0"/>
              </a:rPr>
              <a:t> adı verilen dizgi makinesini geliştirdi. Yazı makinelerindeki gibi bir klavyesi olan ve tuşlara her vurulduğunda bakır bir kalıbın içinden harflerin üretildiği,  satır sonlarının otomatik düzenlendiği sistemde, kalıplar yani satırlar oluştuktan sonra üzerine sıcak metal püskürtülüyor ve blok halinde metalden dökülmüş satırlar elde ediliyordu. Daha sonra satırlar birleştirilerek sayfalar oluşturuluyordu.  Sistem sıcak metalden yazı üretildiği için sıcak dizgi olarak adlandırılmıştır. Sistemin </a:t>
            </a:r>
            <a:r>
              <a:rPr lang="tr-TR" sz="2400" dirty="0" err="1">
                <a:latin typeface="Tahoma" pitchFamily="34" charset="0"/>
              </a:rPr>
              <a:t>monotype</a:t>
            </a:r>
            <a:r>
              <a:rPr lang="tr-TR" sz="2400" dirty="0">
                <a:latin typeface="Tahoma" pitchFamily="34" charset="0"/>
              </a:rPr>
              <a:t>, </a:t>
            </a:r>
            <a:r>
              <a:rPr lang="tr-TR" sz="2400" dirty="0" err="1">
                <a:latin typeface="Tahoma" pitchFamily="34" charset="0"/>
              </a:rPr>
              <a:t>entertype</a:t>
            </a:r>
            <a:r>
              <a:rPr lang="tr-TR" sz="2400" dirty="0">
                <a:latin typeface="Tahoma" pitchFamily="34" charset="0"/>
              </a:rPr>
              <a:t> gibi isimlerle anılan gelişmiş şekilleri, 1990’lara kadar basım sektöründe kullanılmıştır.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02259015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İlk görsel malzeme, 1885 yılında klişe tekniğinin </a:t>
            </a:r>
            <a:r>
              <a:rPr lang="tr-TR" sz="2400" dirty="0" err="1">
                <a:latin typeface="Tahoma" pitchFamily="34" charset="0"/>
              </a:rPr>
              <a:t>Meisenbach</a:t>
            </a:r>
            <a:r>
              <a:rPr lang="tr-TR" sz="2400" dirty="0">
                <a:latin typeface="Tahoma" pitchFamily="34" charset="0"/>
              </a:rPr>
              <a:t> tarafından bulunmasıyla basılabilmiştir. Tıpkı harfler gibi görsel malzemeler de bir metalin kabartılmasıyla yükseklik kazanan yüzeylerin mürekkep alması ve kağıda basılması temeline göre kullanılabilmiştir. Ancak, sıcak dizgi, klişe ve genel olarak tipo baskı sistemi, basık öncesi hazırlık ve baskı aşamasındaki teknik kısıtlılıkları nedeniyle bugünkü gibi kaliteli baskı yapmaya izin vermiyordu. Yazılar kağıda metalin doğrudan temas etmesi nedeniyle çok net olmuyor, fotoğraflar metalden hazırlanan klişeden oluştuğu için kalitesiz basılıyordu. </a:t>
            </a:r>
            <a:br>
              <a:rPr lang="tr-TR" sz="2400" dirty="0">
                <a:latin typeface="Tahoma" pitchFamily="34" charset="0"/>
              </a:rPr>
            </a:br>
            <a:r>
              <a:rPr lang="tr-TR" sz="2400" dirty="0">
                <a:latin typeface="Tahoma" pitchFamily="34" charset="0"/>
              </a:rPr>
              <a:t>Yine de tipo sistemi 17. yüzyıldan itibaren yayımlanan ilk gazetelerin ve basım sanayinin temel baskı sistemi olmuştur.</a:t>
            </a:r>
          </a:p>
        </p:txBody>
      </p:sp>
    </p:spTree>
    <p:extLst>
      <p:ext uri="{BB962C8B-B14F-4D97-AF65-F5344CB8AC3E}">
        <p14:creationId xmlns:p14="http://schemas.microsoft.com/office/powerpoint/2010/main" val="249216863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Tipo baskı sistemi, gazetelerde 20 yüzyılın ortalarına kadar ömrünü sürdürmüştür. Diğer baskı işlemlerinde ise çok daha yakın yıllara kadar tipo baskı kullanılmıştır. Gazetelerde rotatif versiyonları, diğer küçük çaplı matbaa işleri için maşalı, kazanlı, </a:t>
            </a:r>
            <a:r>
              <a:rPr lang="tr-TR" sz="2400" dirty="0" err="1">
                <a:latin typeface="Tahoma" pitchFamily="34" charset="0"/>
              </a:rPr>
              <a:t>pedalli</a:t>
            </a:r>
            <a:r>
              <a:rPr lang="tr-TR" sz="2400" dirty="0">
                <a:latin typeface="Tahoma" pitchFamily="34" charset="0"/>
              </a:rPr>
              <a:t> gibi çeşitleri Türkiye’de 1990’ların sonlarına kadar basım sanayiinde yer bulmuştur. Ulusal gazeteler tipo sistemini 1970’lerde tamamen terk etmiş olsa da, yerel gazetelerde bu sistem ancak 1990’larda yerini ofsete bırakabilmiştir. Son 20 yıldır tipo sistemler kullanımdan kalkmış, sadece basın müzelerinde sergilenir hale gelmiştir.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50821577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OFSET BASKI: Ofset baskı sisteminin temelleri ABD’de 1910’larda atılmıştır. Ancak, sistemin profesyonel anlamda kullanılması Amerika’da 1960’larda, Avrupa ve Türkiye’de 1970’lerde gerçekleşmiştir. Türkiye’de ilk olarak Günaydın gazetesi 1968’de ofsete geçmiş, diğer büyük gazeteler de 1970’lerin ilk yarısında tipo sistemi bırakmışlardır.  Bu sistem, foto-kimyasal baskı ya da düz baskı olarak da adlandırılır. Ofset sistem, basılacak malzemenin fotoğrafını çekmek, açma, sabitleme gibi kimyasal yollarla kalıbını hazırlamak temeline dayandığı için bu adı alır. Kaliteli olmasını sağlayan temel fark da fotoğraf esasına dayanmasıdır.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41623822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Diğer yandan, ofset baskıda tipo gibi çıkıntılı yükseltilmiş yüzeyler yoktur. Ofset kalıbı düz bir metaldir. Baskı işlemi, kalıptaki iş alanlarının mürekkep alması, boş alanların almamasını sağlayan su ve yağın karışmaması ilkesine dayalıdır.  Hazırlanan sayfaların fotoğraf çekilerek filmi elde edilir, filmler yine fotoğraf ve banyo yoluyla ışığa duyarlı metal kalıplara geçirilir. Bu kalıplar ofset baskı makinesine takılarak baskı elde edilir. Ofset sistemde, sıcak metalden harf dökülen </a:t>
            </a:r>
            <a:r>
              <a:rPr lang="tr-TR" sz="2400" dirty="0" err="1">
                <a:latin typeface="Tahoma" pitchFamily="34" charset="0"/>
              </a:rPr>
              <a:t>entertype</a:t>
            </a:r>
            <a:r>
              <a:rPr lang="tr-TR" sz="2400" dirty="0">
                <a:latin typeface="Tahoma" pitchFamily="34" charset="0"/>
              </a:rPr>
              <a:t> gibi sistemler yerine kağıda ya da filme çıktı verebilen  dizgi sistemleri kullanılır. İlk dönemler soğuk dizgi de denilen bu sistemler elektrikli daktilolar, bazı bilgisayar öncesi dizgi sistemleri ve son olarak bilgisayarlardan oluşur. </a:t>
            </a:r>
          </a:p>
        </p:txBody>
      </p:sp>
    </p:spTree>
    <p:extLst>
      <p:ext uri="{BB962C8B-B14F-4D97-AF65-F5344CB8AC3E}">
        <p14:creationId xmlns:p14="http://schemas.microsoft.com/office/powerpoint/2010/main" val="77538216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Elektrikli daktilolar ve bunların gelişmiş şekilleri olan </a:t>
            </a:r>
            <a:r>
              <a:rPr lang="tr-TR" sz="2400" dirty="0" err="1">
                <a:latin typeface="Tahoma" pitchFamily="34" charset="0"/>
              </a:rPr>
              <a:t>composer</a:t>
            </a:r>
            <a:r>
              <a:rPr lang="tr-TR" sz="2400" dirty="0">
                <a:latin typeface="Tahoma" pitchFamily="34" charset="0"/>
              </a:rPr>
              <a:t> adı verilen dizgi sistemleri ofset baskı makinelerinin bilgisayara kadar olan döneminde kullanılmıştır. Ofset baskı sisteminin temeli 1970’lerde de şimdikiyle aynı olduğu halde, baskıya hazırlık sistemlerinden büyük değişiklikler meydana gelmiştir. İlk dönemde, bilgisayar olmadığı için dizgi, sayfa düzeni, fotoğraf, sayfa filmi ve kalıp gibi hazırlık işlemleri hem uzun zaman alıyor hem de şimdiki kadar kaliteli olamıyordu.  Dizgi ayrı ayrı sütunlar halinde yapılıyor, sayfa düzeni ise bu yazıların pikaj denilen bir işlemle karton üzerinde elle birleştirilmesiyle yapılıyordu. Başlıklar ayrı makinelerde üretiliyor, fotoğraflar sayfaya film aşamasında ekleniyordu. </a:t>
            </a:r>
          </a:p>
        </p:txBody>
      </p:sp>
    </p:spTree>
    <p:extLst>
      <p:ext uri="{BB962C8B-B14F-4D97-AF65-F5344CB8AC3E}">
        <p14:creationId xmlns:p14="http://schemas.microsoft.com/office/powerpoint/2010/main" val="314327716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1980’lerde bilgisayarlar dizgi işleminde kullanılmaya başlanmış, fotoğraf esaslı bir makine olan ve foto-dizgi olarak da bilinen </a:t>
            </a:r>
            <a:r>
              <a:rPr lang="tr-TR" sz="2400" dirty="0" err="1">
                <a:latin typeface="Tahoma" pitchFamily="34" charset="0"/>
              </a:rPr>
              <a:t>compugrafik</a:t>
            </a:r>
            <a:r>
              <a:rPr lang="tr-TR" sz="2400" dirty="0">
                <a:latin typeface="Tahoma" pitchFamily="34" charset="0"/>
              </a:rPr>
              <a:t> makinelerle kaliteli yazılar üretilmiştir. Ancak bu makineler sayfa düzeni yapmaya imkan vermeyen, yalnızca sütunlar halinde yazılar dizebilen, yazıları sağa, sola dayalı, ortalı ve bloklu yapabilen ve 72 puntoya kadar başlıklar çıkarabilen bilgisayarlardı. Çözünürlük kalitesi yüksek olmakla birlikte, yazıyı fotoğraf olarak </a:t>
            </a:r>
            <a:r>
              <a:rPr lang="tr-TR" sz="2400" dirty="0" err="1">
                <a:latin typeface="Tahoma" pitchFamily="34" charset="0"/>
              </a:rPr>
              <a:t>pozlayan</a:t>
            </a:r>
            <a:r>
              <a:rPr lang="tr-TR" sz="2400" dirty="0">
                <a:latin typeface="Tahoma" pitchFamily="34" charset="0"/>
              </a:rPr>
              <a:t> ve </a:t>
            </a:r>
            <a:r>
              <a:rPr lang="tr-TR" sz="2400" dirty="0" err="1">
                <a:latin typeface="Tahoma" pitchFamily="34" charset="0"/>
              </a:rPr>
              <a:t>fotoğrafik</a:t>
            </a:r>
            <a:r>
              <a:rPr lang="tr-TR" sz="2400" dirty="0">
                <a:latin typeface="Tahoma" pitchFamily="34" charset="0"/>
              </a:rPr>
              <a:t> kağıda baskı yoluyla çıkaran pahalı bir sistem olması en büyük olumsuzluğuydu. 1990’lara gelindiğinde, bilgisayar sistemleri gelişmiş ve dizgi yanında sayfa düzeninin de ekranda yapılabildiği yeni yazılımlar ortaya çıkmıştır.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810932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err="1">
                <a:latin typeface="Tahoma" pitchFamily="34" charset="0"/>
              </a:rPr>
              <a:t>Sosyo</a:t>
            </a:r>
            <a:r>
              <a:rPr lang="tr-TR" sz="2400" dirty="0">
                <a:latin typeface="Tahoma" pitchFamily="34" charset="0"/>
              </a:rPr>
              <a:t>-ekonomik ve demografik özellikleri bakımından Türkiye’nin en gelişmiş bölgesi olan Marmara bölgesini de içine alan İstanbul, gazetelere ekonomi, magazin, spor, polis-adliye, toplumsal olaylar, kültür sanat gibi pek çok konuda haber sağlar. İstanbul ve Marmara bölgesinin kentleşmiş, karmaşık sosyal yapısı, geleneksel yapıdaki illere ve bölgelere göre haber konusu olaylar için daha verimli bir alt yapı oluşturmaktadır. Bölgenin ekonominin merkezi oluşu bu türdeki haberlere, spor, magazin, kültür sanat gibi kategorilerde de önemli etkinliklerin İstanbul  ağırlıklı oluşu gazete içeriğinin önemli bir bölümünün buradan toplanmasına yol açmaktadır.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Son 25 yılda yetenekleri hayli gelişen bilgisayarlar, gazete dizgisi ve sayfa düzeni alanında da ilk örnekleriyle kıyaslanamayacak derecede yol almıştır. Bugün bir gazetenin dizgisi, sayfa düzeni, fotoğrafların sayfaya yerleştirilmesi, grafikler, illüstrasyonlar bilgisayar ortamında yapılmakta, sayfalar film ya da kalıba baskı yapabilen </a:t>
            </a:r>
            <a:r>
              <a:rPr lang="tr-TR" sz="2400" dirty="0" err="1">
                <a:latin typeface="Tahoma" pitchFamily="34" charset="0"/>
              </a:rPr>
              <a:t>printer’lara</a:t>
            </a:r>
            <a:r>
              <a:rPr lang="tr-TR" sz="2400" dirty="0">
                <a:latin typeface="Tahoma" pitchFamily="34" charset="0"/>
              </a:rPr>
              <a:t> gönderilmektedir. Bilgisayardan önce, pikaj kartonları üzerine elle yapılan sayfa düzenleri, daha sonra sayfa filmi kameralarıyla filme alınmakta, karşılıklı basılacak sayfalar montaj aşamasında birleştirilmekte ve fotoğraflar bu aşamada sayfaya yerleştirilmekteydi. </a:t>
            </a:r>
            <a:r>
              <a:rPr lang="tr-TR" sz="2400" dirty="0" err="1">
                <a:latin typeface="Tahoma" pitchFamily="34" charset="0"/>
              </a:rPr>
              <a:t>Montaji</a:t>
            </a:r>
            <a:r>
              <a:rPr lang="tr-TR" sz="2400" dirty="0">
                <a:latin typeface="Tahoma" pitchFamily="34" charset="0"/>
              </a:rPr>
              <a:t> biten filmler ise tekrar kalıp makinesinde </a:t>
            </a:r>
            <a:r>
              <a:rPr lang="tr-TR" sz="2400" dirty="0" err="1">
                <a:latin typeface="Tahoma" pitchFamily="34" charset="0"/>
              </a:rPr>
              <a:t>pozlanarak</a:t>
            </a:r>
            <a:r>
              <a:rPr lang="tr-TR" sz="2400" dirty="0">
                <a:latin typeface="Tahoma" pitchFamily="34" charset="0"/>
              </a:rPr>
              <a:t> baskıya hazır hale gelmekteydi.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304169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Baskı sistemi bugünküyle aynı olduğu halde, baskıya hazırlık sistemlerindeki sorunlar nedeniyle bilgisayardan önceki ofset gazeteler şimdikiler kadar kaliteli olmuyordu. Görsel malzemenin, özellikle renkli fotoğrafların kullanımı sorunluydu. Bugün bilgisayara attığımız herhangi bir fotoğrafı istersek siyah beyaz yani </a:t>
            </a:r>
            <a:r>
              <a:rPr lang="tr-TR" sz="2400" dirty="0" err="1">
                <a:latin typeface="Tahoma" pitchFamily="34" charset="0"/>
              </a:rPr>
              <a:t>tramlı</a:t>
            </a:r>
            <a:r>
              <a:rPr lang="tr-TR" sz="2400" dirty="0">
                <a:latin typeface="Tahoma" pitchFamily="34" charset="0"/>
              </a:rPr>
              <a:t> renk olarak, istersek renkli fotoğraf yani </a:t>
            </a:r>
            <a:r>
              <a:rPr lang="tr-TR" sz="2400" dirty="0" err="1">
                <a:latin typeface="Tahoma" pitchFamily="34" charset="0"/>
              </a:rPr>
              <a:t>trikromi</a:t>
            </a:r>
            <a:r>
              <a:rPr lang="tr-TR" sz="2400" dirty="0">
                <a:latin typeface="Tahoma" pitchFamily="34" charset="0"/>
              </a:rPr>
              <a:t> olarak kullanabiliyoruz. Bilgisayardan önce siyah beyaz fotoğraflar ayrıca </a:t>
            </a:r>
            <a:r>
              <a:rPr lang="tr-TR" sz="2400" dirty="0" err="1">
                <a:latin typeface="Tahoma" pitchFamily="34" charset="0"/>
              </a:rPr>
              <a:t>tramlı</a:t>
            </a:r>
            <a:r>
              <a:rPr lang="tr-TR" sz="2400" dirty="0">
                <a:latin typeface="Tahoma" pitchFamily="34" charset="0"/>
              </a:rPr>
              <a:t> film olarak işlemden geçiriliyor, renkli fotoğraflar ise CMYK (</a:t>
            </a:r>
            <a:r>
              <a:rPr lang="tr-TR" sz="2400" dirty="0" err="1">
                <a:latin typeface="Tahoma" pitchFamily="34" charset="0"/>
              </a:rPr>
              <a:t>Cyan</a:t>
            </a:r>
            <a:r>
              <a:rPr lang="tr-TR" sz="2400" dirty="0">
                <a:latin typeface="Tahoma" pitchFamily="34" charset="0"/>
              </a:rPr>
              <a:t>, </a:t>
            </a:r>
            <a:r>
              <a:rPr lang="tr-TR" sz="2400" dirty="0" err="1">
                <a:latin typeface="Tahoma" pitchFamily="34" charset="0"/>
              </a:rPr>
              <a:t>Magenta</a:t>
            </a:r>
            <a:r>
              <a:rPr lang="tr-TR" sz="2400" dirty="0">
                <a:latin typeface="Tahoma" pitchFamily="34" charset="0"/>
              </a:rPr>
              <a:t>, </a:t>
            </a:r>
            <a:r>
              <a:rPr lang="tr-TR" sz="2400" dirty="0" err="1">
                <a:latin typeface="Tahoma" pitchFamily="34" charset="0"/>
              </a:rPr>
              <a:t>Yellow</a:t>
            </a:r>
            <a:r>
              <a:rPr lang="tr-TR" sz="2400" dirty="0">
                <a:latin typeface="Tahoma" pitchFamily="34" charset="0"/>
              </a:rPr>
              <a:t>, Black) renk </a:t>
            </a:r>
            <a:r>
              <a:rPr lang="tr-TR" sz="2400" dirty="0" err="1">
                <a:latin typeface="Tahoma" pitchFamily="34" charset="0"/>
              </a:rPr>
              <a:t>süzümü</a:t>
            </a:r>
            <a:r>
              <a:rPr lang="tr-TR" sz="2400" dirty="0">
                <a:latin typeface="Tahoma" pitchFamily="34" charset="0"/>
              </a:rPr>
              <a:t> denilen bir işlemle renklerine ayrılıyordu. Benzer bir şekilde, sayfada kullanılacak renkli başlıklar, renkli zeminler gibi unsurlar da montaj sırasında el ile oluşturuluyordu. </a:t>
            </a:r>
          </a:p>
        </p:txBody>
      </p:sp>
    </p:spTree>
    <p:extLst>
      <p:ext uri="{BB962C8B-B14F-4D97-AF65-F5344CB8AC3E}">
        <p14:creationId xmlns:p14="http://schemas.microsoft.com/office/powerpoint/2010/main" val="411388695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1990’ların ortalarından itibaren sayfa düzeni bilgisayarda, </a:t>
            </a:r>
            <a:r>
              <a:rPr lang="tr-TR" sz="2400" dirty="0" err="1">
                <a:latin typeface="Tahoma" pitchFamily="34" charset="0"/>
              </a:rPr>
              <a:t>QuarkXpress</a:t>
            </a:r>
            <a:r>
              <a:rPr lang="tr-TR" sz="2400" dirty="0">
                <a:latin typeface="Tahoma" pitchFamily="34" charset="0"/>
              </a:rPr>
              <a:t>, </a:t>
            </a:r>
            <a:r>
              <a:rPr lang="tr-TR" sz="2400" dirty="0" err="1">
                <a:latin typeface="Tahoma" pitchFamily="34" charset="0"/>
              </a:rPr>
              <a:t>InDesign</a:t>
            </a:r>
            <a:r>
              <a:rPr lang="tr-TR" sz="2400" dirty="0">
                <a:latin typeface="Tahoma" pitchFamily="34" charset="0"/>
              </a:rPr>
              <a:t> gibi yazılımlarla, fotoğraflarlar </a:t>
            </a:r>
            <a:r>
              <a:rPr lang="tr-TR" sz="2400" dirty="0" err="1">
                <a:latin typeface="Tahoma" pitchFamily="34" charset="0"/>
              </a:rPr>
              <a:t>Phostoshop</a:t>
            </a:r>
            <a:r>
              <a:rPr lang="tr-TR" sz="2400" dirty="0">
                <a:latin typeface="Tahoma" pitchFamily="34" charset="0"/>
              </a:rPr>
              <a:t> yazılımı ile, grafikler ise </a:t>
            </a:r>
            <a:r>
              <a:rPr lang="tr-TR" sz="2400" dirty="0" err="1">
                <a:latin typeface="Tahoma" pitchFamily="34" charset="0"/>
              </a:rPr>
              <a:t>CorelDraw,FreeHand</a:t>
            </a:r>
            <a:r>
              <a:rPr lang="tr-TR" sz="2400" dirty="0">
                <a:latin typeface="Tahoma" pitchFamily="34" charset="0"/>
              </a:rPr>
              <a:t> </a:t>
            </a:r>
            <a:r>
              <a:rPr lang="tr-TR" sz="2400" dirty="0" err="1">
                <a:latin typeface="Tahoma" pitchFamily="34" charset="0"/>
              </a:rPr>
              <a:t>Illustrator</a:t>
            </a:r>
            <a:r>
              <a:rPr lang="tr-TR" sz="2400" dirty="0">
                <a:latin typeface="Tahoma" pitchFamily="34" charset="0"/>
              </a:rPr>
              <a:t> gibi programlarla yapılmaktadır. Karşılıklı basılacak sayfaların birleştirilmesi yani montaj işlemi de bilgisayarda yapılmaktadır. Sayfaların filmi, film makinesi denilen sistemlerden alınmaktadır. Bu sistemler bilgisayardaki sayfanın fotoğrafını rulo filme </a:t>
            </a:r>
            <a:r>
              <a:rPr lang="tr-TR" sz="2400" dirty="0" err="1">
                <a:latin typeface="Tahoma" pitchFamily="34" charset="0"/>
              </a:rPr>
              <a:t>pozlayan</a:t>
            </a:r>
            <a:r>
              <a:rPr lang="tr-TR" sz="2400" dirty="0">
                <a:latin typeface="Tahoma" pitchFamily="34" charset="0"/>
              </a:rPr>
              <a:t> ve sonra açma-sabitleme banyosunu otomatik olarak yapan makinelerdir. Filmler </a:t>
            </a:r>
            <a:r>
              <a:rPr lang="tr-TR" sz="2400" dirty="0" err="1">
                <a:latin typeface="Tahoma" pitchFamily="34" charset="0"/>
              </a:rPr>
              <a:t>ozosol</a:t>
            </a:r>
            <a:r>
              <a:rPr lang="tr-TR" sz="2400" dirty="0">
                <a:latin typeface="Tahoma" pitchFamily="34" charset="0"/>
              </a:rPr>
              <a:t> adı verilen ışığa duyarlı metal kalıplara </a:t>
            </a:r>
            <a:r>
              <a:rPr lang="tr-TR" sz="2400" dirty="0" err="1">
                <a:latin typeface="Tahoma" pitchFamily="34" charset="0"/>
              </a:rPr>
              <a:t>pozlanmakta</a:t>
            </a:r>
            <a:r>
              <a:rPr lang="tr-TR" sz="2400" dirty="0">
                <a:latin typeface="Tahoma" pitchFamily="34" charset="0"/>
              </a:rPr>
              <a:t> ve yine banyo edilerek baskıya hazır hale gelmektedir. Son 10 yıldır, bilgisayardan doğrudan kalıba baskı yapabilen CTP adı verilen kalıp sistemleri de yaygınlaşmıştır. </a:t>
            </a:r>
          </a:p>
        </p:txBody>
      </p:sp>
    </p:spTree>
    <p:extLst>
      <p:ext uri="{BB962C8B-B14F-4D97-AF65-F5344CB8AC3E}">
        <p14:creationId xmlns:p14="http://schemas.microsoft.com/office/powerpoint/2010/main" val="412906850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Hazırlanan kalıplar web ofset baskı makinesine takılarak baskıya geçilir. Ofset sistemde tabaka kağıt kullanan, kaliteli ancak düşük tirajlı işler için geliştirilmiş düz ofset makineler ve gazete basımı için geliştirilmiş yüksek hızlı web ofset (rotatif) makineler vardır. Çalışma temeli aynı olmakla birlikte, web ofset makineler, bobin kağıda çift taraflı olarak yüksek hızla baskı yapar. Web ofset sistemler basılacak gazetenin sayfa sayısına, sayfaların ne kadarının renkli olduğuna bağlı olarak ünitelerden oluşur. Bir makine parkında ne kadar çok ünite vara, o kadar fazla sayfalı gazete basabilir. Ünite sayısı sınırlı olduğunda renkli sayfaların sayısı da azalır.  Çünkü her ünite 4 sayfa siyah beyaz gazete basarken, her aynı sayıdaki sayfa renkli olduğunda ancak 4 ünitede basılır.</a:t>
            </a:r>
          </a:p>
        </p:txBody>
      </p:sp>
    </p:spTree>
    <p:extLst>
      <p:ext uri="{BB962C8B-B14F-4D97-AF65-F5344CB8AC3E}">
        <p14:creationId xmlns:p14="http://schemas.microsoft.com/office/powerpoint/2010/main" val="136361151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 HAZIRLAMA SÜRECİ</a:t>
            </a:r>
            <a:br>
              <a:rPr lang="tr-TR" sz="2400" dirty="0">
                <a:latin typeface="Tahoma" pitchFamily="34" charset="0"/>
              </a:rPr>
            </a:br>
            <a:r>
              <a:rPr lang="tr-TR" sz="2400" dirty="0">
                <a:latin typeface="Tahoma" pitchFamily="34" charset="0"/>
              </a:rPr>
              <a:t>Bir ulusal günlük gazetenin hazırlama süreci, haberlerin toplanmaya başladığı sabah saatlerinde başlar, gazetenin teknik üretiminin sonuçlandığı gece yarısından sonraki saatlerde sona erer. Ancak, arada kalan zamanlarda da haber toplama işlemi devam ettiği için gazetecilik aslında kesintisiz 24 saate yayılmış bir iştir. Gazetecilik en temelde haber toplama işi olduğu için, sürecin ilk aşaması, haberlerin toplanması, yazılması ve merkez ya da temsilciliklere iletilmesi işinden oluşur. Ardından yazı işlerine ulaşan haberler ve diğer malzemeler elenerek yayımlanacak gazete içeriği oluşturulur. Sayfa düzeni tamamlandıktan sonra ise baskı ve dağıtım aşaması ile süreç tamamlanır.</a:t>
            </a:r>
          </a:p>
        </p:txBody>
      </p:sp>
    </p:spTree>
    <p:extLst>
      <p:ext uri="{BB962C8B-B14F-4D97-AF65-F5344CB8AC3E}">
        <p14:creationId xmlns:p14="http://schemas.microsoft.com/office/powerpoint/2010/main" val="255451883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Haberlerin Toplanması Aşaması: </a:t>
            </a:r>
            <a:r>
              <a:rPr lang="tr-TR" sz="2400" dirty="0">
                <a:latin typeface="Tahoma" pitchFamily="34" charset="0"/>
              </a:rPr>
              <a:t>Gazeteler haberleri kendi muhabir ağlarından, ajanslardan ve diğer medya organlarından elde eder. Haberlerin nicel açıdan büyük bölümü abone olunan ulusal ve uluslararası ajanslardan alınır. Ancak bu haberler tüm yayın organlarının elinde bulunduğu için, fark yaratacak haberlere ihtiyaç vardır. Bu tür haberler ise gazetenin kendi haber toplama ağından elde edilir. Bu ağ, gazetenin büyüklüğü ve gücüyle bağlantılı olarak yurt içinde ve yurtdışında olabildiğince geniş tutulmaya çalışılır. Özellikle İstanbul merkezde, başkent olduğu için Ankara’da, temsilciliklerin bulunduğu İzmir, Adana, Trabzon, Antalya gibi büyük illerde ve büroların açıldığı haber malzemesi sağlayan büyük merkezlerde muhabirler bulundurulur. </a:t>
            </a:r>
          </a:p>
        </p:txBody>
      </p:sp>
    </p:spTree>
    <p:extLst>
      <p:ext uri="{BB962C8B-B14F-4D97-AF65-F5344CB8AC3E}">
        <p14:creationId xmlns:p14="http://schemas.microsoft.com/office/powerpoint/2010/main" val="283559144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Merkez ve temsilciliklerde çalışan muhabirler, belli konularda uzmanlaşmışlardır. Gazete için özel haberler üretmeye çalışan bu muhabir kadrosu, meslekte deneyimli, alanıyla ilgili geniş haber kaynaklarına sahip, olayların arka planı hakkında bilgi sahibi nitelikli gazetecilerden oluşur. Bu muhabirler, gazetenin özellik ve önceliklerine göre, okuyucunun beklentilerini karşılayacak konularda, diğer gazetelerde bulunmayan haberler üretmeye ya da rutin konuların özel yanlarını bulmaya çalışırlar. Örneğin bir parlamento muhabiri, o gün ajansların da geçtiği bir yasa görüşmesini haber yapmak yerine, bu yasanın ne getireceğini, kimleri nasıl etkileyeceğini, ne amaçla çıkarıldığını, kimlerin neden karşı çıktığını vs. içeren bir özel haber ortaya koymaya çalışır. </a:t>
            </a:r>
          </a:p>
        </p:txBody>
      </p:sp>
    </p:spTree>
    <p:extLst>
      <p:ext uri="{BB962C8B-B14F-4D97-AF65-F5344CB8AC3E}">
        <p14:creationId xmlns:p14="http://schemas.microsoft.com/office/powerpoint/2010/main" val="6054691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Bu tür haberler, birikimi ve kaynaklarla ilişkiyi gerektirir, yıllar içinde elde edilen bir deneyimle yapılabilir. Dolayısıyla, gazetecilikte uzmanlaşma, belli konularda uzman gazeteci çalıştırma, </a:t>
            </a:r>
            <a:r>
              <a:rPr lang="tr-TR" sz="2400" dirty="0" err="1">
                <a:latin typeface="Tahoma" pitchFamily="34" charset="0"/>
              </a:rPr>
              <a:t>doyucuru</a:t>
            </a:r>
            <a:r>
              <a:rPr lang="tr-TR" sz="2400" dirty="0">
                <a:latin typeface="Tahoma" pitchFamily="34" charset="0"/>
              </a:rPr>
              <a:t> bir habercilik için şarttır. Uzmanlaşma o kadar ilerlemiştir ki, bir muhabir politika muhabiri olmakla yetinmez, özellikle bir partiyi takip ederek orada uzmanlaşır. Bir spor muhabiri, spor haberlerini takip etmekle, hatta futbolu takip etmekle yetinmez, Fenerbahçe’yi muhabirliğinde uzmanlaşır. Benzer uzmanlıklar ve alt uzmanlıklar, diğer birimler için de söz konusudur. Ekonomi muhabiri olmak bir uzmanlaşma gerektirir ama borsa muhabirliği daha ayrıntılı bir uzmanlık alanıdır.  Diplomasi muhabirliği uzmanlık alanıdır ama Ortadoğu muhabirliği daha da uzmanlaşma gerektirir.</a:t>
            </a:r>
          </a:p>
        </p:txBody>
      </p:sp>
    </p:spTree>
    <p:extLst>
      <p:ext uri="{BB962C8B-B14F-4D97-AF65-F5344CB8AC3E}">
        <p14:creationId xmlns:p14="http://schemas.microsoft.com/office/powerpoint/2010/main" val="114566965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Elbette, muhabirlerin uzmanlaştığı alanlar çalıştıkları gazetenin türüne, çapına, siyasi yaklaşımına, okuyucusunun beklentisine vs. göre değişir. Ekonomi gazetesi ile spor gazetesinin muhabir kadrosunu elbette çok farklı olacaktır. Bir fikir gazetesinin muhabir kadrosunun ağırlığı politika, ekonomi, dış haberler alanındayken, kitlesel haber gazetelerinde, bunlara magazin, spor, sağlık gibi alanlar eklenir. Magazin/bulvar gazetelerinde ise muhabirlerin ağırlıklı bölümü magazin, polis/adliye gibi konuları takip eder, siyaset, ekonomi, dış haberler gibi ağır konular ajanslardan kullanılır. Gazetenin siyasi duruşu da takip edilen haber kaynaklarının farklılaşmasına dolayısıyla uzmanlaşmanın değişmesine yol açabilir.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76017061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Muhabirlerin uzmanlaşma alanları çalıştıkları şehre göre de değişebilir. İstanbul’da çalışan muhabirler, şehrin ürettiği haber malzemesine paralel olarak, ekonomi, spor, magazin, kültür-sanat, polis-adliye gibi konularda uzmanlaşmışlardır. Buna karşılık Ankara gazetecileri, başta parlamento olmak üzere, siyasi partileri, sivil toplum kuruluşlarını, yüksek yargıyı, üst düzey bürokrasiyi yani ağırlıklı olarak politikaya ilişkin konuları takip etmekte uzmandılar. İzmir, Adana, Trabzon ve Antalya gibi temsilciliklerde çalışan muhabirler, hem ulusal baskıya girecek önemdeki farklı olayları hem de bölge sayfaları/ekleri için şehir haberlerini takip ettiklerinden birden fazla konuda uzman olmak durumundadır.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585278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Bölge aynı zamanda en önemli gazete pazarıdır. Gazete  okuyucusu, birincil ihtiyaçlarını karşılamış, kültüre, sanata, ülke ve dünya olaylarına ilgi gösterebilecek eğitim/kültür düzeyinde, etrafında olup bitenden haberdar olma ihtiyacında olan bir topluluktur. Hangi görüşte, hangi türde olursa olsun her gazetenin en büyük bölümü İstanbul’da basılır ve şehir merkezi ile Marmara Bölgesini kapsayan pazarda satılır. Bölgenin kentleşmiş oluşu, eğitim düzeyi, ekonomik gelişmişliği, nüfus yoğunluğu büyük bir gazete pazarı olmasını sağlamaktadır. </a:t>
            </a: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Benzer durum, büroların bulunduğu büyük illerde de söz konusudur. Bu bürolarda çalışan muhabir sayısı sınırlı olduğundan, aynı gazeteci kimi zaman politika, kimi zaman asayiş haberi takip edecek, hatta yeri geldiğinde spor karşılaşmalarını, magazin gelişmelerini de izleyecektir. Yurtdışındaki muhabirlerin durumu da benzer şekildedir. Muhtemelen bir iki kişiden oluşan ekiplerden oluşan bu birimler, gazeteyi ilgilendirecek her türden haberi toplar ve dolayısıyla muhabirlerin, merkez ve temsilciliklerdeki kadar uzmanlaşmaları beklenemez. Muhabir ağının son halkası olan kaşeli muhabirlerde de uzmanlaşma imkanı yoktur. Bu muhabirlerden durumun gerektirdiği her tür haberi toplaması beklenir.</a:t>
            </a:r>
          </a:p>
        </p:txBody>
      </p:sp>
    </p:spTree>
    <p:extLst>
      <p:ext uri="{BB962C8B-B14F-4D97-AF65-F5344CB8AC3E}">
        <p14:creationId xmlns:p14="http://schemas.microsoft.com/office/powerpoint/2010/main" val="95639719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Gazetenin kendi elemanları, merkez, temsilcilik, bürolardan, yurt içinden ve yurt dışından olabildiğince özel, farklı haberleri toplayıp gazetenin merkezine ya da bölge baskısı için temsilciliğine gönderirler. Muhabirler, kendi uzmanlıkları ve duyumları doğrultusunda haber üretebilecekleri gibi, kimi zaman belli konuları araştırmaları için görevlendirilebilirler. Rutin haber yerine özel haber üretmek amacında olduklarından gündemin perde arkasını, gizli noktalarını, olayların nedenlerini ve ayrıntılarını araştırırlar.  Bir gazetenin özel haber üretebilecek nitelikte ve sayıda yeterli muhabiri varsa, diğerlerinin önüne geçer. Çünkü gündem yaratacak, ses getirecek konulara yer verebilme şansı ancak böyle bir kadro ile mümkün olur. </a:t>
            </a:r>
          </a:p>
        </p:txBody>
      </p:sp>
    </p:spTree>
    <p:extLst>
      <p:ext uri="{BB962C8B-B14F-4D97-AF65-F5344CB8AC3E}">
        <p14:creationId xmlns:p14="http://schemas.microsoft.com/office/powerpoint/2010/main" val="328238806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Haber Ajansları: </a:t>
            </a:r>
            <a:r>
              <a:rPr lang="tr-TR" sz="2400" dirty="0">
                <a:latin typeface="Tahoma" pitchFamily="34" charset="0"/>
              </a:rPr>
              <a:t>Gazete yazı işlerine haberlerin sayıca büyük bölümü ajanslardan gelir. Hiçbir gazete, tüm gündemi kendi muhabir ağıyla toplayamaz. Toplamaya kalkarsa çok sayıda muhabir çalıştırması gerekir ki bu da ekonomik açıdan mümkün değildir. Zaten haber ajansı düşüncesi bu ekonomik gereklilikten doğmuştur. Her gazetede yer alması gereken belli konulardaki rutin haberleri toplamak için ajanslar kurulmuştur. Bu ajanslar, pek çok aboneye aynı haberi sattığı için çok daha fazla sayıda muhabir çalıştırabilir, haber toplamak için harcama yapabilir, daha çok yerde bürolar açabilir ve bunun maliyetini abonelerine paylaştırır. Gazeteyi oluşturan onlarca değişik konudaki yüzlerce haber, dünyanın değişik bölgelerinden ancak ajanslar yoluyla alınabilir.</a:t>
            </a:r>
          </a:p>
        </p:txBody>
      </p:sp>
    </p:spTree>
    <p:extLst>
      <p:ext uri="{BB962C8B-B14F-4D97-AF65-F5344CB8AC3E}">
        <p14:creationId xmlns:p14="http://schemas.microsoft.com/office/powerpoint/2010/main" val="130315162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Haber ajansları gazetelerin tirajına, ulusal, bölgesel, yerel oluşuna göre değişik abonelik türleri hazırlayarak, rutin haberlerin uygun bir maliyetle elde edilmesini sağlarlar. Ajanslar sadece gazetelere değil, radyo-televizyon, internet gibi haber medyasının tümüne ve çeşitli amaçlarla haberleri takip etmek isteyen kuruluşlara da hizmet verir. Haber ajanslarının bir bölümü ülkelerin ulusal ajanslarıdır. Türkiye için Anadolu Ajansı örneğinde olduğu gibi, bu kuruluşlar resmi ya da yarı resmi kimlikte ve yapıdadır. Haber toplama ve üretme sürecinde, ait oldukları ülkenin ekonomik ve politik gücünü kullanırlar. Örneğin Anadolu Ajansı, resmi haberleri üretirken diğer ajanslara ve muhabirlere göre daha avantajlıdır. Bazı haberler sadece Anadolu Ajansına verilir. </a:t>
            </a:r>
          </a:p>
        </p:txBody>
      </p:sp>
    </p:spTree>
    <p:extLst>
      <p:ext uri="{BB962C8B-B14F-4D97-AF65-F5344CB8AC3E}">
        <p14:creationId xmlns:p14="http://schemas.microsoft.com/office/powerpoint/2010/main" val="87356422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Ancak, bu ulusal haber ajanslarının yönetimlere çeşitli ölçülerde bağımlı olması, üretilen haberlerin içeriğine de yansır. Belli konularda resmi görüşün ve yaklaşımın dışına çıkmaları beklenemez. Ancak, yine de Anadolu Ajansı Türkiye’de yazılı basının haber ve görsel malzeme içeriğinin yüzde 70/80’ini karşılayan vazgeçilmez bir kurumdur. Yurt içinde gazetelerin hiçbirinin kuramayacağı kadar geniş bir organizasyonu bulunan Anadolu Ajansı, ayrıca başta Orta Asya ve Balkanlar olmak üzere, dünyanın önemli merkezlerinden temsilcilikler kurarak, muhabir bulundurarak çok geniş bir haber hizmeti sunar. Kendi ağının ulaşamadığı uzak bölgelerdeki haberleri de uluslararası haber ajanslarından alıp çevirerek abonelerine iletir.</a:t>
            </a:r>
          </a:p>
        </p:txBody>
      </p:sp>
    </p:spTree>
    <p:extLst>
      <p:ext uri="{BB962C8B-B14F-4D97-AF65-F5344CB8AC3E}">
        <p14:creationId xmlns:p14="http://schemas.microsoft.com/office/powerpoint/2010/main" val="228263054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Anadolu Ajansı, haberlerini abonelerine internet üzerinden yolladığı gibi, uydu televizyonu yayınına eklenmiş olarak da gönderir. VBI (</a:t>
            </a:r>
            <a:r>
              <a:rPr lang="tr-TR" sz="2400" dirty="0" err="1">
                <a:latin typeface="Tahoma" pitchFamily="34" charset="0"/>
              </a:rPr>
              <a:t>Vertical</a:t>
            </a:r>
            <a:r>
              <a:rPr lang="tr-TR" sz="2400" dirty="0">
                <a:latin typeface="Tahoma" pitchFamily="34" charset="0"/>
              </a:rPr>
              <a:t> </a:t>
            </a:r>
            <a:r>
              <a:rPr lang="tr-TR" sz="2400" dirty="0" err="1">
                <a:latin typeface="Tahoma" pitchFamily="34" charset="0"/>
              </a:rPr>
              <a:t>Blank</a:t>
            </a:r>
            <a:r>
              <a:rPr lang="tr-TR" sz="2400" dirty="0">
                <a:latin typeface="Tahoma" pitchFamily="34" charset="0"/>
              </a:rPr>
              <a:t> </a:t>
            </a:r>
            <a:r>
              <a:rPr lang="tr-TR" sz="2400" dirty="0" err="1">
                <a:latin typeface="Tahoma" pitchFamily="34" charset="0"/>
              </a:rPr>
              <a:t>Interval</a:t>
            </a:r>
            <a:r>
              <a:rPr lang="tr-TR" sz="2400" dirty="0">
                <a:latin typeface="Tahoma" pitchFamily="34" charset="0"/>
              </a:rPr>
              <a:t>) denilen ve uluslararası haber ajansları tarafından da 1990’ların ortalarından bu yana kullanılan teknik, haber ve fotoğrafların, televizyon yayınına eklenmesine dayanmaktadır. TRT 2 yayınını alan bir abone, bilgisayarına takılan bir </a:t>
            </a:r>
            <a:r>
              <a:rPr lang="tr-TR" sz="2400" dirty="0" err="1">
                <a:latin typeface="Tahoma" pitchFamily="34" charset="0"/>
              </a:rPr>
              <a:t>decoder</a:t>
            </a:r>
            <a:r>
              <a:rPr lang="tr-TR" sz="2400" dirty="0">
                <a:latin typeface="Tahoma" pitchFamily="34" charset="0"/>
              </a:rPr>
              <a:t> ve yazılım aracılığıyla, Anadolu Ajansını takip edebilir. Haberler, servise konulduğu anda, izleme programı ekranında başlık olarak görünür. Kategoriler halinde filtrelemek, konuya göre, başlığa göre arama yapmak mümkündür. Haberler ve fotoğraflar ulaştıkça yayımlanır. Editörler, kullanacakları malzemeleri bilgisayarlarına kaydederler.</a:t>
            </a:r>
          </a:p>
        </p:txBody>
      </p:sp>
    </p:spTree>
    <p:extLst>
      <p:ext uri="{BB962C8B-B14F-4D97-AF65-F5344CB8AC3E}">
        <p14:creationId xmlns:p14="http://schemas.microsoft.com/office/powerpoint/2010/main" val="155239703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Bunun yanında internetin hızını ve yaygınlığını artırmasına paralel olarak, ajans haberlerinin abonelerce bir kullanıcı adı ve şifre ile girilerek alınması yolu da giderek yaygınlaşmıştır. Birçok haber ajansı internet üzerinden haber servisi yapmaktadır. Özellikle yerel gazeteler internet üzerinden yapılan sınırla haber paketlerini almakta, internet haber siteleri de kendilerine yönelik özel haber paketlerini benzer yolla kullanmaktadır. Her durumda, haberler bir yazı dosyası, fotoğraflar ise kullanılmaya hazır JPEG dosyası olarak geldiğinden editör için </a:t>
            </a:r>
            <a:r>
              <a:rPr lang="tr-TR" sz="2400" dirty="0" err="1">
                <a:latin typeface="Tahoma" pitchFamily="34" charset="0"/>
              </a:rPr>
              <a:t>keni</a:t>
            </a:r>
            <a:r>
              <a:rPr lang="tr-TR" sz="2400" dirty="0">
                <a:latin typeface="Tahoma" pitchFamily="34" charset="0"/>
              </a:rPr>
              <a:t> sayfasıyla ilgili haberler üzerinde çalışmak ve gerektiğinde arşivlemek son derece kolay, teknik olarak sayfayı üretmek de hızlı hale gelmiştir.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33084446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Anadolu Ajansı yanında, Türkiye’de faaliyet gösteren ve gazetelerin yararlandığı bazı özel haber ajansları da vardır. İhlas Haber Ajansı (İHA) ve Demirören Haber Ajansı (DHA) günümüzde gazetelere haber servisi yapan ajansların öne çıkanlarıdır. Bu ajanslar da, kendi başlarına bağımsız haber ajansı kimliğinde değildir. İHA, Türkiye gazetesinin, Demirören Haber Ajansı Demirören Medya Grubunun bünyesindeki ajanslardır. Diğer yandan, Anadolu Ajansı’nın yazılı basın haberciliğindeki gücü ve önemi nedeniyle, bu haber ajansları ikincil bir konumda bulunmaktadır. Aynı nedenle, bağımsız haber ajanları gelişememiş, var olan ajanslar da son yıllarda kapanmış ya da işlevsiz hale gelmiştir.</a:t>
            </a:r>
          </a:p>
        </p:txBody>
      </p:sp>
    </p:spTree>
    <p:extLst>
      <p:ext uri="{BB962C8B-B14F-4D97-AF65-F5344CB8AC3E}">
        <p14:creationId xmlns:p14="http://schemas.microsoft.com/office/powerpoint/2010/main" val="255035391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Gazeteler, dış haberler için uluslararası haber ajanslarına da abone olurlar. Özellikle kendi muhabirlerinin bulunmadığı uzak ülkelerdeki haberleri almanın tek yolu tüm dünyadan haber toplayan ve tüm dünyaya servis eden ajanslardan yararlanmaktır. Bu ajanslardan özellikle Reuters ve </a:t>
            </a:r>
            <a:r>
              <a:rPr lang="tr-TR" sz="2400" dirty="0" err="1">
                <a:latin typeface="Tahoma" pitchFamily="34" charset="0"/>
              </a:rPr>
              <a:t>Associated</a:t>
            </a:r>
            <a:r>
              <a:rPr lang="tr-TR" sz="2400" dirty="0">
                <a:latin typeface="Tahoma" pitchFamily="34" charset="0"/>
              </a:rPr>
              <a:t> </a:t>
            </a:r>
            <a:r>
              <a:rPr lang="tr-TR" sz="2400" dirty="0" err="1">
                <a:latin typeface="Tahoma" pitchFamily="34" charset="0"/>
              </a:rPr>
              <a:t>Press</a:t>
            </a:r>
            <a:r>
              <a:rPr lang="tr-TR" sz="2400" dirty="0">
                <a:latin typeface="Tahoma" pitchFamily="34" charset="0"/>
              </a:rPr>
              <a:t> (AP) Türkiye’de büyük gazetelerin abone olduğu ajanslardandır. Ayrıca </a:t>
            </a:r>
            <a:r>
              <a:rPr lang="tr-TR" sz="2400" dirty="0" err="1">
                <a:latin typeface="Tahoma" pitchFamily="34" charset="0"/>
              </a:rPr>
              <a:t>Agence</a:t>
            </a:r>
            <a:r>
              <a:rPr lang="tr-TR" sz="2400" dirty="0">
                <a:latin typeface="Tahoma" pitchFamily="34" charset="0"/>
              </a:rPr>
              <a:t> France </a:t>
            </a:r>
            <a:r>
              <a:rPr lang="tr-TR" sz="2400" dirty="0" err="1">
                <a:latin typeface="Tahoma" pitchFamily="34" charset="0"/>
              </a:rPr>
              <a:t>Press</a:t>
            </a:r>
            <a:r>
              <a:rPr lang="tr-TR" sz="2400" dirty="0">
                <a:latin typeface="Tahoma" pitchFamily="34" charset="0"/>
              </a:rPr>
              <a:t> (AFP), United </a:t>
            </a:r>
            <a:r>
              <a:rPr lang="tr-TR" sz="2400" dirty="0" err="1">
                <a:latin typeface="Tahoma" pitchFamily="34" charset="0"/>
              </a:rPr>
              <a:t>Press</a:t>
            </a:r>
            <a:r>
              <a:rPr lang="tr-TR" sz="2400" dirty="0">
                <a:latin typeface="Tahoma" pitchFamily="34" charset="0"/>
              </a:rPr>
              <a:t> International (UPI) da önemli uluslararası haber ajanslarındandır. Bu ajanslar, kendi muhabirleri aracılığıyla veya diğer ülkelerin ajanslarıyla haber değiş tokuşu yaparak, tüm dünyadaki gelişmeleri toplar ve abonelerine sunar.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77511090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Diğer Medya Kuruluşları: </a:t>
            </a:r>
            <a:r>
              <a:rPr lang="tr-TR" sz="2400" dirty="0">
                <a:latin typeface="Tahoma" pitchFamily="34" charset="0"/>
              </a:rPr>
              <a:t>Gazeteler için bir başka haber kaynağı da başka medya kuruluşlarıdır. Özellikle yabancı gazete, dergi, radyo ve televizyonlar, dış haberler için kaynak olarak kullanılır. Diğer yandan, gazeteler televizyonlardaki bir haberi yeniden ele alıp üretebilirler. Rakip gazetelerin yayımladıkları haberlerin ele alınıp kullanılması da yaygın bir yöntemdir. Günümüzde internet haber medyasının yaygınlaşmasıyla birlikte bu yeniden üretim daha da yaygınlaşmıştır. Gazeteler televizyonların, televizyonlar gazetelerin haberlerini yeniden üretmekte, internet haber medyası ise diğer tüm medya kuruluşlarının haberlerini yayımlamaktadır. Kaynak gösterilmek ve izin alınmak şartıyla etik olan bu durum aksi halde, etik dışı ve hatta yasa dışıdır. </a:t>
            </a:r>
          </a:p>
        </p:txBody>
      </p:sp>
    </p:spTree>
    <p:extLst>
      <p:ext uri="{BB962C8B-B14F-4D97-AF65-F5344CB8AC3E}">
        <p14:creationId xmlns:p14="http://schemas.microsoft.com/office/powerpoint/2010/main" val="2542098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MERKEZDEKİ YAPI:</a:t>
            </a:r>
            <a:br>
              <a:rPr lang="tr-TR" sz="2400" dirty="0">
                <a:latin typeface="Tahoma" pitchFamily="34" charset="0"/>
              </a:rPr>
            </a:br>
            <a:r>
              <a:rPr lang="tr-TR" sz="2400" dirty="0">
                <a:latin typeface="Tahoma" pitchFamily="34" charset="0"/>
              </a:rPr>
              <a:t>Gazete merkezi olarak İstanbul’daki yapı, gazetenin bölge sayfaları ve ekleri dışındaki tüm içeriğinin belirlendiği, üretildiği yer olarak şekillenmiştir. Bölge sayfaları dışındaki tüm içerik İstanbul’daki editörlere ulaşır ve orada inceleme, seçme, biçimlendirme sürecinden geçtikten sonra, gazete sayfasındaki yerini alır. Burada hazırlanan gazete, temsilciliklerde, bölge ile ilgili ilaveler ve değişiklikler yapıldıktan sonra çoğaltılarak tüm ülkeye hatta bazı gazeteler için yurt dışına dağıtılır. Bir başka ifadeyle hangi bölgede satılırsa satılsın o gazetenin ana sayfaları İstanbul’daki yazı işleri tarafından hazırlanmıştır.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YAZI İŞLERİNDEKİ ÇALIŞMA</a:t>
            </a:r>
            <a:br>
              <a:rPr lang="tr-TR" sz="2400" dirty="0">
                <a:latin typeface="Tahoma" pitchFamily="34" charset="0"/>
              </a:rPr>
            </a:br>
            <a:r>
              <a:rPr lang="tr-TR" sz="2400" dirty="0">
                <a:latin typeface="Tahoma" pitchFamily="34" charset="0"/>
              </a:rPr>
              <a:t>Yazı işleri, editoryal birimlerin oluşturduğu ve gazetenin içeriğini seçen, biçimlendiren, oluşturan birimdir. Editörler, kendi alanlarındaki sayfalara haber seçer, bu haberleri yeniden ele alarak düzenler ve sayfada nasıl yer alacağını da belirleyecek süreci teknik bölüme devreder. Editörün günlük çalışması, kullanabileceğinden her zaman çok daha fazla olan haberler arasından hangilerini seçeceğini belirlemek, bu haberlerin ne şekilde sayfada belirlemek, haber bağlamına oturtmak, önemine işaret etmek, okuyucunun anlayacağı biçime sokmak işlemlerinden oluşur. Haberler önce incelenir, sonra seçilir, en sonunda da biçimlendirilir.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43520511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İnceleme işlemi, editörün ajanslardan ve kendi muhabirlerinden gelen haberleri okuması, gündem açısından değerini belirlemesi, yaratacağı etkileri sezerek önemini anlaması ve kullanmak üzere ayırması işlemidir. Bu işlem gün boyu devam etmekle birlikte, özellikle haberlerin yazı işlerine gelmeye başladığı öğleden sonra yoğunlaşır. Editör bilgisayarına düşen haberleri okur, gündemi ve olayların arka planını yakından bildiği için, önüne gelen haberin değerini kolaylıkla fark edebilir. Önceden belirlenen ve önceki günlerden devam eden gündemler yanında beklenmedik gelişmeler de seçim sürecinin parçasıdır. Muhabirlerden gelen haberler kimi zaman önceden sipariş edilmiş ve bekleniyor olabilir ama ajansların her an takip edilmesi gerekir. </a:t>
            </a:r>
          </a:p>
        </p:txBody>
      </p:sp>
    </p:spTree>
    <p:extLst>
      <p:ext uri="{BB962C8B-B14F-4D97-AF65-F5344CB8AC3E}">
        <p14:creationId xmlns:p14="http://schemas.microsoft.com/office/powerpoint/2010/main" val="67458210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İkinci aşama aslında ilk aşamayla iç içe olan seçme sürecidir. Editör haberleri incelerken, kullanma ihtimali olanları ayırır. Günümüzde bu, bilgisayarına kaydetmek şeklinde kolay bir işlemdir. Kendi alanındaki tüm gündemi inceleyen editör, bunların önemlilerini, kendisine ayrılan sayfa ya da sayfaları da göz önünde bulundurarak bilgisayarına indirir. Gün içerisinde seçtiği haberlerin önemini kaybetmesi, yerine başka haberlerin seçilmesi mümkündür. Olayların hızlı geliştiği günlerde ve sıcak konularda, seçilen haberlerin gazetenin basıldığı saate kadar pek çok kez değişmesi olağan bir durumdur. Ancak ekonomi, sağlık, dış haberler gibi görece sakin sayfaların haberleri, güncel politik konulara göre daha az değişir. </a:t>
            </a:r>
          </a:p>
        </p:txBody>
      </p:sp>
    </p:spTree>
    <p:extLst>
      <p:ext uri="{BB962C8B-B14F-4D97-AF65-F5344CB8AC3E}">
        <p14:creationId xmlns:p14="http://schemas.microsoft.com/office/powerpoint/2010/main" val="348756195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Editör incelediği ve kullanmak üzere seçtiği haberleri son aşamada gazetedeki ayırdığı yere göre biçimlendirir. Biçimlendirme, haberin hatalarını son bir kez gözden geçirme, hatalarından arındırma işlemini yani redaksiyonu da kapsar. Haberde yer alabilecek olası hatalar; bilgi hataları, haber tekniği açısından yanlışlar, imla hataları ve dizgi yanlışlarıdır. Redaksiyon, kötü yazılmış bir haberi hatalarından arındırmaktır. Bu işlem sırasında haberin kurgusu değiştirilebilir, önemsiz bir yönü öne çıkarılabilir. Editör konu hakkında en önemli uzman olduğu için, olası yanlışlıkları ve eksiklikleri gidererek haberin eksiksiz ve bağlamına tam oturmuş olmasını sağlamak üzere haberi </a:t>
            </a:r>
            <a:r>
              <a:rPr lang="tr-TR" sz="2400" dirty="0" err="1">
                <a:latin typeface="Tahoma" pitchFamily="34" charset="0"/>
              </a:rPr>
              <a:t>redakte</a:t>
            </a:r>
            <a:r>
              <a:rPr lang="tr-TR" sz="2400" dirty="0">
                <a:latin typeface="Tahoma" pitchFamily="34" charset="0"/>
              </a:rPr>
              <a:t> eder ya da ettirir.</a:t>
            </a:r>
          </a:p>
        </p:txBody>
      </p:sp>
    </p:spTree>
    <p:extLst>
      <p:ext uri="{BB962C8B-B14F-4D97-AF65-F5344CB8AC3E}">
        <p14:creationId xmlns:p14="http://schemas.microsoft.com/office/powerpoint/2010/main" val="46135719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Haber kötü yazılmış olmasa da bazı işlemlerden geçer. Örneğin, editörün kullanmayı düşündüğü yere sığmayan bir haber özetlenecektir. Ajanslardan gelen haberler çoğu zaman uzundur ve özetlenir. Ama kimi zaman önemli bir olaya ilişkin haber metni kısa olur ve genişletilmesi gerekebilir. Zaman zaman aynı konudaki farklı haberler birleştirilerek tek bir haber yapılır. Ya da bazen bir haberin içinden ayrı bir haber çıkarılabilir. Düzenleme haber metninin hacmini ayarlamakla da sınırlı değildir. Haberin başlığı çoğu zaman değiştirilir. Bu değişikliğin birden fazla nedeni vardır. Birincisi ayrılan yere istenilen büyüklükte yerleşmesidir. İkincisi başlığın içerik olarak anlamını değiştirmek amacıyla yeni bir cümle kurulur.</a:t>
            </a:r>
          </a:p>
        </p:txBody>
      </p:sp>
    </p:spTree>
    <p:extLst>
      <p:ext uri="{BB962C8B-B14F-4D97-AF65-F5344CB8AC3E}">
        <p14:creationId xmlns:p14="http://schemas.microsoft.com/office/powerpoint/2010/main" val="379973045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Yalnızca bilgi içeren enformatik başlıklar yerine, zaman zaman veciz ifadeler, söz oyunları, uyaklı cümleler vs. kurulması Türk gazetelerinde yaygın bir başlık atma yöntemidir. Başlık kimi zaman da bir tepkiyi, yargıyı vs. içerecek cümle olabilir. Başlıklar, sayfadaki diğer başlıklarla uyumları açısından da değiştirilir. Örneğin aynı sayfadaki haberlerin kelimelerden oluşmamasına, aynı fiille bitmemesine özen gösterilir. Başlık düzenlemesinde, sadece ana başlıklar değil, alt ve üst başlıklar ile habere ait spotlar da ayrılan yere, gazetenin yaklaşımına ve amacına göre yeniden düzenlenebilir. Editörlerin başlık ve başlık grubuyla ilgili çalışmalarının bu denil önemli olmasının nedeni, başlıkların en fazla okunan öğeler oluşudur.</a:t>
            </a:r>
          </a:p>
        </p:txBody>
      </p:sp>
    </p:spTree>
    <p:extLst>
      <p:ext uri="{BB962C8B-B14F-4D97-AF65-F5344CB8AC3E}">
        <p14:creationId xmlns:p14="http://schemas.microsoft.com/office/powerpoint/2010/main" val="16027416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Haberler üzerindeki düzenleme çalışmalarında kötü haberin düzeltilmesi yani redaksiyon işlemi yanında, kötü yazılmış olmasa da  haberin hacminin, başlığının ayarlanması işlemi yani </a:t>
            </a:r>
            <a:r>
              <a:rPr lang="tr-TR" sz="2400" dirty="0" err="1">
                <a:latin typeface="Tahoma" pitchFamily="34" charset="0"/>
              </a:rPr>
              <a:t>editasyon</a:t>
            </a:r>
            <a:r>
              <a:rPr lang="tr-TR" sz="2400" dirty="0">
                <a:latin typeface="Tahoma" pitchFamily="34" charset="0"/>
              </a:rPr>
              <a:t> işlemi yapılır. Bunların dışında, haber ve diğer yazıların olası dizgi hataları açısından denetlenmesi işlemi yani tashih gerçekleştirilir. Batı basınında, </a:t>
            </a:r>
            <a:r>
              <a:rPr lang="tr-TR" sz="2400" dirty="0" err="1">
                <a:latin typeface="Tahoma" pitchFamily="34" charset="0"/>
              </a:rPr>
              <a:t>rewriting</a:t>
            </a:r>
            <a:r>
              <a:rPr lang="tr-TR" sz="2400" dirty="0">
                <a:latin typeface="Tahoma" pitchFamily="34" charset="0"/>
              </a:rPr>
              <a:t> denilen haberin üslup birliği sağlamak açısından birkaç editör tarafından yeniden yazılması işlemi, Türk gazetelerinde yaygın değildir. Bu işlem bazı dergilerde ve televizyon haberlerinde uygulanmaktadır. Ancak redaksiyon işleminin kimi zaman haberi yeniden yazma işlemine dönüşmesi söz konusu olmakla birlikte </a:t>
            </a:r>
            <a:r>
              <a:rPr lang="tr-TR" sz="2400" dirty="0" err="1">
                <a:latin typeface="Tahoma" pitchFamily="34" charset="0"/>
              </a:rPr>
              <a:t>rewriting</a:t>
            </a:r>
            <a:r>
              <a:rPr lang="tr-TR" sz="2400" dirty="0">
                <a:latin typeface="Tahoma" pitchFamily="34" charset="0"/>
              </a:rPr>
              <a:t> terimi yaygın olarak kullanılmaz. </a:t>
            </a:r>
          </a:p>
        </p:txBody>
      </p:sp>
    </p:spTree>
    <p:extLst>
      <p:ext uri="{BB962C8B-B14F-4D97-AF65-F5344CB8AC3E}">
        <p14:creationId xmlns:p14="http://schemas.microsoft.com/office/powerpoint/2010/main" val="305760928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Editörler, haberleri biçimlendirme işlemini de tamamladıktan sonra, sayfadaki yerlerine göre planladıkları haberleri, sayfa düzeni aşamasına gönderirler. Sayfa düzeni, yazı işlerinde yapılan son işlemdir. Sayfa düzeni, günümüzde bilgisayarlarda, konu için geliştirilmiş yazılımlarla yapılır. Tasarımcılar, editörlerle birlikte, yazıları ve fotoğrafları ilgili bilgisayardan çekerek, gazetenin belirlenmiş sayfa düzeni ilkelerine göre yeniden üretirler.  Gazetelerin, sayfa düzenini belirleyen bir görsel yönetmeni bulunur. Hangi fontların kullanılacağı, hangi büyüklükte yazıların tercih edileceği, görsel malzemenin, çizgi-çerçeve, renk gibi yardımcı unsurların ne şekilde kullanılacağı bellidir. Günlük uygulama bu esaslara göre yeni sayfayı üretmektir.</a:t>
            </a:r>
          </a:p>
        </p:txBody>
      </p:sp>
    </p:spTree>
    <p:extLst>
      <p:ext uri="{BB962C8B-B14F-4D97-AF65-F5344CB8AC3E}">
        <p14:creationId xmlns:p14="http://schemas.microsoft.com/office/powerpoint/2010/main" val="269558529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Bilgisayarda düzenlenen sayfaların, kontrol amaçlı olarak bir çıktısı alınır. Buna tashih çıktısı ya da </a:t>
            </a:r>
            <a:r>
              <a:rPr lang="tr-TR" sz="2400" dirty="0" err="1">
                <a:latin typeface="Tahoma" pitchFamily="34" charset="0"/>
              </a:rPr>
              <a:t>proof</a:t>
            </a:r>
            <a:r>
              <a:rPr lang="tr-TR" sz="2400" dirty="0">
                <a:latin typeface="Tahoma" pitchFamily="34" charset="0"/>
              </a:rPr>
              <a:t> baskısı denir. Editörler kağıda alınan bu çıktıyı son kez kontrol ederek baskı için gönderilmesini onaylar. Editörlerin görevi sayfayı bir kez tamamlamakla da sonuçlanmaz. Özellikle gazetenin birinci sayfası ya da güncel konuları içeren sayfaları gece boyunca son baskı bitinceye kadar değişebilir. Dolayısıyla haberi inceleme, seçme ve biçimlendirme yani </a:t>
            </a:r>
            <a:r>
              <a:rPr lang="tr-TR" sz="2400" dirty="0" err="1">
                <a:latin typeface="Tahoma" pitchFamily="34" charset="0"/>
              </a:rPr>
              <a:t>editasyon</a:t>
            </a:r>
            <a:r>
              <a:rPr lang="tr-TR" sz="2400" dirty="0">
                <a:latin typeface="Tahoma" pitchFamily="34" charset="0"/>
              </a:rPr>
              <a:t> işlemi gece en son baskı yapılıncaya kadar devam eder. Yeni gelişmeler olduğunda bunlar yeniden </a:t>
            </a:r>
            <a:r>
              <a:rPr lang="tr-TR" sz="2400" dirty="0" err="1">
                <a:latin typeface="Tahoma" pitchFamily="34" charset="0"/>
              </a:rPr>
              <a:t>edit</a:t>
            </a:r>
            <a:r>
              <a:rPr lang="tr-TR" sz="2400" dirty="0">
                <a:latin typeface="Tahoma" pitchFamily="34" charset="0"/>
              </a:rPr>
              <a:t> edilecek sayfalara konur. Sayfa düzeni yeniden yapılır, teknik süreç yeniden işler ve değişen sayfalardan oluşan yeni baskılar yapılır. </a:t>
            </a:r>
          </a:p>
        </p:txBody>
      </p:sp>
    </p:spTree>
    <p:extLst>
      <p:ext uri="{BB962C8B-B14F-4D97-AF65-F5344CB8AC3E}">
        <p14:creationId xmlns:p14="http://schemas.microsoft.com/office/powerpoint/2010/main" val="61107175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Editoryal çalışma her birim için bağımsız olmakla birlikte, yazı işlerindeki tutarlılığı ve gazetenin bütünlüğünü sağlamak amacıyla günde iki kez yapılan yazı işleri toplantıları yoluyla koordinasyon sağlanır. İlk toplantı sabah saatlerinde yapılır. Bir gün önce hazırlanan gazete ele alınır, eksikleri konuşulur. Rakip gazetelerin ve diğer medyanın gündemi değerlendirilir. Haber atlamak, yani başkalarında olan haberin kendi gazetesinde bulunmaması durumu editörler açısından büyük bir sorun oluşturur. Tersi yani haber atlatmak ise mesleki bir başarı olarak kabul edilir. Bu toplantıda ayrıca gazetenin kaç sayfa olacağı ve hangi birimlere hangi sayfaların ayrılacağı belirlenir. </a:t>
            </a:r>
          </a:p>
        </p:txBody>
      </p:sp>
    </p:spTree>
    <p:extLst>
      <p:ext uri="{BB962C8B-B14F-4D97-AF65-F5344CB8AC3E}">
        <p14:creationId xmlns:p14="http://schemas.microsoft.com/office/powerpoint/2010/main" val="2550353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Bu nedenle, İstanbul’da diğer illerdeki temsilcilik ve bürolara göre çok daha fazla çalışan bulunur. Gazetenin yöneticileri, sayfaların editörleri, redaktörler, özellikle ekonomi, spor, magazin, kültür sanat ve polis adliye konularında yoğunlaşmış çok sayıda muhabir burada bulunur. Aynı zamanda, gazete sayfaları burada hazırlandığı için çok sayıda, tasarımcı, grafiker ve teknik eleman çalışır. Gazetelerin en büyük bölümü İstanbul’da basıldığı için, kapasitesi en yüksek matbaalar burada kuruludur ve dolayısıyla çok sayıda basım çalışanı da İstanbul merkezde çalışır.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Bazı gazetelerde toplam sayfa sayısı sabit olmakla birlikte, çoğu büyük gazetede bu sayı çeşitli etkenlere göre değişir. Bazı durağan sayfaların sayısı bellidir. Ancak gündeme göre şekillenen sayfalarda sayı değişebilir. Gündemin yoğunluğu, reklam sayısının fazlalığı, hafta sonu olması sayfaların artmasını sağlar. Her editör daha çok sayfa talep eder ve bunun gerekçelerini dile getirerek yazı işleri toplantısına katılan diğer editörleri ve gazete yöneticilerini ikna etmeye çalışır. Toplantıda hazırlanacak olan gazete ile ilgili gündem de konuşulur.  Gazetenin temel ilkeleri belli olmakla birlikte, yeni karşılaşılan konulara ilişkin tutumun ne olacağı tartışılır. O konuyla ilgili editör, uzmanlık alanındaki bilgileri diğerleriyle paylaşır ve sağlıklı bir politika belirlenmesi sağlanmış olur. </a:t>
            </a:r>
          </a:p>
        </p:txBody>
      </p:sp>
    </p:spTree>
    <p:extLst>
      <p:ext uri="{BB962C8B-B14F-4D97-AF65-F5344CB8AC3E}">
        <p14:creationId xmlns:p14="http://schemas.microsoft.com/office/powerpoint/2010/main" val="145058526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Sayfa sayısının ve hangi sayfaların hangi birimlere ayrıldığının belirlenmesinin ardından editörler ekipleriyle birlikte çalışır ve sayfalar büyük ölçüde tamamlandıktan sonra ikinci bir yazı işleri toplantısı yapılır. Burada, ertesi gün çıkacak gazetenin sayfalarında hangi konuların yer aldığı, hangi yaklaşımların oluştuğu öne çıkar. Aynı haberlerin farklı sayfalarda birden fazla kullanılması gibi sorunlar denetlenir. İkinci toplantıda birinci sayfa için haber seçimi işlemi de yapılır. Editörler, kendi sayfalarındaki önemli haberleri, birinci sayfa için önerirler. Ağırlıklı olarak  politik konular olmakla birlikte, birinci sayfada her türden habere yer verilir.  Haberini birinci sayfaya sokmak editör ve muhabir için bir başarı olarak kabul edilir. </a:t>
            </a:r>
          </a:p>
        </p:txBody>
      </p:sp>
    </p:spTree>
    <p:extLst>
      <p:ext uri="{BB962C8B-B14F-4D97-AF65-F5344CB8AC3E}">
        <p14:creationId xmlns:p14="http://schemas.microsoft.com/office/powerpoint/2010/main" val="226950297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BASKI ÖNCESİ HAZIRLIK VE BASKI: Sayfa düzeni yapılan sayfalar, karşılıklı basılacak kalıplara uygun olarak bilgisayarda montajlanır, film çıktısı ya da doğrudan kalıbı alınır. Bu işlemlere ofset hazırlık işlemleri denir. Teknik birimin yaptığı bu uygulamalar gazete yazı işleriyle koordinelidir. Her an değişiklikler olabileceği için, akşam saatlerinde baskı devam ederken, yazı işlerinde de gece ekibi editoryal çalışmayı sürdürür. Baskı hazırlık ve baskı işlemi gazetenin basıldığı tüm temsilciliklerde yapılır. Sayfalar İstanbul’da hazırlanır ve temsilciliklere yollanır. Burada film ya da kalıp işlemi yapılır ve baskıya geçilir. Aynı zamanda bölge sayfaları ya da ekleri için tüm yazı işleri çalışması, sayfa düzeni ve baskı hazırlık/baskı işlemleri temsilciliklerde yapılır.</a:t>
            </a:r>
          </a:p>
        </p:txBody>
      </p:sp>
    </p:spTree>
    <p:extLst>
      <p:ext uri="{BB962C8B-B14F-4D97-AF65-F5344CB8AC3E}">
        <p14:creationId xmlns:p14="http://schemas.microsoft.com/office/powerpoint/2010/main" val="256405367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Gazeteler, eskiden İstanbul, Ankara, İzmir, Adana, Trabzon ve Antalya’da basılırken günümüzde daha az yerde basılmaya ve uçakla ulaştırılmaya başlanmıştır. Toplam tiraj farklı temsilciliklerde satışa göre bölüşülür. Buralarda da şehir ve taşra baskısı adıyla birkaç postada basılır. Önce o temsilciliğe en uzak illere gönderilecek gazeteler basılır ve dağıtım şirketine teslim edilir. Buna taşra baskısı denir. Birden fazla taşra hattı olabilir. En son temsilciliğin bulunduğu il merkezine dağıtılacak gazeteler yani şehir baskısı tamamlanır. Şehir baskısı gece yarısından sonra saat 2.00-3.00 gibi biter.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36140544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DAĞITIM: Tüm süreli yayınlar, dağıtım işini yapan firmalara bastıkları gazeteleri teslim ederler. Dağıtım şirketi, anlaştığı gazeteleri belirtilen saatte teslim alır, hat adı verilen dağıtım planına göre il ve ilçelerdeki başbayilere teslim eder. Başbayiler de gece boyunca tali bayilere yani gazete satış noktalarına gidecek gazeteler ayarlanır. Dağıtım şirketi, gazete dağıtım biriminin belirlediği noktalara, belirlediği sayıda gazeteyi ulaştırır. Bir gün önce satılmayan gazeteleri de sabah toplar. Satılan gazetelerden kendi komisyonunu düştükten sonra, elde edilen geliri gazetelere haftalık olarak öder. </a:t>
            </a:r>
          </a:p>
        </p:txBody>
      </p:sp>
    </p:spTree>
    <p:extLst>
      <p:ext uri="{BB962C8B-B14F-4D97-AF65-F5344CB8AC3E}">
        <p14:creationId xmlns:p14="http://schemas.microsoft.com/office/powerpoint/2010/main" val="106887002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İlk Dağıtım Şirketleri: GAMEDA ve Hür Dağıtım</a:t>
            </a:r>
            <a:br>
              <a:rPr lang="tr-TR" sz="2400" dirty="0">
                <a:latin typeface="Tahoma" pitchFamily="34" charset="0"/>
              </a:rPr>
            </a:br>
            <a:r>
              <a:rPr lang="tr-TR" sz="2400" dirty="0">
                <a:latin typeface="Tahoma" pitchFamily="34" charset="0"/>
              </a:rPr>
              <a:t>Dağıtım işlemi 1960’lara sadece İstanbul’da basılan gazetelerin kendisi tarafından yapılmıştır. </a:t>
            </a:r>
            <a:br>
              <a:rPr lang="tr-TR" sz="2400" dirty="0">
                <a:latin typeface="Tahoma" pitchFamily="34" charset="0"/>
              </a:rPr>
            </a:br>
            <a:r>
              <a:rPr lang="tr-TR" sz="2400" dirty="0">
                <a:latin typeface="Tahoma" pitchFamily="34" charset="0"/>
              </a:rPr>
              <a:t>Türkiye'de ilk dağıtım şirketi olan GAMEDA (Gazete Mecmua Dağıtım Ltd. Şti.) 4 Eylül 1959 tarihinde Tercüman, Milliyet, Cumhuriyet, Yeni Sabah ve Dünya gazeteleri ile Hayat dergisini yayınlayan Tifdruk Matbaacılık  ortaklığı ile 1960 ile 1967 arasında, Akşam, Hürriyet, Milliyet, Tercüman gibi büyük gazeteler Ankara’da ve İzmir’de ve Adana’da baskı yapmaya başlamışlardır. Bu gelişmeler gazete dağıtımının sistemli ve ayrı bir organizasyona kavuşmasını çabuklaştırmıştır.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48040439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GAMEDA, diğer gazetelerin de katılmasıyla tüm ulusal gazete ve dergilerin dağıtımını üstlenen bir şirkete dönüşmüştür. Ancak Hürriyet gazetesi 1962 yılında </a:t>
            </a:r>
            <a:r>
              <a:rPr lang="tr-TR" sz="2400" dirty="0" err="1">
                <a:latin typeface="Tahoma" pitchFamily="34" charset="0"/>
              </a:rPr>
              <a:t>GAMEDA’dan</a:t>
            </a:r>
            <a:r>
              <a:rPr lang="tr-TR" sz="2400" dirty="0">
                <a:latin typeface="Tahoma" pitchFamily="34" charset="0"/>
              </a:rPr>
              <a:t> ayrılarak Hür Dağıtım şirketini kurmuştur. 1968 yılında </a:t>
            </a:r>
            <a:r>
              <a:rPr lang="tr-TR" sz="2400" dirty="0" err="1">
                <a:latin typeface="Tahoma" pitchFamily="34" charset="0"/>
              </a:rPr>
              <a:t>Veb</a:t>
            </a:r>
            <a:r>
              <a:rPr lang="tr-TR" sz="2400" dirty="0">
                <a:latin typeface="Tahoma" pitchFamily="34" charset="0"/>
              </a:rPr>
              <a:t> Ofset yayın grubunun katılımıyla anonim şirkete dönüştürülen Hür Dağıtım 1978 yılına kadar GAMEDA ile rekabet halinde pek çok gazete ve derginin dağıtımı üstlenmiştir. İşçi işveren anlaşmazlığı nedeniyle 1978’de tasfiye edilen Hür Dağıtımın işlevi Hürriyet Holding bünyesinde 1979’da kurulan Hürriyet Pazarlama ve Dağıtım Müdürlüğü’nce sürdürülmüştür. GAMEDA ise 1991 yılında iflas etmiştir.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79710446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Rekabetçi Yapı: YAYSAT ve BBD Dönemi</a:t>
            </a:r>
            <a:br>
              <a:rPr lang="tr-TR" sz="2400" dirty="0">
                <a:latin typeface="Tahoma" pitchFamily="34" charset="0"/>
              </a:rPr>
            </a:br>
            <a:r>
              <a:rPr lang="tr-TR" sz="2400" dirty="0" err="1">
                <a:latin typeface="Tahoma" pitchFamily="34" charset="0"/>
              </a:rPr>
              <a:t>GAMEDA’nın</a:t>
            </a:r>
            <a:r>
              <a:rPr lang="tr-TR" sz="2400" dirty="0">
                <a:latin typeface="Tahoma" pitchFamily="34" charset="0"/>
              </a:rPr>
              <a:t> iflasının ardından 1992 yılında Milliyet, Türkiye ve Cumhuriyet gazetelerinin ortaklığıyla YAYSAT (Yayın Satış Pazarlama ve Dağıtım AŞ) adında bir dağıtım şirketi kurulmuştur. Hürriyet grubu ise Sabah’la birlikte 1993’te BBD (Birleşik Basın Dağıtım)’</a:t>
            </a:r>
            <a:r>
              <a:rPr lang="tr-TR" sz="2400" dirty="0" err="1">
                <a:latin typeface="Tahoma" pitchFamily="34" charset="0"/>
              </a:rPr>
              <a:t>yi</a:t>
            </a:r>
            <a:r>
              <a:rPr lang="tr-TR" sz="2400" dirty="0">
                <a:latin typeface="Tahoma" pitchFamily="34" charset="0"/>
              </a:rPr>
              <a:t> kurarak rekabeti sürdürmüşlerdir. Ancak bu yapılanma Milliyet grubunun Hürriyet’i satın alması nedeniyle 1994’te değişmiştir. Bu tarihten sonra Hürriyet YAYSAT tarafından dağıtılmaya başlanmıştır. Hürriyet ve bağlı yayınların </a:t>
            </a:r>
            <a:r>
              <a:rPr lang="tr-TR" sz="2400" dirty="0" err="1">
                <a:latin typeface="Tahoma" pitchFamily="34" charset="0"/>
              </a:rPr>
              <a:t>YAYSAT’a</a:t>
            </a:r>
            <a:r>
              <a:rPr lang="tr-TR" sz="2400" dirty="0">
                <a:latin typeface="Tahoma" pitchFamily="34" charset="0"/>
              </a:rPr>
              <a:t> geçmesiyle birlikte iki dağıtım şirketi arasındaki pazar payı dengesi BBD aleyhine işlemeye başlamıştır. </a:t>
            </a:r>
          </a:p>
        </p:txBody>
      </p:sp>
    </p:spTree>
    <p:extLst>
      <p:ext uri="{BB962C8B-B14F-4D97-AF65-F5344CB8AC3E}">
        <p14:creationId xmlns:p14="http://schemas.microsoft.com/office/powerpoint/2010/main" val="15153530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1992’de başlayan ve 1996’da sona eren bu dönem, dağıtım sisteminin geliştiği, rekabetçi, yenilikçi, teknoloji kullanımına geçilen bir dönem olmuştur. Rekabetçi yapı kimi zaman son satış noktalarında diğer dağıtım şirketine ait gazetelerin sattırılmaması uygulamasına kadar gitmiştir. Aynı yapı, dağıtım şirketlerinde ortaklığı olmayan gazetelere ayrımcılık yapılmasını önlemiş, tüm yayınlar ortak şirketlerin gazeteleriyle aynı şartlarda dağıtılmıştır. Her iki dağıtım şirketi de İstanbul merkez olmak üzere, Ankara, İzmir, Adana, Bursa ve Erzurum gibi gazete basılan illerde böl-ge müdürlükleri şeklinde örgütlenmişlerdir.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70184548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Dağıtımda Tekelleşme: BİRYAY Dönemi</a:t>
            </a:r>
            <a:br>
              <a:rPr lang="tr-TR" sz="2400" dirty="0">
                <a:latin typeface="Tahoma" pitchFamily="34" charset="0"/>
              </a:rPr>
            </a:br>
            <a:r>
              <a:rPr lang="tr-TR" sz="2400" dirty="0">
                <a:latin typeface="Tahoma" pitchFamily="34" charset="0"/>
              </a:rPr>
              <a:t>Rekabetçi bir yapı içinde gazete dağıtım pazarını bölüşen YAYSAT ve BBD, 1996 yılının Mayıs ayında birlikte yeni bir dağıtım şirketi kurduklarını açıklamışlardır. BİRYAY adı verilen bu dağıtım şirketi fiili bir tekel yarattığı gibi, gazeteleri ve dergileri istediği şartlarda sözleşme imzalamaya zorlamıştır. Daha önce gazeteler için yüzde 17 olan dağıtım payları yüzde 30’a, dergiler için ise yüzde 50’ye çıkarılmıştır. Yüzde 30’luk komisyonun yüzde 10’u “dağıtım </a:t>
            </a:r>
            <a:r>
              <a:rPr lang="tr-TR" sz="2400" dirty="0" err="1">
                <a:latin typeface="Tahoma" pitchFamily="34" charset="0"/>
              </a:rPr>
              <a:t>organizas-yonunu</a:t>
            </a:r>
            <a:r>
              <a:rPr lang="tr-TR" sz="2400" dirty="0">
                <a:latin typeface="Tahoma" pitchFamily="34" charset="0"/>
              </a:rPr>
              <a:t> geliştirme, dağıtım kanallarının, ağlarının ve satış noktalarının iyileştirilmesi” gerekçesiyle </a:t>
            </a:r>
            <a:r>
              <a:rPr lang="tr-TR" sz="2400" dirty="0" err="1">
                <a:latin typeface="Tahoma" pitchFamily="34" charset="0"/>
              </a:rPr>
              <a:t>BİRYAY’a</a:t>
            </a:r>
            <a:r>
              <a:rPr lang="tr-TR" sz="2400" dirty="0">
                <a:latin typeface="Tahoma" pitchFamily="34" charset="0"/>
              </a:rPr>
              <a:t> verilmiş, kalan yüzde 20 ise eskiden olduğu gibi YAYSAT veya </a:t>
            </a:r>
            <a:r>
              <a:rPr lang="tr-TR" sz="2400" dirty="0" err="1">
                <a:latin typeface="Tahoma" pitchFamily="34" charset="0"/>
              </a:rPr>
              <a:t>BBD’ye</a:t>
            </a:r>
            <a:r>
              <a:rPr lang="tr-TR" sz="2400" dirty="0">
                <a:latin typeface="Tahoma" pitchFamily="34" charset="0"/>
              </a:rPr>
              <a:t> aktarılmıştır. </a:t>
            </a:r>
          </a:p>
        </p:txBody>
      </p:sp>
    </p:spTree>
    <p:extLst>
      <p:ext uri="{BB962C8B-B14F-4D97-AF65-F5344CB8AC3E}">
        <p14:creationId xmlns:p14="http://schemas.microsoft.com/office/powerpoint/2010/main" val="4062558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Ancak, Türkiye gibi büyük coğrafyalarda gazetenin tek merkezden basılması dağıtılması, fiziksel olarak mümkün değildir. Son yıllara kadar gazeteler belli temsilciliklerde basılmakta ve bölgelere dağıtılmaktaydı. Ancak satışlarda medyana gelen düşüşler nedeniyle gazetelerin basıldığı ve dağıtıldığı şehirler azaltılmaktadır. Bir zamanlar kamyonlar dolusu gazete taşındığı için tüm Türkiye’ye İstanbul’dan kamyonlarla gazetenin bazı bölgelere ürünlerin ancak iki gün sonra ulaşması söz konusu olacağından başka şehirlerde de gazete basılması yoluna gidilmiştir. Tonlarca ağırlıktaki gazetelerin uçakla taşınması da ekonomik olmayacağı için, gazeteler son yıllara kadar İstanbul dışındaki belli bölgelerde de basılmaktaydı</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Bu dönem, gazete dağıtımının şirketler yoluyla yapılmaya başlandığı 1960’lardan itibaren </a:t>
            </a:r>
            <a:r>
              <a:rPr lang="tr-TR" sz="2400" dirty="0" err="1">
                <a:latin typeface="Tahoma" pitchFamily="34" charset="0"/>
              </a:rPr>
              <a:t>varolan</a:t>
            </a:r>
            <a:r>
              <a:rPr lang="tr-TR" sz="2400" dirty="0">
                <a:latin typeface="Tahoma" pitchFamily="34" charset="0"/>
              </a:rPr>
              <a:t> rekabetçi yapının ortadan kaldırıldığı, pek çok küçük gazete ve derginin yayınına son verdiği bir dönem olmuştur. 1997 yılında Akşam grubuna ait gazetelerin dağıtımı yapılmamış, grup Dost Dağıtım adıyla bir dağıtım şirketi kurmuştur. Yine aynı yıl yayına başlayan Star gazetesi dağıtım tekeli tarafından dağıtılmamış ve bu grup Ekim 1999’da Medya Dağıtım adıyla kendi dağıtım organizasyonunu kurmak zorunda kalmıştır. 2002 yılına kadar süren tekelci dağıtım dönemi çeşitli davalara konu olmuş ve Rekabet Kurumu tarafından BBD, YAYSAT ve ortak kuruluşları olan </a:t>
            </a:r>
            <a:r>
              <a:rPr lang="tr-TR" sz="2400" dirty="0" err="1">
                <a:latin typeface="Tahoma" pitchFamily="34" charset="0"/>
              </a:rPr>
              <a:t>BİRYAY’a</a:t>
            </a:r>
            <a:r>
              <a:rPr lang="tr-TR" sz="2400" dirty="0">
                <a:latin typeface="Tahoma" pitchFamily="34" charset="0"/>
              </a:rPr>
              <a:t> yüksek para cezaları uygulanmıştır.</a:t>
            </a:r>
          </a:p>
        </p:txBody>
      </p:sp>
    </p:spTree>
    <p:extLst>
      <p:ext uri="{BB962C8B-B14F-4D97-AF65-F5344CB8AC3E}">
        <p14:creationId xmlns:p14="http://schemas.microsoft.com/office/powerpoint/2010/main" val="232192772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Merkez Dağıtım – YAYSAT, </a:t>
            </a:r>
            <a:r>
              <a:rPr lang="tr-TR" sz="2400" dirty="0" err="1">
                <a:latin typeface="Tahoma" pitchFamily="34" charset="0"/>
              </a:rPr>
              <a:t>Tukuaz</a:t>
            </a:r>
            <a:r>
              <a:rPr lang="tr-TR" sz="2400" dirty="0">
                <a:latin typeface="Tahoma" pitchFamily="34" charset="0"/>
              </a:rPr>
              <a:t>-YAYSAT</a:t>
            </a:r>
            <a:br>
              <a:rPr lang="tr-TR" sz="2400" dirty="0">
                <a:latin typeface="Tahoma" pitchFamily="34" charset="0"/>
              </a:rPr>
            </a:br>
            <a:r>
              <a:rPr lang="tr-TR" sz="2400" dirty="0">
                <a:latin typeface="Tahoma" pitchFamily="34" charset="0"/>
              </a:rPr>
              <a:t>Gazete dağıtımı pazarında 2002 2007  tarihleri arasında fiilen Doğan ve Ciner Grubu’na ait iki şirket egemen olmuştur. Doğan grubu YAYSAT ile, Ciner Grubu da Merkez Dağıtım ile rekabetçi bir yapıda kendi yayınlarının ve müşteri yayınlarının dağıtımını gerçekleştirmişlerdir. Bu yapı, </a:t>
            </a:r>
            <a:r>
              <a:rPr lang="tr-TR" sz="2400" dirty="0" err="1">
                <a:latin typeface="Tahoma" pitchFamily="34" charset="0"/>
              </a:rPr>
              <a:t>BİRYAY’ın</a:t>
            </a:r>
            <a:r>
              <a:rPr lang="tr-TR" sz="2400" dirty="0">
                <a:latin typeface="Tahoma" pitchFamily="34" charset="0"/>
              </a:rPr>
              <a:t> kurulduğu 1996’dan önceki döneme benzemektedir. Ciner Grubu tarafından Dinç Bilgin'den satın alınan Sabah Gazetesi ve ATV'ye TMSF 2007 yılında el koymuş, daha sonra da grup 2008'de 1.1 milyar dolar karşılığında Çalık Grubu'na satılmıştır. Bu tarih itibariyle yapısında bir değişiklik olmamakla birlikte Merkez Dağıtım olan şirketin adı </a:t>
            </a:r>
            <a:r>
              <a:rPr lang="tr-TR" sz="2400" dirty="0" err="1">
                <a:latin typeface="Tahoma" pitchFamily="34" charset="0"/>
              </a:rPr>
              <a:t>Turkuvaz</a:t>
            </a:r>
            <a:r>
              <a:rPr lang="tr-TR" sz="2400" dirty="0">
                <a:latin typeface="Tahoma" pitchFamily="34" charset="0"/>
              </a:rPr>
              <a:t> Dağıtım olarak değiştirilmiştir.</a:t>
            </a:r>
          </a:p>
        </p:txBody>
      </p:sp>
    </p:spTree>
    <p:extLst>
      <p:ext uri="{BB962C8B-B14F-4D97-AF65-F5344CB8AC3E}">
        <p14:creationId xmlns:p14="http://schemas.microsoft.com/office/powerpoint/2010/main" val="151525919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 dağıtımında 2018 yılı sonuna kadar rekabetçi bir yapı bulunmaktaydı ve pazarın büyük bölümüne YAYSAT hakimdi. Bu dağıtım şirketi, 38 yerel ve bölgesel gazete ile Resmi Gazete’nin ve çeşitli periyotlarda yayınlanan 1225 derginin dağıtımını yapmaktaydı. Dağıtılan gazeteler arasında, Hürriyet, Milliyet, Posta,  Vatan, Sözcü, Türkiye, Ortadoğu, Yeni Asya, Yeni Mesaj, Dünya, Millet, Evrensel,  Şok, </a:t>
            </a:r>
            <a:r>
              <a:rPr lang="tr-TR" sz="2400" dirty="0" err="1">
                <a:latin typeface="Tahoma" pitchFamily="34" charset="0"/>
              </a:rPr>
              <a:t>Hürses</a:t>
            </a:r>
            <a:r>
              <a:rPr lang="tr-TR" sz="2400" dirty="0">
                <a:latin typeface="Tahoma" pitchFamily="34" charset="0"/>
              </a:rPr>
              <a:t>, Fanatik, AMK,  Hürriyet Daily News gazeteleri de bulunmaktaydı. 353 çalışanı 305 araçlık filosu ile 198 baş bayiye gazete ulaştıran </a:t>
            </a:r>
            <a:r>
              <a:rPr lang="tr-TR" sz="2400" dirty="0" err="1">
                <a:latin typeface="Tahoma" pitchFamily="34" charset="0"/>
              </a:rPr>
              <a:t>YAYSAT’ın</a:t>
            </a:r>
            <a:r>
              <a:rPr lang="tr-TR" sz="2400" dirty="0">
                <a:latin typeface="Tahoma" pitchFamily="34" charset="0"/>
              </a:rPr>
              <a:t> 26.400 son satıcısı bulunmakta ve dağıtım pazarının yüzde 69’unu elinde bulundurmaktaydı.</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19586118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Son derece gelişmiş ve yaygın bir ağa sahip olan YAYSAT Doğan grubunun Demirören’e satılmasının ardından 2018 yılı Kasım ayında kapatılmış ve dağıtımını yaptığı ürünler </a:t>
            </a:r>
            <a:r>
              <a:rPr lang="tr-TR" sz="2400" dirty="0" err="1">
                <a:latin typeface="Tahoma" pitchFamily="34" charset="0"/>
              </a:rPr>
              <a:t>Turkuvaz</a:t>
            </a:r>
            <a:r>
              <a:rPr lang="tr-TR" sz="2400" dirty="0">
                <a:latin typeface="Tahoma" pitchFamily="34" charset="0"/>
              </a:rPr>
              <a:t> Dağıtıma geçirilmiştir.  Böylelikle uzun yıllar sonra dağıtım sistemindeki ikili rekabet yapısı bozulmuş ve yeniden tek şirketin dağıtım yaptığı bir yapı kurulmuştur. Bugün Türkiye’deki tüm süreli yayınlar </a:t>
            </a:r>
            <a:r>
              <a:rPr lang="tr-TR" sz="2400" dirty="0" err="1">
                <a:latin typeface="Tahoma" pitchFamily="34" charset="0"/>
              </a:rPr>
              <a:t>Turkuvaz</a:t>
            </a:r>
            <a:r>
              <a:rPr lang="tr-TR" sz="2400" dirty="0">
                <a:latin typeface="Tahoma" pitchFamily="34" charset="0"/>
              </a:rPr>
              <a:t> dağıtım tarağından dağıtılmaktadır. Her ne kadar dağıtıma ilişkin  sorunlar Basın Yasası ile güvence altına alınmış olsa da, rekabetçi yapının yerine tekelci yapının gelmesi dağıtım yaptıran süreli yayınlar açısından çeşitli sorunlara yol açabilecektir.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288578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Bu uygulama, 1950’lerin sonlarında başlamıştır. Bu tarihe kadar gazeteler sadece İstanbul’da basılmakta ve Ankara, İzmir gibi büyük şehirlere tren, vapur ya da karayolu ile birkaç gün sonra ulaştırılmaktaydı. Esasen bu yıllarda gazeteler taze haber yerine daha çok fikir ve yorum içermekteydi. Taşradaki insanlar taze haber ihtiyacını radyo aracılığıyla karşılıyordu.  Ülkedeki okuyucu sayısı, ekonomik koşullar ve ulaşım altyapısı da gazetelerin farklı bölgelerde basılmasına 1950’lere kadar uygun değildi. Bu tarihlerde, önce talebi ölçmek için gazetelerin İstanbul’dan Ankara, İzmir ve Adana’ya uçakla gönderilmesi uygulaması başlatıldı.</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Bu illerdeki ve yakın bölgelerdeki okuyucuların taze gazeteye büyük bir ilgi göstermesi üzerine, talep edilen gazetelerin sayısı hızla arttı ve uçakla taşınamayacak boyuta ulaştı. Daha sonra gazeteleri uçakla göndermek yerine, İstanbul’da hazırlanan gazete film ve kalıplarının uçakla Ankara, İzmir ve Adana’ya yollanması ve buralarda kurulan matbaalarda basılarak bölgedeki diğer illere de taze gazete verilmesi uygulamasına başlandı. 1960’lı yıllarda tüm ulusal gazeteler bölge baskılarına başladı ve İstanbul ile birlikte Ankara, İzmir ve Adana’da gazete matbaaları kuruldu.</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rmAutofit/>
          </a:bodyPr>
          <a:lstStyle/>
          <a:p>
            <a:pPr marL="360000" algn="l"/>
            <a:r>
              <a:rPr lang="tr-TR" sz="2400" dirty="0">
                <a:latin typeface="Tahoma" pitchFamily="34" charset="0"/>
              </a:rPr>
              <a:t>Bir gazete yayımlamak için ne gerekir? Öncelikle yasal zorunlulukları çözmek gerekir. Demokratik ülkelerde liberal felsefenin gereği olarak, süreli yayın çıkarmak izne bağlı değildir. Bu hak, demokrasinin bir temeli olarak, genellikle anayasa ve yasalarla güvence altına alınmıştır. Türkiye’de de hem anayasa, hem de ilgili yasalarda, süreli yayın çıkarmanın izne bağlı olmadığı güvenceye alınmıştır. </a:t>
            </a: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Sonraki yıllarda bazı gazeteler bu illere ek olarak Trabzon ve Antalya’da da basılmaya başlandı. Ancak bugün halen Türkiye geneline dağıtımı yapılacak orta büyüklükte bir gazetenin en azından İstanbul, Ankara, İzmir ve Adana’da basılması gerekir. Daha büyük gazeteler ise Trabzon ve Antalya’da da baskı yaparak ülkenin tümüne taze gazete vermeye çalışmaktadır.  İşte bu gazete basımı ve dağıtımı yapılan noktaları örgütlenmede temsilcilikler diyoruz.  Temsilcilikler gazete basımı ve dağıtımı yanında elbette haber ve diğer malzemenin de toplandığı önemli merkezlerdir.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TEMSİLCİLİKLERİN ÖZELLİKLERİ: </a:t>
            </a:r>
            <a:br>
              <a:rPr lang="tr-TR" sz="2400" dirty="0">
                <a:latin typeface="Tahoma" pitchFamily="34" charset="0"/>
              </a:rPr>
            </a:br>
            <a:r>
              <a:rPr lang="tr-TR" sz="2400" dirty="0">
                <a:latin typeface="Tahoma" pitchFamily="34" charset="0"/>
              </a:rPr>
              <a:t>Temsilciliklerin belirlenmesinde en önemli ölçüt, dağıtım açısından karayolu ile bölgedeki diğer illere kolay gazete taşınabilecek noktada oluşları gelmektedir.  Ankara, tüm İç Anadolu’ya, Orta Karadeniz’e, eğer Trabzon baskısı yoksa Doğu Anadolu’nun büyük bölümüne gazete dağıtmaktaydı.  İzmir, Muğla’dan başlayarak Çanakkale’ye kadar olan bölüme ve Afyonkarahisar’a kadar olan iç bölgelere gazete dağıtımının </a:t>
            </a:r>
            <a:r>
              <a:rPr lang="tr-TR" sz="2400" dirty="0" err="1">
                <a:latin typeface="Tahoma" pitchFamily="34" charset="0"/>
              </a:rPr>
              <a:t>merkezidydi</a:t>
            </a:r>
            <a:r>
              <a:rPr lang="tr-TR" sz="2400" dirty="0">
                <a:latin typeface="Tahoma" pitchFamily="34" charset="0"/>
              </a:rPr>
              <a:t>. Adana’dan ise Akdeniz bölgesi yanında Güneydoğu’nun tamamına, İç Anadolu’nun bazı illerine gazete gönderiliyordu.</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Eğer gazete Trabzon’da basılıyorsa Orta ve Batı Karadeniz ve Doğu Anadolu bu merkezden gazete alıyordu. Antalya’dan ise şehrin kendisi ve ilçeleri yanında Burdur ve Isparta’ya gazete gönderiliyordu. Temsilciliklerin oluşumunda ve dağıtım planında coğrafi bölgeler değil, karayolu ulaşımı bakımından hangi noktanın daha kısa olduğu belirleyiciydi. Daha az kilometre yapılarak , daha kısa sürede gazete ulaştırmak hem ekonomik anlamda hem de gazetenin daha geç basılması ve dolayısıyla daha taze olması anlamında son derece önemliydi.</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Bazı gazetelerin Almanya’da da temsilciliği bulunmakta, burada basılan gazeteler yakın ülkelerdeki Türk okuyuculara ulaştırılmaktaydı. Uydu televizyonlarının yaygınlaşmasına kadar çok büyük önemi bulunan Almanya baskıları, günümüzde giderek önemini yitirmiş ve gazetelerin birçoğu bu baskıyı durdurmuştur.</a:t>
            </a:r>
            <a:br>
              <a:rPr lang="tr-TR" sz="2400" dirty="0">
                <a:latin typeface="Tahoma" pitchFamily="34" charset="0"/>
              </a:rPr>
            </a:b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Temsilcilikler, temelde bir baskı ve dağıtım merkezi olmakla birlikte, aynı zamanda haber toplama açısından da önemli merkezlerdir. Özellikle Ankara, başkent olması sebebiyle politik haberlerin merkezidir. Gazeteler İstanbul’dan sonra en fazla muhabiri Ankara’da istihdam eder. Burada parlamento muhabirleri, başbakanlık, bakanlık ve siyasi parti muhabirleri, üst düzey bürokratik merkezler, yüksek yargı muhabirleri ağırlıklı bir yapı bulunur. Politik haberlerin kaynağına paralel bir örgütlenmeye gidilmiştir. Elbette bölge eki ve sayfaları için şehir haberleri de toplanır. Ancak bölge ekleri de son yıllarda kaldırılmaktadır. </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İzmir, şehir haberleri, ekonomi haberleri ve toplumsal olaylar, sıcak haberler konularında örgütlenmiş bir muhabir kadrosuna sahiptir. Aynı zamanda Ege bölgesini de İzmir temsilciliği koordine ve takip eder. İzmir’de güçlü bir bölge gazeteciliği geleneği bulunduğu için, çalışmanın odak noktasını şehir ve bölge haberciliği oluşturur. Diğer yandan, yaz mevsiminde bölgede artan turizm ve magazin dünyasının hareketliliğine bağlı olarak bu yöndeki haberler de takip edilir. </a:t>
            </a: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Klasik temsilciliklerden üçüncüsü olan Adana, 1960’yı yıllarda çok daha önemli bir kentti ve bu nedenle ekonomi, tarım, kültür sanat gibi haberler üretilen bir yapıdaydı. Ancak, zaman içinde </a:t>
            </a:r>
            <a:r>
              <a:rPr lang="tr-TR" sz="2400" dirty="0" err="1">
                <a:latin typeface="Tahoma" pitchFamily="34" charset="0"/>
              </a:rPr>
              <a:t>sosyo</a:t>
            </a:r>
            <a:r>
              <a:rPr lang="tr-TR" sz="2400" dirty="0">
                <a:latin typeface="Tahoma" pitchFamily="34" charset="0"/>
              </a:rPr>
              <a:t>-ekonomik yapısındaki değişmeler nedeniyle Adana bugün bu tür haberler açısından çok verimli bir bölge değildir. Daha çok toplumsal olaylar, suç ve suça ilişkin konular, terör gibi haber başlıkları Adana temsilciliğinin takip ettiği kategorilerdir. Yine de Adana, bölgeler arasında en güçsüzlerinden biri haline gelmiştir. Gazete satışları da Adana ve dağıtım yapılan bölgenin tamamında oldukça düşüktür.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Temsilciliklere 1970’lerde eklenen Trabzon’da, büyük gazetelerin bir bölümü basılmakta ve bu noktadan dağıtılmaktadır. Trabzon, bir baskı ve dağıtım merkezi olmanın dışında, bölgenin tarihsel ve kültürel olarak en önemli ilidir. Spor, toplumsal olaylar ve bölgedeki yurt haberleri ile ana gazeteye katkı sağlamakta, bölge sayfaları ya da ekleri ile de yerel habercilik yapılmaktadır. Burada baskı yapan gazeteler, Karadeniz ile birlikte Doğu Anadolu’ya da taze gazete verebilmektedirler.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Türkiye’de gazete basılan ve dağıtılan son nokta olan Antalya temsilciliği de daha çok büyük gazetelerin baskı yaptığı bir noktaydı. Diğer bölgeler gibi Antalya’da da baskıya son verilmiş bulunuyor. Antalya dağıtım açısından geniş bir bölgeye ulaşabilecek bir merkez değildi. Karayolu ulaşımı bakımından sadece Burdur ve Isparta’ya gazete ulaştırmaya uygundur. Ancak, şehrin kendi okuyucu ve haber potansiyeli, her geçen gün artan nüfusuna ve gelişen ekonomisine bağlı olarak Antalya’da taze gazete üretimi zorunlu olmuştu. </a:t>
            </a: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Temsilciliklerde hem haber toplama hem de gazete üretimi işi birlikte yapılır. Toplanan haberlerin ulusal baskıya girecek önemde olanları, İstanbul’daki editörlere ulaştırılır. Bölge sayfası ya da varsa eklerinde değerlendirilebilecek yapıdaki haberler ise temsilcilikteki editörler tarafından değerlendirilir. Konu itibarıyla bölgeyi ilgilendirecek türdeki haberler, temsilcilik tarafından hazırlanan bölge sayfalarında ya da varsa bölge eklerinde kullanılır.  </a:t>
            </a: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Anayasanın “Basın hürriyetini” düzenleyen 28. maddesinin “Basın hürdür, sansür edilemez. Basımevi kurmak izin alma ve malî teminat yatırma şartına bağlanamaz.” hükmü ve «Süreli ve süresiz yayın hakkını» düzenleyen 29. maddesinin “Süreli veya süresiz yayın önceden izin alma ve malî teminat yatırma şartına bağlanamaz. Süreli yayın çıkarabilmek için kanunun gösterdiği bilgi ve belgelerin, kanunda belirtilen yetkili mercie verilmesi yeterlidir.” hükümleri  süreli yayın için izin alınmasına gerek olmadığını dile getirir.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Gazeteler elbette sadece bu altı şehirden haber toplamaz. Ancak baskı ve dağıtım yurt içinde sadece İstanbul, Ankara, İzmir, Adana, Trabzon ve Antalya’da yapılmıştır. Günümüzde ise birçok gazete düşen tirajlar nedeniyle İstanbul veya Ankara’da basılan gazeteleri diğer bölgelere göndermeyi tercih etmektedir. Diğer illerde satılan gazeteler buralardan gönderilir. Gazetelerin temsilcilik boyutunda örgütlenmediği daha küçük illerde ise haber toplama amaçlı bürolar kurulmaktadır.  </a:t>
            </a: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Bürolar, yurt içindeki önemli merkezlerde ve yurt dışında,  gazetenin ekonomik büyüklüğüne paralel sayıda açılır. Bir gazete ne kadar çok noktadan kendi muhabirleri aracılığıyla haber toplayıp ulaştırıyorsa, o kadar başarı sağlamış demektir. Aksi halde, bu merkezlerdeki haberleri ajanslardan almak gerekecektir ki bu haberler diğer rakiplerde de vardır. Özel haberler ancak kendi muhabirlerimizden oluşan geniş haber ağları ve çok sayıda noktada kurulmuş haber büroları ile mümkündür.</a:t>
            </a: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Türkiye’de temsilcilikler dışında da önemli haber malzemesi üreten iller ya da ilçeler vardır. Bir gazete geniş bir ağı varsa bu tür noktalarda bürolar kurar. Örneğin, Adana’da temsilcilik vardır ama haber açısından Diyarbakır da önemli bir noktadır. Gazete eğer iyi bir habercilik yapacaksa, Diyarbakır’da da haber toplama amaçlı bir organizasyon kuracaktır. Bursa, Konya, Samsun, Kocaeli, Erzurum, Diyarbakır gibi nüfusu fazla ve gelişmiş illerde mutlaka bürolar kurulur. Bu bürolar, o iller ve yakın illerdeki olayları takip eder, önemine göre haberi bağlı bulunduğu temsilciliğe ya da merkeze yollar.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Büro kurulan illerin, nüfus olarak büyük, gazete içeriğine katkı sağlayacak ölçüde haber malzemesi üreten yapıda, </a:t>
            </a:r>
            <a:r>
              <a:rPr lang="tr-TR" sz="2400" dirty="0" err="1">
                <a:latin typeface="Tahoma" pitchFamily="34" charset="0"/>
              </a:rPr>
              <a:t>sosyo</a:t>
            </a:r>
            <a:r>
              <a:rPr lang="tr-TR" sz="2400" dirty="0">
                <a:latin typeface="Tahoma" pitchFamily="34" charset="0"/>
              </a:rPr>
              <a:t>-ekonomik açıdan gelişmiş yerler olması gerekir. Bu özellikleri taşıyan bazı ilçelerde de bürolar açılabilir. Bürolarda genellikle birkaç muhabir, bir şef bulunur. Fakat bu çalışanların tamamı gazetenin elemanıdır, başka işleri yoktur. Yani gazetenin muhabirliğinin ek iş olarak yapıldığı durum, büroları tanımlamaz. Bürolar gazete örgütlenmesinin doğrudan bir parçasıdır.</a:t>
            </a:r>
            <a:br>
              <a:rPr lang="tr-TR" sz="2400" dirty="0">
                <a:latin typeface="Tahoma" pitchFamily="34" charset="0"/>
              </a:rPr>
            </a:br>
            <a:r>
              <a:rPr lang="tr-TR" sz="2400" dirty="0">
                <a:latin typeface="Tahoma" pitchFamily="34" charset="0"/>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Bürolar, yurt içinde olduğu gibi, Türk okuyucusunu ilgilendiren haberlerin sıklıkla meydana geldiği yabancı ülkelerde de açılabilir. Örneğin Türkiye’deki gazeteleri seçkin ülkeler olmaları nedeniyle haber değeri taşıyan Batı Avrupa ve ABD’deki kentlerde, Rusya’da bürolar kurarlar. Aynı şekilde yakın ülkelerin başkentlerinde, kültürel ve tarihi açıdan okuyucunun ilgilendiği ülkelerde bürolar açarlar. Bu nedenle gazetelerin ve ajansların Balkanlar’da, Orta Doğu’da, Orta Asya’daki Türk soylu ülkelerde haber toplama amaçlı organizasyonlar kurmaktadırlar.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Gazetelerin, daha seyrek haber malzemesi üreten bölgelerde sürekli çalışan bulundurmaları ekonomik açıdan mümkün değildir. Bu durumda, gazeteden maaş almayan, yaptığı haber yayımlandığı takdirde haber başına ödeme yapılan muhabirler bulundurulur. Genellikle yerel gazetecilerden oluşan bu muhabirler, ulusal önemde gazeteyi ilgilendirecek bir haber meydana geldiğinde yazıp geçer ve yayımlanan haberin karşılığında bir para alır. Bu çalışanlara kaşeli muhabir denir. Gazete açısından maaş verilmeden hizmet alınan bir çalışan elde edilirken,  kaşeli muhabir de ulusal gazetenin kimliğini taşımanın manevi hazzı için  bu sistemi kabul eder.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b="1" dirty="0">
                <a:latin typeface="Tahoma" pitchFamily="34" charset="0"/>
              </a:rPr>
              <a:t>GAZETEDE İÇ ÖRGÜTLENME</a:t>
            </a:r>
            <a:br>
              <a:rPr lang="tr-TR" sz="2400" dirty="0">
                <a:latin typeface="Tahoma" pitchFamily="34" charset="0"/>
              </a:rPr>
            </a:br>
            <a:r>
              <a:rPr lang="tr-TR" sz="2400" dirty="0">
                <a:latin typeface="Tahoma" pitchFamily="34" charset="0"/>
              </a:rPr>
              <a:t>Türkiye’de yayımlanan ulusal gazetelerin örgütlenmeleri, küçük farklarla birbirine benzer. Kadrosu daha geniş, büyük gazetelerde bu örgütlenme diğerlerine göre daha kapsamlı ve karmaşık olmakla birlikte şematik olarak tüm gazetelerdeki yapı temelde aynıdır. Gazetelerde iç örgütlenmeye ilişkin bilgiler, yasada istenen zorunlu bilgilerin de yer aldığı ve künye adı verilen bir kutucuk içinde her gün yayımlanır.  Bu bilgilerin bir kısmı gazetenin sahibi, yazı işleri müdürü, yayın yeri gibi bilgilerdir. Diğerleri ise o gazeteyi kimlerin yönettiğini gösteren ve meslek evreninde çok önemsenen bilgilerdir.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4264201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Künyede yer alması gereken zorunlu bilgiler 5187 sayılı Basın Kanununda şöyle sıralanmıştır:</a:t>
            </a:r>
            <a:br>
              <a:rPr lang="tr-TR" sz="2400" dirty="0">
                <a:latin typeface="Tahoma" pitchFamily="34" charset="0"/>
              </a:rPr>
            </a:br>
            <a:r>
              <a:rPr lang="tr-TR" sz="2400" dirty="0">
                <a:latin typeface="Tahoma" pitchFamily="34" charset="0"/>
              </a:rPr>
              <a:t>Madde 4- Her basılmış eserde, basıldığı yer ve tarih, basımcının ve varsa yayımcının adları, varsa ticarî unvanları ve işyeri adresleri gösterilir. İlân, tarife, sirküler ve benzerleri hakkında bu hüküm uygulanmaz.</a:t>
            </a:r>
            <a:br>
              <a:rPr lang="tr-TR" sz="2400" dirty="0">
                <a:latin typeface="Tahoma" pitchFamily="34" charset="0"/>
              </a:rPr>
            </a:br>
            <a:r>
              <a:rPr lang="tr-TR" sz="2400" dirty="0">
                <a:latin typeface="Tahoma" pitchFamily="34" charset="0"/>
              </a:rPr>
              <a:t>Haber ajansı yayınları hariç her türlü süreli yayında, ayrıca yönetim yeri, sahibinin, varsa temsilcisinin, sorumlu müdürün adları ve yayının türü gösterilir. </a:t>
            </a:r>
            <a:br>
              <a:rPr lang="tr-TR" sz="2400" dirty="0">
                <a:latin typeface="Tahoma" pitchFamily="34" charset="0"/>
              </a:rPr>
            </a:br>
            <a:r>
              <a:rPr lang="tr-TR" sz="2400" dirty="0">
                <a:latin typeface="Tahoma" pitchFamily="34" charset="0"/>
              </a:rPr>
              <a:t>Yani künyede en azından yayın sahibinin, sorumlu müdürün kim olduğu, yayının ve basıldığı yerin adres bilgileri yer almak zorundadır.</a:t>
            </a:r>
          </a:p>
        </p:txBody>
      </p:sp>
    </p:spTree>
    <p:extLst>
      <p:ext uri="{BB962C8B-B14F-4D97-AF65-F5344CB8AC3E}">
        <p14:creationId xmlns:p14="http://schemas.microsoft.com/office/powerpoint/2010/main" val="4034842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Ancak, gazetenin yönetimini göstermesi bakımından künyelerde çok daha farklı isimler yer alır. Bunların önemli bir bölümü genel yayın yönetmeni, genel yayın koordinatörü, yazı işleri müdürleri, editörler, haber müdürleri gibi içerikle ilgili birimlerin üst yöneticilerinin isimleridir.</a:t>
            </a:r>
            <a:br>
              <a:rPr lang="tr-TR" sz="2400" dirty="0">
                <a:latin typeface="Tahoma" pitchFamily="34" charset="0"/>
              </a:rPr>
            </a:br>
            <a:r>
              <a:rPr lang="tr-TR" sz="2400" dirty="0">
                <a:latin typeface="Tahoma" pitchFamily="34" charset="0"/>
              </a:rPr>
              <a:t>Diğer yandan gazetenin içerikle doğrudan ilgili olmayan matbaalar, reklam, personel, halkla ilişkiler gibi  bazı birimlerinin yöneticilerinin de isimleri künyede yer alabilir. Künyeler gazetelerin özgün yapısına göre şekillenmekte, aynı görevi yapan yöneticileri farklı unvanlar verilebilmektedir. Ancak künyelerdeki bilgiler ve unvanlar şematik olarak ele alındığında temel yapının aynı olduğu görülür.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837346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Künyedeki yapıyı öncelikle iki ayrı bölüm halinde incelemek gerekmektedir. Birincisi yayının içeriği ile ilgili birimler ve çalışanları gösteren bölüm, ikincisi ise teknik ve idari yapılanmayı gösteren bölümdür. Elbette gazetenin sahibi ve genel yayın yönetmeni bu iki yapının da üstündedir ve her iki bölümü de yönetirler. </a:t>
            </a:r>
            <a:br>
              <a:rPr lang="tr-TR" sz="2400" dirty="0">
                <a:latin typeface="Tahoma" pitchFamily="34" charset="0"/>
              </a:rPr>
            </a:br>
            <a:r>
              <a:rPr lang="tr-TR" sz="2400" dirty="0">
                <a:latin typeface="Tahoma" pitchFamily="34" charset="0"/>
              </a:rPr>
              <a:t>Yayının içeriği ile ilgili bölüm genel anlamda yazı işleri olarak adlandırılır. Yazı işleri kavramı geniş anlamda içeriğe katkıda bulunan tüm çalışanları kapsar, dar anlamda ise gazetenin içeriğini seçen ve biçimlendiren editoryal kadroyu anlatır.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985163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5187 sayılı Basın Kanunu’nun “süreli yayın sahibi” olmayı düzenleyen 6 . maddesinin “Gerçek ve tüzel kişiler ile kamu kurum ve kuruluşları süreli yayın sahibi olabilirler.” ve 7. maddesinin “Süreli yayınların çıkarılabilmesi için, kaydedilmek üzere yönetim yerinin bulunduğu yer Cumhuriyet Başsavcılığına bir beyanname verilmesi yeterlidir.” hükümleri ve Basın Kanunun diğer hükümlerine göre işlem yapılması gerekmektedir.</a:t>
            </a: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GAZETENİN SAHİBİ: </a:t>
            </a:r>
            <a:r>
              <a:rPr lang="tr-TR" sz="2400" dirty="0">
                <a:latin typeface="Tahoma" pitchFamily="34" charset="0"/>
              </a:rPr>
              <a:t>Gazete sahibi olmak için Basın Kanununda belirtilen birkaç şartı taşıyor olmak yeterlidir. Gerçek kişiler gibi tüzel kişiler de gazete sahibi olabilirler. Kanunda süreli yayın sahibi olacaklara ilişkin düzenleme şu şekildedir:</a:t>
            </a:r>
            <a:br>
              <a:rPr lang="tr-TR" sz="2400" dirty="0">
                <a:latin typeface="Tahoma" pitchFamily="34" charset="0"/>
              </a:rPr>
            </a:br>
            <a:r>
              <a:rPr lang="tr-TR" sz="2400" dirty="0">
                <a:latin typeface="Tahoma" pitchFamily="34" charset="0"/>
              </a:rPr>
              <a:t>Madde 6- Gerçek ve tüzel kişiler ile kamu kurum ve kuruluşları süreli yayın sahibi olabilirler. Süreli yayın sahibinin on sekiz yaşından küçük veya kısıtlı olması halinde kanunî temsilcisi, tüzel kişi olması halinde ise tüzel kişi temsilcisi hakkında da 5 inci maddenin ikinci fıkrasında belirtilen şartlar aranır.</a:t>
            </a:r>
            <a:br>
              <a:rPr lang="tr-TR" sz="2400" dirty="0">
                <a:latin typeface="Tahoma" pitchFamily="34" charset="0"/>
              </a:rPr>
            </a:br>
            <a:r>
              <a:rPr lang="tr-TR" sz="2400" dirty="0">
                <a:latin typeface="Tahoma" pitchFamily="34" charset="0"/>
              </a:rPr>
              <a:t>Görüldüğü gibi liberal sistem gereğince yasalarda yayın sahibi olmak için kayda değer bir kısıtlama ya da şart aranmamaktadır.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557754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 sahiplerinin gerçek kişi olmaları yanında son dönemlerde tüzel kişi olmaları ve künyede gazete sahibi olarak tüzel kişi temsilcisinin görünmesi rastlanan bir durum olmuştur. Bu gelişmede gazete sahiplerinin geleneksel dönemdeki, yapısının değişmesi etkili olmuştur. Artık gazetecilikten gelen gazete sahipleri yerine, sektör dışındaki büyük sermaye gruplarının gazetelere sahip olduğu, medyanın endüstrileştiği bir dönem yaşandığından, künyelerde gazete sahibi olarak bir holding ve onun tüzel kişi temsilcisini görmek olağanlaşmıştır.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8331092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GENEL YAYIN YÖNETMENİ: Bu unvan, gazetenin en üst yöneticisini gösterir. Genel yayın yönetmeni, gazete sahibi kişi ve tüzel kimlik adına her türlü yetkiyi kullanarak gazeteyi çıkartan, başarı ve başarısızlık durumunda her türlü sorumluluğu taşıyan bir üst düzey yöneticidir. Gazeteyi çıkaracak ekibi oluşturan ve yöneten kişidir. Genel yayın yönetmeninin formel olarak taşıması gereken bazı özellikler ve yetenekler bulunduğu gibi, günümüzde </a:t>
            </a:r>
            <a:r>
              <a:rPr lang="tr-TR" sz="2400" dirty="0" err="1">
                <a:latin typeface="Tahoma" pitchFamily="34" charset="0"/>
              </a:rPr>
              <a:t>informel</a:t>
            </a:r>
            <a:r>
              <a:rPr lang="tr-TR" sz="2400" dirty="0">
                <a:latin typeface="Tahoma" pitchFamily="34" charset="0"/>
              </a:rPr>
              <a:t> olarak bir genel yayın yönetmeninde özellikle politik güçlerle, iktidarlarla, ekonomik yapılarla iyi ilişkiler kurabilecek nitelikler de aranmaktadır.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721959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Genel yayın yönetmeninin en önemli görevi, gazeteyi çıkaracak editoryal ekibi kurmaktır. Genel koordinatör, danışmanlar, yazı işleri müdürleri, editörler, haber müdürleri gibi yönetici konumundaki çalışanların uyumlu ve gazetecilik kültürü bakımından benzer bakış açılarına sahip kişilerden seçilmesi önemlidir. Çünkü gazete bağımsız birimlerin birbirinden kopuk olarak ürettiği bir ürün değil, tam tersine farklı sayfalarda ve farklı konularda da ola bütünlük içermesi gereken bir üründür. Ekibin olaylara benzer yaklaşımda olması, genel ilkeler doğrultusunda günlük olayları benzer şekilde yorumlayabilmesi, tepkilerin çelişkili olmaması için uyumlu bir </a:t>
            </a:r>
            <a:r>
              <a:rPr lang="tr-TR" sz="2400" dirty="0" err="1">
                <a:latin typeface="Tahoma" pitchFamily="34" charset="0"/>
              </a:rPr>
              <a:t>editoryar</a:t>
            </a:r>
            <a:r>
              <a:rPr lang="tr-TR" sz="2400" dirty="0">
                <a:latin typeface="Tahoma" pitchFamily="34" charset="0"/>
              </a:rPr>
              <a:t> ekip kurulmalıdır ve bu genel yayın yönetmeninin işidir.</a:t>
            </a:r>
          </a:p>
        </p:txBody>
      </p:sp>
    </p:spTree>
    <p:extLst>
      <p:ext uri="{BB962C8B-B14F-4D97-AF65-F5344CB8AC3E}">
        <p14:creationId xmlns:p14="http://schemas.microsoft.com/office/powerpoint/2010/main" val="4270698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Genel yayın yönetmeni, elbette genel yayın politikasını da belirleyen kişidir. Ancak bu sınırsız özgürlükler içinde bir belirleme değildir. Bir gazetenin sahiplik yapısı, duruşu, okuyucu kitlesinin kim olduğu, ekonomik beklentileri, reklam ilişkileri gibi pek çok unsur genel yayın politikasını etkiler. Dolayısıyla genel yayın yönetmeninin kişisel belirleme alanı çok geniş değildir. Yine de güçlü bir genel yayın yönetmeni, görev aldığı gazetede iz bırakabilir, kendi yaklaşımlarını ve ilkelerini belli ölçüde gazeteyi değiştirecek şekilde kullanabilir. Güçlü genel yayın yönetmenleri bu tür başarılar yakalarken, elde ettiği konumu hak etmemiş olan örnekler ise kısa ömürlü ve silik yöneticiler olmaktadır.</a:t>
            </a:r>
          </a:p>
        </p:txBody>
      </p:sp>
    </p:spTree>
    <p:extLst>
      <p:ext uri="{BB962C8B-B14F-4D97-AF65-F5344CB8AC3E}">
        <p14:creationId xmlns:p14="http://schemas.microsoft.com/office/powerpoint/2010/main" val="2971594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Genel yayın politikası, kurumsallaşmış eski gazetelerde zaten çok belirgin olduğundan, göreve gelecek yeni bir genel yayın yönetmeninin büyük değişiklikler yapması beklenemez. Kaldı ki, bu tür gazetelerde zaten gazetenin yapısıyla, yaklaşımıyla paralel özellikteki bir gazeteci genel yayın yönetmeni yapılır. Yeni çıkaracak gazetelerde ise genel yayın politikasının belirlenmesi ve oluşturulması ayrı bir süreçtir. Bilindiği gibi gazeteler toplumdaki siyasi yapılara ve buna uygun haber taleplerine cevap vermek üzere kurulur. Bu nedenle pek çok gazetenin baştan açıklanmış siyasi ve sosyal yakınlıkları-uzaklıkları bulunur. Bunda sahiplik yapısın en önemli belirleyicidir.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8769950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Yeni yayınlarda, ana ilkeler belirlendikten sonra, günlük pratikte bu temel ilkelerin karşılaşılan olaylara ne şekilde uygulanacağını belirlemek ve buna ilişkin bir kurum kültürü oluşturmak genel yayın yönetmeninden beklenen önemli görevlerdendir. Kendisi ve kurduğu ekibin ana ilkeler çerçevesinde tutarlı, istikrarlı bir duruş sergileyebilmesi için bazı kurallar, yönergeler ve talimatlar bütünü oluşturması gerekir. Her gün yeniden üretin gazetenin, binlerce yeni olay karşısında çelişkiye düşmeden duruşunu koruması yoğun bir çaba gerektirir. Aksi halde okuyucular gazetenin çelişkilerinden ve tutarsızlıklarından rahatsız olurlar ve bu yayına olan güveni zedeler.</a:t>
            </a:r>
          </a:p>
        </p:txBody>
      </p:sp>
    </p:spTree>
    <p:extLst>
      <p:ext uri="{BB962C8B-B14F-4D97-AF65-F5344CB8AC3E}">
        <p14:creationId xmlns:p14="http://schemas.microsoft.com/office/powerpoint/2010/main" val="38268313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Genel yayın yönetmeninin bütün bu yetki ve sorumlulukları yerine getirebilecek niteliklere sahip olması gerekir. Genel yayın yönetmeni en üst düzey yönetici olarak en başta iyi bir gazetecilik formasyonuna sahip olmalıdır. Tersi örneklerde, başka alanlarda çok donanımlı olsa bile gazeteci olmayan genel yayın yönetmenlerinin başarısız oldukları görülmüştür. Çünkü, genel yayın yönetmeninin yöneteceği ekibin büyük bölümü gazetecidir. Üstelik özellikle editoryal ekip, meslekte deneyimli, birikimli kişilerden oluşur. Zaten çoğunlukla genel yayın yönetmeni bunların içinden seçilen biridir. Diğerlerinin genel yayın yönetmeni olan kişinin mesleki bilgisinden, birikiminden ve yeteneğinden kuşku duymaması, bunları tartışmaması gerekir. </a:t>
            </a:r>
          </a:p>
        </p:txBody>
      </p:sp>
    </p:spTree>
    <p:extLst>
      <p:ext uri="{BB962C8B-B14F-4D97-AF65-F5344CB8AC3E}">
        <p14:creationId xmlns:p14="http://schemas.microsoft.com/office/powerpoint/2010/main" val="5260866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İyi bir gazeteci olmak genel yayın yönetmenliğini başarılı bir şekilde yapabilmek için bir ön koşuldur. Her iyi gazeteciden iyi yönetici olmaz. Bu nedenle genel yayın yönetmeni olacak kişinin aynı zamanda yöneticilik özellikleri taşıması gerekir. Bunlar özellikle yönettiği kişiler üzerinde ikna yeteneği ve kişisel karizma, öngörü ve sezgisel yeteneklerinin güçlü oluşu, sorunlar ve krizler karşısında sakin ve sağduyu davranabilmesi, gazete ekibiyle olduğu kadar, güç odaklarıyla da kontrollü bir ilişki içinde olması şeklinde sayılabilir. Elbette genel yayın yönetmeni olan kişinin geniş bir kültürü, açık bir ufku ve geleceğe dair sağlıklı okumaları olması da beklenir.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3719942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GENEL YAYIN YÖNETMENİNİN YARDIMCILARI: Büyük gazetelerde yönetim işi bir kişinin altından kalkamayacağı kadar karışık ve yoğundur. Bu nedenle bir ya da birden fazla yardımcı genel yayın yönetmeninin görev ve sorumluluklarını paylaşır. Bunlar, örgütlenme şemasında yani künyede doğrudan genel yayın yönetmeni yardımcısı unvanıyla geçebileceği gibi daha yaygın olarak, yayın koordinatörü adıyla yer alır. Yayın koordinatörü ya da koordinatörleri, son derece karmaşık ve teknik bir iş olan gazete çıkarma pratiğinin her gün aksamadan sürmesini sağlamakla görevlidirler. Özellikle büyük gazetelerde, bu nedenle yayın koordinatörlüğü önemli bir konumdur.</a:t>
            </a:r>
          </a:p>
        </p:txBody>
      </p:sp>
    </p:spTree>
    <p:extLst>
      <p:ext uri="{BB962C8B-B14F-4D97-AF65-F5344CB8AC3E}">
        <p14:creationId xmlns:p14="http://schemas.microsoft.com/office/powerpoint/2010/main" val="2300395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Ancak yasal koşulları yerine getirmiş olmak, bir gazete kurmak için belki de en kolay aşamadır. Asıl güçlük, kurulacak gazete için gerekli altyapıyı oluşturmak, iyi bir gazeteci kadrosunu bir araya getirmek, mevcut pazardan pay alabilmek için gerekli tutundurma çalışmalarını yapmaktadır.  Günümüzde ulusal bir gazete kurmak için çok büyük sermaye gerekmektedir.  Yeni bir gazete kurmak ya da var olan bir gazeteyi satın almak için gerekli olan sermaye, genellikle basın dışı alanlarda da faaliyet gösteren holdinglerin temin edebileceği boyutlardadır.</a:t>
            </a:r>
            <a:br>
              <a:rPr lang="tr-TR" sz="2400" dirty="0">
                <a:latin typeface="Tahoma" pitchFamily="34" charset="0"/>
              </a:rPr>
            </a:b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Yayın koordinatörleri ya da farklı adlar altında çalışan genel yayın yönetmeni yardımcıları da benzer gazetecilik ve yöneticilik özelliklerine sahip olmak durumundadır. Özellikle hızlı karar vermek, kararların tartışmasız uygulanmasını sağlamak, hata yapanları sert şekilde cezalandırmak, aksayan birimlerdeki yönetici ve çalışanları değiştirmek, işe yeni gazeteciler almak, başarısız olanları atmak, editörlerle birlikte, gazetenin güçlü bir içerikle çıkması için çaba göstermek, gazetenin ticari başarısı açısından satışını, reklam gelirlerini ilgili birim yöneticileriyle birlikte takip etmek gibi pek çok görev ve sorumluluk genel yayın yönetmeni yardımcılarının iş tanımına girer.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8554250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YAZI İŞLERİ MÜDÜRLERİ: Künyelerde yer alan yazı işleri müdürleri kimi zaman sayfa yöneticileri yani editörlerle aynı anlamda, kimi zaman ise editörlerin üzerinde yayın yönetmeni ve koordinatörü ile editör arasında bir yönetici konumuna karşılık gelmektedir. Spordan sorumlu yazı işleri müdürü, ekonomiden sorumlu yazı işleri müdür gibi unvanlar editör anlamındaki kullanıma örnektir. Bu görevlilerin yaptıkları işe ilişkin ayrıntılar editör başlığı altında verilecektir. Bir ara yönetici olarak kullanılan ve editörlerin üzerindeki bir konuma karşılık gelen yazı işleri müdürü unvanı ise yukarıda değinilen genel yayın yönetmeni yardımcılarına benzer bir görevi yürütmekte, üst yöneticilerin görev ve yetkilerini paylaşmaktadırlar. </a:t>
            </a:r>
          </a:p>
        </p:txBody>
      </p:sp>
    </p:spTree>
    <p:extLst>
      <p:ext uri="{BB962C8B-B14F-4D97-AF65-F5344CB8AC3E}">
        <p14:creationId xmlns:p14="http://schemas.microsoft.com/office/powerpoint/2010/main" val="29935767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SORUMLU YAZI İŞLERİ MÜDÜRÜ: Künyelerde zorunlu olarak yer alan sorumlu yazı işleri müdürü unvanı ise çoğunlukla gerçek yazı işleri müdürü görevine karşılık gelmemektedir. Sorumlu yazı işleri müdürü gazetedeki hukuki sonuçlardan sorumlu bir kişidir. Basın Kanununda sorumlu müdür olarak adlandırılan bu unvan, yasanın pek çok maddesinde, yayınla ilgili doğabilecek hukuki sonuçlardan sorumlu olarak gösterilir. Cevap ve düzeltme hakkının uygulanması, Ceza Kanunu’nun ilgili maddelerine göre suç oluştuğunda muhatap sorumlu müdürdür. Bu nedenle gazetelerde sorumlu müdür, genellikle hukuki sorunlarla uğraşan, gazetenin içeriğiyle ilgili görevi bulunmayan bir çalışandır.</a:t>
            </a:r>
          </a:p>
        </p:txBody>
      </p:sp>
    </p:spTree>
    <p:extLst>
      <p:ext uri="{BB962C8B-B14F-4D97-AF65-F5344CB8AC3E}">
        <p14:creationId xmlns:p14="http://schemas.microsoft.com/office/powerpoint/2010/main" val="9153237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EDİTÖRLER: Editörler ya da eskiden kullanılan adıyla sayfa sekreterleri, bir gazetenin belli bölümlerini yöneten, o bölüme ilişkin sayfaların içeriğini ve estetiğini belirleyen deneyimli gazetecilerdir. Aslında gazete, çeşitli bölümler halinde editörler tarafından hazırlanır. O sayfalara girecek haberlerin incelenmesi, seçimi ve biçimlendirilmesi işlerim editör tarafından yapılır ya da yaptırılır. Bu nedenle bir gazetenin kalitesi editör kadrosunun kalitesine bağlıdır. Gazetelerde, yayının türüne ve kapsamına göre pek çok bölüm bulunur ve bunları yöneten editörler de bağlı olarak çeşitlidir. Bu bölümlere, birim, seksiyon ya da doğrudan editörlük adı verilir. Örneğin ekonomi editörlüğü, ekonomi bölümü, birimi ya da seksiyonu gibi…</a:t>
            </a:r>
          </a:p>
        </p:txBody>
      </p:sp>
    </p:spTree>
    <p:extLst>
      <p:ext uri="{BB962C8B-B14F-4D97-AF65-F5344CB8AC3E}">
        <p14:creationId xmlns:p14="http://schemas.microsoft.com/office/powerpoint/2010/main" val="15382063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Türkiye’de gazeteler Batı’daki benzerlerine göre daha fazla sayıda birimden oluşur ve dolayısıyla daha çok editör görev yapar. Spor, ekonomi, magazin gibi tematik gazetelerin çok yaygın olmaması nedeniyle, öteden beri kitle gazeteleri politika, ekonomi, dış haberler gibi ciddi konular yanında, magazin, spor, sağlık gibi soft konuları da aynı gazete içinde verme yoluna gitmişlerdir. Gazete okuyucusunun </a:t>
            </a:r>
            <a:r>
              <a:rPr lang="tr-TR" sz="2400" dirty="0" err="1">
                <a:latin typeface="Tahoma" pitchFamily="34" charset="0"/>
              </a:rPr>
              <a:t>sosyo</a:t>
            </a:r>
            <a:r>
              <a:rPr lang="tr-TR" sz="2400" dirty="0">
                <a:latin typeface="Tahoma" pitchFamily="34" charset="0"/>
              </a:rPr>
              <a:t>-ekonomik nedenlerle birden fazla yayını satın almasının önündeki engeller de bu yapının oluşmasında etken olmuştur. Sonuç olarak Türkiye’de ortalama bir gazetede ciddi konulara ilişkin editörlükler yanında, soft konulara ilişkin editörlükler de bulunur. Hatta gazetelerin okunmasında spor, magazin gibi konular daha etkilidir.</a:t>
            </a:r>
          </a:p>
        </p:txBody>
      </p:sp>
    </p:spTree>
    <p:extLst>
      <p:ext uri="{BB962C8B-B14F-4D97-AF65-F5344CB8AC3E}">
        <p14:creationId xmlns:p14="http://schemas.microsoft.com/office/powerpoint/2010/main" val="8411280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Genel kitle gazetelerinde temel editörlükler, başta politika, ekonomi, dış haberler, polis adliye olmak üzere ciddi haber konularından; magazin, spor, sağlık, teknoloji, televizyon, dini sayfalar gibi soft haber konularından oluşur. Bu yapı gazetenin türüne ve kapsamına göre, okuyucu kitlesinin beklenti ve taleplerine göre değişebilir. Talep görmeyen konular gazete içeriğinden uzaklaşabilir ve yeni konular editörlük haline gelebilir. Örneğin eski gazetelerde yer alan edebi ürünlere ilişkin sayfalar, fotoromanlar, çizgi romanlar bugün ortadan kalkmış bulunmaktadır. Diğer yandan geçmişte gazetede bulunmayan teknoloji sayfaları büyük gazetelerde günümüzde editörlük şeklinde örgütlenmede yer alır. </a:t>
            </a:r>
          </a:p>
        </p:txBody>
      </p:sp>
    </p:spTree>
    <p:extLst>
      <p:ext uri="{BB962C8B-B14F-4D97-AF65-F5344CB8AC3E}">
        <p14:creationId xmlns:p14="http://schemas.microsoft.com/office/powerpoint/2010/main" val="33162281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EDİTÖRLERİN ÖZELLİKLERİ: Editör, yönettiği sayfanın konusu hakkında son derece ileri düzeyde uzman olan bir gazetecidir. Örneğin ekonomi editörü bir ekonomist kadar konuya hakimdir. Spor editörü sporun içindeki kişiler kadar belik daha fazla konuları bilir. Politika editörü hem bir siyaset bilimci gibi hem de siyaset pratiğindeki aktörler gibi konulara hakimdir. Tüm editörler kendilerine verilen bölümün kapsamındaki konulara ilişkin bir geçmişten gelirler. Genellikle o konuda uzun yıllar muhabir olarak çalışmış gazeteciler, belli bir deneyim kazandıktan sonra, diğer bazı özellikleri de taşıyorlarsa editör olma şansını yakalarlar.  Yani en başta konusuyla ilgili yetişmiş ve iyi bir gazeteci olmak editör için ön koşuldur.</a:t>
            </a:r>
          </a:p>
        </p:txBody>
      </p:sp>
    </p:spTree>
    <p:extLst>
      <p:ext uri="{BB962C8B-B14F-4D97-AF65-F5344CB8AC3E}">
        <p14:creationId xmlns:p14="http://schemas.microsoft.com/office/powerpoint/2010/main" val="603937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Ancak, her iyi muhabir, alanında editör olamaz. Bu muhabirler arasında farklı özellikler gösterenler editör yapılır. Bu özellikler, konuya ilişkin çok derinlemesine ve uzmanlaşmış bilgiye sahip olmak, öngörüleri ve sezgileri güçlü olmak, karşılaştığı olayları bağlamına oturtmak ve anlamın altını çizmek konusunda yetenekli ve başarılı olmak ve elbette bir bölümü yöneteceği için bazı temel yöneticilik özelliklerine sahip olmak şeklinde sıralanabilir. Özellikle olayları bağlamına oturtmak ve anlamın altını çizmek en önemli özelliktir. Çünkü okuyucunun gazeteden yani editörden beklediği, o haberdeki konunun ne anlama geldiğine ilişkin bir işarettir. Çoğu karmaşık konularda, haberde geçen gelişmenin iyi ya da kötü olduğunu ancak editörün bağlamına oturtmasıyla anlayabiliriz.</a:t>
            </a:r>
          </a:p>
        </p:txBody>
      </p:sp>
    </p:spTree>
    <p:extLst>
      <p:ext uri="{BB962C8B-B14F-4D97-AF65-F5344CB8AC3E}">
        <p14:creationId xmlns:p14="http://schemas.microsoft.com/office/powerpoint/2010/main" val="11862583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Bu süreç öncelikle gazete sayfasına doğru haberlerin seçilmesiyle başlar. Bunun için editörün, konusuyla ilgili gelişmeleri ve gündemi çok yakından takip etmesi, gelişmelerin ne anlama geldiğini bilmesi ve sonuçlarına ilişkin çıkarımlarda bulunabilmesi gerekir. Örneğin emekliliğe ilişkin bir yasal düzenlemenin insanların hayatına nasıl etki edeceğini ancak sosyal güvenlik sistemini bilen bir ekonomi editörü yorumlayabilir. Bu gelişmenin insanlar açısından tehdit mi yoksa fırsat mı olduğuna ilişkin gerçek haber ihtiyacını bu nedenle editör karşılamış olur. Bir editörden olayları, okuyucunun ihtiyacı ve düzeyi doğrultusunda izah etmesi beklenir. Bu haberin seçimi ve yeniden ele alınıp biçimlendirilmesi ile gerçekleştirilir. </a:t>
            </a:r>
          </a:p>
        </p:txBody>
      </p:sp>
    </p:spTree>
    <p:extLst>
      <p:ext uri="{BB962C8B-B14F-4D97-AF65-F5344CB8AC3E}">
        <p14:creationId xmlns:p14="http://schemas.microsoft.com/office/powerpoint/2010/main" val="34772130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TEMEL EDİTÖRLÜKLERİN ÖZELLİKLERİ: Gazetelerde bölümlerin çeşidi ve editörlerin sayısı farklı etkenlere göre değişebilir. Ekonomi, spor, magazin gibi tematik yayınlarda o konuya ilişkin alt editörlükler bulunur. Bulvar gazeteleri dediğimiz magazin ve soft konular ağırlıklı gazeteler örneğin politika, dış haberler, ekonomi gibi konulardaki editörlükler ya yoktur ya da çok ikinci plandadır. Ancak Türkiye’de yayımlanan kitle gazetelerinin çoğunda bazı temel editörlükler bulunur. Bunların çalışma şartları, konuları ve haber kaynakları farklı olduğu gibi, editörlerine nitelikleri ve yaklaşımları arasında da önemli değişiklikler bulunabilir. Örneğin bir diplomasi editörü ile magazin editörünün ilişkide bulunduğu kitle arasında doğal olarak büyük farklar vardır.</a:t>
            </a:r>
          </a:p>
        </p:txBody>
      </p:sp>
    </p:spTree>
    <p:extLst>
      <p:ext uri="{BB962C8B-B14F-4D97-AF65-F5344CB8AC3E}">
        <p14:creationId xmlns:p14="http://schemas.microsoft.com/office/powerpoint/2010/main" val="2228873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Örneğin, Akşam gazetesi, televizyon ve radyosuyla birlikte 2013 yılında 60 milyon dolara satılmıştır. Milliyet ve Vatan gazeteleri 2011 yılında 73 milyon dolara el değiştirmiştir.  Büyük bir gazete olan Sabah ve </a:t>
            </a:r>
            <a:r>
              <a:rPr lang="tr-TR" sz="2400" dirty="0" err="1">
                <a:latin typeface="Tahoma" pitchFamily="34" charset="0"/>
              </a:rPr>
              <a:t>atv</a:t>
            </a:r>
            <a:r>
              <a:rPr lang="tr-TR" sz="2400" dirty="0">
                <a:latin typeface="Tahoma" pitchFamily="34" charset="0"/>
              </a:rPr>
              <a:t> ise 2008 yılında grup halinde TMSF tarafından Çalık Holding’e 1.1 milyar dolara satılmıştı. Grubun Kalyon Holdingin sahibi olduğu Zirve Holding’e 2013’te 630 milyon dolara yakın bir değerle satıldığı iddia edilmişti. Rakamlar çok şeffaf olmamakla birlikte gazete ya da medya gruplarının değerinin  on milyonlarca dolar olduğu açıktır. Akşam, Milliyet, Vatan gibi örneklerde sadece isim hakkı bile 60-70 milyon dolarları bulmaktadır.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Politika Editörlüğü: </a:t>
            </a:r>
            <a:r>
              <a:rPr lang="tr-TR" sz="2400" dirty="0">
                <a:latin typeface="Tahoma" pitchFamily="34" charset="0"/>
              </a:rPr>
              <a:t>Gazetelerdeki haberlerin çok önemli bir bölümü, politikacılar ve onların çevresindekiler, örneğin üst düzey bürokrasi, yönetim kademeleri tarafından üretilir. Ülkeyi yöneten güçlerin eylemleri ve söylemleri, okuyucu açısından tehdit ya da fırsatlar doğuran önemli gelişmeler olduğu için bu olaylar haber yapılır. Ortalama bir gazete içeriğinin en ağırlıklı bölümü politika haberlerinden oluşur. Bunlar doğrudan politika başlıklı sayfalarda verilebildiği gibi kimi zaman gündem, güncel gibi sayfa isimleriyle de aktarılabilir. Haberler Ankara’dan toplanmakla birlikte politika editörlüğü tüm editörlükler gibi gazete merkezinde yani İstanbul’dadır. Gazetenin kendi haber merkezinden ya da ajanslardan gelen haberler arasından sayfasını oluşturur.</a:t>
            </a:r>
          </a:p>
        </p:txBody>
      </p:sp>
    </p:spTree>
    <p:extLst>
      <p:ext uri="{BB962C8B-B14F-4D97-AF65-F5344CB8AC3E}">
        <p14:creationId xmlns:p14="http://schemas.microsoft.com/office/powerpoint/2010/main" val="20371653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Türkiye’de okuyucunun en fazla talep ettiği haberler arasında yasama, yürütme ve yargı erklerinin eylem ve söylemlerine ilişkin konular gelmektedir. Ülkenin politize olmuş yapısı, siyasal olarak ayrışmaların ve mücadelelerin sertliği, demokratik kültürün oturmamış oluşu ve sorunlu yapısı nedeniyle siyasi gelişmelere ilişkin çok sayıda haber üretilir ve gazetelerde birden çok sayfa kaplar. Birinci sayfanın da ana malzemesi çoğunlukla politika editörlüğünün ürettiği haberlerden seçilir. Ankara temsilciliğinin yapısı, yasama, yürütme ve yargı erklerinin örgütlenmesine paralel bir şekilde oluşmuştur. Sürekli olarak bu kaynaklar takip edilir ve politika editörlüğüne ulaştırılır. </a:t>
            </a:r>
          </a:p>
        </p:txBody>
      </p:sp>
    </p:spTree>
    <p:extLst>
      <p:ext uri="{BB962C8B-B14F-4D97-AF65-F5344CB8AC3E}">
        <p14:creationId xmlns:p14="http://schemas.microsoft.com/office/powerpoint/2010/main" val="8104974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Yasama alanındaki gelişmeler parlamento ya da meclis muhabiri olarak adlandırılan deneyimli muhabirler tarafından takip edilir. Bu muhabirler gazetenin en önemli muhabirleri kabul edilir. Çünkü Meclis’te gerçekleşen görüşmeler, yasa tasarıları, hükümet çalışmaları, güven oylamaları, gensorular, araştırma önergeleri gibi karışık ve uzmanlık isteyen konuları haber yapar ve iletirler. Gazetelerin muhabirleri kadar ve hatta daha ayrıntılı olarak Anadolu Ajansı da TBMM’yi takip eder ve editörlere son derece geniş olarak ulaştırır. Örneğin saatlerce süren bir grup toplantısı konuşması gazetede kullanılacak hacimden çok fazla olduğu halde, editörün önüne ulaştırılır. Burada amaç editörün konuyu ayrıntılı olarak öğrenmesidir.</a:t>
            </a:r>
          </a:p>
        </p:txBody>
      </p:sp>
    </p:spTree>
    <p:extLst>
      <p:ext uri="{BB962C8B-B14F-4D97-AF65-F5344CB8AC3E}">
        <p14:creationId xmlns:p14="http://schemas.microsoft.com/office/powerpoint/2010/main" val="19780250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Politika haberlerinin ikinci önemli kaynağı yürütme erkidir. Yürütme başbakanlık, bakanlıklar ve bunlara bağlı üst düzey bürokrasiyi kapsar. Bu birimler, konumları gereği aldıkları kararlarla, yaptıkları uygulamalarla, söylemleri ve yarattıkları tartışmalarla gündemin en önemli aktörleridir. Başta başbakan olmak üzere tüm bakanlıklar halkı ilgilendiren pek çok konuda birlikte veya ayrı ayrı kararlar alabilirler. Bu kararların gazetede haber olarak yer bulması, okuyucu tarafından öğrenilmesi ve gelişmeye göre tutum alınması basının demokratik toplumdaki temel işlevidir. İnsanlar seçtikleri yöneticiler hakkında fikir sahibi olmak ve kararlarını ona göre yeniden gözden geçirmek yoluyla sistemi işletirler.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5592229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Politika editörlüğü aynı zamanda, siyasi partileri de takip eder ve onların yürütmeye karşı eleştirilerini sayfalarda değerlendirir. Ankara muhabirleri arasında belli başlı siyasi partilerde görevlendirilmiş olanlar ve ajanslardan gelen haberler politika sayfalarında bu partilerin büyüklüklerine uygun bir şekilde yer bulur. Politik tartışmalara platform oluşturmak gazetelerin ve medyanın temel görevlerinden biri olduğu için, farklı siyasi görüşlerin demokratik çoğulcu anlayışa uygun bir şekilde sayfalarda yer bulması ve gerçeğe giden yolun böylece bulunması basının demokratik işlevlerindendir. Siyasi partilerin dışında kalan, ancak siyasi konularda düşünce üreten kimi kuruluşların haberleri de benzer kapsamda değerlendirilir. </a:t>
            </a:r>
          </a:p>
        </p:txBody>
      </p:sp>
    </p:spTree>
    <p:extLst>
      <p:ext uri="{BB962C8B-B14F-4D97-AF65-F5344CB8AC3E}">
        <p14:creationId xmlns:p14="http://schemas.microsoft.com/office/powerpoint/2010/main" val="7306913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Yasama ve yürütme yanında yüksek yargı da politik konulara ilişkin pek çok haber üretir. Başta Anayasa Mahkemesi olmak üzere, Yargıtay ve Danıştay çeşitli yasal düzenlemelere, yürütmenin kararlarına ve yasaların nasıl uygulanacağına ilişkin yorumlarla yönetimi etkiler. Anayasa Mahkemesi, yasama organının çıkardığı yasaların uygunluğunu denetler ve gerekirse iptal edebilir. Danıştay yürütme organının icraatlarına ilişkin iptal ve yürütmeyi durdurma kararları alabilir. Yargıtay yasalardaki genel ifadelerin nasıl uygulanacağına ilişkin mahkemeleri bağlayan içtihatlar yapar. Bu nedenle buraları yakından takıp etmek, gelişmeleri sayfalara almak ve okuyucunun ihtiyaçları doğrultusunda bağlamına oturtmak önemlidir.</a:t>
            </a:r>
          </a:p>
        </p:txBody>
      </p:sp>
    </p:spTree>
    <p:extLst>
      <p:ext uri="{BB962C8B-B14F-4D97-AF65-F5344CB8AC3E}">
        <p14:creationId xmlns:p14="http://schemas.microsoft.com/office/powerpoint/2010/main" val="27628163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Diğer yandan, Türkiye’de gazetelerin yapısı nedeniyle en fazla etik kod ihlali siyasi haberlerde yapılmaktadır. Gazeteler örneğin ekonomi, ya da dış haberler gibi konularda nesnellik ilkesine daha fazla uyarken, politik haberlerde partizan basın konumundan kurtulamamakta, olayları kendilerinin ya da destekledikleri siyasal yaklaşımın süzgecinden geçirerek yayımlamaktadırlar. Yukarıda değinildiği gibi en önemli haber türü olan politik haberlerin çarpıtılması, gerçekliğinden kopartılması, okuyucunun manipüle edilmesi, hatta çoğu zaman açıkça yalan habercilik yapılması, ülke yönetiminin sağlıklı bir şekilde oluşmasının önündeki en büyük engeldir.  Gazetecilik standardı açısından da Türkiye’nin Batı’dan çok geride kalmasında büyük bir etkendir. </a:t>
            </a:r>
          </a:p>
        </p:txBody>
      </p:sp>
    </p:spTree>
    <p:extLst>
      <p:ext uri="{BB962C8B-B14F-4D97-AF65-F5344CB8AC3E}">
        <p14:creationId xmlns:p14="http://schemas.microsoft.com/office/powerpoint/2010/main" val="57065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Ekonomi Editörlüğü: </a:t>
            </a:r>
            <a:r>
              <a:rPr lang="tr-TR" sz="2400" dirty="0">
                <a:latin typeface="Tahoma" pitchFamily="34" charset="0"/>
              </a:rPr>
              <a:t>Ekonomi, Türkiye’de özellikle 1980’lerde liberal anlayışa geçildikten sonra önemli bir haber alanı haline gelmiştir. Daha önceki devletçi ekonomide, ekonomi konusuna ilişkin sınırlı sayıda gelişme olmaktaydı. Döviz, menkul kıymetler, borsa gibi paraya ilişkin işlemler bulunmadığından, diğer yandan Türkiye’nin genel ekonomik düzeyi bugüne kıyasla çok geri olduğundan, rekabete dayalı serbest piyasa bulunmadığından ekonomi haberciliği gelişmemişti. 1980 sonrasında ekonomideki gelişmelere paralel olarak insanların bu konulardaki bilgi talebi de yoğunlaştı. Günümüzde, ekonomi editörlükleri gazetelerde önemli birimlerdir ve genellikle birden fazla sayfayı hazırlarlar. </a:t>
            </a:r>
          </a:p>
        </p:txBody>
      </p:sp>
    </p:spTree>
    <p:extLst>
      <p:ext uri="{BB962C8B-B14F-4D97-AF65-F5344CB8AC3E}">
        <p14:creationId xmlns:p14="http://schemas.microsoft.com/office/powerpoint/2010/main" val="19927051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Ekonomi sayfalarının bir bölümü, para, döviz, borsa, menkul kıymetler gibi konulara ayrılır. Burada bu tür araçlarla yatırım yapacak kişilere yol gösterici bilgiler verilir. Birtakım tablolar yanında, tahminler, öneriler ve uyarılar da editörler ya da ekonomi yazarları tarafından okuyucuya iletilir. Pek çok insan medyadan elde ettiği bilgilere göre parasına yön vermektedir. Bu nedenle ekonomi sayfalarında yer alan bilgiler ve yönlendirmeler çok önemlidir. Bu anlamda, Türk gazetelerine bazı etik sorunlar yaşanmıştır. Ekonomi sayfalarındaki editör ve yazar gibi gazetecilerin aynı zamanda borsada oyuncu oldukları, bazı şirketler lehine ya da aleyhine yönlendirme yaptıkları geçmişte, şikayet konusu olmuştur.  Etik bir sorun olarak bu konular kısmen halen de gündemdedir.</a:t>
            </a:r>
          </a:p>
        </p:txBody>
      </p:sp>
    </p:spTree>
    <p:extLst>
      <p:ext uri="{BB962C8B-B14F-4D97-AF65-F5344CB8AC3E}">
        <p14:creationId xmlns:p14="http://schemas.microsoft.com/office/powerpoint/2010/main" val="7861696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Günümüzde ekonominin çeşitli yönleri bulunduğu için büyük gazetelerde bu editörlüğe birden fazla sayfa ayrılmaktadır. Para, döviz gibi konuların yanında, tüketici hakları, sosyal güvenlik konuları, bilinçli alışveriş gibi konularda rehberlik eden, okuyucuya bilgi aktaran sayfalar da yapılmaktadır. Özellikle sosyal güvenlik konusundaki haberler ve yorumlar son derece ilgi çekmekte, karmaşık sosyal güvenlik yapısı nedeniyle kendi durumlarının ne olduğunu kestiremeyen okuyucuları sorularının cevabını ekonomi sayfalarında aramaktadır. Tüketici hakları da son yıllarda bu sayfaların önemli konularındandır. Ayıplı ürünlerin, yasal olarak yapılan haksızlıkların duyurulması ve okuyucunun bilinçlendirilmesine yönelik yayınlar oldukça yüksek talep görmektedir.</a:t>
            </a:r>
          </a:p>
        </p:txBody>
      </p:sp>
    </p:spTree>
    <p:extLst>
      <p:ext uri="{BB962C8B-B14F-4D97-AF65-F5344CB8AC3E}">
        <p14:creationId xmlns:p14="http://schemas.microsoft.com/office/powerpoint/2010/main" val="3668217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Doğan Grubu sahibi olduğu Doğan Gazetecilik, Hürriyet Gazetecilik ve Matbaacılık, Doğan TV Holding, Doğan Haber Ajansı, Doğan Dağıtım Satış Pazarlama, Doğan İnternet Yayıncılığı ve Yatırım, Doğan Media International </a:t>
            </a:r>
            <a:r>
              <a:rPr lang="tr-TR" sz="2400" dirty="0" err="1">
                <a:latin typeface="Tahoma" pitchFamily="34" charset="0"/>
              </a:rPr>
              <a:t>GmbH</a:t>
            </a:r>
            <a:r>
              <a:rPr lang="tr-TR" sz="2400" dirty="0">
                <a:latin typeface="Tahoma" pitchFamily="34" charset="0"/>
              </a:rPr>
              <a:t> ve Mozaik İletişim Hizmetleri’ndeki paylarının tamamını 916 milyon dolara Demirören Grubu’na devretti.  Doğan Gazetecilik 132 milyon dolara, Hürriyet Gazetecilik ve Matbaacılık 155 milyon dolara, Doğan TV Holding  599 milyon 674 bin dolara, Doğan Haber Ajansı 5 milyon dolara, Doğan Dağıtım Satış Pazarlama Matbaacılık 7 milyon dolara, Doğan İnternet Yayıncılığı A.Ş 12 milyon 751 bin dolara, Doğan Media International </a:t>
            </a:r>
            <a:r>
              <a:rPr lang="tr-TR" sz="2400" dirty="0" err="1">
                <a:latin typeface="Tahoma" pitchFamily="34" charset="0"/>
              </a:rPr>
              <a:t>GmbH</a:t>
            </a:r>
            <a:r>
              <a:rPr lang="tr-TR" sz="2400" dirty="0">
                <a:latin typeface="Tahoma" pitchFamily="34" charset="0"/>
              </a:rPr>
              <a:t> 4 milyon 42 bin dolara, Mozaik İletişim Hizmetleri 532 bin dolara el değiştirdi.</a:t>
            </a:r>
          </a:p>
        </p:txBody>
      </p:sp>
    </p:spTree>
    <p:extLst>
      <p:ext uri="{BB962C8B-B14F-4D97-AF65-F5344CB8AC3E}">
        <p14:creationId xmlns:p14="http://schemas.microsoft.com/office/powerpoint/2010/main" val="16536969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Dış  Haberler Editörlüğü: </a:t>
            </a:r>
            <a:r>
              <a:rPr lang="tr-TR" sz="2400" dirty="0">
                <a:latin typeface="Tahoma" pitchFamily="34" charset="0"/>
              </a:rPr>
              <a:t>Dış haberler sayfaları da ciddi haber konularının önemlilerindendir. Özellikle okuyucu niteliği yüksek gazetelerde dış haberlere daha fazla yer ayrılır. Genellikle dış haberler editörlüğünün iki sayfası bulunur. Birincisi uluslararası ilişkilerle ilgili haberlerin yer aldığı diplomasi ağırlıklı sayfadır. İkincisi ise coğrafi olarak ülke dışında gerçekleşen her tür önemli olayın yer aldığı sayfadır. Diplomasi ya da uluslararası ilişkiler sayfalarında, ülkelerin birbirleriyle ya da uluslararası kuruluşlarla olan ilişkileri, dünyanın gündemini oluşturan ve geleceğine yön veren makro gelişmeler ele alınır. Bu sayfalar ciddi haber anlamında son derece değerli, okuyucunun bilinçlenmesi olaylara geniş perspektiften bakabilmesi için gerekli sayfalardır.</a:t>
            </a:r>
          </a:p>
        </p:txBody>
      </p:sp>
    </p:spTree>
    <p:extLst>
      <p:ext uri="{BB962C8B-B14F-4D97-AF65-F5344CB8AC3E}">
        <p14:creationId xmlns:p14="http://schemas.microsoft.com/office/powerpoint/2010/main" val="9214356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İkinci türdeki dış haberler sayfalarında, coğrafi yakınlık, tarihi ve kültürel yakınlık gibi haber değerleri bakımından okuyucu ilgilendiren bölgelerdeki görece önemli haberler yer alır. Ayrıca daha uzak ve söz edilen haber değerlerini taşımayan ülkelerdeki bazı haberler de insani ilgi, insan hayatının kırılganlığı, sıra dışılık, komiklik gibi ölçütleri taşıdığı için haber olur. Ortalama okuyucunun eğilimi bu türdeki ilginçlik yönü anlamlılık yönünden daha güçlü olan dış haberlerden yanadır. Elbette bu tür haberlere de yer verilmesi gerekir. Ancak dış haberler editörlüğünün gazetecilik anlamındaki temel işlevi, uluslararası ilişkiler ve politika bağlamındaki haberleri, okuyucunun anlayabileceği bir düzeye dönüştürerek sunmaktır.</a:t>
            </a:r>
          </a:p>
        </p:txBody>
      </p:sp>
    </p:spTree>
    <p:extLst>
      <p:ext uri="{BB962C8B-B14F-4D97-AF65-F5344CB8AC3E}">
        <p14:creationId xmlns:p14="http://schemas.microsoft.com/office/powerpoint/2010/main" val="15372802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Güvenlik Asayiş Editörlüğü: </a:t>
            </a:r>
            <a:r>
              <a:rPr lang="tr-TR" sz="2400" dirty="0">
                <a:latin typeface="Tahoma" pitchFamily="34" charset="0"/>
              </a:rPr>
              <a:t>Ciddi haber konularındaki sayfaların en çok tartışılan ve talep edilenlerinden biri, suça ilişkin olanlardır. Negatiflik/olumsuzluk, suçla bağlantılı olmak önemli bir haber değeridir. İnsanlar, olumsuzluk içeren konuları öğrenmek isterler. Bu isteğin temelinde, eğer yakın çevrelerinde meydana geliyorsa bu olumsuzluklara karşı tedbir alma güdüsü yatar. Haber alma ihtiyacının en temel noktası, insanların güvenliklerine ilişkin tehditleri bilmek istemeleridir. Bu nedenle yaşadığımız yerde olup biten olumsuzlukları, güvenlik ve asayiş sorunlarını bilmek, buna göre önlem almak isteriz. Kendimizi ve sevdiklerimizi güvende hissetmek için bu tür gelişmeleri medya yoluyla ya da diğer iletişim kanallarıyla öğreniriz.</a:t>
            </a:r>
          </a:p>
        </p:txBody>
      </p:sp>
    </p:spTree>
    <p:extLst>
      <p:ext uri="{BB962C8B-B14F-4D97-AF65-F5344CB8AC3E}">
        <p14:creationId xmlns:p14="http://schemas.microsoft.com/office/powerpoint/2010/main" val="19840228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Gazetelerde polis adliye, asayiş ya da üçüncü sayfa olarak adlandırılan sayfalar ve bunların içeriği, okuyucuyu doğrudan ilgilendiriyorsa zaten ciddi haberdir, çünkü hayatını etkiler. Diğer yandan bu tür haberlerin bazıları okuyucu için doğrudan bir etkide bulunmadığı halde talep edilir. Burada, insanların merak dürtüsü devreye girer. Gerçek hayatta deneyimleme şansımızın olmadığı, düşük olduğu suça ilişkin konulara ilişkin merakımızı medya üzerinden gidermeye çalışırız. İnsanlar gerçek hayatlarında da bir kaza, cinayet, ölüm vs. ile karşılaştıklarında merak duygusuyla bunlara ilişkin bilgi almak isterler. Üçüncü sayfalardaki haberlerin ya da genel olarak suça, negatif gelişmelere ilişkin haberlerin talep edilmesinin en temel nedeni budur.</a:t>
            </a:r>
          </a:p>
        </p:txBody>
      </p:sp>
    </p:spTree>
    <p:extLst>
      <p:ext uri="{BB962C8B-B14F-4D97-AF65-F5344CB8AC3E}">
        <p14:creationId xmlns:p14="http://schemas.microsoft.com/office/powerpoint/2010/main" val="42047349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Diğer yandan, insanların başkalarının başına gelen olumsuzluklardan duygusal olarak etkilenmeleri de söz konusudur. Bu olumsuz olayların kendilerinin de başına gelme olasılığı nedeniyle benzer gelişmeleri öğrenmek isterler. İnsan hayatının kırılganlığı, insanların başlarına beklenmedik anlarda geliveren olumsuzluklar ve ölüm, diğer insanların ilgisini çeker. Suça ilişkin olaylar aynı zamanda toplumsal olarak kabul gören onaylanmış davranış biçimlerini pekiştirmek, sapkınlığın altını çizmek için de bir referans olarak kullanılır. Örneğin suça ilişkin haberler, bunlara karşı önlem alınması taleplerini doğurur. Ya da sapkınlıklarla ilgili haberler toplumun onaylanmış değerlerine daha sıkı sarılmasını sağlar. </a:t>
            </a:r>
          </a:p>
        </p:txBody>
      </p:sp>
    </p:spTree>
    <p:extLst>
      <p:ext uri="{BB962C8B-B14F-4D97-AF65-F5344CB8AC3E}">
        <p14:creationId xmlns:p14="http://schemas.microsoft.com/office/powerpoint/2010/main" val="41174877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Bir başka görüş ise psikolojide insanların başkalarının başına gelen olumsuzluklardan dolayı ilkel benliklerinde bir rahatlama hissettiklerine ilişkin görüşe dayanır ve olumsuz haberlerin talebini açıklamaya çalışır. Buna göre insanlar başkalarının başına gelen olumsuzluklara ilişkin haberleri öğrendiklerinde, günlük hayatlarında düşen ya da kafasını bir yere çarpan herhangi birine güldükleri ve bundan bir rahatlama duydukları gibi bir duyguya kapılırlar. Her durumda, olumsuzluklar, suça ilişkin olaylar, insanların kazalara, cinayetlere kurban gitmesi, özellikle de alışılmamış ve sıra dışı bir şekilde gerçekleşmişse bu sayfaların konusudur.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0595460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Bu tür sayfaların içeriğinin etik olarak çok hassas bir şekilde düzenlenmesi gerekir. Editörler adı suça karışan kişilerin hukuki ve ahlaki durumlarını korumakla görevlidirler. Bir suça adı karışan kişiler haklarında iddianame düzenlenip mahkemeye sevk edilinceye kadar zanlıdırlar. Bu aşamadan sonra sanık olarak adlandırılırlar. Zanlı ya da sanıklar tutuklanıncaya kadar isimleri açık olarak yazılmamalıdır. Suçlunun adının resmi olarak açıklanması durumunda biz de bu şekilde kullanabiliriz. 18 yaşından küçük suçluların suçlu yakınlarının ve mağdurların isimlerinin açık yazılmaması gerekir. Bu tür sayfalarda zaman zaman belirtilen kurallara uyulmadığı görülmektedir.</a:t>
            </a:r>
          </a:p>
        </p:txBody>
      </p:sp>
    </p:spTree>
    <p:extLst>
      <p:ext uri="{BB962C8B-B14F-4D97-AF65-F5344CB8AC3E}">
        <p14:creationId xmlns:p14="http://schemas.microsoft.com/office/powerpoint/2010/main" val="14197509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Suça ilişkin haberler konusunda dikkat edilmesi gereken bir nokta da, haberin suçu övecek tarzda verilmemesi, suça ilişkin özendirici bir sonuca yol açmaması ve suça eğilimli insanlar için ilham verici olmamasıdır. Örneğin çok iyi planlanmış bir soygunun ne kadar zekice yapıldığını öne çıkaran bir editasyon, birileri için özendirici ve fikir verici olabilir. Suç konusundaki görsel malzemenin ve ayrıntıların da okuyucunun bir bölümü tarafından sağlıklı değerlendirilememe ihtimali vardır. Yetişkin olmayan okuyucular ve ruhen normal olmayan insanlar bu tür haberlerden beklenenin dışında bir şekilde etkilenebilirler. Televizyon için çok daha önemli olan bu tür konulara, gazetelerdeki üçüncü sayfa ve suç haberlerinde de dikkat etmek gerekir.</a:t>
            </a:r>
          </a:p>
        </p:txBody>
      </p:sp>
    </p:spTree>
    <p:extLst>
      <p:ext uri="{BB962C8B-B14F-4D97-AF65-F5344CB8AC3E}">
        <p14:creationId xmlns:p14="http://schemas.microsoft.com/office/powerpoint/2010/main" val="1639798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Magazin Editörlüğü: </a:t>
            </a:r>
            <a:r>
              <a:rPr lang="tr-TR" sz="2400" dirty="0">
                <a:latin typeface="Tahoma" pitchFamily="34" charset="0"/>
              </a:rPr>
              <a:t>Magazin sayfaları, bir şekilde şöhret kazanmış insanların özel hayatına ilişkin bilgilerin işlendiği bölümlerdir. Ünlü kişilerle bağlantılı olmak geçerli bir haber değeridir. İnsanlar, şöhretli insanların hayat tarzını, nerede yaşadığını, ne yiyip içtiğini, ilişkilerini, evliliklerini, boşanmalarını, çocuklarını nasıl yetiştirdiklerini vs. merak eder. Bu soft haber olarak adlandırdığımız türe girer. Bu tür haberlerin okuyucunun hayatına doğrudan bir etkisi yoktur. Bu gelişmeleri öğrenmesinin ya da öğrenmesinin hayatını etkilemesi söz konusu değildir. Ancak, bu tür haberlerle insanlar bazı duygusal gereksinimlerini tatmin ederler. Bu nedenle dünyanın her yerinde magazin, paparazzi gazeteciliği talep edilir.</a:t>
            </a:r>
          </a:p>
        </p:txBody>
      </p:sp>
    </p:spTree>
    <p:extLst>
      <p:ext uri="{BB962C8B-B14F-4D97-AF65-F5344CB8AC3E}">
        <p14:creationId xmlns:p14="http://schemas.microsoft.com/office/powerpoint/2010/main" val="28085708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Yoğun talep nedeniyle gazeteler magazin sayfaları yanında, magazin ekleri, dergileri hazırlar. Bu nedenle ortalama gazetelerde magazin editörlüğü geniş ve kapsamlı bir birimdir. Çok sayıda muhabirin çalıştığı, editörlerin birçok sayfa ya da bağımsız ek hazırladığı bu editörlükler gazetenin satışında da önemli pay sahibidir. Güçlü magazin gazeteciliği yapabilen gazeteler çok satar. Magazin özel hayatı konu ettiği için etik ilkelerde en çok üzerinde durulan konulardan biridir. Gazetecilik kuramında üzerinde uzlaşılan ölçüte göre, şöhretli insanların hayatı, sıradan insanlarınki kadar özel değildir. Bir kişi şöhretli olmayı seçmiş ve toplum ona bu şöhreti sağlamışsa, hayatını da belli ölçüde kamuyla paylaşmak zorundadır.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66217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Yabancı gazetelerde de benzer hatta daha büyük sayılar söz konusudur. Örneğin </a:t>
            </a:r>
            <a:r>
              <a:rPr lang="tr-TR" sz="2400" dirty="0" err="1">
                <a:latin typeface="Tahoma" pitchFamily="34" charset="0"/>
              </a:rPr>
              <a:t>Financial</a:t>
            </a:r>
            <a:r>
              <a:rPr lang="tr-TR" sz="2400" dirty="0">
                <a:latin typeface="Tahoma" pitchFamily="34" charset="0"/>
              </a:rPr>
              <a:t> </a:t>
            </a:r>
            <a:r>
              <a:rPr lang="tr-TR" sz="2400" dirty="0" err="1">
                <a:latin typeface="Tahoma" pitchFamily="34" charset="0"/>
              </a:rPr>
              <a:t>Times</a:t>
            </a:r>
            <a:r>
              <a:rPr lang="tr-TR" sz="2400" dirty="0">
                <a:latin typeface="Tahoma" pitchFamily="34" charset="0"/>
              </a:rPr>
              <a:t>, Japon medya devi </a:t>
            </a:r>
            <a:r>
              <a:rPr lang="tr-TR" sz="2400" dirty="0" err="1">
                <a:latin typeface="Tahoma" pitchFamily="34" charset="0"/>
              </a:rPr>
              <a:t>Nikkei’ye</a:t>
            </a:r>
            <a:r>
              <a:rPr lang="tr-TR" sz="2400" dirty="0">
                <a:latin typeface="Tahoma" pitchFamily="34" charset="0"/>
              </a:rPr>
              <a:t> 2015 yazında 1.3 milyar dolara satılmıştır. Mevcut bir gazeteyi satın almak, yeni bir gazete tutundurmanın zorluğundan kaynaklanmaktadır. Özellikle Türkiye’de zaten az olan ve giderek düşen gazete okuru sayısı, birkaç gazetede yoğunlaşmıştır. Yeni çıkarılan bir gazetenin okur elde etmesi, ekonomik açıdan gerekli tiraja ulaşması zaman alan ve bu süre içinde önemli maddi kayıp oluşturan bir süreçtir. Bu nedenle yeni gazete kurmak yerine, ismi bilinen ve belli bir okuyucu kitlesi bulunan gazeteleri satın almak yaygın bir yoldur.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Ancak, özel hayatla ilgili  sınırlara izinsiz girilmemesi, iddia ve iftiradan kaçınılması, şöhretli insanların da hayatlarının aksayabileceği, yakınlarının habere konu olaylardan zarar görebileceği unutulmamalıdır. Diğer yandan magazin muhabirleri, editörleri ve yazarları ile magazin dünyasının figürleri arasında, gizli ilişkiler, açıkça dile getirilemeyen haber anlaşmaları da olabilmektedir.  Magazin sayfalarında yer almanın aynı zamanda şöhretli kişilerin şöhretlerini sürdürmelerini de sağlıyor oluşu bu işbirliğinin nedenidir. Magazin figürleri kimi zaman şikayet ediyor göründükleri haberleri bizzat istemekte, yaratmakta veya muhabirin oluşturmasına göz yummaktadırlar.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54827038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Spor Editörlüğü: </a:t>
            </a:r>
            <a:r>
              <a:rPr lang="tr-TR" sz="2400" dirty="0">
                <a:latin typeface="Tahoma" pitchFamily="34" charset="0"/>
              </a:rPr>
              <a:t>Türkiye’de bağımsız tematik spor gazeteleri bulunmakla birlikte, büyük gazetelerin spor sayfaları da spor gazetelerine yakın sayıdadır. Bunun nedeni, okuyucunun talebidir. Gazete okuyucularının büyük bölümü, spor özellikle de futbol haberlerini okumak için yayını satın alır. Bu yüzden, gazetelerde çok geniş ve kapsamlı spor sayfaları, ekleri hazırlanır ve bunları hazırlayacak geniş kadrolar istihdam edilir. Spor, özünde soft haber olmakla birlikte, futbolun ekonomisi, şiddeti, siyaseti gibi yönleriyle ciddi haber kategorisine de girebilir. Oysa futbol gibi hayati sayılan haberlerin benzerleri daha göz ardı edilmiş spor dalları için de söz konusudur. Örneğin aynı anda hentbol ligi de devam etmekte, maçlar kazanılmakta, kaybedilmektedir. </a:t>
            </a:r>
          </a:p>
        </p:txBody>
      </p:sp>
    </p:spTree>
    <p:extLst>
      <p:ext uri="{BB962C8B-B14F-4D97-AF65-F5344CB8AC3E}">
        <p14:creationId xmlns:p14="http://schemas.microsoft.com/office/powerpoint/2010/main" val="33434397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Tüm dünyada olduğu gibi futbol başta olmak üzere basketbol, voleybol gibi bazı spor dalları daha çok haber olur. Türkiye’de özellikle üç büyük takıma ilişkin haberler bunlara ayrılmış sayfalarda yer alır. Bu yapıda, okuyucunun bu üç büyük İstanbul takımının taraftarı oluşu, bu takımlara ilişkin gelişmeleri bilmek istemesi gerekçe oluşturur. Spor editörlüklerinde, bazı etik sorunlar yaşandığı görülmektedir. Tıpkı siyaset sayfalarında olduğu gibi sporda da nesnelliğin önemsenmediği, gerçeğin güçlüler lehine çarpıtıldığı, spor gazetecilerinin yansız olmak bir yana ileri düzeyde taraftar olduğu gizli bir durum değildir. Spor gibi görece daha önemsiz bir konuda da olsa gerçek yerine, üretilmiş gerçeğin verilmesi, gerçeğin değiştirilmesi gazetecilikle bağdaşmaz.</a:t>
            </a:r>
          </a:p>
        </p:txBody>
      </p:sp>
    </p:spTree>
    <p:extLst>
      <p:ext uri="{BB962C8B-B14F-4D97-AF65-F5344CB8AC3E}">
        <p14:creationId xmlns:p14="http://schemas.microsoft.com/office/powerpoint/2010/main" val="26483886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Sağlık Editörlüğü: </a:t>
            </a:r>
            <a:r>
              <a:rPr lang="tr-TR" sz="2400" dirty="0">
                <a:latin typeface="Tahoma" pitchFamily="34" charset="0"/>
              </a:rPr>
              <a:t>Son yıllarda, gazetelerde ve diğer medyada sağlığa ilişkin haberler ve yazılar giderek önemini artırmaktadır. Gazetelerde her gün veya haftanın bazı günlerinde sağlıkla ilgili sayfalar hazırlanmaktadır. Okuyucunun son derece ilgi gösterdiği ve talep ettiği bu tür haberlerde ve bu sayfaların editasyonunda bazı noktalara dikkat etmek gerekmektedir. Sağlık sayfalarında özellikle çok ilgi çeken obezite, kalp, kanser, cinsel sorunlar, estetik gibi belli konulara odaklanılmakta ve diğer pek çok sağlık sorunları yok sayılmaktadır. Benzer bilgiler sürekli tekrarlanmakta, kimi zaman bilimsel geçerliliği olmayan önerilerde bulunulmaktadır. Deneylerin ve araştırmaların sonuç gibi yansıtılması da önemli sorunlar arasındadır. </a:t>
            </a:r>
          </a:p>
        </p:txBody>
      </p:sp>
    </p:spTree>
    <p:extLst>
      <p:ext uri="{BB962C8B-B14F-4D97-AF65-F5344CB8AC3E}">
        <p14:creationId xmlns:p14="http://schemas.microsoft.com/office/powerpoint/2010/main" val="15063449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Teknoloji Editörlüğü: </a:t>
            </a:r>
            <a:r>
              <a:rPr lang="tr-TR" sz="2400" dirty="0">
                <a:latin typeface="Tahoma" pitchFamily="34" charset="0"/>
              </a:rPr>
              <a:t>Gazete yazı işlerine son yıllarda eklenen yeni bir editörlüktür. İnsanların hayatına teknoloji ürünleri giderek artan bir oranda girmekte, bu ürünlerin satışında tüketici sömürülmektedir. Türkiye, teknolojiyi kendisi üretemeyen pek çok ülke gibi, teknoloji kullanımında ön sıralardadır. Cep telefonu, bilgisayar, ev aletleri,  elektronik aletler gibi, insanların hayatının içinde olan teknolojiye ilişkin gelişmeler bu sayfaların önemli konuları arasındadır. Teknoloji editörlerinin, insanların bu konudaki açlığını ve kompleksini sömüren sisteme teslim olmamaları, okuyucuyu bilinçlendirmeleri gerekir. Ne yazık ki, bu tür sayfalar gazeteye reklam veren üreticilerin ürünlerinin önerildiği bir tür reklam haber yapısına dönüşmektedir.</a:t>
            </a:r>
          </a:p>
        </p:txBody>
      </p:sp>
    </p:spTree>
    <p:extLst>
      <p:ext uri="{BB962C8B-B14F-4D97-AF65-F5344CB8AC3E}">
        <p14:creationId xmlns:p14="http://schemas.microsoft.com/office/powerpoint/2010/main" val="39219162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Kültür Sanat Editörlüğü: </a:t>
            </a:r>
            <a:r>
              <a:rPr lang="tr-TR" sz="2400" dirty="0">
                <a:latin typeface="Tahoma" pitchFamily="34" charset="0"/>
              </a:rPr>
              <a:t>Niteliği görece yüksek gazetelerde önemli bir editörlüktür. Sinema, tiyatro, müzik, edebiyat başta olmak üzere kültür ve sanatın çeşitli dallarına ilişkin haberler yer alır. Ancak ne yazık ki, Türkiye’de bu sayfalara talep giderek azalmış ve bunun sonucunda yüksek tirajlı gazetelerin birçoğunda bağımsız kültür sanat sayfaları yapılmamaya başlanmıştır. Daha üst düzeyde okuyucusu olan bazı gazetelerde ise kültür sanat editörlüğü hâlâ önemlidir ve en azından bu konulara bir sayfa ayrılmakta, kimi zaman hafta sonu, kültür sanat konularında ekler hazırlanmaktadır.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9311324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Soft Haberler Editörlüğü: </a:t>
            </a:r>
            <a:r>
              <a:rPr lang="tr-TR" sz="2400" dirty="0">
                <a:latin typeface="Tahoma" pitchFamily="34" charset="0"/>
              </a:rPr>
              <a:t>Gazetelerimizin arka sayfalarında genellikle, gündemin yıpratıcı ve ağır etkisini yok etmek istercesine olumlu haberlere yer verilir. Bu sayfaların içeriği, bilimsel buluşlar, keşifler, uzay,  güzellik ve sağlıkla ilgili olumlu gelişmeler, insan hayatının çeşitli yönlerine ilişkin okuyucuyu iyi hissettiren konulardan oluşur. Gazete sayfaları esasen bir kompozisyondur. İçinde ciddi haberler, olumsuzluklar, sıkıcı konular kadar, insanlara duygusal olarak hitap eden, heyecanlandıran, gülümseten, umutlandıran konular da işlenir. Soft haberler sayfası genellikle bu amaç için kullanılan ve okuyucunun beğendiği sayfalardandır.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2216103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b="1" dirty="0">
                <a:latin typeface="Tahoma" pitchFamily="34" charset="0"/>
              </a:rPr>
              <a:t>TEKNİK VE İDARİ BİRİM: </a:t>
            </a:r>
            <a:r>
              <a:rPr lang="tr-TR" sz="2400" dirty="0">
                <a:latin typeface="Tahoma" pitchFamily="34" charset="0"/>
              </a:rPr>
              <a:t>Gazete iç örgütlenmesinin ikinci bölümünü teknik ve idari birim oluşturur. Gazetenin içeriği ile ilgisi bulunmayan bu bölümü oluşturan bazı birimler herhangi bir işletmede de bulunan bölümlerdir. Örneğin büyük bir işletme olan gazetelerde elbette, personel, muhasebe gibi birimler bulunur. Çalışanların özlük hakları, maaşları, sosyal güvenlik işleri vs. bu birimler tarafından takip edilir. Gazeteler çalışan sayısı bakımından büyük kuruluşlar olduğundan, bu birimlere önemli yük düşer. Muhasebe birimi ise büyük paraların girdiği ve çıktığı gazeteler için en önemli birimlerdendir.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188213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Ancak bu birimlerin gazeteye özgü bir tarafı yoktur. Diğer yandan, içerikle ilgili olmasa da gazetenin niteliğine, gelirine etki eden bazı birimler de bulunur. Bunların başında, teknik servis ve matbaa birimi gelir. Gazetenin kaliteli  bir şekilde baskıya hazırlanması ve basılması işi bu birimin görevidir. Gazetenin hatasız ve temiz bir baskısı bulunması elbette kalitesini ve okuyucunun memnuniyetini artırır. Bu birim, daha önce söz edildiği gibi, temsilciliklerde yani gazete basılan illerde bulunur. Pek çok kişi teknik işlemler ve baskı sürecinde görev alır. Özellikle baskının en önemli bölümünün yapıldığı İstanbul’da çok sayıda matbaa çalışanı bulunur. Diğer bölgelerde de tiraja paralel çalışan sayısı vardır.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41931893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Gazetenin içeriğiyle ilgili olmayan ancak gazetelere özgü birimlerden biri de dağıtım birimidir. Gazeteler dağıtım işi yapmak amacıyla kurulmuş şirketler tarafından bedeli karşılığında dağıtılırlar. Türkiye’de çıkan tüm süreli yayınlar, YAY-SAT ya da </a:t>
            </a:r>
            <a:r>
              <a:rPr lang="tr-TR" sz="2400" dirty="0" err="1">
                <a:latin typeface="Tahoma" pitchFamily="34" charset="0"/>
              </a:rPr>
              <a:t>Turkuvaz</a:t>
            </a:r>
            <a:r>
              <a:rPr lang="tr-TR" sz="2400" dirty="0">
                <a:latin typeface="Tahoma" pitchFamily="34" charset="0"/>
              </a:rPr>
              <a:t> Dağıtım şirketlerinden birisi ile anlaşır ve ürünün özelliğine göre belirlenmiş bir yüzde ile dağıtım işini şirketlere yaptırırlar. Ancak hangi ile, ilçeye ne kadar gazete gönderileceğini belirleme ve ayarlama işi, gazetenin dağıtım birimi tarafından yürütülür. Dağıtım şirketinden alınan, önceki günlere ait satış verileri, gazetenin dağıtım birimi tarafından incelenip değerlendirilir ve ertesi gün hangi  bölgede ne kadar gazete basılacağı, bunların hangi satış noktalarına dağıtılacağı belirlenir. </a:t>
            </a:r>
          </a:p>
        </p:txBody>
      </p:sp>
    </p:spTree>
    <p:extLst>
      <p:ext uri="{BB962C8B-B14F-4D97-AF65-F5344CB8AC3E}">
        <p14:creationId xmlns:p14="http://schemas.microsoft.com/office/powerpoint/2010/main" val="4037204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a:latin typeface="Tahoma" pitchFamily="34" charset="0"/>
              </a:rPr>
              <a:t>Gazete çıkarmanın bu denli endüstrileşmiş ve büyük sermaye gerektiriyor oluşu, pazara yeni girecek yatırımcıları engellediği gibi, söyleyecek sözü olan alternatif gazeteleri olumsuz etkilemektedir. Bu nedenle, farklı fikirleri savunacak küçük gazeteler ya hiç çıkamamakta, ya da eşit olmayan şartlarda mücadele etmeye çalışmaktadır. Bu gazeteler, küçük sermayeleri gereği, pazara hakim gazeteler kadar çok sayfalı olamamakta, yeterince muhabir, yazar çalıştıramamakta, her noktada taze gazete sunamamakta ve dolayısıyla yeterince satış ve reklam geliri elde edememektedirler.</a:t>
            </a:r>
            <a:br>
              <a:rPr lang="tr-TR" sz="2400" dirty="0">
                <a:latin typeface="Tahoma" pitchFamily="34" charset="0"/>
              </a:rPr>
            </a:br>
            <a:endParaRPr lang="tr-TR" sz="2400" dirty="0">
              <a:latin typeface="Tahoma"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Türkiye’de </a:t>
            </a:r>
            <a:r>
              <a:rPr lang="tr-TR" sz="2400">
                <a:latin typeface="Tahoma" pitchFamily="34" charset="0"/>
              </a:rPr>
              <a:t>gazetelerin büyük bölümü </a:t>
            </a:r>
            <a:r>
              <a:rPr lang="tr-TR" sz="2400" dirty="0">
                <a:latin typeface="Tahoma" pitchFamily="34" charset="0"/>
              </a:rPr>
              <a:t>bayii yoluyla satılır. Buna perakende satış denir. Abone sistemi oturmamış ve yerleşmemiştir. Bu nedenle gazete dağıtım ve satışı basın işletmeleri için önemli bir sorun oluşturur. Günlük gazeteler 24 saat içinde üretilen, dağıtılan, pazarlanan, rafta kalan ve son kullanım tarihi geçen ürünlerdir. Akşama kadar satılmayan gazete, sadece hurda kağıt olarak değer taşır. Bu nedenle, 25 bini aşkın satış noktasında günlük olarak ne kadar gazete bulundurulacağını belirlemek, boşa gidecek, hurda kağıda dönüşecek gazete sayısını azaltmak açısından son derece önemlidir.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31396788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Gazetelerin toplam baskı sayısına tiraj denir. Günlük hayatta satılan gazete anlamında da kullanılmakla birlikte </a:t>
            </a:r>
            <a:r>
              <a:rPr lang="tr-TR" sz="2400" b="1" dirty="0">
                <a:latin typeface="Tahoma" pitchFamily="34" charset="0"/>
              </a:rPr>
              <a:t>tiraj</a:t>
            </a:r>
            <a:r>
              <a:rPr lang="tr-TR" sz="2400" dirty="0">
                <a:latin typeface="Tahoma" pitchFamily="34" charset="0"/>
              </a:rPr>
              <a:t> bir ürünün ne kadar basıldığını gösteren sayıdır. Dağıtım işlemlerinde, satılan gazete miktarına net satış ya da </a:t>
            </a:r>
            <a:r>
              <a:rPr lang="tr-TR" sz="2400" b="1" dirty="0">
                <a:latin typeface="Tahoma" pitchFamily="34" charset="0"/>
              </a:rPr>
              <a:t>fiili satış </a:t>
            </a:r>
            <a:r>
              <a:rPr lang="tr-TR" sz="2400" dirty="0">
                <a:latin typeface="Tahoma" pitchFamily="34" charset="0"/>
              </a:rPr>
              <a:t>denir. Satılmayan gazeteler ise </a:t>
            </a:r>
            <a:r>
              <a:rPr lang="tr-TR" sz="2400" b="1" dirty="0">
                <a:latin typeface="Tahoma" pitchFamily="34" charset="0"/>
              </a:rPr>
              <a:t>iade</a:t>
            </a:r>
            <a:r>
              <a:rPr lang="tr-TR" sz="2400" dirty="0">
                <a:latin typeface="Tahoma" pitchFamily="34" charset="0"/>
              </a:rPr>
              <a:t> olarak adlandırılır. Bütün amaç, tirajın yani basılan sayının daha büyük bölümünü net satışa dönüştürmek, iade oranını azaltmaktır.  Fakat perakende satış yani bayii sisteminde mutlaka basılan gazetenin bir bölümü iade olur.  O gün tüm insanlar sizin gazetenizi satın almaya çalışsa bile, ulaşamadıkları yerlerde satılmayan gazeteler kalacaktır. İade oranı, bu sistemde yüzde 10’lara düştüğünde başarı sayılır, yüzde 20’ler makul oranlardır. </a:t>
            </a:r>
          </a:p>
        </p:txBody>
      </p:sp>
    </p:spTree>
    <p:extLst>
      <p:ext uri="{BB962C8B-B14F-4D97-AF65-F5344CB8AC3E}">
        <p14:creationId xmlns:p14="http://schemas.microsoft.com/office/powerpoint/2010/main" val="378323719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Çünkü 25 binden fazla satış noktasında yapılan ayarlamanın yüzde yüz oranda başarılı olması beklenemez. Mutlaka tahminler ve hesaplamalar bir miktar yanılır ve satılacağı varsayılarak o bayiye gönderilen gazeteler iade olabilir. Fakat aynı anda başka bir yerdeki başka bir bayide gazetenizi satın almak istediği halde bulamayan okuyucular da olabilir. Bu sorun, gerektiğinde aynı şehirdeki satış noktaları arasında gün içerisinde kaydırmalar yapılarak çözülür. Ancak, başka bir ile, ilçeye gönderilen ve satılmayan gazetenin, talep edilen diğer yerlere gönderilmesi gün içinde mümkün değildir.  O nedenle özellikle başbayilere gidecek gazete miktarını doğru belirlemek önemlidir.  Türkiye’de dağıtım şirketlerin il ve ilçelerdeki başbayi sayısı 190’dan fazladır.</a:t>
            </a:r>
          </a:p>
        </p:txBody>
      </p:sp>
    </p:spTree>
    <p:extLst>
      <p:ext uri="{BB962C8B-B14F-4D97-AF65-F5344CB8AC3E}">
        <p14:creationId xmlns:p14="http://schemas.microsoft.com/office/powerpoint/2010/main" val="239650512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O başbayiye bir gün önce, iki gün önce giden gazete sayısı, satılan ve iade edilen gazete sayısı yeni günün dağıtım planı için en önemli veriyi oluşturur. Eğer gönderilen gazetelerin tümü satılmışsa, sayı artırılacak, büyük bölümü satılmamışsa azaltılacaktır. Bu ayarlama sürekli günlük olarak yeniden yapılır. Diğer yandan, gazetenin içeriğindeki bir satış artırıcı unsur, haber, yazı dizisi vs. olduğunda ya da promosyon verildiğinde dağıtılan gazete sayısı artırılır. Gazete satışında, haftanın günlerine, yılın mevsimlerine, hava durumuna göre dahi değişen oynamalar yaşanır. Örneğin hafta sonları gazete okumaya vakit ayıracak kişi sayısı arttığı için satışlar da artar. Yaz mevsiminde ve tatillerde satışlarda belli yerlerde artış, belli yerlerde azalma olur. </a:t>
            </a:r>
          </a:p>
        </p:txBody>
      </p:sp>
    </p:spTree>
    <p:extLst>
      <p:ext uri="{BB962C8B-B14F-4D97-AF65-F5344CB8AC3E}">
        <p14:creationId xmlns:p14="http://schemas.microsoft.com/office/powerpoint/2010/main" val="252481183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Fakat satıştaki en önemli oynama sistemin yapısından kaynaklanmaktadır. Bayii satışı sisteminde yarın bizim bastığımız gazeteyi almak üzere söz vermiş hiçbir okuyucu bulunmamaktadır. Bu okuyucuların sayısını sadece tahmin edebiliriz. Fakat önceki günlerin verileri tam anlamıyla kesin sayılar vermez. Çünkü, okuyucunun gazete satın alma davranışı farklı şekillerdedir. Bu anlamda dağıtım planlamasında dikkate alınan bazı okuyucu tipleri vardır. Birincisi hep aynı gazeteyi satın alan, her gün alan ve hep aynı bayiden alan okuyucudur. Bu tipteki okuyucu bir tür abonedir. Gazetenin oturmuş satışını ve dolayısıyla tirajını oluşturur. Herhangi bir bayide bu tipte ne kadar çok okuyucu varsa, o satış kesin demektir.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7205897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Sadık/düzenli okuyucular, uzun yıllardır çıkan gazeteler için daha fazla söz konusudur. Sürekli ve düzenli olarak aynı gazeteyi, aynı yerden alan okuyucu sayısı ne yazık ki çok fazla değildir. Görece daha sorunlu olan ikinci tipteki okuyucu, sadık/düzensiz okuyucudur. Bu okuyucular aynı gazeteyi her gün satın alırlar fakat her zaman aynı bayiden almazlar. Dolayısıyla bir önceki gün gönderdiğiniz gazete o bayide kalırken, okuyucu sizin öngörmediğiniz bir başka bayiden gazete satın alarak oradaki satış/iade dengesini değiştirir. Ertesi gün bu davranışa göre ayarladığınızda yine başka bir bayiden satın alabilir. Okuyucunun çoğu bu tiptedir. Gazetesini bazen evin yanındaki bayiden, bazen iş yerindeki bayiden alabilir.</a:t>
            </a:r>
          </a:p>
        </p:txBody>
      </p:sp>
    </p:spTree>
    <p:extLst>
      <p:ext uri="{BB962C8B-B14F-4D97-AF65-F5344CB8AC3E}">
        <p14:creationId xmlns:p14="http://schemas.microsoft.com/office/powerpoint/2010/main" val="9028470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Yine de sadık/düzensiz okuyucuyu yakalamak olanağı vardır. Çünkü bu okuyucu sonuçta aynı başbayiye bağlı bayiler arasında tercihini değiştirmektedir. Bu dalgalanmalar önemli boyutlara ulaştığında aynı şehir içindeki  bayiler arasında gazete kaydırılarak çözülür. Üçüncü tipteki okuyucu sadık olmayan/düzenli alıcılardır. Bu okuyucular hep aynı bayiden gazete satın alırlar fakat gazeteyi her gün düzenli olarak almazlar. Çoğumuz, günlük tempomuza, işimizin yoğunluğuna, gazeteye ayıracak vaktimizin olup olmamasına göre bazen gazete alırız bazen de almayız. Oysa o gün bizim ve bizim gibi on binlerce okuyucunun alacağı varsayılarak bayilere yollanan gazeteler satılmaz ve hurda kağıda dönüşür.</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4286195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Dağıtım servisini en fazla zorlayan okuyucu tipi ise sadık olmayan/düzensiz alıcılardır. Bu okuyucular gazeteyi ara sıra alırlar, aldıklarında da herhangi bir bayiyi tercih ederler. Bu tipteki okuyucuyu yakalamak çok zordur. Zaman zaman gazete alan ve bunu da rastgele bayiden alan okuyucu tirajı/satışı oynatan okuyucudur. Ne var ki, okuyucunun önemli bir bölümünü satın alma davranışı bu şekildedir. Çoğumuz, her gün gazete almayız, bazen birden fazla gazete alırız. Bayide hangi gazeteyi alacağımıza ilişkin fikrimizi değiştirebiliriz. Bu durumda, dağıtım planı yapan birim, sadık olmayan/düzensiz okuyucular için gazete bulundurur ve bunu iade opsiyonu olarak değerlendirir. Yüzde 10’dan aşağı inmeyen iadeler bu okuyucudan kaynaklanır.</a:t>
            </a:r>
          </a:p>
        </p:txBody>
      </p:sp>
    </p:spTree>
    <p:extLst>
      <p:ext uri="{BB962C8B-B14F-4D97-AF65-F5344CB8AC3E}">
        <p14:creationId xmlns:p14="http://schemas.microsoft.com/office/powerpoint/2010/main" val="8423702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Teknik ve İdari Bölümün gazete açısından en önemli birimi belki de reklam servisidir. Çünkü gazetelerin aslı geliri reklamdan oluşur. Gazete satış fiyatları düşüktür. Bu nedenle satış yoluyla elde edilecek gelir sınırlıdır. Çok sayfalı gazetelerde ya da içerik açısından entelektüel maliyeti yüksek olan gazetelerde satış fiyatının maliyeti zorlukla karşıladığı hatta zaman zaman karşılamadığı durumlar bile olabilmektedir. Örneğin hafta sonu gazetelerin sayfa sayısı çok arttığı için fiyatlar maliyeti karşılamamakta, bazen hafta sonu satış fiyatları biraz daha yüksek olabilmektedir. Bu nedenle kârlı bir gazetenin satıştan daha fazla reklam geliri elde etmesi gerekir.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164050259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Ancak Türkiye’deki reklam piyasası istenilen büyüklükte değildir ve bu pazarın yarıdan fazlasını da televizyonlar kullanmaktadır. Toplam reklam yatırımı 5-6 milyar lira civarında gerçekleşirken bunun yaklaşık yüzde  52’sini televizyon, yüzde 20’sini dijital medya, yüzde 18’ini gazete ve dergiler, yüzde 6’sını  açık hava, yüzde 2-3’ünü radyo, yaklaşım yüzde 1’ini de sinema almaktadır. Basılı yayınlara düşen oran her geçen yıl azalmakta, dijital yayınların oranı artmaktadır. Bu nedenle, gazetelerin reklam birimlerinin çalışmaları, gazetelerin kârlılığı açısından önemini artırmaktadır. Reklam birimi, reklam verenlerle bağlantılar kurarak, çeşitli paketler hazırlayarak gazetenin aldığı reklamı artırmaya çalışır. </a:t>
            </a:r>
            <a:br>
              <a:rPr lang="tr-TR" sz="2400" dirty="0">
                <a:latin typeface="Tahoma" pitchFamily="34" charset="0"/>
              </a:rPr>
            </a:br>
            <a:endParaRPr lang="tr-TR" sz="2400" dirty="0">
              <a:latin typeface="Tahoma" pitchFamily="34" charset="0"/>
            </a:endParaRPr>
          </a:p>
        </p:txBody>
      </p:sp>
    </p:spTree>
    <p:extLst>
      <p:ext uri="{BB962C8B-B14F-4D97-AF65-F5344CB8AC3E}">
        <p14:creationId xmlns:p14="http://schemas.microsoft.com/office/powerpoint/2010/main" val="2025594672"/>
      </p:ext>
    </p:extLst>
  </p:cSld>
  <p:clrMapOvr>
    <a:masterClrMapping/>
  </p:clrMapOvr>
</p:sld>
</file>

<file path=ppt/theme/theme1.xml><?xml version="1.0" encoding="utf-8"?>
<a:theme xmlns:a="http://schemas.openxmlformats.org/drawingml/2006/main" name="Duma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1422</TotalTime>
  <Words>16792</Words>
  <Application>Microsoft Office PowerPoint</Application>
  <PresentationFormat>Ekran Gösterisi (4:3)</PresentationFormat>
  <Paragraphs>173</Paragraphs>
  <Slides>173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173</vt:i4>
      </vt:variant>
    </vt:vector>
  </HeadingPairs>
  <TitlesOfParts>
    <vt:vector size="178" baseType="lpstr">
      <vt:lpstr>Arial</vt:lpstr>
      <vt:lpstr>Century Gothic</vt:lpstr>
      <vt:lpstr>Tahoma</vt:lpstr>
      <vt:lpstr>Wingdings 3</vt:lpstr>
      <vt:lpstr>Duman</vt:lpstr>
      <vt:lpstr>Gazete Yayımlama Teknikleri Prof. Dr. Mustafa Şeker     </vt:lpstr>
      <vt:lpstr>Bir gazete yayımlamak için ne gerekir? Öncelikle yasal zorunlulukları çözmek gerekir. Demokratik ülkelerde liberal felsefenin gereği olarak, süreli yayın çıkarmak izne bağlı değildir. Bu hak, demokrasinin bir temeli olarak, genellikle anayasa ve yasalarla güvence altına alınmıştır. Türkiye’de de hem anayasa, hem de ilgili yasalarda, süreli yayın çıkarmanın izne bağlı olmadığı güvenceye alınmıştır.   </vt:lpstr>
      <vt:lpstr>Anayasanın “Basın hürriyetini” düzenleyen 28. maddesinin “Basın hürdür, sansür edilemez. Basımevi kurmak izin alma ve malî teminat yatırma şartına bağlanamaz.” hükmü ve «Süreli ve süresiz yayın hakkını» düzenleyen 29. maddesinin “Süreli veya süresiz yayın önceden izin alma ve malî teminat yatırma şartına bağlanamaz. Süreli yayın çıkarabilmek için kanunun gösterdiği bilgi ve belgelerin, kanunda belirtilen yetkili mercie verilmesi yeterlidir.” hükümleri  süreli yayın için izin alınmasına gerek olmadığını dile getirir. </vt:lpstr>
      <vt:lpstr>5187 sayılı Basın Kanunu’nun “süreli yayın sahibi” olmayı düzenleyen 6 . maddesinin “Gerçek ve tüzel kişiler ile kamu kurum ve kuruluşları süreli yayın sahibi olabilirler.” ve 7. maddesinin “Süreli yayınların çıkarılabilmesi için, kaydedilmek üzere yönetim yerinin bulunduğu yer Cumhuriyet Başsavcılığına bir beyanname verilmesi yeterlidir.” hükümleri ve Basın Kanunun diğer hükümlerine göre işlem yapılması gerekmektedir.  </vt:lpstr>
      <vt:lpstr>Ancak yasal koşulları yerine getirmiş olmak, bir gazete kurmak için belki de en kolay aşamadır. Asıl güçlük, kurulacak gazete için gerekli altyapıyı oluşturmak, iyi bir gazeteci kadrosunu bir araya getirmek, mevcut pazardan pay alabilmek için gerekli tutundurma çalışmalarını yapmaktadır.  Günümüzde ulusal bir gazete kurmak için çok büyük sermaye gerekmektedir.  Yeni bir gazete kurmak ya da var olan bir gazeteyi satın almak için gerekli olan sermaye, genellikle basın dışı alanlarda da faaliyet gösteren holdinglerin temin edebileceği boyutlardadır.  </vt:lpstr>
      <vt:lpstr>Örneğin, Akşam gazetesi, televizyon ve radyosuyla birlikte 2013 yılında 60 milyon dolara satılmıştır. Milliyet ve Vatan gazeteleri 2011 yılında 73 milyon dolara el değiştirmiştir.  Büyük bir gazete olan Sabah ve atv ise 2008 yılında grup halinde TMSF tarafından Çalık Holding’e 1.1 milyar dolara satılmıştı. Grubun Kalyon Holdingin sahibi olduğu Zirve Holding’e 2013’te 630 milyon dolara yakın bir değerle satıldığı iddia edilmişti. Rakamlar çok şeffaf olmamakla birlikte gazete ya da medya gruplarının değerinin  on milyonlarca dolar olduğu açıktır. Akşam, Milliyet, Vatan gibi örneklerde sadece isim hakkı bile 60-70 milyon dolarları bulmaktadır. </vt:lpstr>
      <vt:lpstr>Doğan Grubu sahibi olduğu Doğan Gazetecilik, Hürriyet Gazetecilik ve Matbaacılık, Doğan TV Holding, Doğan Haber Ajansı, Doğan Dağıtım Satış Pazarlama, Doğan İnternet Yayıncılığı ve Yatırım, Doğan Media International GmbH ve Mozaik İletişim Hizmetleri’ndeki paylarının tamamını 916 milyon dolara Demirören Grubu’na devretti.  Doğan Gazetecilik 132 milyon dolara, Hürriyet Gazetecilik ve Matbaacılık 155 milyon dolara, Doğan TV Holding  599 milyon 674 bin dolara, Doğan Haber Ajansı 5 milyon dolara, Doğan Dağıtım Satış Pazarlama Matbaacılık 7 milyon dolara, Doğan İnternet Yayıncılığı A.Ş 12 milyon 751 bin dolara, Doğan Media International GmbH 4 milyon 42 bin dolara, Mozaik İletişim Hizmetleri 532 bin dolara el değiştirdi.</vt:lpstr>
      <vt:lpstr>Yabancı gazetelerde de benzer hatta daha büyük sayılar söz konusudur. Örneğin Financial Times, Japon medya devi Nikkei’ye 2015 yazında 1.3 milyar dolara satılmıştır. Mevcut bir gazeteyi satın almak, yeni bir gazete tutundurmanın zorluğundan kaynaklanmaktadır. Özellikle Türkiye’de zaten az olan ve giderek düşen gazete okuru sayısı, birkaç gazetede yoğunlaşmıştır. Yeni çıkarılan bir gazetenin okur elde etmesi, ekonomik açıdan gerekli tiraja ulaşması zaman alan ve bu süre içinde önemli maddi kayıp oluşturan bir süreçtir. Bu nedenle yeni gazete kurmak yerine, ismi bilinen ve belli bir okuyucu kitlesi bulunan gazeteleri satın almak yaygın bir yoldur. </vt:lpstr>
      <vt:lpstr>Gazete çıkarmanın bu denli endüstrileşmiş ve büyük sermaye gerektiriyor oluşu, pazara yeni girecek yatırımcıları engellediği gibi, söyleyecek sözü olan alternatif gazeteleri olumsuz etkilemektedir. Bu nedenle, farklı fikirleri savunacak küçük gazeteler ya hiç çıkamamakta, ya da eşit olmayan şartlarda mücadele etmeye çalışmaktadır. Bu gazeteler, küçük sermayeleri gereği, pazara hakim gazeteler kadar çok sayfalı olamamakta, yeterince muhabir, yazar çalıştıramamakta, her noktada taze gazete sunamamakta ve dolayısıyla yeterince satış ve reklam geliri elde edememektedirler. </vt:lpstr>
      <vt:lpstr>GAZETE İÇİN ÖRGÜTLENME Gazete yayımlamak karmaşık bir iştir. Çok sayıda birimin uyumlu çalışmasıyla, kısa bir zaman içerisinde ve sürekli tekrarlanan gazete üretim süreci son derece dinamiktir. Örgütlenme, gazetenin yapısına, türüne, gücüne göre değişebilir. Ulusal bir gazete ile yerel ya da bölgesel gazetelerin örgütlenmesi elbette farklı olacaktır. Yerel bir gazete sadece yayımlandığı şehirdeki bir merkezde çıkarılabilirken, ulusal bir gazetenin pek çok şehirde temsilcilikleri ve büroları, matbaaları, çok sayıda çalışanı bulunacaktır. Gazete uluslar arası ise aynı durum pek çok ülke için söz konusu olacaktır. </vt:lpstr>
      <vt:lpstr>Gazetenin türü de bu örgütlenmede belirleyicidir. Genel kitle gazeteleri, her türlü haberi toplamak ve okuyucusuna kapsamlı bir gazete sunmak yarışındaki iddialı yayınlardır. Bunların örgütlenmesi de doğal olarak çok daha geniştir. Fikir/ideoloji gazeteleri, ekonomi, spor gibi tematik gazetelerde ise örgütlenme daha dar ve amaca yönelik olarak kurulabilir. Ancak her durumda gazetenin bir merkezi, çeşitli illerde ve belki yurtdışında baskı yaptığı temsilcilikler ve haber toplamak için açılmış bürolar bulunacaktır. </vt:lpstr>
      <vt:lpstr>MERKEZ: Türkiye’de yayımlanan ulusal gazetelerin merkezi İstanbul’dur. Gazeteciliğin ilk önce burada başlamış olması, ekonomik başkent oluşu, ulaşım ve dağıtım ağının İstanbul odaklı gelişmesi gibi etkenler, merkezin bu şehir oluşunda etkilidir. Ancak, İstanbul’un büyük nüfusuyla önemli bir haber kaynağı oluşu ve aynı zamanda gazete satışı açısından en önemli pazar durumunda bulunması merkez olmasında etkili faktörlerdir. İstanbul ve çevresi politika haberleri dışındaki tüm kategorilerde en önemli haber üreticisidir.  </vt:lpstr>
      <vt:lpstr>Sosyo-ekonomik ve demografik özellikleri bakımından Türkiye’nin en gelişmiş bölgesi olan Marmara bölgesini de içine alan İstanbul, gazetelere ekonomi, magazin, spor, polis-adliye, toplumsal olaylar, kültür sanat gibi pek çok konuda haber sağlar. İstanbul ve Marmara bölgesinin kentleşmiş, karmaşık sosyal yapısı, geleneksel yapıdaki illere ve bölgelere göre haber konusu olaylar için daha verimli bir alt yapı oluşturmaktadır. Bölgenin ekonominin merkezi oluşu bu türdeki haberlere, spor, magazin, kültür sanat gibi kategorilerde de önemli etkinliklerin İstanbul  ağırlıklı oluşu gazete içeriğinin önemli bir bölümünün buradan toplanmasına yol açmaktadır. </vt:lpstr>
      <vt:lpstr>Bölge aynı zamanda en önemli gazete pazarıdır. Gazete  okuyucusu, birincil ihtiyaçlarını karşılamış, kültüre, sanata, ülke ve dünya olaylarına ilgi gösterebilecek eğitim/kültür düzeyinde, etrafında olup bitenden haberdar olma ihtiyacında olan bir topluluktur. Hangi görüşte, hangi türde olursa olsun her gazetenin en büyük bölümü İstanbul’da basılır ve şehir merkezi ile Marmara Bölgesini kapsayan pazarda satılır. Bölgenin kentleşmiş oluşu, eğitim düzeyi, ekonomik gelişmişliği, nüfus yoğunluğu büyük bir gazete pazarı olmasını sağlamaktadır.   </vt:lpstr>
      <vt:lpstr>MERKEZDEKİ YAPI: Gazete merkezi olarak İstanbul’daki yapı, gazetenin bölge sayfaları ve ekleri dışındaki tüm içeriğinin belirlendiği, üretildiği yer olarak şekillenmiştir. Bölge sayfaları dışındaki tüm içerik İstanbul’daki editörlere ulaşır ve orada inceleme, seçme, biçimlendirme sürecinden geçtikten sonra, gazete sayfasındaki yerini alır. Burada hazırlanan gazete, temsilciliklerde, bölge ile ilgili ilaveler ve değişiklikler yapıldıktan sonra çoğaltılarak tüm ülkeye hatta bazı gazeteler için yurt dışına dağıtılır. Bir başka ifadeyle hangi bölgede satılırsa satılsın o gazetenin ana sayfaları İstanbul’daki yazı işleri tarafından hazırlanmıştır. </vt:lpstr>
      <vt:lpstr>Bu nedenle, İstanbul’da diğer illerdeki temsilcilik ve bürolara göre çok daha fazla çalışan bulunur. Gazetenin yöneticileri, sayfaların editörleri, redaktörler, özellikle ekonomi, spor, magazin, kültür sanat ve polis adliye konularında yoğunlaşmış çok sayıda muhabir burada bulunur. Aynı zamanda, gazete sayfaları burada hazırlandığı için çok sayıda, tasarımcı, grafiker ve teknik eleman çalışır. Gazetelerin en büyük bölümü İstanbul’da basıldığı için, kapasitesi en yüksek matbaalar burada kuruludur ve dolayısıyla çok sayıda basım çalışanı da İstanbul merkezde çalışır. </vt:lpstr>
      <vt:lpstr>Ancak, Türkiye gibi büyük coğrafyalarda gazetenin tek merkezden basılması dağıtılması, fiziksel olarak mümkün değildir. Son yıllara kadar gazeteler belli temsilciliklerde basılmakta ve bölgelere dağıtılmaktaydı. Ancak satışlarda medyana gelen düşüşler nedeniyle gazetelerin basıldığı ve dağıtıldığı şehirler azaltılmaktadır. Bir zamanlar kamyonlar dolusu gazete taşındığı için tüm Türkiye’ye İstanbul’dan kamyonlarla gazetenin bazı bölgelere ürünlerin ancak iki gün sonra ulaşması söz konusu olacağından başka şehirlerde de gazete basılması yoluna gidilmiştir. Tonlarca ağırlıktaki gazetelerin uçakla taşınması da ekonomik olmayacağı için, gazeteler son yıllara kadar İstanbul dışındaki belli bölgelerde de basılmaktaydı</vt:lpstr>
      <vt:lpstr>Bu uygulama, 1950’lerin sonlarında başlamıştır. Bu tarihe kadar gazeteler sadece İstanbul’da basılmakta ve Ankara, İzmir gibi büyük şehirlere tren, vapur ya da karayolu ile birkaç gün sonra ulaştırılmaktaydı. Esasen bu yıllarda gazeteler taze haber yerine daha çok fikir ve yorum içermekteydi. Taşradaki insanlar taze haber ihtiyacını radyo aracılığıyla karşılıyordu.  Ülkedeki okuyucu sayısı, ekonomik koşullar ve ulaşım altyapısı da gazetelerin farklı bölgelerde basılmasına 1950’lere kadar uygun değildi. Bu tarihlerde, önce talebi ölçmek için gazetelerin İstanbul’dan Ankara, İzmir ve Adana’ya uçakla gönderilmesi uygulaması başlatıldı. </vt:lpstr>
      <vt:lpstr>Bu illerdeki ve yakın bölgelerdeki okuyucuların taze gazeteye büyük bir ilgi göstermesi üzerine, talep edilen gazetelerin sayısı hızla arttı ve uçakla taşınamayacak boyuta ulaştı. Daha sonra gazeteleri uçakla göndermek yerine, İstanbul’da hazırlanan gazete film ve kalıplarının uçakla Ankara, İzmir ve Adana’ya yollanması ve buralarda kurulan matbaalarda basılarak bölgedeki diğer illere de taze gazete verilmesi uygulamasına başlandı. 1960’lı yıllarda tüm ulusal gazeteler bölge baskılarına başladı ve İstanbul ile birlikte Ankara, İzmir ve Adana’da gazete matbaaları kuruldu. </vt:lpstr>
      <vt:lpstr>Sonraki yıllarda bazı gazeteler bu illere ek olarak Trabzon ve Antalya’da da basılmaya başlandı. Ancak bugün halen Türkiye geneline dağıtımı yapılacak orta büyüklükte bir gazetenin en azından İstanbul, Ankara, İzmir ve Adana’da basılması gerekir. Daha büyük gazeteler ise Trabzon ve Antalya’da da baskı yaparak ülkenin tümüne taze gazete vermeye çalışmaktadır.  İşte bu gazete basımı ve dağıtımı yapılan noktaları örgütlenmede temsilcilikler diyoruz.  Temsilcilikler gazete basımı ve dağıtımı yanında elbette haber ve diğer malzemenin de toplandığı önemli merkezlerdir. </vt:lpstr>
      <vt:lpstr>TEMSİLCİLİKLERİN ÖZELLİKLERİ:  Temsilciliklerin belirlenmesinde en önemli ölçüt, dağıtım açısından karayolu ile bölgedeki diğer illere kolay gazete taşınabilecek noktada oluşları gelmektedir.  Ankara, tüm İç Anadolu’ya, Orta Karadeniz’e, eğer Trabzon baskısı yoksa Doğu Anadolu’nun büyük bölümüne gazete dağıtmaktaydı.  İzmir, Muğla’dan başlayarak Çanakkale’ye kadar olan bölüme ve Afyonkarahisar’a kadar olan iç bölgelere gazete dağıtımının merkezidydi. Adana’dan ise Akdeniz bölgesi yanında Güneydoğu’nun tamamına, İç Anadolu’nun bazı illerine gazete gönderiliyordu. </vt:lpstr>
      <vt:lpstr>Eğer gazete Trabzon’da basılıyorsa Orta ve Batı Karadeniz ve Doğu Anadolu bu merkezden gazete alıyordu. Antalya’dan ise şehrin kendisi ve ilçeleri yanında Burdur ve Isparta’ya gazete gönderiliyordu. Temsilciliklerin oluşumunda ve dağıtım planında coğrafi bölgeler değil, karayolu ulaşımı bakımından hangi noktanın daha kısa olduğu belirleyiciydi. Daha az kilometre yapılarak , daha kısa sürede gazete ulaştırmak hem ekonomik anlamda hem de gazetenin daha geç basılması ve dolayısıyla daha taze olması anlamında son derece önemliydi. </vt:lpstr>
      <vt:lpstr>Bazı gazetelerin Almanya’da da temsilciliği bulunmakta, burada basılan gazeteler yakın ülkelerdeki Türk okuyuculara ulaştırılmaktaydı. Uydu televizyonlarının yaygınlaşmasına kadar çok büyük önemi bulunan Almanya baskıları, günümüzde giderek önemini yitirmiş ve gazetelerin birçoğu bu baskıyı durdurmuştur.   </vt:lpstr>
      <vt:lpstr>Temsilcilikler, temelde bir baskı ve dağıtım merkezi olmakla birlikte, aynı zamanda haber toplama açısından da önemli merkezlerdir. Özellikle Ankara, başkent olması sebebiyle politik haberlerin merkezidir. Gazeteler İstanbul’dan sonra en fazla muhabiri Ankara’da istihdam eder. Burada parlamento muhabirleri, başbakanlık, bakanlık ve siyasi parti muhabirleri, üst düzey bürokratik merkezler, yüksek yargı muhabirleri ağırlıklı bir yapı bulunur. Politik haberlerin kaynağına paralel bir örgütlenmeye gidilmiştir. Elbette bölge eki ve sayfaları için şehir haberleri de toplanır. Ancak bölge ekleri de son yıllarda kaldırılmaktadır.  </vt:lpstr>
      <vt:lpstr>İzmir, şehir haberleri, ekonomi haberleri ve toplumsal olaylar, sıcak haberler konularında örgütlenmiş bir muhabir kadrosuna sahiptir. Aynı zamanda Ege bölgesini de İzmir temsilciliği koordine ve takip eder. İzmir’de güçlü bir bölge gazeteciliği geleneği bulunduğu için, çalışmanın odak noktasını şehir ve bölge haberciliği oluşturur. Diğer yandan, yaz mevsiminde bölgede artan turizm ve magazin dünyasının hareketliliğine bağlı olarak bu yöndeki haberler de takip edilir.   </vt:lpstr>
      <vt:lpstr>Klasik temsilciliklerden üçüncüsü olan Adana, 1960’yı yıllarda çok daha önemli bir kentti ve bu nedenle ekonomi, tarım, kültür sanat gibi haberler üretilen bir yapıdaydı. Ancak, zaman içinde sosyo-ekonomik yapısındaki değişmeler nedeniyle Adana bugün bu tür haberler açısından çok verimli bir bölge değildir. Daha çok toplumsal olaylar, suç ve suça ilişkin konular, terör gibi haber başlıkları Adana temsilciliğinin takip ettiği kategorilerdir. Yine de Adana, bölgeler arasında en güçsüzlerinden biri haline gelmiştir. Gazete satışları da Adana ve dağıtım yapılan bölgenin tamamında oldukça düşüktür. </vt:lpstr>
      <vt:lpstr>Temsilciliklere 1970’lerde eklenen Trabzon’da, büyük gazetelerin bir bölümü basılmakta ve bu noktadan dağıtılmaktadır. Trabzon, bir baskı ve dağıtım merkezi olmanın dışında, bölgenin tarihsel ve kültürel olarak en önemli ilidir. Spor, toplumsal olaylar ve bölgedeki yurt haberleri ile ana gazeteye katkı sağlamakta, bölge sayfaları ya da ekleri ile de yerel habercilik yapılmaktadır. Burada baskı yapan gazeteler, Karadeniz ile birlikte Doğu Anadolu’ya da taze gazete verebilmektedirler. </vt:lpstr>
      <vt:lpstr>Türkiye’de gazete basılan ve dağıtılan son nokta olan Antalya temsilciliği de daha çok büyük gazetelerin baskı yaptığı bir noktaydı. Diğer bölgeler gibi Antalya’da da baskıya son verilmiş bulunuyor. Antalya dağıtım açısından geniş bir bölgeye ulaşabilecek bir merkez değildi. Karayolu ulaşımı bakımından sadece Burdur ve Isparta’ya gazete ulaştırmaya uygundur. Ancak, şehrin kendi okuyucu ve haber potansiyeli, her geçen gün artan nüfusuna ve gelişen ekonomisine bağlı olarak Antalya’da taze gazete üretimi zorunlu olmuştu.   </vt:lpstr>
      <vt:lpstr>Temsilciliklerde hem haber toplama hem de gazete üretimi işi birlikte yapılır. Toplanan haberlerin ulusal baskıya girecek önemde olanları, İstanbul’daki editörlere ulaştırılır. Bölge sayfası ya da varsa eklerinde değerlendirilebilecek yapıdaki haberler ise temsilcilikteki editörler tarafından değerlendirilir. Konu itibarıyla bölgeyi ilgilendirecek türdeki haberler, temsilcilik tarafından hazırlanan bölge sayfalarında ya da varsa bölge eklerinde kullanılır.    </vt:lpstr>
      <vt:lpstr>Gazeteler elbette sadece bu altı şehirden haber toplamaz. Ancak baskı ve dağıtım yurt içinde sadece İstanbul, Ankara, İzmir, Adana, Trabzon ve Antalya’da yapılmıştır. Günümüzde ise birçok gazete düşen tirajlar nedeniyle İstanbul veya Ankara’da basılan gazeteleri diğer bölgelere göndermeyi tercih etmektedir. Diğer illerde satılan gazeteler buralardan gönderilir. Gazetelerin temsilcilik boyutunda örgütlenmediği daha küçük illerde ise haber toplama amaçlı bürolar kurulmaktadır.    </vt:lpstr>
      <vt:lpstr>Bürolar, yurt içindeki önemli merkezlerde ve yurt dışında,  gazetenin ekonomik büyüklüğüne paralel sayıda açılır. Bir gazete ne kadar çok noktadan kendi muhabirleri aracılığıyla haber toplayıp ulaştırıyorsa, o kadar başarı sağlamış demektir. Aksi halde, bu merkezlerdeki haberleri ajanslardan almak gerekecektir ki bu haberler diğer rakiplerde de vardır. Özel haberler ancak kendi muhabirlerimizden oluşan geniş haber ağları ve çok sayıda noktada kurulmuş haber büroları ile mümkündür.  </vt:lpstr>
      <vt:lpstr>Türkiye’de temsilcilikler dışında da önemli haber malzemesi üreten iller ya da ilçeler vardır. Bir gazete geniş bir ağı varsa bu tür noktalarda bürolar kurar. Örneğin, Adana’da temsilcilik vardır ama haber açısından Diyarbakır da önemli bir noktadır. Gazete eğer iyi bir habercilik yapacaksa, Diyarbakır’da da haber toplama amaçlı bir organizasyon kuracaktır. Bursa, Konya, Samsun, Kocaeli, Erzurum, Diyarbakır gibi nüfusu fazla ve gelişmiş illerde mutlaka bürolar kurulur. Bu bürolar, o iller ve yakın illerdeki olayları takip eder, önemine göre haberi bağlı bulunduğu temsilciliğe ya da merkeze yollar. </vt:lpstr>
      <vt:lpstr>Büro kurulan illerin, nüfus olarak büyük, gazete içeriğine katkı sağlayacak ölçüde haber malzemesi üreten yapıda, sosyo-ekonomik açıdan gelişmiş yerler olması gerekir. Bu özellikleri taşıyan bazı ilçelerde de bürolar açılabilir. Bürolarda genellikle birkaç muhabir, bir şef bulunur. Fakat bu çalışanların tamamı gazetenin elemanıdır, başka işleri yoktur. Yani gazetenin muhabirliğinin ek iş olarak yapıldığı durum, büroları tanımlamaz. Bürolar gazete örgütlenmesinin doğrudan bir parçasıdır.  </vt:lpstr>
      <vt:lpstr>Bürolar, yurt içinde olduğu gibi, Türk okuyucusunu ilgilendiren haberlerin sıklıkla meydana geldiği yabancı ülkelerde de açılabilir. Örneğin Türkiye’deki gazeteleri seçkin ülkeler olmaları nedeniyle haber değeri taşıyan Batı Avrupa ve ABD’deki kentlerde, Rusya’da bürolar kurarlar. Aynı şekilde yakın ülkelerin başkentlerinde, kültürel ve tarihi açıdan okuyucunun ilgilendiği ülkelerde bürolar açarlar. Bu nedenle gazetelerin ve ajansların Balkanlar’da, Orta Doğu’da, Orta Asya’daki Türk soylu ülkelerde haber toplama amaçlı organizasyonlar kurmaktadırlar. </vt:lpstr>
      <vt:lpstr>Gazetelerin, daha seyrek haber malzemesi üreten bölgelerde sürekli çalışan bulundurmaları ekonomik açıdan mümkün değildir. Bu durumda, gazeteden maaş almayan, yaptığı haber yayımlandığı takdirde haber başına ödeme yapılan muhabirler bulundurulur. Genellikle yerel gazetecilerden oluşan bu muhabirler, ulusal önemde gazeteyi ilgilendirecek bir haber meydana geldiğinde yazıp geçer ve yayımlanan haberin karşılığında bir para alır. Bu çalışanlara kaşeli muhabir denir. Gazete açısından maaş verilmeden hizmet alınan bir çalışan elde edilirken,  kaşeli muhabir de ulusal gazetenin kimliğini taşımanın manevi hazzı için  bu sistemi kabul eder. </vt:lpstr>
      <vt:lpstr>GAZETEDE İÇ ÖRGÜTLENME Türkiye’de yayımlanan ulusal gazetelerin örgütlenmeleri, küçük farklarla birbirine benzer. Kadrosu daha geniş, büyük gazetelerde bu örgütlenme diğerlerine göre daha kapsamlı ve karmaşık olmakla birlikte şematik olarak tüm gazetelerdeki yapı temelde aynıdır. Gazetelerde iç örgütlenmeye ilişkin bilgiler, yasada istenen zorunlu bilgilerin de yer aldığı ve künye adı verilen bir kutucuk içinde her gün yayımlanır.  Bu bilgilerin bir kısmı gazetenin sahibi, yazı işleri müdürü, yayın yeri gibi bilgilerdir. Diğerleri ise o gazeteyi kimlerin yönettiğini gösteren ve meslek evreninde çok önemsenen bilgilerdir.  </vt:lpstr>
      <vt:lpstr>Künyede yer alması gereken zorunlu bilgiler 5187 sayılı Basın Kanununda şöyle sıralanmıştır: Madde 4- Her basılmış eserde, basıldığı yer ve tarih, basımcının ve varsa yayımcının adları, varsa ticarî unvanları ve işyeri adresleri gösterilir. İlân, tarife, sirküler ve benzerleri hakkında bu hüküm uygulanmaz. Haber ajansı yayınları hariç her türlü süreli yayında, ayrıca yönetim yeri, sahibinin, varsa temsilcisinin, sorumlu müdürün adları ve yayının türü gösterilir.  Yani künyede en azından yayın sahibinin, sorumlu müdürün kim olduğu, yayının ve basıldığı yerin adres bilgileri yer almak zorundadır.</vt:lpstr>
      <vt:lpstr>Ancak, gazetenin yönetimini göstermesi bakımından künyelerde çok daha farklı isimler yer alır. Bunların önemli bir bölümü genel yayın yönetmeni, genel yayın koordinatörü, yazı işleri müdürleri, editörler, haber müdürleri gibi içerikle ilgili birimlerin üst yöneticilerinin isimleridir. Diğer yandan gazetenin içerikle doğrudan ilgili olmayan matbaalar, reklam, personel, halkla ilişkiler gibi  bazı birimlerinin yöneticilerinin de isimleri künyede yer alabilir. Künyeler gazetelerin özgün yapısına göre şekillenmekte, aynı görevi yapan yöneticileri farklı unvanlar verilebilmektedir. Ancak künyelerdeki bilgiler ve unvanlar şematik olarak ele alındığında temel yapının aynı olduğu görülür. </vt:lpstr>
      <vt:lpstr>Künyedeki yapıyı öncelikle iki ayrı bölüm halinde incelemek gerekmektedir. Birincisi yayının içeriği ile ilgili birimler ve çalışanları gösteren bölüm, ikincisi ise teknik ve idari yapılanmayı gösteren bölümdür. Elbette gazetenin sahibi ve genel yayın yönetmeni bu iki yapının da üstündedir ve her iki bölümü de yönetirler.  Yayının içeriği ile ilgili bölüm genel anlamda yazı işleri olarak adlandırılır. Yazı işleri kavramı geniş anlamda içeriğe katkıda bulunan tüm çalışanları kapsar, dar anlamda ise gazetenin içeriğini seçen ve biçimlendiren editoryal kadroyu anlatır. </vt:lpstr>
      <vt:lpstr>GAZETENİN SAHİBİ: Gazete sahibi olmak için Basın Kanununda belirtilen birkaç şartı taşıyor olmak yeterlidir. Gerçek kişiler gibi tüzel kişiler de gazete sahibi olabilirler. Kanunda süreli yayın sahibi olacaklara ilişkin düzenleme şu şekildedir: Madde 6- Gerçek ve tüzel kişiler ile kamu kurum ve kuruluşları süreli yayın sahibi olabilirler. Süreli yayın sahibinin on sekiz yaşından küçük veya kısıtlı olması halinde kanunî temsilcisi, tüzel kişi olması halinde ise tüzel kişi temsilcisi hakkında da 5 inci maddenin ikinci fıkrasında belirtilen şartlar aranır. Görüldüğü gibi liberal sistem gereğince yasalarda yayın sahibi olmak için kayda değer bir kısıtlama ya da şart aranmamaktadır.  </vt:lpstr>
      <vt:lpstr>Gazete sahiplerinin gerçek kişi olmaları yanında son dönemlerde tüzel kişi olmaları ve künyede gazete sahibi olarak tüzel kişi temsilcisinin görünmesi rastlanan bir durum olmuştur. Bu gelişmede gazete sahiplerinin geleneksel dönemdeki, yapısının değişmesi etkili olmuştur. Artık gazetecilikten gelen gazete sahipleri yerine, sektör dışındaki büyük sermaye gruplarının gazetelere sahip olduğu, medyanın endüstrileştiği bir dönem yaşandığından, künyelerde gazete sahibi olarak bir holding ve onun tüzel kişi temsilcisini görmek olağanlaşmıştır. </vt:lpstr>
      <vt:lpstr>GENEL YAYIN YÖNETMENİ: Bu unvan, gazetenin en üst yöneticisini gösterir. Genel yayın yönetmeni, gazete sahibi kişi ve tüzel kimlik adına her türlü yetkiyi kullanarak gazeteyi çıkartan, başarı ve başarısızlık durumunda her türlü sorumluluğu taşıyan bir üst düzey yöneticidir. Gazeteyi çıkaracak ekibi oluşturan ve yöneten kişidir. Genel yayın yönetmeninin formel olarak taşıması gereken bazı özellikler ve yetenekler bulunduğu gibi, günümüzde informel olarak bir genel yayın yönetmeninde özellikle politik güçlerle, iktidarlarla, ekonomik yapılarla iyi ilişkiler kurabilecek nitelikler de aranmaktadır.  </vt:lpstr>
      <vt:lpstr>Genel yayın yönetmeninin en önemli görevi, gazeteyi çıkaracak editoryal ekibi kurmaktır. Genel koordinatör, danışmanlar, yazı işleri müdürleri, editörler, haber müdürleri gibi yönetici konumundaki çalışanların uyumlu ve gazetecilik kültürü bakımından benzer bakış açılarına sahip kişilerden seçilmesi önemlidir. Çünkü gazete bağımsız birimlerin birbirinden kopuk olarak ürettiği bir ürün değil, tam tersine farklı sayfalarda ve farklı konularda da ola bütünlük içermesi gereken bir üründür. Ekibin olaylara benzer yaklaşımda olması, genel ilkeler doğrultusunda günlük olayları benzer şekilde yorumlayabilmesi, tepkilerin çelişkili olmaması için uyumlu bir editoryar ekip kurulmalıdır ve bu genel yayın yönetmeninin işidir.</vt:lpstr>
      <vt:lpstr>Genel yayın yönetmeni, elbette genel yayın politikasını da belirleyen kişidir. Ancak bu sınırsız özgürlükler içinde bir belirleme değildir. Bir gazetenin sahiplik yapısı, duruşu, okuyucu kitlesinin kim olduğu, ekonomik beklentileri, reklam ilişkileri gibi pek çok unsur genel yayın politikasını etkiler. Dolayısıyla genel yayın yönetmeninin kişisel belirleme alanı çok geniş değildir. Yine de güçlü bir genel yayın yönetmeni, görev aldığı gazetede iz bırakabilir, kendi yaklaşımlarını ve ilkelerini belli ölçüde gazeteyi değiştirecek şekilde kullanabilir. Güçlü genel yayın yönetmenleri bu tür başarılar yakalarken, elde ettiği konumu hak etmemiş olan örnekler ise kısa ömürlü ve silik yöneticiler olmaktadır.</vt:lpstr>
      <vt:lpstr>Genel yayın politikası, kurumsallaşmış eski gazetelerde zaten çok belirgin olduğundan, göreve gelecek yeni bir genel yayın yönetmeninin büyük değişiklikler yapması beklenemez. Kaldı ki, bu tür gazetelerde zaten gazetenin yapısıyla, yaklaşımıyla paralel özellikteki bir gazeteci genel yayın yönetmeni yapılır. Yeni çıkaracak gazetelerde ise genel yayın politikasının belirlenmesi ve oluşturulması ayrı bir süreçtir. Bilindiği gibi gazeteler toplumdaki siyasi yapılara ve buna uygun haber taleplerine cevap vermek üzere kurulur. Bu nedenle pek çok gazetenin baştan açıklanmış siyasi ve sosyal yakınlıkları-uzaklıkları bulunur. Bunda sahiplik yapısın en önemli belirleyicidir.  </vt:lpstr>
      <vt:lpstr>Yeni yayınlarda, ana ilkeler belirlendikten sonra, günlük pratikte bu temel ilkelerin karşılaşılan olaylara ne şekilde uygulanacağını belirlemek ve buna ilişkin bir kurum kültürü oluşturmak genel yayın yönetmeninden beklenen önemli görevlerdendir. Kendisi ve kurduğu ekibin ana ilkeler çerçevesinde tutarlı, istikrarlı bir duruş sergileyebilmesi için bazı kurallar, yönergeler ve talimatlar bütünü oluşturması gerekir. Her gün yeniden üretin gazetenin, binlerce yeni olay karşısında çelişkiye düşmeden duruşunu koruması yoğun bir çaba gerektirir. Aksi halde okuyucular gazetenin çelişkilerinden ve tutarsızlıklarından rahatsız olurlar ve bu yayına olan güveni zedeler.</vt:lpstr>
      <vt:lpstr>Genel yayın yönetmeninin bütün bu yetki ve sorumlulukları yerine getirebilecek niteliklere sahip olması gerekir. Genel yayın yönetmeni en üst düzey yönetici olarak en başta iyi bir gazetecilik formasyonuna sahip olmalıdır. Tersi örneklerde, başka alanlarda çok donanımlı olsa bile gazeteci olmayan genel yayın yönetmenlerinin başarısız oldukları görülmüştür. Çünkü, genel yayın yönetmeninin yöneteceği ekibin büyük bölümü gazetecidir. Üstelik özellikle editoryal ekip, meslekte deneyimli, birikimli kişilerden oluşur. Zaten çoğunlukla genel yayın yönetmeni bunların içinden seçilen biridir. Diğerlerinin genel yayın yönetmeni olan kişinin mesleki bilgisinden, birikiminden ve yeteneğinden kuşku duymaması, bunları tartışmaması gerekir. </vt:lpstr>
      <vt:lpstr>İyi bir gazeteci olmak genel yayın yönetmenliğini başarılı bir şekilde yapabilmek için bir ön koşuldur. Her iyi gazeteciden iyi yönetici olmaz. Bu nedenle genel yayın yönetmeni olacak kişinin aynı zamanda yöneticilik özellikleri taşıması gerekir. Bunlar özellikle yönettiği kişiler üzerinde ikna yeteneği ve kişisel karizma, öngörü ve sezgisel yeteneklerinin güçlü oluşu, sorunlar ve krizler karşısında sakin ve sağduyu davranabilmesi, gazete ekibiyle olduğu kadar, güç odaklarıyla da kontrollü bir ilişki içinde olması şeklinde sayılabilir. Elbette genel yayın yönetmeni olan kişinin geniş bir kültürü, açık bir ufku ve geleceğe dair sağlıklı okumaları olması da beklenir.  </vt:lpstr>
      <vt:lpstr>GENEL YAYIN YÖNETMENİNİN YARDIMCILARI: Büyük gazetelerde yönetim işi bir kişinin altından kalkamayacağı kadar karışık ve yoğundur. Bu nedenle bir ya da birden fazla yardımcı genel yayın yönetmeninin görev ve sorumluluklarını paylaşır. Bunlar, örgütlenme şemasında yani künyede doğrudan genel yayın yönetmeni yardımcısı unvanıyla geçebileceği gibi daha yaygın olarak, yayın koordinatörü adıyla yer alır. Yayın koordinatörü ya da koordinatörleri, son derece karmaşık ve teknik bir iş olan gazete çıkarma pratiğinin her gün aksamadan sürmesini sağlamakla görevlidirler. Özellikle büyük gazetelerde, bu nedenle yayın koordinatörlüğü önemli bir konumdur.</vt:lpstr>
      <vt:lpstr>Yayın koordinatörleri ya da farklı adlar altında çalışan genel yayın yönetmeni yardımcıları da benzer gazetecilik ve yöneticilik özelliklerine sahip olmak durumundadır. Özellikle hızlı karar vermek, kararların tartışmasız uygulanmasını sağlamak, hata yapanları sert şekilde cezalandırmak, aksayan birimlerdeki yönetici ve çalışanları değiştirmek, işe yeni gazeteciler almak, başarısız olanları atmak, editörlerle birlikte, gazetenin güçlü bir içerikle çıkması için çaba göstermek, gazetenin ticari başarısı açısından satışını, reklam gelirlerini ilgili birim yöneticileriyle birlikte takip etmek gibi pek çok görev ve sorumluluk genel yayın yönetmeni yardımcılarının iş tanımına girer. </vt:lpstr>
      <vt:lpstr>YAZI İŞLERİ MÜDÜRLERİ: Künyelerde yer alan yazı işleri müdürleri kimi zaman sayfa yöneticileri yani editörlerle aynı anlamda, kimi zaman ise editörlerin üzerinde yayın yönetmeni ve koordinatörü ile editör arasında bir yönetici konumuna karşılık gelmektedir. Spordan sorumlu yazı işleri müdürü, ekonomiden sorumlu yazı işleri müdür gibi unvanlar editör anlamındaki kullanıma örnektir. Bu görevlilerin yaptıkları işe ilişkin ayrıntılar editör başlığı altında verilecektir. Bir ara yönetici olarak kullanılan ve editörlerin üzerindeki bir konuma karşılık gelen yazı işleri müdürü unvanı ise yukarıda değinilen genel yayın yönetmeni yardımcılarına benzer bir görevi yürütmekte, üst yöneticilerin görev ve yetkilerini paylaşmaktadırlar. </vt:lpstr>
      <vt:lpstr>SORUMLU YAZI İŞLERİ MÜDÜRÜ: Künyelerde zorunlu olarak yer alan sorumlu yazı işleri müdürü unvanı ise çoğunlukla gerçek yazı işleri müdürü görevine karşılık gelmemektedir. Sorumlu yazı işleri müdürü gazetedeki hukuki sonuçlardan sorumlu bir kişidir. Basın Kanununda sorumlu müdür olarak adlandırılan bu unvan, yasanın pek çok maddesinde, yayınla ilgili doğabilecek hukuki sonuçlardan sorumlu olarak gösterilir. Cevap ve düzeltme hakkının uygulanması, Ceza Kanunu’nun ilgili maddelerine göre suç oluştuğunda muhatap sorumlu müdürdür. Bu nedenle gazetelerde sorumlu müdür, genellikle hukuki sorunlarla uğraşan, gazetenin içeriğiyle ilgili görevi bulunmayan bir çalışandır.</vt:lpstr>
      <vt:lpstr>EDİTÖRLER: Editörler ya da eskiden kullanılan adıyla sayfa sekreterleri, bir gazetenin belli bölümlerini yöneten, o bölüme ilişkin sayfaların içeriğini ve estetiğini belirleyen deneyimli gazetecilerdir. Aslında gazete, çeşitli bölümler halinde editörler tarafından hazırlanır. O sayfalara girecek haberlerin incelenmesi, seçimi ve biçimlendirilmesi işlerim editör tarafından yapılır ya da yaptırılır. Bu nedenle bir gazetenin kalitesi editör kadrosunun kalitesine bağlıdır. Gazetelerde, yayının türüne ve kapsamına göre pek çok bölüm bulunur ve bunları yöneten editörler de bağlı olarak çeşitlidir. Bu bölümlere, birim, seksiyon ya da doğrudan editörlük adı verilir. Örneğin ekonomi editörlüğü, ekonomi bölümü, birimi ya da seksiyonu gibi…</vt:lpstr>
      <vt:lpstr>Türkiye’de gazeteler Batı’daki benzerlerine göre daha fazla sayıda birimden oluşur ve dolayısıyla daha çok editör görev yapar. Spor, ekonomi, magazin gibi tematik gazetelerin çok yaygın olmaması nedeniyle, öteden beri kitle gazeteleri politika, ekonomi, dış haberler gibi ciddi konular yanında, magazin, spor, sağlık gibi soft konuları da aynı gazete içinde verme yoluna gitmişlerdir. Gazete okuyucusunun sosyo-ekonomik nedenlerle birden fazla yayını satın almasının önündeki engeller de bu yapının oluşmasında etken olmuştur. Sonuç olarak Türkiye’de ortalama bir gazetede ciddi konulara ilişkin editörlükler yanında, soft konulara ilişkin editörlükler de bulunur. Hatta gazetelerin okunmasında spor, magazin gibi konular daha etkilidir.</vt:lpstr>
      <vt:lpstr>Genel kitle gazetelerinde temel editörlükler, başta politika, ekonomi, dış haberler, polis adliye olmak üzere ciddi haber konularından; magazin, spor, sağlık, teknoloji, televizyon, dini sayfalar gibi soft haber konularından oluşur. Bu yapı gazetenin türüne ve kapsamına göre, okuyucu kitlesinin beklenti ve taleplerine göre değişebilir. Talep görmeyen konular gazete içeriğinden uzaklaşabilir ve yeni konular editörlük haline gelebilir. Örneğin eski gazetelerde yer alan edebi ürünlere ilişkin sayfalar, fotoromanlar, çizgi romanlar bugün ortadan kalkmış bulunmaktadır. Diğer yandan geçmişte gazetede bulunmayan teknoloji sayfaları büyük gazetelerde günümüzde editörlük şeklinde örgütlenmede yer alır. </vt:lpstr>
      <vt:lpstr>EDİTÖRLERİN ÖZELLİKLERİ: Editör, yönettiği sayfanın konusu hakkında son derece ileri düzeyde uzman olan bir gazetecidir. Örneğin ekonomi editörü bir ekonomist kadar konuya hakimdir. Spor editörü sporun içindeki kişiler kadar belik daha fazla konuları bilir. Politika editörü hem bir siyaset bilimci gibi hem de siyaset pratiğindeki aktörler gibi konulara hakimdir. Tüm editörler kendilerine verilen bölümün kapsamındaki konulara ilişkin bir geçmişten gelirler. Genellikle o konuda uzun yıllar muhabir olarak çalışmış gazeteciler, belli bir deneyim kazandıktan sonra, diğer bazı özellikleri de taşıyorlarsa editör olma şansını yakalarlar.  Yani en başta konusuyla ilgili yetişmiş ve iyi bir gazeteci olmak editör için ön koşuldur.</vt:lpstr>
      <vt:lpstr>Ancak, her iyi muhabir, alanında editör olamaz. Bu muhabirler arasında farklı özellikler gösterenler editör yapılır. Bu özellikler, konuya ilişkin çok derinlemesine ve uzmanlaşmış bilgiye sahip olmak, öngörüleri ve sezgileri güçlü olmak, karşılaştığı olayları bağlamına oturtmak ve anlamın altını çizmek konusunda yetenekli ve başarılı olmak ve elbette bir bölümü yöneteceği için bazı temel yöneticilik özelliklerine sahip olmak şeklinde sıralanabilir. Özellikle olayları bağlamına oturtmak ve anlamın altını çizmek en önemli özelliktir. Çünkü okuyucunun gazeteden yani editörden beklediği, o haberdeki konunun ne anlama geldiğine ilişkin bir işarettir. Çoğu karmaşık konularda, haberde geçen gelişmenin iyi ya da kötü olduğunu ancak editörün bağlamına oturtmasıyla anlayabiliriz.</vt:lpstr>
      <vt:lpstr>Bu süreç öncelikle gazete sayfasına doğru haberlerin seçilmesiyle başlar. Bunun için editörün, konusuyla ilgili gelişmeleri ve gündemi çok yakından takip etmesi, gelişmelerin ne anlama geldiğini bilmesi ve sonuçlarına ilişkin çıkarımlarda bulunabilmesi gerekir. Örneğin emekliliğe ilişkin bir yasal düzenlemenin insanların hayatına nasıl etki edeceğini ancak sosyal güvenlik sistemini bilen bir ekonomi editörü yorumlayabilir. Bu gelişmenin insanlar açısından tehdit mi yoksa fırsat mı olduğuna ilişkin gerçek haber ihtiyacını bu nedenle editör karşılamış olur. Bir editörden olayları, okuyucunun ihtiyacı ve düzeyi doğrultusunda izah etmesi beklenir. Bu haberin seçimi ve yeniden ele alınıp biçimlendirilmesi ile gerçekleştirilir. </vt:lpstr>
      <vt:lpstr>TEMEL EDİTÖRLÜKLERİN ÖZELLİKLERİ: Gazetelerde bölümlerin çeşidi ve editörlerin sayısı farklı etkenlere göre değişebilir. Ekonomi, spor, magazin gibi tematik yayınlarda o konuya ilişkin alt editörlükler bulunur. Bulvar gazeteleri dediğimiz magazin ve soft konular ağırlıklı gazeteler örneğin politika, dış haberler, ekonomi gibi konulardaki editörlükler ya yoktur ya da çok ikinci plandadır. Ancak Türkiye’de yayımlanan kitle gazetelerinin çoğunda bazı temel editörlükler bulunur. Bunların çalışma şartları, konuları ve haber kaynakları farklı olduğu gibi, editörlerine nitelikleri ve yaklaşımları arasında da önemli değişiklikler bulunabilir. Örneğin bir diplomasi editörü ile magazin editörünün ilişkide bulunduğu kitle arasında doğal olarak büyük farklar vardır.</vt:lpstr>
      <vt:lpstr>Politika Editörlüğü: Gazetelerdeki haberlerin çok önemli bir bölümü, politikacılar ve onların çevresindekiler, örneğin üst düzey bürokrasi, yönetim kademeleri tarafından üretilir. Ülkeyi yöneten güçlerin eylemleri ve söylemleri, okuyucu açısından tehdit ya da fırsatlar doğuran önemli gelişmeler olduğu için bu olaylar haber yapılır. Ortalama bir gazete içeriğinin en ağırlıklı bölümü politika haberlerinden oluşur. Bunlar doğrudan politika başlıklı sayfalarda verilebildiği gibi kimi zaman gündem, güncel gibi sayfa isimleriyle de aktarılabilir. Haberler Ankara’dan toplanmakla birlikte politika editörlüğü tüm editörlükler gibi gazete merkezinde yani İstanbul’dadır. Gazetenin kendi haber merkezinden ya da ajanslardan gelen haberler arasından sayfasını oluşturur.</vt:lpstr>
      <vt:lpstr>Türkiye’de okuyucunun en fazla talep ettiği haberler arasında yasama, yürütme ve yargı erklerinin eylem ve söylemlerine ilişkin konular gelmektedir. Ülkenin politize olmuş yapısı, siyasal olarak ayrışmaların ve mücadelelerin sertliği, demokratik kültürün oturmamış oluşu ve sorunlu yapısı nedeniyle siyasi gelişmelere ilişkin çok sayıda haber üretilir ve gazetelerde birden çok sayfa kaplar. Birinci sayfanın da ana malzemesi çoğunlukla politika editörlüğünün ürettiği haberlerden seçilir. Ankara temsilciliğinin yapısı, yasama, yürütme ve yargı erklerinin örgütlenmesine paralel bir şekilde oluşmuştur. Sürekli olarak bu kaynaklar takip edilir ve politika editörlüğüne ulaştırılır. </vt:lpstr>
      <vt:lpstr>Yasama alanındaki gelişmeler parlamento ya da meclis muhabiri olarak adlandırılan deneyimli muhabirler tarafından takip edilir. Bu muhabirler gazetenin en önemli muhabirleri kabul edilir. Çünkü Meclis’te gerçekleşen görüşmeler, yasa tasarıları, hükümet çalışmaları, güven oylamaları, gensorular, araştırma önergeleri gibi karışık ve uzmanlık isteyen konuları haber yapar ve iletirler. Gazetelerin muhabirleri kadar ve hatta daha ayrıntılı olarak Anadolu Ajansı da TBMM’yi takip eder ve editörlere son derece geniş olarak ulaştırır. Örneğin saatlerce süren bir grup toplantısı konuşması gazetede kullanılacak hacimden çok fazla olduğu halde, editörün önüne ulaştırılır. Burada amaç editörün konuyu ayrıntılı olarak öğrenmesidir.</vt:lpstr>
      <vt:lpstr>Politika haberlerinin ikinci önemli kaynağı yürütme erkidir. Yürütme başbakanlık, bakanlıklar ve bunlara bağlı üst düzey bürokrasiyi kapsar. Bu birimler, konumları gereği aldıkları kararlarla, yaptıkları uygulamalarla, söylemleri ve yarattıkları tartışmalarla gündemin en önemli aktörleridir. Başta başbakan olmak üzere tüm bakanlıklar halkı ilgilendiren pek çok konuda birlikte veya ayrı ayrı kararlar alabilirler. Bu kararların gazetede haber olarak yer bulması, okuyucu tarafından öğrenilmesi ve gelişmeye göre tutum alınması basının demokratik toplumdaki temel işlevidir. İnsanlar seçtikleri yöneticiler hakkında fikir sahibi olmak ve kararlarını ona göre yeniden gözden geçirmek yoluyla sistemi işletirler. </vt:lpstr>
      <vt:lpstr>Politika editörlüğü aynı zamanda, siyasi partileri de takip eder ve onların yürütmeye karşı eleştirilerini sayfalarda değerlendirir. Ankara muhabirleri arasında belli başlı siyasi partilerde görevlendirilmiş olanlar ve ajanslardan gelen haberler politika sayfalarında bu partilerin büyüklüklerine uygun bir şekilde yer bulur. Politik tartışmalara platform oluşturmak gazetelerin ve medyanın temel görevlerinden biri olduğu için, farklı siyasi görüşlerin demokratik çoğulcu anlayışa uygun bir şekilde sayfalarda yer bulması ve gerçeğe giden yolun böylece bulunması basının demokratik işlevlerindendir. Siyasi partilerin dışında kalan, ancak siyasi konularda düşünce üreten kimi kuruluşların haberleri de benzer kapsamda değerlendirilir. </vt:lpstr>
      <vt:lpstr>Yasama ve yürütme yanında yüksek yargı da politik konulara ilişkin pek çok haber üretir. Başta Anayasa Mahkemesi olmak üzere, Yargıtay ve Danıştay çeşitli yasal düzenlemelere, yürütmenin kararlarına ve yasaların nasıl uygulanacağına ilişkin yorumlarla yönetimi etkiler. Anayasa Mahkemesi, yasama organının çıkardığı yasaların uygunluğunu denetler ve gerekirse iptal edebilir. Danıştay yürütme organının icraatlarına ilişkin iptal ve yürütmeyi durdurma kararları alabilir. Yargıtay yasalardaki genel ifadelerin nasıl uygulanacağına ilişkin mahkemeleri bağlayan içtihatlar yapar. Bu nedenle buraları yakından takıp etmek, gelişmeleri sayfalara almak ve okuyucunun ihtiyaçları doğrultusunda bağlamına oturtmak önemlidir.</vt:lpstr>
      <vt:lpstr>Diğer yandan, Türkiye’de gazetelerin yapısı nedeniyle en fazla etik kod ihlali siyasi haberlerde yapılmaktadır. Gazeteler örneğin ekonomi, ya da dış haberler gibi konularda nesnellik ilkesine daha fazla uyarken, politik haberlerde partizan basın konumundan kurtulamamakta, olayları kendilerinin ya da destekledikleri siyasal yaklaşımın süzgecinden geçirerek yayımlamaktadırlar. Yukarıda değinildiği gibi en önemli haber türü olan politik haberlerin çarpıtılması, gerçekliğinden kopartılması, okuyucunun manipüle edilmesi, hatta çoğu zaman açıkça yalan habercilik yapılması, ülke yönetiminin sağlıklı bir şekilde oluşmasının önündeki en büyük engeldir.  Gazetecilik standardı açısından da Türkiye’nin Batı’dan çok geride kalmasında büyük bir etkendir. </vt:lpstr>
      <vt:lpstr>Ekonomi Editörlüğü: Ekonomi, Türkiye’de özellikle 1980’lerde liberal anlayışa geçildikten sonra önemli bir haber alanı haline gelmiştir. Daha önceki devletçi ekonomide, ekonomi konusuna ilişkin sınırlı sayıda gelişme olmaktaydı. Döviz, menkul kıymetler, borsa gibi paraya ilişkin işlemler bulunmadığından, diğer yandan Türkiye’nin genel ekonomik düzeyi bugüne kıyasla çok geri olduğundan, rekabete dayalı serbest piyasa bulunmadığından ekonomi haberciliği gelişmemişti. 1980 sonrasında ekonomideki gelişmelere paralel olarak insanların bu konulardaki bilgi talebi de yoğunlaştı. Günümüzde, ekonomi editörlükleri gazetelerde önemli birimlerdir ve genellikle birden fazla sayfayı hazırlarlar. </vt:lpstr>
      <vt:lpstr>Ekonomi sayfalarının bir bölümü, para, döviz, borsa, menkul kıymetler gibi konulara ayrılır. Burada bu tür araçlarla yatırım yapacak kişilere yol gösterici bilgiler verilir. Birtakım tablolar yanında, tahminler, öneriler ve uyarılar da editörler ya da ekonomi yazarları tarafından okuyucuya iletilir. Pek çok insan medyadan elde ettiği bilgilere göre parasına yön vermektedir. Bu nedenle ekonomi sayfalarında yer alan bilgiler ve yönlendirmeler çok önemlidir. Bu anlamda, Türk gazetelerine bazı etik sorunlar yaşanmıştır. Ekonomi sayfalarındaki editör ve yazar gibi gazetecilerin aynı zamanda borsada oyuncu oldukları, bazı şirketler lehine ya da aleyhine yönlendirme yaptıkları geçmişte, şikayet konusu olmuştur.  Etik bir sorun olarak bu konular kısmen halen de gündemdedir.</vt:lpstr>
      <vt:lpstr>Günümüzde ekonominin çeşitli yönleri bulunduğu için büyük gazetelerde bu editörlüğe birden fazla sayfa ayrılmaktadır. Para, döviz gibi konuların yanında, tüketici hakları, sosyal güvenlik konuları, bilinçli alışveriş gibi konularda rehberlik eden, okuyucuya bilgi aktaran sayfalar da yapılmaktadır. Özellikle sosyal güvenlik konusundaki haberler ve yorumlar son derece ilgi çekmekte, karmaşık sosyal güvenlik yapısı nedeniyle kendi durumlarının ne olduğunu kestiremeyen okuyucuları sorularının cevabını ekonomi sayfalarında aramaktadır. Tüketici hakları da son yıllarda bu sayfaların önemli konularındandır. Ayıplı ürünlerin, yasal olarak yapılan haksızlıkların duyurulması ve okuyucunun bilinçlendirilmesine yönelik yayınlar oldukça yüksek talep görmektedir.</vt:lpstr>
      <vt:lpstr>Dış  Haberler Editörlüğü: Dış haberler sayfaları da ciddi haber konularının önemlilerindendir. Özellikle okuyucu niteliği yüksek gazetelerde dış haberlere daha fazla yer ayrılır. Genellikle dış haberler editörlüğünün iki sayfası bulunur. Birincisi uluslararası ilişkilerle ilgili haberlerin yer aldığı diplomasi ağırlıklı sayfadır. İkincisi ise coğrafi olarak ülke dışında gerçekleşen her tür önemli olayın yer aldığı sayfadır. Diplomasi ya da uluslararası ilişkiler sayfalarında, ülkelerin birbirleriyle ya da uluslararası kuruluşlarla olan ilişkileri, dünyanın gündemini oluşturan ve geleceğine yön veren makro gelişmeler ele alınır. Bu sayfalar ciddi haber anlamında son derece değerli, okuyucunun bilinçlenmesi olaylara geniş perspektiften bakabilmesi için gerekli sayfalardır.</vt:lpstr>
      <vt:lpstr>İkinci türdeki dış haberler sayfalarında, coğrafi yakınlık, tarihi ve kültürel yakınlık gibi haber değerleri bakımından okuyucu ilgilendiren bölgelerdeki görece önemli haberler yer alır. Ayrıca daha uzak ve söz edilen haber değerlerini taşımayan ülkelerdeki bazı haberler de insani ilgi, insan hayatının kırılganlığı, sıra dışılık, komiklik gibi ölçütleri taşıdığı için haber olur. Ortalama okuyucunun eğilimi bu türdeki ilginçlik yönü anlamlılık yönünden daha güçlü olan dış haberlerden yanadır. Elbette bu tür haberlere de yer verilmesi gerekir. Ancak dış haberler editörlüğünün gazetecilik anlamındaki temel işlevi, uluslararası ilişkiler ve politika bağlamındaki haberleri, okuyucunun anlayabileceği bir düzeye dönüştürerek sunmaktır.</vt:lpstr>
      <vt:lpstr>Güvenlik Asayiş Editörlüğü: Ciddi haber konularındaki sayfaların en çok tartışılan ve talep edilenlerinden biri, suça ilişkin olanlardır. Negatiflik/olumsuzluk, suçla bağlantılı olmak önemli bir haber değeridir. İnsanlar, olumsuzluk içeren konuları öğrenmek isterler. Bu isteğin temelinde, eğer yakın çevrelerinde meydana geliyorsa bu olumsuzluklara karşı tedbir alma güdüsü yatar. Haber alma ihtiyacının en temel noktası, insanların güvenliklerine ilişkin tehditleri bilmek istemeleridir. Bu nedenle yaşadığımız yerde olup biten olumsuzlukları, güvenlik ve asayiş sorunlarını bilmek, buna göre önlem almak isteriz. Kendimizi ve sevdiklerimizi güvende hissetmek için bu tür gelişmeleri medya yoluyla ya da diğer iletişim kanallarıyla öğreniriz.</vt:lpstr>
      <vt:lpstr>Gazetelerde polis adliye, asayiş ya da üçüncü sayfa olarak adlandırılan sayfalar ve bunların içeriği, okuyucuyu doğrudan ilgilendiriyorsa zaten ciddi haberdir, çünkü hayatını etkiler. Diğer yandan bu tür haberlerin bazıları okuyucu için doğrudan bir etkide bulunmadığı halde talep edilir. Burada, insanların merak dürtüsü devreye girer. Gerçek hayatta deneyimleme şansımızın olmadığı, düşük olduğu suça ilişkin konulara ilişkin merakımızı medya üzerinden gidermeye çalışırız. İnsanlar gerçek hayatlarında da bir kaza, cinayet, ölüm vs. ile karşılaştıklarında merak duygusuyla bunlara ilişkin bilgi almak isterler. Üçüncü sayfalardaki haberlerin ya da genel olarak suça, negatif gelişmelere ilişkin haberlerin talep edilmesinin en temel nedeni budur.</vt:lpstr>
      <vt:lpstr>Diğer yandan, insanların başkalarının başına gelen olumsuzluklardan duygusal olarak etkilenmeleri de söz konusudur. Bu olumsuz olayların kendilerinin de başına gelme olasılığı nedeniyle benzer gelişmeleri öğrenmek isterler. İnsan hayatının kırılganlığı, insanların başlarına beklenmedik anlarda geliveren olumsuzluklar ve ölüm, diğer insanların ilgisini çeker. Suça ilişkin olaylar aynı zamanda toplumsal olarak kabul gören onaylanmış davranış biçimlerini pekiştirmek, sapkınlığın altını çizmek için de bir referans olarak kullanılır. Örneğin suça ilişkin haberler, bunlara karşı önlem alınması taleplerini doğurur. Ya da sapkınlıklarla ilgili haberler toplumun onaylanmış değerlerine daha sıkı sarılmasını sağlar. </vt:lpstr>
      <vt:lpstr>Bir başka görüş ise psikolojide insanların başkalarının başına gelen olumsuzluklardan dolayı ilkel benliklerinde bir rahatlama hissettiklerine ilişkin görüşe dayanır ve olumsuz haberlerin talebini açıklamaya çalışır. Buna göre insanlar başkalarının başına gelen olumsuzluklara ilişkin haberleri öğrendiklerinde, günlük hayatlarında düşen ya da kafasını bir yere çarpan herhangi birine güldükleri ve bundan bir rahatlama duydukları gibi bir duyguya kapılırlar. Her durumda, olumsuzluklar, suça ilişkin olaylar, insanların kazalara, cinayetlere kurban gitmesi, özellikle de alışılmamış ve sıra dışı bir şekilde gerçekleşmişse bu sayfaların konusudur.  </vt:lpstr>
      <vt:lpstr>Bu tür sayfaların içeriğinin etik olarak çok hassas bir şekilde düzenlenmesi gerekir. Editörler adı suça karışan kişilerin hukuki ve ahlaki durumlarını korumakla görevlidirler. Bir suça adı karışan kişiler haklarında iddianame düzenlenip mahkemeye sevk edilinceye kadar zanlıdırlar. Bu aşamadan sonra sanık olarak adlandırılırlar. Zanlı ya da sanıklar tutuklanıncaya kadar isimleri açık olarak yazılmamalıdır. Suçlunun adının resmi olarak açıklanması durumunda biz de bu şekilde kullanabiliriz. 18 yaşından küçük suçluların suçlu yakınlarının ve mağdurların isimlerinin açık yazılmaması gerekir. Bu tür sayfalarda zaman zaman belirtilen kurallara uyulmadığı görülmektedir.</vt:lpstr>
      <vt:lpstr>Suça ilişkin haberler konusunda dikkat edilmesi gereken bir nokta da, haberin suçu övecek tarzda verilmemesi, suça ilişkin özendirici bir sonuca yol açmaması ve suça eğilimli insanlar için ilham verici olmamasıdır. Örneğin çok iyi planlanmış bir soygunun ne kadar zekice yapıldığını öne çıkaran bir editasyon, birileri için özendirici ve fikir verici olabilir. Suç konusundaki görsel malzemenin ve ayrıntıların da okuyucunun bir bölümü tarafından sağlıklı değerlendirilememe ihtimali vardır. Yetişkin olmayan okuyucular ve ruhen normal olmayan insanlar bu tür haberlerden beklenenin dışında bir şekilde etkilenebilirler. Televizyon için çok daha önemli olan bu tür konulara, gazetelerdeki üçüncü sayfa ve suç haberlerinde de dikkat etmek gerekir.</vt:lpstr>
      <vt:lpstr>Magazin Editörlüğü: Magazin sayfaları, bir şekilde şöhret kazanmış insanların özel hayatına ilişkin bilgilerin işlendiği bölümlerdir. Ünlü kişilerle bağlantılı olmak geçerli bir haber değeridir. İnsanlar, şöhretli insanların hayat tarzını, nerede yaşadığını, ne yiyip içtiğini, ilişkilerini, evliliklerini, boşanmalarını, çocuklarını nasıl yetiştirdiklerini vs. merak eder. Bu soft haber olarak adlandırdığımız türe girer. Bu tür haberlerin okuyucunun hayatına doğrudan bir etkisi yoktur. Bu gelişmeleri öğrenmesinin ya da öğrenmesinin hayatını etkilemesi söz konusu değildir. Ancak, bu tür haberlerle insanlar bazı duygusal gereksinimlerini tatmin ederler. Bu nedenle dünyanın her yerinde magazin, paparazzi gazeteciliği talep edilir.</vt:lpstr>
      <vt:lpstr>Yoğun talep nedeniyle gazeteler magazin sayfaları yanında, magazin ekleri, dergileri hazırlar. Bu nedenle ortalama gazetelerde magazin editörlüğü geniş ve kapsamlı bir birimdir. Çok sayıda muhabirin çalıştığı, editörlerin birçok sayfa ya da bağımsız ek hazırladığı bu editörlükler gazetenin satışında da önemli pay sahibidir. Güçlü magazin gazeteciliği yapabilen gazeteler çok satar. Magazin özel hayatı konu ettiği için etik ilkelerde en çok üzerinde durulan konulardan biridir. Gazetecilik kuramında üzerinde uzlaşılan ölçüte göre, şöhretli insanların hayatı, sıradan insanlarınki kadar özel değildir. Bir kişi şöhretli olmayı seçmiş ve toplum ona bu şöhreti sağlamışsa, hayatını da belli ölçüde kamuyla paylaşmak zorundadır.  </vt:lpstr>
      <vt:lpstr>Ancak, özel hayatla ilgili  sınırlara izinsiz girilmemesi, iddia ve iftiradan kaçınılması, şöhretli insanların da hayatlarının aksayabileceği, yakınlarının habere konu olaylardan zarar görebileceği unutulmamalıdır. Diğer yandan magazin muhabirleri, editörleri ve yazarları ile magazin dünyasının figürleri arasında, gizli ilişkiler, açıkça dile getirilemeyen haber anlaşmaları da olabilmektedir.  Magazin sayfalarında yer almanın aynı zamanda şöhretli kişilerin şöhretlerini sürdürmelerini de sağlıyor oluşu bu işbirliğinin nedenidir. Magazin figürleri kimi zaman şikayet ediyor göründükleri haberleri bizzat istemekte, yaratmakta veya muhabirin oluşturmasına göz yummaktadırlar. </vt:lpstr>
      <vt:lpstr>Spor Editörlüğü: Türkiye’de bağımsız tematik spor gazeteleri bulunmakla birlikte, büyük gazetelerin spor sayfaları da spor gazetelerine yakın sayıdadır. Bunun nedeni, okuyucunun talebidir. Gazete okuyucularının büyük bölümü, spor özellikle de futbol haberlerini okumak için yayını satın alır. Bu yüzden, gazetelerde çok geniş ve kapsamlı spor sayfaları, ekleri hazırlanır ve bunları hazırlayacak geniş kadrolar istihdam edilir. Spor, özünde soft haber olmakla birlikte, futbolun ekonomisi, şiddeti, siyaseti gibi yönleriyle ciddi haber kategorisine de girebilir. Oysa futbol gibi hayati sayılan haberlerin benzerleri daha göz ardı edilmiş spor dalları için de söz konusudur. Örneğin aynı anda hentbol ligi de devam etmekte, maçlar kazanılmakta, kaybedilmektedir. </vt:lpstr>
      <vt:lpstr>Tüm dünyada olduğu gibi futbol başta olmak üzere basketbol, voleybol gibi bazı spor dalları daha çok haber olur. Türkiye’de özellikle üç büyük takıma ilişkin haberler bunlara ayrılmış sayfalarda yer alır. Bu yapıda, okuyucunun bu üç büyük İstanbul takımının taraftarı oluşu, bu takımlara ilişkin gelişmeleri bilmek istemesi gerekçe oluşturur. Spor editörlüklerinde, bazı etik sorunlar yaşandığı görülmektedir. Tıpkı siyaset sayfalarında olduğu gibi sporda da nesnelliğin önemsenmediği, gerçeğin güçlüler lehine çarpıtıldığı, spor gazetecilerinin yansız olmak bir yana ileri düzeyde taraftar olduğu gizli bir durum değildir. Spor gibi görece daha önemsiz bir konuda da olsa gerçek yerine, üretilmiş gerçeğin verilmesi, gerçeğin değiştirilmesi gazetecilikle bağdaşmaz.</vt:lpstr>
      <vt:lpstr>Sağlık Editörlüğü: Son yıllarda, gazetelerde ve diğer medyada sağlığa ilişkin haberler ve yazılar giderek önemini artırmaktadır. Gazetelerde her gün veya haftanın bazı günlerinde sağlıkla ilgili sayfalar hazırlanmaktadır. Okuyucunun son derece ilgi gösterdiği ve talep ettiği bu tür haberlerde ve bu sayfaların editasyonunda bazı noktalara dikkat etmek gerekmektedir. Sağlık sayfalarında özellikle çok ilgi çeken obezite, kalp, kanser, cinsel sorunlar, estetik gibi belli konulara odaklanılmakta ve diğer pek çok sağlık sorunları yok sayılmaktadır. Benzer bilgiler sürekli tekrarlanmakta, kimi zaman bilimsel geçerliliği olmayan önerilerde bulunulmaktadır. Deneylerin ve araştırmaların sonuç gibi yansıtılması da önemli sorunlar arasındadır. </vt:lpstr>
      <vt:lpstr>Teknoloji Editörlüğü: Gazete yazı işlerine son yıllarda eklenen yeni bir editörlüktür. İnsanların hayatına teknoloji ürünleri giderek artan bir oranda girmekte, bu ürünlerin satışında tüketici sömürülmektedir. Türkiye, teknolojiyi kendisi üretemeyen pek çok ülke gibi, teknoloji kullanımında ön sıralardadır. Cep telefonu, bilgisayar, ev aletleri,  elektronik aletler gibi, insanların hayatının içinde olan teknolojiye ilişkin gelişmeler bu sayfaların önemli konuları arasındadır. Teknoloji editörlerinin, insanların bu konudaki açlığını ve kompleksini sömüren sisteme teslim olmamaları, okuyucuyu bilinçlendirmeleri gerekir. Ne yazık ki, bu tür sayfalar gazeteye reklam veren üreticilerin ürünlerinin önerildiği bir tür reklam haber yapısına dönüşmektedir.</vt:lpstr>
      <vt:lpstr>Kültür Sanat Editörlüğü: Niteliği görece yüksek gazetelerde önemli bir editörlüktür. Sinema, tiyatro, müzik, edebiyat başta olmak üzere kültür ve sanatın çeşitli dallarına ilişkin haberler yer alır. Ancak ne yazık ki, Türkiye’de bu sayfalara talep giderek azalmış ve bunun sonucunda yüksek tirajlı gazetelerin birçoğunda bağımsız kültür sanat sayfaları yapılmamaya başlanmıştır. Daha üst düzeyde okuyucusu olan bazı gazetelerde ise kültür sanat editörlüğü hâlâ önemlidir ve en azından bu konulara bir sayfa ayrılmakta, kimi zaman hafta sonu, kültür sanat konularında ekler hazırlanmaktadır. </vt:lpstr>
      <vt:lpstr>Soft Haberler Editörlüğü: Gazetelerimizin arka sayfalarında genellikle, gündemin yıpratıcı ve ağır etkisini yok etmek istercesine olumlu haberlere yer verilir. Bu sayfaların içeriği, bilimsel buluşlar, keşifler, uzay,  güzellik ve sağlıkla ilgili olumlu gelişmeler, insan hayatının çeşitli yönlerine ilişkin okuyucuyu iyi hissettiren konulardan oluşur. Gazete sayfaları esasen bir kompozisyondur. İçinde ciddi haberler, olumsuzluklar, sıkıcı konular kadar, insanlara duygusal olarak hitap eden, heyecanlandıran, gülümseten, umutlandıran konular da işlenir. Soft haberler sayfası genellikle bu amaç için kullanılan ve okuyucunun beğendiği sayfalardandır.  </vt:lpstr>
      <vt:lpstr>TEKNİK VE İDARİ BİRİM: Gazete iç örgütlenmesinin ikinci bölümünü teknik ve idari birim oluşturur. Gazetenin içeriği ile ilgisi bulunmayan bu bölümü oluşturan bazı birimler herhangi bir işletmede de bulunan bölümlerdir. Örneğin büyük bir işletme olan gazetelerde elbette, personel, muhasebe gibi birimler bulunur. Çalışanların özlük hakları, maaşları, sosyal güvenlik işleri vs. bu birimler tarafından takip edilir. Gazeteler çalışan sayısı bakımından büyük kuruluşlar olduğundan, bu birimlere önemli yük düşer. Muhasebe birimi ise büyük paraların girdiği ve çıktığı gazeteler için en önemli birimlerdendir.  </vt:lpstr>
      <vt:lpstr>Ancak bu birimlerin gazeteye özgü bir tarafı yoktur. Diğer yandan, içerikle ilgili olmasa da gazetenin niteliğine, gelirine etki eden bazı birimler de bulunur. Bunların başında, teknik servis ve matbaa birimi gelir. Gazetenin kaliteli  bir şekilde baskıya hazırlanması ve basılması işi bu birimin görevidir. Gazetenin hatasız ve temiz bir baskısı bulunması elbette kalitesini ve okuyucunun memnuniyetini artırır. Bu birim, daha önce söz edildiği gibi, temsilciliklerde yani gazete basılan illerde bulunur. Pek çok kişi teknik işlemler ve baskı sürecinde görev alır. Özellikle baskının en önemli bölümünün yapıldığı İstanbul’da çok sayıda matbaa çalışanı bulunur. Diğer bölgelerde de tiraja paralel çalışan sayısı vardır. </vt:lpstr>
      <vt:lpstr>Gazetenin içeriğiyle ilgili olmayan ancak gazetelere özgü birimlerden biri de dağıtım birimidir. Gazeteler dağıtım işi yapmak amacıyla kurulmuş şirketler tarafından bedeli karşılığında dağıtılırlar. Türkiye’de çıkan tüm süreli yayınlar, YAY-SAT ya da Turkuvaz Dağıtım şirketlerinden birisi ile anlaşır ve ürünün özelliğine göre belirlenmiş bir yüzde ile dağıtım işini şirketlere yaptırırlar. Ancak hangi ile, ilçeye ne kadar gazete gönderileceğini belirleme ve ayarlama işi, gazetenin dağıtım birimi tarafından yürütülür. Dağıtım şirketinden alınan, önceki günlere ait satış verileri, gazetenin dağıtım birimi tarafından incelenip değerlendirilir ve ertesi gün hangi  bölgede ne kadar gazete basılacağı, bunların hangi satış noktalarına dağıtılacağı belirlenir. </vt:lpstr>
      <vt:lpstr>Türkiye’de gazetelerin büyük bölümü bayii yoluyla satılır. Buna perakende satış denir. Abone sistemi oturmamış ve yerleşmemiştir. Bu nedenle gazete dağıtım ve satışı basın işletmeleri için önemli bir sorun oluşturur. Günlük gazeteler 24 saat içinde üretilen, dağıtılan, pazarlanan, rafta kalan ve son kullanım tarihi geçen ürünlerdir. Akşama kadar satılmayan gazete, sadece hurda kağıt olarak değer taşır. Bu nedenle, 25 bini aşkın satış noktasında günlük olarak ne kadar gazete bulundurulacağını belirlemek, boşa gidecek, hurda kağıda dönüşecek gazete sayısını azaltmak açısından son derece önemlidir. </vt:lpstr>
      <vt:lpstr>Gazetelerin toplam baskı sayısına tiraj denir. Günlük hayatta satılan gazete anlamında da kullanılmakla birlikte tiraj bir ürünün ne kadar basıldığını gösteren sayıdır. Dağıtım işlemlerinde, satılan gazete miktarına net satış ya da fiili satış denir. Satılmayan gazeteler ise iade olarak adlandırılır. Bütün amaç, tirajın yani basılan sayının daha büyük bölümünü net satışa dönüştürmek, iade oranını azaltmaktır.  Fakat perakende satış yani bayii sisteminde mutlaka basılan gazetenin bir bölümü iade olur.  O gün tüm insanlar sizin gazetenizi satın almaya çalışsa bile, ulaşamadıkları yerlerde satılmayan gazeteler kalacaktır. İade oranı, bu sistemde yüzde 10’lara düştüğünde başarı sayılır, yüzde 20’ler makul oranlardır. </vt:lpstr>
      <vt:lpstr>Çünkü 25 binden fazla satış noktasında yapılan ayarlamanın yüzde yüz oranda başarılı olması beklenemez. Mutlaka tahminler ve hesaplamalar bir miktar yanılır ve satılacağı varsayılarak o bayiye gönderilen gazeteler iade olabilir. Fakat aynı anda başka bir yerdeki başka bir bayide gazetenizi satın almak istediği halde bulamayan okuyucular da olabilir. Bu sorun, gerektiğinde aynı şehirdeki satış noktaları arasında gün içerisinde kaydırmalar yapılarak çözülür. Ancak, başka bir ile, ilçeye gönderilen ve satılmayan gazetenin, talep edilen diğer yerlere gönderilmesi gün içinde mümkün değildir.  O nedenle özellikle başbayilere gidecek gazete miktarını doğru belirlemek önemlidir.  Türkiye’de dağıtım şirketlerin il ve ilçelerdeki başbayi sayısı 190’dan fazladır.</vt:lpstr>
      <vt:lpstr>O başbayiye bir gün önce, iki gün önce giden gazete sayısı, satılan ve iade edilen gazete sayısı yeni günün dağıtım planı için en önemli veriyi oluşturur. Eğer gönderilen gazetelerin tümü satılmışsa, sayı artırılacak, büyük bölümü satılmamışsa azaltılacaktır. Bu ayarlama sürekli günlük olarak yeniden yapılır. Diğer yandan, gazetenin içeriğindeki bir satış artırıcı unsur, haber, yazı dizisi vs. olduğunda ya da promosyon verildiğinde dağıtılan gazete sayısı artırılır. Gazete satışında, haftanın günlerine, yılın mevsimlerine, hava durumuna göre dahi değişen oynamalar yaşanır. Örneğin hafta sonları gazete okumaya vakit ayıracak kişi sayısı arttığı için satışlar da artar. Yaz mevsiminde ve tatillerde satışlarda belli yerlerde artış, belli yerlerde azalma olur. </vt:lpstr>
      <vt:lpstr>Fakat satıştaki en önemli oynama sistemin yapısından kaynaklanmaktadır. Bayii satışı sisteminde yarın bizim bastığımız gazeteyi almak üzere söz vermiş hiçbir okuyucu bulunmamaktadır. Bu okuyucuların sayısını sadece tahmin edebiliriz. Fakat önceki günlerin verileri tam anlamıyla kesin sayılar vermez. Çünkü, okuyucunun gazete satın alma davranışı farklı şekillerdedir. Bu anlamda dağıtım planlamasında dikkate alınan bazı okuyucu tipleri vardır. Birincisi hep aynı gazeteyi satın alan, her gün alan ve hep aynı bayiden alan okuyucudur. Bu tipteki okuyucu bir tür abonedir. Gazetenin oturmuş satışını ve dolayısıyla tirajını oluşturur. Herhangi bir bayide bu tipte ne kadar çok okuyucu varsa, o satış kesin demektir. </vt:lpstr>
      <vt:lpstr>Sadık/düzenli okuyucular, uzun yıllardır çıkan gazeteler için daha fazla söz konusudur. Sürekli ve düzenli olarak aynı gazeteyi, aynı yerden alan okuyucu sayısı ne yazık ki çok fazla değildir. Görece daha sorunlu olan ikinci tipteki okuyucu, sadık/düzensiz okuyucudur. Bu okuyucular aynı gazeteyi her gün satın alırlar fakat her zaman aynı bayiden almazlar. Dolayısıyla bir önceki gün gönderdiğiniz gazete o bayide kalırken, okuyucu sizin öngörmediğiniz bir başka bayiden gazete satın alarak oradaki satış/iade dengesini değiştirir. Ertesi gün bu davranışa göre ayarladığınızda yine başka bir bayiden satın alabilir. Okuyucunun çoğu bu tiptedir. Gazetesini bazen evin yanındaki bayiden, bazen iş yerindeki bayiden alabilir.</vt:lpstr>
      <vt:lpstr>Yine de sadık/düzensiz okuyucuyu yakalamak olanağı vardır. Çünkü bu okuyucu sonuçta aynı başbayiye bağlı bayiler arasında tercihini değiştirmektedir. Bu dalgalanmalar önemli boyutlara ulaştığında aynı şehir içindeki  bayiler arasında gazete kaydırılarak çözülür. Üçüncü tipteki okuyucu sadık olmayan/düzenli alıcılardır. Bu okuyucular hep aynı bayiden gazete satın alırlar fakat gazeteyi her gün düzenli olarak almazlar. Çoğumuz, günlük tempomuza, işimizin yoğunluğuna, gazeteye ayıracak vaktimizin olup olmamasına göre bazen gazete alırız bazen de almayız. Oysa o gün bizim ve bizim gibi on binlerce okuyucunun alacağı varsayılarak bayilere yollanan gazeteler satılmaz ve hurda kağıda dönüşür. </vt:lpstr>
      <vt:lpstr>Dağıtım servisini en fazla zorlayan okuyucu tipi ise sadık olmayan/düzensiz alıcılardır. Bu okuyucular gazeteyi ara sıra alırlar, aldıklarında da herhangi bir bayiyi tercih ederler. Bu tipteki okuyucuyu yakalamak çok zordur. Zaman zaman gazete alan ve bunu da rastgele bayiden alan okuyucu tirajı/satışı oynatan okuyucudur. Ne var ki, okuyucunun önemli bir bölümünü satın alma davranışı bu şekildedir. Çoğumuz, her gün gazete almayız, bazen birden fazla gazete alırız. Bayide hangi gazeteyi alacağımıza ilişkin fikrimizi değiştirebiliriz. Bu durumda, dağıtım planı yapan birim, sadık olmayan/düzensiz okuyucular için gazete bulundurur ve bunu iade opsiyonu olarak değerlendirir. Yüzde 10’dan aşağı inmeyen iadeler bu okuyucudan kaynaklanır.</vt:lpstr>
      <vt:lpstr>Teknik ve İdari Bölümün gazete açısından en önemli birimi belki de reklam servisidir. Çünkü gazetelerin aslı geliri reklamdan oluşur. Gazete satış fiyatları düşüktür. Bu nedenle satış yoluyla elde edilecek gelir sınırlıdır. Çok sayfalı gazetelerde ya da içerik açısından entelektüel maliyeti yüksek olan gazetelerde satış fiyatının maliyeti zorlukla karşıladığı hatta zaman zaman karşılamadığı durumlar bile olabilmektedir. Örneğin hafta sonu gazetelerin sayfa sayısı çok arttığı için fiyatlar maliyeti karşılamamakta, bazen hafta sonu satış fiyatları biraz daha yüksek olabilmektedir. Bu nedenle kârlı bir gazetenin satıştan daha fazla reklam geliri elde etmesi gerekir.  </vt:lpstr>
      <vt:lpstr>Ancak Türkiye’deki reklam piyasası istenilen büyüklükte değildir ve bu pazarın yarıdan fazlasını da televizyonlar kullanmaktadır. Toplam reklam yatırımı 5-6 milyar lira civarında gerçekleşirken bunun yaklaşık yüzde  52’sini televizyon, yüzde 20’sini dijital medya, yüzde 18’ini gazete ve dergiler, yüzde 6’sını  açık hava, yüzde 2-3’ünü radyo, yaklaşım yüzde 1’ini de sinema almaktadır. Basılı yayınlara düşen oran her geçen yıl azalmakta, dijital yayınların oranı artmaktadır. Bu nedenle, gazetelerin reklam birimlerinin çalışmaları, gazetelerin kârlılığı açısından önemini artırmaktadır. Reklam birimi, reklam verenlerle bağlantılar kurarak, çeşitli paketler hazırlayarak gazetenin aldığı reklamı artırmaya çalışır.  </vt:lpstr>
      <vt:lpstr>Gazetenin okuyucu profilinin niteliklerini saptayan araştırmalar yaptırarak, reklam verenlere sunar. Okuyucunun tüketici olarak özelliklerinin cazibesini kanıtlamaya çalışır. Örneğin okuyucunun geliri, eğitim durumu, sahip olduğu ev, otomobil gibi eşyaların oranı vs. araştırılır ve reklam verenlere sunulur. Elbette, gazetenin türü, okuyucu kitlesinin çeşitliliği, verilen reklam için uygun olup olmadığı değerlendirilir. Bu çabada, gazete ile birlikte aynı kuruluşa ait televizyon, internet haber sitesi, radyo gibi başka medyaların da bulunması bir avantajdır. Reklam servisleri genellikle medya planlamacılarına, televizyon, gazete, dergi ve diğer mecralardan oluşan cazip paketler sunarak geliri artırmaktadır. </vt:lpstr>
      <vt:lpstr>Reklam yanında benzer türdeki gelirleri oluşturan ve reklam servisinin çalışma alanına giren ikinci konu ilan toplanmasıdır. İlanlar, resmi ilanlar ve seri ilanlar olarak iki kısımda değerlendirilir. Resmi ilanlar Basın İlan Kurumu tarafından dağıtılan, kamu kuruluşlarının verdiği ilanlar ve zaman zaman reklamlardır. Bunların fiyatı, her yıl Bakanlar Kurulu tarafından belirlenir ve aynı özellikteki tüm gazeteler eşit uygulanır. Verilen miktar da Basın İlan Kurumu tarafından eşit olarak ayarlanır. Dolayısıyla bu ilanların alınması için  reklam servisinin bir çalışma yapması gerekmez. Fakat, özel ilanlar, küçük ilanlar ya da seri ilanlar olarak adlandırdığımız ilan türü, reklam servisinin çabasıyla artar. </vt:lpstr>
      <vt:lpstr>Küçük ilanlar, reklam servisine bağlı birimler aracılığıyla, telefonla ya da günümüzde internet üzerinden alınabilir. Bunların takibi, yayımlanması, ücretlendirilmesi, sona erenlerin ayıklanması önemli bir çaba gerektirir. Küçük ilanlar, gazeteler hem kelime başına alınan para dolayısıyla doğrudan  hem de, okuyucuyu artırarak dolaylı gelir sağlar. Çünkü küçük ilanları verenler, o ilanlardaki satılan, kiralanan eşyalara bakacak olanlar gazeteyi satın alırlar. Özellikle büyük şehirlerde gazetelerin sayfa sayısının önemli bir bölümü küçük ilanlara ayrılır. O şehirde küçük ilanlara hakim olan gazete, aynı zamanda belli bir tirajı da kesinleştirmiş olur. Giderek internet ortamına kaysa da küçük ilanlar hâlâ gazeteler için önemli bir gelir kaynağıdır.</vt:lpstr>
      <vt:lpstr>GAZETE ÜRETİMİNDE KULLANILAN TEKNOLOJİLER Gazete yayımlama sürecinde pek çok teknik araç gereç kullanılır. Teknolojinin gelişimine paralel olarak dönemlere göre yenilenen bu araç gereçleri, haber toplamada kullanılan teknolojiler ve gazete basımı sürecindeki teknolojiler olarak ayırmak mümkündür. Haber ve görsel malzemeyi toplamak, büro ve temsilciliklerden merkeze göndermek, gazetenin birimleri arasında iletişimi ve malzeme alış verişini sağlamak için kullanılan araç gereçler, günlük hayatta ve diğer işletmelerde de benzer amaçlarla kullanılmıştır. Baskı öncesi hazırlık ve baskı sistemlerine ilişkin sistemler ise görece daha gazeteciliğe özgüdür. </vt:lpstr>
      <vt:lpstr>Matbaanın Gutenberg tarafından 15. yüzyılda icat edilmesinden 19. yüzyılda telgrafın bulunuşuna kadar geçen yaklaşık 400 yıl boyunca mekanları aşabilen herhangi bir teknik bulunmuyordu. İlk gazetelerin çıktığı 17. yüzyılda ve gazetelerin yaygınlaştığı 18. yüzyılda da haberleşme için geleneksel yollar kullanılıyordu. Bir haberin iletilmesi, atlı ulaklar, güvercinler, gemiler ya da benzer yollarla taşınması demekti. İnsanlık tarihi kadar eski olan bu yöntemler,  elbette, haberciliğin temel gerekliliği olan hız açısından yetersizdi. Bu nedenle, gazeteler, 17. ve 18. yüzyıl boyunca genellikle, bir şehirde yayımlanmış ve yakın bölgelerden haberler içerebilmiştir.  </vt:lpstr>
      <vt:lpstr>Mekanları aşan ilk buluş Samuel Morse tarafından 1838’de geliştirilen telgraf olmuştur. Morse, kendi adını alan bir alfabe geliştirmiştir. Kodlama temeline dayanan bu sistemde harf ve rakamlara karşılık gelen tıklamalar kablolar ile uzak mesafelere iletilebiliyor ve karşı tarafta Morse alfabesini bilen biri tarafından yazıya dönüştürülüyordu. İlk telgraf hattı 1844 yılında ABD’de döşendi. İletişim alanında bir devrim olarak kabul edilen telgraf kısa zamanda Avrupa ülkelerinde de yaygınlaştı. 1866 yılında Atlantik Okyanusu denizaltı kablosu kurularak ilk kıtalararası telgraf haberleşmesi gerçekleştirilmiştir. </vt:lpstr>
      <vt:lpstr>Osmanlı Devleti’nde telgrafla ilgili çalışmalar yakından takip edilmiş ve icadından birkaç yıl sonra kullanılmaya başlanmıştır. İlk telgraf denemesi 1847 yılında sarayda yapılmıştır. Telgraf hatlarının kurulması ise 1854 Kırım Savaşı’na rastlar. Bu savaş sırasında İstanbul-Varna arasına bir deniz kablosu, Varna-Şumnu arasına bir hava hattı kurulmuş, bu hat Avusturya-Macaristan Devleti sınırına kadar uzatarak, Avrupa şebekesiyle bağlantı kurulmuştur. İstanbul-Edirne telgraf hattı 1855 yılında, İstanbul-Ankara telgraf hattı 1860 yılında işletmeye açılmış, 1861 yılında ise bu hat Kerkük’e kadar uzatılmıştır. </vt:lpstr>
      <vt:lpstr>Samuel Morse’un bulduğu telgraf kablolar ile birbirine bağlanan telli telgraftı. Bu nedenle, deniz altına döşenen kablolarla kıtalar arası bağlantılar kurulmasına rağmen özellikle o dönemin en önemli ticari ve askeri gücü olan deniz araçlarına ulaşamıyordu. Bu nedenle 1887 yılında Heinrich Hertz tarafından bulunan radyo dalgalarını haberleşmede kullanmak üzere çeşitli denemeler yapılmıştır. Radyo dalgaları, sesin modüle edilmesine taşıyıcı dalgalar ile yayılmasına, alıcı tarafından yakalanan dalganın çözülerek sese dönüştürülmesine dayanır. Günümüzde radyo yayınının da temelini oluşturan bu sistem 1896’da Marconi tarafından  telsiz telgraf olarak geliştirilmiş ve telli telgrafın yerini almıştır. </vt:lpstr>
      <vt:lpstr>Gemiler ile haberleşme imkanı verdiği için telsiz telgraf önce klasik telgraf ağlarının tamamlayıcısı olarak yayılmış, ardından da vericilerin gücünün artmasıyla çok uzak mesafelerle iletişim için kullanılmıştır. Osmanlı’da da 1906’da Trablsgarp’ta 1917’de ise İstanbul’da telsiz telgraf kullanılmaya başlanmıştır. Uzun yıllar gazetecilikte de haber iletmek ve kurum içi haberleşmeyi sağlamak için kullanılan telsiz telgraf, günümüzde  polis, ambulans, itfaiye, askeri birlikler gibi güvenlik ve asayişle ilgili kamu birimlerinde işlevsel olarak kullanılmaktadır. Özellikle telefonla haberleşmenin sağlanamadığı coğrafyalarda ve zamanlarda halen önemli bir haberleşme aracıdır. </vt:lpstr>
      <vt:lpstr>Hiç şüphesiz genel anlamda haberleşmede ve gazetecilik alanında en önemli devrim, telefonun bulunuşudur. İcadından bugüne önemli teknik değişimler göstermiş olsa da telefon, haber iletiminde her zaman en önemli araç olmuştur. 1876 yılında Graham Bell ve Elisha Gray adlı iki mucit ayrı ayrı telefon patenti için başvurmuşlar ve mahkemeler 1893 yılında patenti Bell’e vermiştir. Bu arada telefon hızla yaygınlaşmış, Osmanlı’da da 1881 yılında İstanbul’da denemeler yapılmış ve 1906’da ilk santral kurulmuştur. Cumhuriyetin ilk yıllarından itibaren telefon sistemi millileştirilmiş ve geliştirilmiştir. 1929’da Ankara ile İstanbul arasında telefon bağlantısı kurulmuştur. </vt:lpstr>
      <vt:lpstr>1930’larda Türkiye Avrupa hattına bağlanmış, otomatik santraller devreye sokulmuştur. Ancak, telefon haberleşmesi uzun yıllar büyük şehirlerde ve sınırlı sayıdaki abone arasında yapılabilmiştir. Bu dönemde gazetecilik açısından özellikle Ankara’daki haberleri merkeze yani İstanbul’a telefonla yazdırmak önem kazanmıştır. Hükümet tarafından sağlanan imkanlar ile, Ankara gazetecileri haberlerini İstanbul’a telefonda okumakta ve karşı taraf not alarak haberi yazmaktaydı. Bu haberlerin diğerlerinden farklı ve taze olduğunu belirtmek için başına ANKARA (Telefon ile) mahreç bilgisi eklenmekteydi.  </vt:lpstr>
      <vt:lpstr>Sesi mikrofon aracılığıyla elektriksel dirence dönüştürerek ileten ve alıcıda tekrar bir hoparlör ile sese çeviren geleneksel telefon, uzun yıllar gazeteciliğin en önemli haber iletme aracı olmuştur. Telefon ayrıca telefoto, faks gibi cihazların da kullanımını sağlamıştır. Ancak Türkiye’de telefonun tüm ülkeye yaygınlaşması ve etkin kullanımı 1983 yılından sonra gerçekleşmiştir. Liberal ekonomiye geçişle birlikte, telekomünikasyon altyapısı geliştirilmiş analog telefon santralleri yerine dijital santraller kurulmuştur. Ardından, araç telefonu olarak bilinen analog mobil telefon sistemleri ve 1990’larda da dijital mobil telefon sistemleri yani cep telefonları hizmete girmiştir.  </vt:lpstr>
      <vt:lpstr>Cep telefonları, kapsama alanı ve yeteneklerinin gelişmesi sonucu günümüzde gazeteciliğin haber iletmede en büyük aracı haline gelmiştir. Bugün, toplumun tüm kesimlerinin kullandığı cep telefonları, gazetecilikte de elektronik posta ya da çeşitli uygulamalar üzerinden haber ve fotoğraf iletmek için kullanılmaktadır. Bir tür bilgisayar olan akıllı telefonların mobil ağlara bağlanmasıyla birlikte gazeteciler, haberle ilgili bilgileri, fotoğrafları, verileri ve hatta haberin yazılmış halini hiç olmadığı kadar hızlı bir şekilde merkeze iletebilmektedirler.  </vt:lpstr>
      <vt:lpstr>Gazetelerde kullanılan haber iletme araçlarından biri de, uzun yıllar rakipsiz olan teleks cihazı idi. 1930’lu yıllarda Almanya’da geliştirilen teleks sistemi birbirine bağlanabilen ve yazıları ağ üzerinden karşı taraftaki telekse yazdırabilen cihazlardı. Özellikle 1970’lerden sonra ajans haberciliğinin ve gazetelerin en önemli cihazı olan teleks, matrislere hazırlanan yazıların bağlanılan tüm diğer telekslere geçilebilmesi nedeniyle uzun haber metinlerinin gönderilmesinde kullanılmıştır. Ancak daktilo ile yazılan yazıların gönderilebilmesi için telekste bir kez daha yazılması gerektiği için ve yazıların nokta vuruşlu yazıcılar gibi satır satır yazdırılması nedeniyle zaman kaybettirdiği için yerini 1980’lerde fakslara bırakmıştır. </vt:lpstr>
      <vt:lpstr>Faks cihazları, taradığı yazıyı telefon hattı üzerinden karşı cihaza gönderen ve karşı tarafta genellikle termal kağıda işleyerek çıkaran cihazlardı. Taranan belgedeki koyuluk oranlarının belirli elektrik akımı derecesiyle temsili temeline dayanır. Bu elektrik akımı karşı taraftaki cihaza telefon hattı üzerinden aktarılır ve taranan belgedekine benzer bir kopya oluşturulur. 1970’lerde geliştirilen ve gazetelerde 1980’ler boyunca kullanılan faks makineleri telekslerin yerini almıştır. Gazeteler dışında, özellikle ticari işletmelerde, resmi kurumlarda da faks yaygın olarak kullanılmış olmakla birlikte, bilgisayar ağlarının ortaya çıkışı ile gazetecilikteki kullanım alanını yitirmiştir. </vt:lpstr>
      <vt:lpstr>Bilgisayar ağları, 1990’ların sonlarından itibaren haber iletiminde ve gazetelerin kurum içi bilgi-belge aktarımında başat araç haline gelmiştir. Bilgisayarlar gazetelerde 1980’lerin ortalarında özellikle dizgi ve tasarım işlemleri için kullanılmaya başlanmıştır. Ancak bilgisayarların ağlar üzerinden birbirlerine bağlanması mümkün olmadığı için haberleşme amacıyla kullanımı mümkün olmamıştır. ODTÜ ve Ege Üniversitesinin 1993-94 yıllarında başladığı internet çalışmaları, düşük hızı ve işletmelere açık olmaması nedeniyle gazetecilikte de kullanılamamıştır.  İnternet ağlarının yaygın bir şekilde kullanımı ancak 1996 yılından sonra söz konusu olmuştur.  </vt:lpstr>
      <vt:lpstr>ABD’de askeri ve akademik amaçlarla kurulan Arpanet adlı proje ile 1970 yılında sadece 15 bilgisayarın birbirine bağlandığı bir ağla başlayan internet, 70’li yıllar da gelişmiş, elektronik posta ortaya çıktı ve İngiltere Kraliçesi’nin 1976 yılında ilk e-mailini göndermesiyle düşünce olarak yaygınlaşmıştır. 80’li yıllarda teknolojik açıdan gelişmeler yaşanmış, alan adları ilk olarak 1984 yılında kullanılmaya başlanmıştır. İnternet tüm dünyada kişisel bilgisayarların yaygınlaştığı 1990’larda günlük hayata girmiş, haberleşme ve diğer amaçlarla kullanılan WWW (World Wide Web) sistemi 1991’de geliştirilmiştir . </vt:lpstr>
      <vt:lpstr>Günümüzde, sıradan günlük haberleşmede, ticari, siyasi, sosyal amaçlarla kullanıldığı gibi, iletişim alanında da internet en büyük devrim olmuştur. Gazeteler, hem haber ve diğer malzemeleri iletmek amacıyla, hem de kurum içi haberleşme ve bilgi-belge gönderiminde internet ya da intranet ağlarını kullanmaktadır. Gazetenin ya da ajansın herhangi bir yerdeki muhabiri, şifresiyle ağa girip yazdığı haberi, çektiği fotoğrafı yükleyebilmektedir. Ajanslar haberlerini abonelerine internet ağlarını kullanarak servis etmektedir. Gazetelerin merkez ve temsilcilikleri arasındaki iletişim de aynı ağlar üzerinden sağlanmaktadır. Geçmişte önemli bir sorun olan yapılmış sayfaların temsilciliklerdeki matbaalara gönderimi bu ağlar ile anında gerçekleşmektedir.</vt:lpstr>
      <vt:lpstr>Gazetecilik için önemli bir bilgi kaynağı ve arşiv olan internet siteleri, haber üretimi sırasında gerekli olan temel bilgilere ulaşmayı sağlamakta, haberde kullanılacak bilgilerin doğrulanması, habere görsel malzeme bulunması gibi amaçlara hizmet etmektedir. 2000’lerden sonra, gazetelerin elektronik versiyonlarının da yayına sokulması ve ayrıca sadece internet üzerinden yayın yapan pek çok haber kuruluşunun ortaya çıkışı, gazeteciliğin geleceği açısından internetin temel bir mecra olacağını göstermektedir. Dünyanın çeşitli ülkelerinde basılı gazete ve dergilerin sadece internet üzerinden sunulması eğilimi hızla artmaktadır.  </vt:lpstr>
      <vt:lpstr>GAZETE ÜRETİMİNDE KULLANILAN  TEKNİK CİHAZLAR Gazete üretiminin ikinci aşaması, baskı öncesi hazırlık ve baskı sürecini kapsar. Bu süreçte kullanılan araç gereçler de zaman içinde teknolojiye paralel olarak değişmiştir. Matbaanın bulunduğu 1440’lardan bu yana, teknik imkanlardaki gelişme baskı öncesi işlemlere ve baskı makinelerine de yansımıştır.  Bu aşamadaki cihazların önemli bir bölümü, gazeteyi baskıya hazırlama işlemi sırasında kullanılır. Bunlar, dizgi, tasarım, film, montaj, kalıp gibi aşamalardaki cihazlardır.  </vt:lpstr>
      <vt:lpstr>Yazıyı bazı yöntemlerle çoğaltma çabasının geçmişi 5. yüzyıla kadar dayanır. Çinlilerin ağaç baskı yöntemiyle kitaplar bastıkları, Uygur Türklerinin 13. yüzyılda ayrı harfleri birleştirerek baskı yaptıkları bilinmektedir. Ancak ilk baskı makinesini Gutenberg diye bilinen Johannes Gensfleisch tarafından 1440 yılında geliştirilmiştir. Metal karışımından döktüğü harfleri birleştirerek yazılar elde eden Gutenberg, bu hafrlerin üzerine boya sürerek ve kağıda bastırarak özellikle İncil çoğaltmıştır. Ancak genel anlamda teknoloji henüz gelişmediği için, kol kuvvetiyle çalışan bu baskı sistemi bir makineden çok, el tezgahı şeklindeydi.  </vt:lpstr>
      <vt:lpstr>19.yüzyıla kadar baskı sistemlerinde önemli bir gelişme sağlanamamıştır. Baskı teknolojisindeki temel değişim Friedrich König adlı Alman tarafından 1811’de mekanik baskı makinesinin bulunmasıyla gerçekleşmiştir. Tüm gövdesi demirden olan bu makine saatte 400 baskı yapabilmekteydi. Andreas Bauer ile ortaklık kuran König, bugün de bir matbaa markası olan König-Bauer adıyla Times gazetesi için saatte 1100 baskı yapabilen bir makineyi 1814’te üretmiştir. 1845 yılında Amerika’da gazete basımına uygun ilk rotatif baskı makinesi geliştirilmiştir. Aynı yıllarda saatte 16000 hızla, bobin kağıda baskı yapabilen sistemler üretilmiştir.  </vt:lpstr>
      <vt:lpstr>Bütün bu sistemler tipo baskı olarak adlandırılan temele dayanmaktaydı. Tipo sisteminde harfler diğer yüzeye göre kabartılmış şekilde olduğu için mürekkep bu kabartılı yüzeye sürülmekte, hazırlanan sayfaların kalıbı kağıda temas ettiğinde yazılar ortaya çıkmaktaydı. Tipo baskı sistemi için uzun yıllar önceden metalden dökülmüş harflerin elle yan yana birleştirilmesi yoluyla dizgi yapılmıştır. Kitap gibi zamana bağlı olmayan ürünler için sorun oluşturmayan bu dizgi sistemi, gazete söz konusu olduğunda çok yavaş kalmaktaydı. Bu nedenle, dizgi sistemini de makineleştirme çabaları matbaanın icadından itibaren başlamıştır. </vt:lpstr>
      <vt:lpstr>1886 yılında ABD’de Mergenthaler adlı bir mucit, linotype adı verilen dizgi makinesini geliştirdi. Yazı makinelerindeki gibi bir klavyesi olan ve tuşlara her vurulduğunda bakır bir kalıbın içinden harflerin üretildiği,  satır sonlarının otomatik düzenlendiği sistemde, kalıplar yani satırlar oluştuktan sonra üzerine sıcak metal püskürtülüyor ve blok halinde metalden dökülmüş satırlar elde ediliyordu. Daha sonra satırlar birleştirilerek sayfalar oluşturuluyordu.  Sistem sıcak metalden yazı üretildiği için sıcak dizgi olarak adlandırılmıştır. Sistemin monotype, entertype gibi isimlerle anılan gelişmiş şekilleri, 1990’lara kadar basım sektöründe kullanılmıştır.  </vt:lpstr>
      <vt:lpstr>İlk görsel malzeme, 1885 yılında klişe tekniğinin Meisenbach tarafından bulunmasıyla basılabilmiştir. Tıpkı harfler gibi görsel malzemeler de bir metalin kabartılmasıyla yükseklik kazanan yüzeylerin mürekkep alması ve kağıda basılması temeline göre kullanılabilmiştir. Ancak, sıcak dizgi, klişe ve genel olarak tipo baskı sistemi, basık öncesi hazırlık ve baskı aşamasındaki teknik kısıtlılıkları nedeniyle bugünkü gibi kaliteli baskı yapmaya izin vermiyordu. Yazılar kağıda metalin doğrudan temas etmesi nedeniyle çok net olmuyor, fotoğraflar metalden hazırlanan klişeden oluştuğu için kalitesiz basılıyordu.  Yine de tipo sistemi 17. yüzyıldan itibaren yayımlanan ilk gazetelerin ve basım sanayinin temel baskı sistemi olmuştur.</vt:lpstr>
      <vt:lpstr>Tipo baskı sistemi, gazetelerde 20 yüzyılın ortalarına kadar ömrünü sürdürmüştür. Diğer baskı işlemlerinde ise çok daha yakın yıllara kadar tipo baskı kullanılmıştır. Gazetelerde rotatif versiyonları, diğer küçük çaplı matbaa işleri için maşalı, kazanlı, pedalli gibi çeşitleri Türkiye’de 1990’ların sonlarına kadar basım sanayiinde yer bulmuştur. Ulusal gazeteler tipo sistemini 1970’lerde tamamen terk etmiş olsa da, yerel gazetelerde bu sistem ancak 1990’larda yerini ofsete bırakabilmiştir. Son 20 yıldır tipo sistemler kullanımdan kalkmış, sadece basın müzelerinde sergilenir hale gelmiştir.  </vt:lpstr>
      <vt:lpstr>OFSET BASKI: Ofset baskı sisteminin temelleri ABD’de 1910’larda atılmıştır. Ancak, sistemin profesyonel anlamda kullanılması Amerika’da 1960’larda, Avrupa ve Türkiye’de 1970’lerde gerçekleşmiştir. Türkiye’de ilk olarak Günaydın gazetesi 1968’de ofsete geçmiş, diğer büyük gazeteler de 1970’lerin ilk yarısında tipo sistemi bırakmışlardır.  Bu sistem, foto-kimyasal baskı ya da düz baskı olarak da adlandırılır. Ofset sistem, basılacak malzemenin fotoğrafını çekmek, açma, sabitleme gibi kimyasal yollarla kalıbını hazırlamak temeline dayandığı için bu adı alır. Kaliteli olmasını sağlayan temel fark da fotoğraf esasına dayanmasıdır.  </vt:lpstr>
      <vt:lpstr>Diğer yandan, ofset baskıda tipo gibi çıkıntılı yükseltilmiş yüzeyler yoktur. Ofset kalıbı düz bir metaldir. Baskı işlemi, kalıptaki iş alanlarının mürekkep alması, boş alanların almamasını sağlayan su ve yağın karışmaması ilkesine dayalıdır.  Hazırlanan sayfaların fotoğraf çekilerek filmi elde edilir, filmler yine fotoğraf ve banyo yoluyla ışığa duyarlı metal kalıplara geçirilir. Bu kalıplar ofset baskı makinesine takılarak baskı elde edilir. Ofset sistemde, sıcak metalden harf dökülen entertype gibi sistemler yerine kağıda ya da filme çıktı verebilen  dizgi sistemleri kullanılır. İlk dönemler soğuk dizgi de denilen bu sistemler elektrikli daktilolar, bazı bilgisayar öncesi dizgi sistemleri ve son olarak bilgisayarlardan oluşur. </vt:lpstr>
      <vt:lpstr>Elektrikli daktilolar ve bunların gelişmiş şekilleri olan composer adı verilen dizgi sistemleri ofset baskı makinelerinin bilgisayara kadar olan döneminde kullanılmıştır. Ofset baskı sisteminin temeli 1970’lerde de şimdikiyle aynı olduğu halde, baskıya hazırlık sistemlerinden büyük değişiklikler meydana gelmiştir. İlk dönemde, bilgisayar olmadığı için dizgi, sayfa düzeni, fotoğraf, sayfa filmi ve kalıp gibi hazırlık işlemleri hem uzun zaman alıyor hem de şimdiki kadar kaliteli olamıyordu.  Dizgi ayrı ayrı sütunlar halinde yapılıyor, sayfa düzeni ise bu yazıların pikaj denilen bir işlemle karton üzerinde elle birleştirilmesiyle yapılıyordu. Başlıklar ayrı makinelerde üretiliyor, fotoğraflar sayfaya film aşamasında ekleniyordu. </vt:lpstr>
      <vt:lpstr>1980’lerde bilgisayarlar dizgi işleminde kullanılmaya başlanmış, fotoğraf esaslı bir makine olan ve foto-dizgi olarak da bilinen compugrafik makinelerle kaliteli yazılar üretilmiştir. Ancak bu makineler sayfa düzeni yapmaya imkan vermeyen, yalnızca sütunlar halinde yazılar dizebilen, yazıları sağa, sola dayalı, ortalı ve bloklu yapabilen ve 72 puntoya kadar başlıklar çıkarabilen bilgisayarlardı. Çözünürlük kalitesi yüksek olmakla birlikte, yazıyı fotoğraf olarak pozlayan ve fotoğrafik kağıda baskı yoluyla çıkaran pahalı bir sistem olması en büyük olumsuzluğuydu. 1990’lara gelindiğinde, bilgisayar sistemleri gelişmiş ve dizgi yanında sayfa düzeninin de ekranda yapılabildiği yeni yazılımlar ortaya çıkmıştır. </vt:lpstr>
      <vt:lpstr>Son 25 yılda yetenekleri hayli gelişen bilgisayarlar, gazete dizgisi ve sayfa düzeni alanında da ilk örnekleriyle kıyaslanamayacak derecede yol almıştır. Bugün bir gazetenin dizgisi, sayfa düzeni, fotoğrafların sayfaya yerleştirilmesi, grafikler, illüstrasyonlar bilgisayar ortamında yapılmakta, sayfalar film ya da kalıba baskı yapabilen printer’lara gönderilmektedir. Bilgisayardan önce, pikaj kartonları üzerine elle yapılan sayfa düzenleri, daha sonra sayfa filmi kameralarıyla filme alınmakta, karşılıklı basılacak sayfalar montaj aşamasında birleştirilmekte ve fotoğraflar bu aşamada sayfaya yerleştirilmekteydi. Montaji biten filmler ise tekrar kalıp makinesinde pozlanarak baskıya hazır hale gelmekteydi.  </vt:lpstr>
      <vt:lpstr>Baskı sistemi bugünküyle aynı olduğu halde, baskıya hazırlık sistemlerindeki sorunlar nedeniyle bilgisayardan önceki ofset gazeteler şimdikiler kadar kaliteli olmuyordu. Görsel malzemenin, özellikle renkli fotoğrafların kullanımı sorunluydu. Bugün bilgisayara attığımız herhangi bir fotoğrafı istersek siyah beyaz yani tramlı renk olarak, istersek renkli fotoğraf yani trikromi olarak kullanabiliyoruz. Bilgisayardan önce siyah beyaz fotoğraflar ayrıca tramlı film olarak işlemden geçiriliyor, renkli fotoğraflar ise CMYK (Cyan, Magenta, Yellow, Black) renk süzümü denilen bir işlemle renklerine ayrılıyordu. Benzer bir şekilde, sayfada kullanılacak renkli başlıklar, renkli zeminler gibi unsurlar da montaj sırasında el ile oluşturuluyordu. </vt:lpstr>
      <vt:lpstr>1990’ların ortalarından itibaren sayfa düzeni bilgisayarda, QuarkXpress, InDesign gibi yazılımlarla, fotoğraflarlar Phostoshop yazılımı ile, grafikler ise CorelDraw,FreeHand Illustrator gibi programlarla yapılmaktadır. Karşılıklı basılacak sayfaların birleştirilmesi yani montaj işlemi de bilgisayarda yapılmaktadır. Sayfaların filmi, film makinesi denilen sistemlerden alınmaktadır. Bu sistemler bilgisayardaki sayfanın fotoğrafını rulo filme pozlayan ve sonra açma-sabitleme banyosunu otomatik olarak yapan makinelerdir. Filmler ozosol adı verilen ışığa duyarlı metal kalıplara pozlanmakta ve yine banyo edilerek baskıya hazır hale gelmektedir. Son 10 yıldır, bilgisayardan doğrudan kalıba baskı yapabilen CTP adı verilen kalıp sistemleri de yaygınlaşmıştır. </vt:lpstr>
      <vt:lpstr>Hazırlanan kalıplar web ofset baskı makinesine takılarak baskıya geçilir. Ofset sistemde tabaka kağıt kullanan, kaliteli ancak düşük tirajlı işler için geliştirilmiş düz ofset makineler ve gazete basımı için geliştirilmiş yüksek hızlı web ofset (rotatif) makineler vardır. Çalışma temeli aynı olmakla birlikte, web ofset makineler, bobin kağıda çift taraflı olarak yüksek hızla baskı yapar. Web ofset sistemler basılacak gazetenin sayfa sayısına, sayfaların ne kadarının renkli olduğuna bağlı olarak ünitelerden oluşur. Bir makine parkında ne kadar çok ünite vara, o kadar fazla sayfalı gazete basabilir. Ünite sayısı sınırlı olduğunda renkli sayfaların sayısı da azalır.  Çünkü her ünite 4 sayfa siyah beyaz gazete basarken, her aynı sayıdaki sayfa renkli olduğunda ancak 4 ünitede basılır.</vt:lpstr>
      <vt:lpstr>GAZETE HAZIRLAMA SÜRECİ Bir ulusal günlük gazetenin hazırlama süreci, haberlerin toplanmaya başladığı sabah saatlerinde başlar, gazetenin teknik üretiminin sonuçlandığı gece yarısından sonraki saatlerde sona erer. Ancak, arada kalan zamanlarda da haber toplama işlemi devam ettiği için gazetecilik aslında kesintisiz 24 saate yayılmış bir iştir. Gazetecilik en temelde haber toplama işi olduğu için, sürecin ilk aşaması, haberlerin toplanması, yazılması ve merkez ya da temsilciliklere iletilmesi işinden oluşur. Ardından yazı işlerine ulaşan haberler ve diğer malzemeler elenerek yayımlanacak gazete içeriği oluşturulur. Sayfa düzeni tamamlandıktan sonra ise baskı ve dağıtım aşaması ile süreç tamamlanır.</vt:lpstr>
      <vt:lpstr>Haberlerin Toplanması Aşaması: Gazeteler haberleri kendi muhabir ağlarından, ajanslardan ve diğer medya organlarından elde eder. Haberlerin nicel açıdan büyük bölümü abone olunan ulusal ve uluslararası ajanslardan alınır. Ancak bu haberler tüm yayın organlarının elinde bulunduğu için, fark yaratacak haberlere ihtiyaç vardır. Bu tür haberler ise gazetenin kendi haber toplama ağından elde edilir. Bu ağ, gazetenin büyüklüğü ve gücüyle bağlantılı olarak yurt içinde ve yurtdışında olabildiğince geniş tutulmaya çalışılır. Özellikle İstanbul merkezde, başkent olduğu için Ankara’da, temsilciliklerin bulunduğu İzmir, Adana, Trabzon, Antalya gibi büyük illerde ve büroların açıldığı haber malzemesi sağlayan büyük merkezlerde muhabirler bulundurulur. </vt:lpstr>
      <vt:lpstr>Merkez ve temsilciliklerde çalışan muhabirler, belli konularda uzmanlaşmışlardır. Gazete için özel haberler üretmeye çalışan bu muhabir kadrosu, meslekte deneyimli, alanıyla ilgili geniş haber kaynaklarına sahip, olayların arka planı hakkında bilgi sahibi nitelikli gazetecilerden oluşur. Bu muhabirler, gazetenin özellik ve önceliklerine göre, okuyucunun beklentilerini karşılayacak konularda, diğer gazetelerde bulunmayan haberler üretmeye ya da rutin konuların özel yanlarını bulmaya çalışırlar. Örneğin bir parlamento muhabiri, o gün ajansların da geçtiği bir yasa görüşmesini haber yapmak yerine, bu yasanın ne getireceğini, kimleri nasıl etkileyeceğini, ne amaçla çıkarıldığını, kimlerin neden karşı çıktığını vs. içeren bir özel haber ortaya koymaya çalışır. </vt:lpstr>
      <vt:lpstr>Bu tür haberler, birikimi ve kaynaklarla ilişkiyi gerektirir, yıllar içinde elde edilen bir deneyimle yapılabilir. Dolayısıyla, gazetecilikte uzmanlaşma, belli konularda uzman gazeteci çalıştırma, doyucuru bir habercilik için şarttır. Uzmanlaşma o kadar ilerlemiştir ki, bir muhabir politika muhabiri olmakla yetinmez, özellikle bir partiyi takip ederek orada uzmanlaşır. Bir spor muhabiri, spor haberlerini takip etmekle, hatta futbolu takip etmekle yetinmez, Fenerbahçe’yi muhabirliğinde uzmanlaşır. Benzer uzmanlıklar ve alt uzmanlıklar, diğer birimler için de söz konusudur. Ekonomi muhabiri olmak bir uzmanlaşma gerektirir ama borsa muhabirliği daha ayrıntılı bir uzmanlık alanıdır.  Diplomasi muhabirliği uzmanlık alanıdır ama Ortadoğu muhabirliği daha da uzmanlaşma gerektirir.</vt:lpstr>
      <vt:lpstr>Elbette, muhabirlerin uzmanlaştığı alanlar çalıştıkları gazetenin türüne, çapına, siyasi yaklaşımına, okuyucusunun beklentisine vs. göre değişir. Ekonomi gazetesi ile spor gazetesinin muhabir kadrosunu elbette çok farklı olacaktır. Bir fikir gazetesinin muhabir kadrosunun ağırlığı politika, ekonomi, dış haberler alanındayken, kitlesel haber gazetelerinde, bunlara magazin, spor, sağlık gibi alanlar eklenir. Magazin/bulvar gazetelerinde ise muhabirlerin ağırlıklı bölümü magazin, polis/adliye gibi konuları takip eder, siyaset, ekonomi, dış haberler gibi ağır konular ajanslardan kullanılır. Gazetenin siyasi duruşu da takip edilen haber kaynaklarının farklılaşmasına dolayısıyla uzmanlaşmanın değişmesine yol açabilir.  </vt:lpstr>
      <vt:lpstr>Muhabirlerin uzmanlaşma alanları çalıştıkları şehre göre de değişebilir. İstanbul’da çalışan muhabirler, şehrin ürettiği haber malzemesine paralel olarak, ekonomi, spor, magazin, kültür-sanat, polis-adliye gibi konularda uzmanlaşmışlardır. Buna karşılık Ankara gazetecileri, başta parlamento olmak üzere, siyasi partileri, sivil toplum kuruluşlarını, yüksek yargıyı, üst düzey bürokrasiyi yani ağırlıklı olarak politikaya ilişkin konuları takip etmekte uzmandılar. İzmir, Adana, Trabzon ve Antalya gibi temsilciliklerde çalışan muhabirler, hem ulusal baskıya girecek önemdeki farklı olayları hem de bölge sayfaları/ekleri için şehir haberlerini takip ettiklerinden birden fazla konuda uzman olmak durumundadır.  </vt:lpstr>
      <vt:lpstr>Benzer durum, büroların bulunduğu büyük illerde de söz konusudur. Bu bürolarda çalışan muhabir sayısı sınırlı olduğundan, aynı gazeteci kimi zaman politika, kimi zaman asayiş haberi takip edecek, hatta yeri geldiğinde spor karşılaşmalarını, magazin gelişmelerini de izleyecektir. Yurtdışındaki muhabirlerin durumu da benzer şekildedir. Muhtemelen bir iki kişiden oluşan ekiplerden oluşan bu birimler, gazeteyi ilgilendirecek her türden haberi toplar ve dolayısıyla muhabirlerin, merkez ve temsilciliklerdeki kadar uzmanlaşmaları beklenemez. Muhabir ağının son halkası olan kaşeli muhabirlerde de uzmanlaşma imkanı yoktur. Bu muhabirlerden durumun gerektirdiği her tür haberi toplaması beklenir.</vt:lpstr>
      <vt:lpstr>Gazetenin kendi elemanları, merkez, temsilcilik, bürolardan, yurt içinden ve yurt dışından olabildiğince özel, farklı haberleri toplayıp gazetenin merkezine ya da bölge baskısı için temsilciliğine gönderirler. Muhabirler, kendi uzmanlıkları ve duyumları doğrultusunda haber üretebilecekleri gibi, kimi zaman belli konuları araştırmaları için görevlendirilebilirler. Rutin haber yerine özel haber üretmek amacında olduklarından gündemin perde arkasını, gizli noktalarını, olayların nedenlerini ve ayrıntılarını araştırırlar.  Bir gazetenin özel haber üretebilecek nitelikte ve sayıda yeterli muhabiri varsa, diğerlerinin önüne geçer. Çünkü gündem yaratacak, ses getirecek konulara yer verebilme şansı ancak böyle bir kadro ile mümkün olur. </vt:lpstr>
      <vt:lpstr>Haber Ajansları: Gazete yazı işlerine haberlerin sayıca büyük bölümü ajanslardan gelir. Hiçbir gazete, tüm gündemi kendi muhabir ağıyla toplayamaz. Toplamaya kalkarsa çok sayıda muhabir çalıştırması gerekir ki bu da ekonomik açıdan mümkün değildir. Zaten haber ajansı düşüncesi bu ekonomik gereklilikten doğmuştur. Her gazetede yer alması gereken belli konulardaki rutin haberleri toplamak için ajanslar kurulmuştur. Bu ajanslar, pek çok aboneye aynı haberi sattığı için çok daha fazla sayıda muhabir çalıştırabilir, haber toplamak için harcama yapabilir, daha çok yerde bürolar açabilir ve bunun maliyetini abonelerine paylaştırır. Gazeteyi oluşturan onlarca değişik konudaki yüzlerce haber, dünyanın değişik bölgelerinden ancak ajanslar yoluyla alınabilir.</vt:lpstr>
      <vt:lpstr>Haber ajansları gazetelerin tirajına, ulusal, bölgesel, yerel oluşuna göre değişik abonelik türleri hazırlayarak, rutin haberlerin uygun bir maliyetle elde edilmesini sağlarlar. Ajanslar sadece gazetelere değil, radyo-televizyon, internet gibi haber medyasının tümüne ve çeşitli amaçlarla haberleri takip etmek isteyen kuruluşlara da hizmet verir. Haber ajanslarının bir bölümü ülkelerin ulusal ajanslarıdır. Türkiye için Anadolu Ajansı örneğinde olduğu gibi, bu kuruluşlar resmi ya da yarı resmi kimlikte ve yapıdadır. Haber toplama ve üretme sürecinde, ait oldukları ülkenin ekonomik ve politik gücünü kullanırlar. Örneğin Anadolu Ajansı, resmi haberleri üretirken diğer ajanslara ve muhabirlere göre daha avantajlıdır. Bazı haberler sadece Anadolu Ajansına verilir. </vt:lpstr>
      <vt:lpstr>Ancak, bu ulusal haber ajanslarının yönetimlere çeşitli ölçülerde bağımlı olması, üretilen haberlerin içeriğine de yansır. Belli konularda resmi görüşün ve yaklaşımın dışına çıkmaları beklenemez. Ancak, yine de Anadolu Ajansı Türkiye’de yazılı basının haber ve görsel malzeme içeriğinin yüzde 70/80’ini karşılayan vazgeçilmez bir kurumdur. Yurt içinde gazetelerin hiçbirinin kuramayacağı kadar geniş bir organizasyonu bulunan Anadolu Ajansı, ayrıca başta Orta Asya ve Balkanlar olmak üzere, dünyanın önemli merkezlerinden temsilcilikler kurarak, muhabir bulundurarak çok geniş bir haber hizmeti sunar. Kendi ağının ulaşamadığı uzak bölgelerdeki haberleri de uluslararası haber ajanslarından alıp çevirerek abonelerine iletir.</vt:lpstr>
      <vt:lpstr>Anadolu Ajansı, haberlerini abonelerine internet üzerinden yolladığı gibi, uydu televizyonu yayınına eklenmiş olarak da gönderir. VBI (Vertical Blank Interval) denilen ve uluslararası haber ajansları tarafından da 1990’ların ortalarından bu yana kullanılan teknik, haber ve fotoğrafların, televizyon yayınına eklenmesine dayanmaktadır. TRT 2 yayınını alan bir abone, bilgisayarına takılan bir decoder ve yazılım aracılığıyla, Anadolu Ajansını takip edebilir. Haberler, servise konulduğu anda, izleme programı ekranında başlık olarak görünür. Kategoriler halinde filtrelemek, konuya göre, başlığa göre arama yapmak mümkündür. Haberler ve fotoğraflar ulaştıkça yayımlanır. Editörler, kullanacakları malzemeleri bilgisayarlarına kaydederler.</vt:lpstr>
      <vt:lpstr>Bunun yanında internetin hızını ve yaygınlığını artırmasına paralel olarak, ajans haberlerinin abonelerce bir kullanıcı adı ve şifre ile girilerek alınması yolu da giderek yaygınlaşmıştır. Birçok haber ajansı internet üzerinden haber servisi yapmaktadır. Özellikle yerel gazeteler internet üzerinden yapılan sınırla haber paketlerini almakta, internet haber siteleri de kendilerine yönelik özel haber paketlerini benzer yolla kullanmaktadır. Her durumda, haberler bir yazı dosyası, fotoğraflar ise kullanılmaya hazır JPEG dosyası olarak geldiğinden editör için keni sayfasıyla ilgili haberler üzerinde çalışmak ve gerektiğinde arşivlemek son derece kolay, teknik olarak sayfayı üretmek de hızlı hale gelmiştir.  </vt:lpstr>
      <vt:lpstr>Anadolu Ajansı yanında, Türkiye’de faaliyet gösteren ve gazetelerin yararlandığı bazı özel haber ajansları da vardır. İhlas Haber Ajansı (İHA) ve Demirören Haber Ajansı (DHA) günümüzde gazetelere haber servisi yapan ajansların öne çıkanlarıdır. Bu ajanslar da, kendi başlarına bağımsız haber ajansı kimliğinde değildir. İHA, Türkiye gazetesinin, Demirören Haber Ajansı Demirören Medya Grubunun bünyesindeki ajanslardır. Diğer yandan, Anadolu Ajansı’nın yazılı basın haberciliğindeki gücü ve önemi nedeniyle, bu haber ajansları ikincil bir konumda bulunmaktadır. Aynı nedenle, bağımsız haber ajanları gelişememiş, var olan ajanslar da son yıllarda kapanmış ya da işlevsiz hale gelmiştir.</vt:lpstr>
      <vt:lpstr>Gazeteler, dış haberler için uluslararası haber ajanslarına da abone olurlar. Özellikle kendi muhabirlerinin bulunmadığı uzak ülkelerdeki haberleri almanın tek yolu tüm dünyadan haber toplayan ve tüm dünyaya servis eden ajanslardan yararlanmaktır. Bu ajanslardan özellikle Reuters ve Associated Press (AP) Türkiye’de büyük gazetelerin abone olduğu ajanslardandır. Ayrıca Agence France Press (AFP), United Press International (UPI) da önemli uluslararası haber ajanslarındandır. Bu ajanslar, kendi muhabirleri aracılığıyla veya diğer ülkelerin ajanslarıyla haber değiş tokuşu yaparak, tüm dünyadaki gelişmeleri toplar ve abonelerine sunar.  </vt:lpstr>
      <vt:lpstr>Diğer Medya Kuruluşları: Gazeteler için bir başka haber kaynağı da başka medya kuruluşlarıdır. Özellikle yabancı gazete, dergi, radyo ve televizyonlar, dış haberler için kaynak olarak kullanılır. Diğer yandan, gazeteler televizyonlardaki bir haberi yeniden ele alıp üretebilirler. Rakip gazetelerin yayımladıkları haberlerin ele alınıp kullanılması da yaygın bir yöntemdir. Günümüzde internet haber medyasının yaygınlaşmasıyla birlikte bu yeniden üretim daha da yaygınlaşmıştır. Gazeteler televizyonların, televizyonlar gazetelerin haberlerini yeniden üretmekte, internet haber medyası ise diğer tüm medya kuruluşlarının haberlerini yayımlamaktadır. Kaynak gösterilmek ve izin alınmak şartıyla etik olan bu durum aksi halde, etik dışı ve hatta yasa dışıdır. </vt:lpstr>
      <vt:lpstr>YAZI İŞLERİNDEKİ ÇALIŞMA Yazı işleri, editoryal birimlerin oluşturduğu ve gazetenin içeriğini seçen, biçimlendiren, oluşturan birimdir. Editörler, kendi alanlarındaki sayfalara haber seçer, bu haberleri yeniden ele alarak düzenler ve sayfada nasıl yer alacağını da belirleyecek süreci teknik bölüme devreder. Editörün günlük çalışması, kullanabileceğinden her zaman çok daha fazla olan haberler arasından hangilerini seçeceğini belirlemek, bu haberlerin ne şekilde sayfada belirlemek, haber bağlamına oturtmak, önemine işaret etmek, okuyucunun anlayacağı biçime sokmak işlemlerinden oluşur. Haberler önce incelenir, sonra seçilir, en sonunda da biçimlendirilir. </vt:lpstr>
      <vt:lpstr>İnceleme işlemi, editörün ajanslardan ve kendi muhabirlerinden gelen haberleri okuması, gündem açısından değerini belirlemesi, yaratacağı etkileri sezerek önemini anlaması ve kullanmak üzere ayırması işlemidir. Bu işlem gün boyu devam etmekle birlikte, özellikle haberlerin yazı işlerine gelmeye başladığı öğleden sonra yoğunlaşır. Editör bilgisayarına düşen haberleri okur, gündemi ve olayların arka planını yakından bildiği için, önüne gelen haberin değerini kolaylıkla fark edebilir. Önceden belirlenen ve önceki günlerden devam eden gündemler yanında beklenmedik gelişmeler de seçim sürecinin parçasıdır. Muhabirlerden gelen haberler kimi zaman önceden sipariş edilmiş ve bekleniyor olabilir ama ajansların her an takip edilmesi gerekir. </vt:lpstr>
      <vt:lpstr>İkinci aşama aslında ilk aşamayla iç içe olan seçme sürecidir. Editör haberleri incelerken, kullanma ihtimali olanları ayırır. Günümüzde bu, bilgisayarına kaydetmek şeklinde kolay bir işlemdir. Kendi alanındaki tüm gündemi inceleyen editör, bunların önemlilerini, kendisine ayrılan sayfa ya da sayfaları da göz önünde bulundurarak bilgisayarına indirir. Gün içerisinde seçtiği haberlerin önemini kaybetmesi, yerine başka haberlerin seçilmesi mümkündür. Olayların hızlı geliştiği günlerde ve sıcak konularda, seçilen haberlerin gazetenin basıldığı saate kadar pek çok kez değişmesi olağan bir durumdur. Ancak ekonomi, sağlık, dış haberler gibi görece sakin sayfaların haberleri, güncel politik konulara göre daha az değişir. </vt:lpstr>
      <vt:lpstr>Editör incelediği ve kullanmak üzere seçtiği haberleri son aşamada gazetedeki ayırdığı yere göre biçimlendirir. Biçimlendirme, haberin hatalarını son bir kez gözden geçirme, hatalarından arındırma işlemini yani redaksiyonu da kapsar. Haberde yer alabilecek olası hatalar; bilgi hataları, haber tekniği açısından yanlışlar, imla hataları ve dizgi yanlışlarıdır. Redaksiyon, kötü yazılmış bir haberi hatalarından arındırmaktır. Bu işlem sırasında haberin kurgusu değiştirilebilir, önemsiz bir yönü öne çıkarılabilir. Editör konu hakkında en önemli uzman olduğu için, olası yanlışlıkları ve eksiklikleri gidererek haberin eksiksiz ve bağlamına tam oturmuş olmasını sağlamak üzere haberi redakte eder ya da ettirir.</vt:lpstr>
      <vt:lpstr>Haber kötü yazılmış olmasa da bazı işlemlerden geçer. Örneğin, editörün kullanmayı düşündüğü yere sığmayan bir haber özetlenecektir. Ajanslardan gelen haberler çoğu zaman uzundur ve özetlenir. Ama kimi zaman önemli bir olaya ilişkin haber metni kısa olur ve genişletilmesi gerekebilir. Zaman zaman aynı konudaki farklı haberler birleştirilerek tek bir haber yapılır. Ya da bazen bir haberin içinden ayrı bir haber çıkarılabilir. Düzenleme haber metninin hacmini ayarlamakla da sınırlı değildir. Haberin başlığı çoğu zaman değiştirilir. Bu değişikliğin birden fazla nedeni vardır. Birincisi ayrılan yere istenilen büyüklükte yerleşmesidir. İkincisi başlığın içerik olarak anlamını değiştirmek amacıyla yeni bir cümle kurulur.</vt:lpstr>
      <vt:lpstr>Yalnızca bilgi içeren enformatik başlıklar yerine, zaman zaman veciz ifadeler, söz oyunları, uyaklı cümleler vs. kurulması Türk gazetelerinde yaygın bir başlık atma yöntemidir. Başlık kimi zaman da bir tepkiyi, yargıyı vs. içerecek cümle olabilir. Başlıklar, sayfadaki diğer başlıklarla uyumları açısından da değiştirilir. Örneğin aynı sayfadaki haberlerin kelimelerden oluşmamasına, aynı fiille bitmemesine özen gösterilir. Başlık düzenlemesinde, sadece ana başlıklar değil, alt ve üst başlıklar ile habere ait spotlar da ayrılan yere, gazetenin yaklaşımına ve amacına göre yeniden düzenlenebilir. Editörlerin başlık ve başlık grubuyla ilgili çalışmalarının bu denil önemli olmasının nedeni, başlıkların en fazla okunan öğeler oluşudur.</vt:lpstr>
      <vt:lpstr>Haberler üzerindeki düzenleme çalışmalarında kötü haberin düzeltilmesi yani redaksiyon işlemi yanında, kötü yazılmış olmasa da  haberin hacminin, başlığının ayarlanması işlemi yani editasyon işlemi yapılır. Bunların dışında, haber ve diğer yazıların olası dizgi hataları açısından denetlenmesi işlemi yani tashih gerçekleştirilir. Batı basınında, rewriting denilen haberin üslup birliği sağlamak açısından birkaç editör tarafından yeniden yazılması işlemi, Türk gazetelerinde yaygın değildir. Bu işlem bazı dergilerde ve televizyon haberlerinde uygulanmaktadır. Ancak redaksiyon işleminin kimi zaman haberi yeniden yazma işlemine dönüşmesi söz konusu olmakla birlikte rewriting terimi yaygın olarak kullanılmaz. </vt:lpstr>
      <vt:lpstr>Editörler, haberleri biçimlendirme işlemini de tamamladıktan sonra, sayfadaki yerlerine göre planladıkları haberleri, sayfa düzeni aşamasına gönderirler. Sayfa düzeni, yazı işlerinde yapılan son işlemdir. Sayfa düzeni, günümüzde bilgisayarlarda, konu için geliştirilmiş yazılımlarla yapılır. Tasarımcılar, editörlerle birlikte, yazıları ve fotoğrafları ilgili bilgisayardan çekerek, gazetenin belirlenmiş sayfa düzeni ilkelerine göre yeniden üretirler.  Gazetelerin, sayfa düzenini belirleyen bir görsel yönetmeni bulunur. Hangi fontların kullanılacağı, hangi büyüklükte yazıların tercih edileceği, görsel malzemenin, çizgi-çerçeve, renk gibi yardımcı unsurların ne şekilde kullanılacağı bellidir. Günlük uygulama bu esaslara göre yeni sayfayı üretmektir.</vt:lpstr>
      <vt:lpstr>Bilgisayarda düzenlenen sayfaların, kontrol amaçlı olarak bir çıktısı alınır. Buna tashih çıktısı ya da proof baskısı denir. Editörler kağıda alınan bu çıktıyı son kez kontrol ederek baskı için gönderilmesini onaylar. Editörlerin görevi sayfayı bir kez tamamlamakla da sonuçlanmaz. Özellikle gazetenin birinci sayfası ya da güncel konuları içeren sayfaları gece boyunca son baskı bitinceye kadar değişebilir. Dolayısıyla haberi inceleme, seçme ve biçimlendirme yani editasyon işlemi gece en son baskı yapılıncaya kadar devam eder. Yeni gelişmeler olduğunda bunlar yeniden edit edilecek sayfalara konur. Sayfa düzeni yeniden yapılır, teknik süreç yeniden işler ve değişen sayfalardan oluşan yeni baskılar yapılır. </vt:lpstr>
      <vt:lpstr>Editoryal çalışma her birim için bağımsız olmakla birlikte, yazı işlerindeki tutarlılığı ve gazetenin bütünlüğünü sağlamak amacıyla günde iki kez yapılan yazı işleri toplantıları yoluyla koordinasyon sağlanır. İlk toplantı sabah saatlerinde yapılır. Bir gün önce hazırlanan gazete ele alınır, eksikleri konuşulur. Rakip gazetelerin ve diğer medyanın gündemi değerlendirilir. Haber atlamak, yani başkalarında olan haberin kendi gazetesinde bulunmaması durumu editörler açısından büyük bir sorun oluşturur. Tersi yani haber atlatmak ise mesleki bir başarı olarak kabul edilir. Bu toplantıda ayrıca gazetenin kaç sayfa olacağı ve hangi birimlere hangi sayfaların ayrılacağı belirlenir. </vt:lpstr>
      <vt:lpstr>Bazı gazetelerde toplam sayfa sayısı sabit olmakla birlikte, çoğu büyük gazetede bu sayı çeşitli etkenlere göre değişir. Bazı durağan sayfaların sayısı bellidir. Ancak gündeme göre şekillenen sayfalarda sayı değişebilir. Gündemin yoğunluğu, reklam sayısının fazlalığı, hafta sonu olması sayfaların artmasını sağlar. Her editör daha çok sayfa talep eder ve bunun gerekçelerini dile getirerek yazı işleri toplantısına katılan diğer editörleri ve gazete yöneticilerini ikna etmeye çalışır. Toplantıda hazırlanacak olan gazete ile ilgili gündem de konuşulur.  Gazetenin temel ilkeleri belli olmakla birlikte, yeni karşılaşılan konulara ilişkin tutumun ne olacağı tartışılır. O konuyla ilgili editör, uzmanlık alanındaki bilgileri diğerleriyle paylaşır ve sağlıklı bir politika belirlenmesi sağlanmış olur. </vt:lpstr>
      <vt:lpstr>Sayfa sayısının ve hangi sayfaların hangi birimlere ayrıldığının belirlenmesinin ardından editörler ekipleriyle birlikte çalışır ve sayfalar büyük ölçüde tamamlandıktan sonra ikinci bir yazı işleri toplantısı yapılır. Burada, ertesi gün çıkacak gazetenin sayfalarında hangi konuların yer aldığı, hangi yaklaşımların oluştuğu öne çıkar. Aynı haberlerin farklı sayfalarda birden fazla kullanılması gibi sorunlar denetlenir. İkinci toplantıda birinci sayfa için haber seçimi işlemi de yapılır. Editörler, kendi sayfalarındaki önemli haberleri, birinci sayfa için önerirler. Ağırlıklı olarak  politik konular olmakla birlikte, birinci sayfada her türden habere yer verilir.  Haberini birinci sayfaya sokmak editör ve muhabir için bir başarı olarak kabul edilir. </vt:lpstr>
      <vt:lpstr>BASKI ÖNCESİ HAZIRLIK VE BASKI: Sayfa düzeni yapılan sayfalar, karşılıklı basılacak kalıplara uygun olarak bilgisayarda montajlanır, film çıktısı ya da doğrudan kalıbı alınır. Bu işlemlere ofset hazırlık işlemleri denir. Teknik birimin yaptığı bu uygulamalar gazete yazı işleriyle koordinelidir. Her an değişiklikler olabileceği için, akşam saatlerinde baskı devam ederken, yazı işlerinde de gece ekibi editoryal çalışmayı sürdürür. Baskı hazırlık ve baskı işlemi gazetenin basıldığı tüm temsilciliklerde yapılır. Sayfalar İstanbul’da hazırlanır ve temsilciliklere yollanır. Burada film ya da kalıp işlemi yapılır ve baskıya geçilir. Aynı zamanda bölge sayfaları ya da ekleri için tüm yazı işleri çalışması, sayfa düzeni ve baskı hazırlık/baskı işlemleri temsilciliklerde yapılır.</vt:lpstr>
      <vt:lpstr>Gazeteler, eskiden İstanbul, Ankara, İzmir, Adana, Trabzon ve Antalya’da basılırken günümüzde daha az yerde basılmaya ve uçakla ulaştırılmaya başlanmıştır. Toplam tiraj farklı temsilciliklerde satışa göre bölüşülür. Buralarda da şehir ve taşra baskısı adıyla birkaç postada basılır. Önce o temsilciliğe en uzak illere gönderilecek gazeteler basılır ve dağıtım şirketine teslim edilir. Buna taşra baskısı denir. Birden fazla taşra hattı olabilir. En son temsilciliğin bulunduğu il merkezine dağıtılacak gazeteler yani şehir baskısı tamamlanır. Şehir baskısı gece yarısından sonra saat 2.00-3.00 gibi biter.  </vt:lpstr>
      <vt:lpstr>DAĞITIM: Tüm süreli yayınlar, dağıtım işini yapan firmalara bastıkları gazeteleri teslim ederler. Dağıtım şirketi, anlaştığı gazeteleri belirtilen saatte teslim alır, hat adı verilen dağıtım planına göre il ve ilçelerdeki başbayilere teslim eder. Başbayiler de gece boyunca tali bayilere yani gazete satış noktalarına gidecek gazeteler ayarlanır. Dağıtım şirketi, gazete dağıtım biriminin belirlediği noktalara, belirlediği sayıda gazeteyi ulaştırır. Bir gün önce satılmayan gazeteleri de sabah toplar. Satılan gazetelerden kendi komisyonunu düştükten sonra, elde edilen geliri gazetelere haftalık olarak öder. </vt:lpstr>
      <vt:lpstr>İlk Dağıtım Şirketleri: GAMEDA ve Hür Dağıtım Dağıtım işlemi 1960’lara sadece İstanbul’da basılan gazetelerin kendisi tarafından yapılmıştır.  Türkiye'de ilk dağıtım şirketi olan GAMEDA (Gazete Mecmua Dağıtım Ltd. Şti.) 4 Eylül 1959 tarihinde Tercüman, Milliyet, Cumhuriyet, Yeni Sabah ve Dünya gazeteleri ile Hayat dergisini yayınlayan Tifdruk Matbaacılık  ortaklığı ile 1960 ile 1967 arasında, Akşam, Hürriyet, Milliyet, Tercüman gibi büyük gazeteler Ankara’da ve İzmir’de ve Adana’da baskı yapmaya başlamışlardır. Bu gelişmeler gazete dağıtımının sistemli ve ayrı bir organizasyona kavuşmasını çabuklaştırmıştır. </vt:lpstr>
      <vt:lpstr>GAMEDA, diğer gazetelerin de katılmasıyla tüm ulusal gazete ve dergilerin dağıtımını üstlenen bir şirkete dönüşmüştür. Ancak Hürriyet gazetesi 1962 yılında GAMEDA’dan ayrılarak Hür Dağıtım şirketini kurmuştur. 1968 yılında Veb Ofset yayın grubunun katılımıyla anonim şirkete dönüştürülen Hür Dağıtım 1978 yılına kadar GAMEDA ile rekabet halinde pek çok gazete ve derginin dağıtımı üstlenmiştir. İşçi işveren anlaşmazlığı nedeniyle 1978’de tasfiye edilen Hür Dağıtımın işlevi Hürriyet Holding bünyesinde 1979’da kurulan Hürriyet Pazarlama ve Dağıtım Müdürlüğü’nce sürdürülmüştür. GAMEDA ise 1991 yılında iflas etmiştir. </vt:lpstr>
      <vt:lpstr>Rekabetçi Yapı: YAYSAT ve BBD Dönemi GAMEDA’nın iflasının ardından 1992 yılında Milliyet, Türkiye ve Cumhuriyet gazetelerinin ortaklığıyla YAYSAT (Yayın Satış Pazarlama ve Dağıtım AŞ) adında bir dağıtım şirketi kurulmuştur. Hürriyet grubu ise Sabah’la birlikte 1993’te BBD (Birleşik Basın Dağıtım)’yi kurarak rekabeti sürdürmüşlerdir. Ancak bu yapılanma Milliyet grubunun Hürriyet’i satın alması nedeniyle 1994’te değişmiştir. Bu tarihten sonra Hürriyet YAYSAT tarafından dağıtılmaya başlanmıştır. Hürriyet ve bağlı yayınların YAYSAT’a geçmesiyle birlikte iki dağıtım şirketi arasındaki pazar payı dengesi BBD aleyhine işlemeye başlamıştır. </vt:lpstr>
      <vt:lpstr>1992’de başlayan ve 1996’da sona eren bu dönem, dağıtım sisteminin geliştiği, rekabetçi, yenilikçi, teknoloji kullanımına geçilen bir dönem olmuştur. Rekabetçi yapı kimi zaman son satış noktalarında diğer dağıtım şirketine ait gazetelerin sattırılmaması uygulamasına kadar gitmiştir. Aynı yapı, dağıtım şirketlerinde ortaklığı olmayan gazetelere ayrımcılık yapılmasını önlemiş, tüm yayınlar ortak şirketlerin gazeteleriyle aynı şartlarda dağıtılmıştır. Her iki dağıtım şirketi de İstanbul merkez olmak üzere, Ankara, İzmir, Adana, Bursa ve Erzurum gibi gazete basılan illerde böl-ge müdürlükleri şeklinde örgütlenmişlerdir.  </vt:lpstr>
      <vt:lpstr>Dağıtımda Tekelleşme: BİRYAY Dönemi Rekabetçi bir yapı içinde gazete dağıtım pazarını bölüşen YAYSAT ve BBD, 1996 yılının Mayıs ayında birlikte yeni bir dağıtım şirketi kurduklarını açıklamışlardır. BİRYAY adı verilen bu dağıtım şirketi fiili bir tekel yarattığı gibi, gazeteleri ve dergileri istediği şartlarda sözleşme imzalamaya zorlamıştır. Daha önce gazeteler için yüzde 17 olan dağıtım payları yüzde 30’a, dergiler için ise yüzde 50’ye çıkarılmıştır. Yüzde 30’luk komisyonun yüzde 10’u “dağıtım organizas-yonunu geliştirme, dağıtım kanallarının, ağlarının ve satış noktalarının iyileştirilmesi” gerekçesiyle BİRYAY’a verilmiş, kalan yüzde 20 ise eskiden olduğu gibi YAYSAT veya BBD’ye aktarılmıştır. </vt:lpstr>
      <vt:lpstr>Bu dönem, gazete dağıtımının şirketler yoluyla yapılmaya başlandığı 1960’lardan itibaren varolan rekabetçi yapının ortadan kaldırıldığı, pek çok küçük gazete ve derginin yayınına son verdiği bir dönem olmuştur. 1997 yılında Akşam grubuna ait gazetelerin dağıtımı yapılmamış, grup Dost Dağıtım adıyla bir dağıtım şirketi kurmuştur. Yine aynı yıl yayına başlayan Star gazetesi dağıtım tekeli tarafından dağıtılmamış ve bu grup Ekim 1999’da Medya Dağıtım adıyla kendi dağıtım organizasyonunu kurmak zorunda kalmıştır. 2002 yılına kadar süren tekelci dağıtım dönemi çeşitli davalara konu olmuş ve Rekabet Kurumu tarafından BBD, YAYSAT ve ortak kuruluşları olan BİRYAY’a yüksek para cezaları uygulanmıştır.</vt:lpstr>
      <vt:lpstr>Merkez Dağıtım – YAYSAT, Tukuaz-YAYSAT Gazete dağıtımı pazarında 2002 2007  tarihleri arasında fiilen Doğan ve Ciner Grubu’na ait iki şirket egemen olmuştur. Doğan grubu YAYSAT ile, Ciner Grubu da Merkez Dağıtım ile rekabetçi bir yapıda kendi yayınlarının ve müşteri yayınlarının dağıtımını gerçekleştirmişlerdir. Bu yapı, BİRYAY’ın kurulduğu 1996’dan önceki döneme benzemektedir. Ciner Grubu tarafından Dinç Bilgin'den satın alınan Sabah Gazetesi ve ATV'ye TMSF 2007 yılında el koymuş, daha sonra da grup 2008'de 1.1 milyar dolar karşılığında Çalık Grubu'na satılmıştır. Bu tarih itibariyle yapısında bir değişiklik olmamakla birlikte Merkez Dağıtım olan şirketin adı Turkuvaz Dağıtım olarak değiştirilmiştir.</vt:lpstr>
      <vt:lpstr>Gazete dağıtımında 2018 yılı sonuna kadar rekabetçi bir yapı bulunmaktaydı ve pazarın büyük bölümüne YAYSAT hakimdi. Bu dağıtım şirketi, 38 yerel ve bölgesel gazete ile Resmi Gazete’nin ve çeşitli periyotlarda yayınlanan 1225 derginin dağıtımını yapmaktaydı. Dağıtılan gazeteler arasında, Hürriyet, Milliyet, Posta,  Vatan, Sözcü, Türkiye, Ortadoğu, Yeni Asya, Yeni Mesaj, Dünya, Millet, Evrensel,  Şok, Hürses, Fanatik, AMK,  Hürriyet Daily News gazeteleri de bulunmaktaydı. 353 çalışanı 305 araçlık filosu ile 198 baş bayiye gazete ulaştıran YAYSAT’ın 26.400 son satıcısı bulunmakta ve dağıtım pazarının yüzde 69’unu elinde bulundurmaktaydı. </vt:lpstr>
      <vt:lpstr>Son derece gelişmiş ve yaygın bir ağa sahip olan YAYSAT Doğan grubunun Demirören’e satılmasının ardından 2018 yılı Kasım ayında kapatılmış ve dağıtımını yaptığı ürünler Turkuvaz Dağıtıma geçirilmiştir.  Böylelikle uzun yıllar sonra dağıtım sistemindeki ikili rekabet yapısı bozulmuş ve yeniden tek şirketin dağıtım yaptığı bir yapı kurulmuştur. Bugün Türkiye’deki tüm süreli yayınlar Turkuvaz dağıtım tarağından dağıtılmaktadır. Her ne kadar dağıtıma ilişkin  sorunlar Basın Yasası ile güvence altına alınmış olsa da, rekabetçi yapının yerine tekelci yapının gelmesi dağıtım yaptıran süreli yayınlar açısından çeşitli sorunlara yol açabilecektir.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Gazete Yayımlama Teknikleri Prof. Dr. Mustafa Şeker</dc:title>
  <dc:creator>Irmak</dc:creator>
  <cp:lastModifiedBy>Mustafa Şeker</cp:lastModifiedBy>
  <cp:revision>291</cp:revision>
  <dcterms:created xsi:type="dcterms:W3CDTF">2015-10-05T11:09:09Z</dcterms:created>
  <dcterms:modified xsi:type="dcterms:W3CDTF">2023-12-28T09:55:06Z</dcterms:modified>
</cp:coreProperties>
</file>