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296" r:id="rId4"/>
    <p:sldId id="257" r:id="rId5"/>
    <p:sldId id="258" r:id="rId6"/>
    <p:sldId id="260" r:id="rId7"/>
    <p:sldId id="259" r:id="rId8"/>
    <p:sldId id="261" r:id="rId9"/>
    <p:sldId id="262" r:id="rId10"/>
    <p:sldId id="299" r:id="rId11"/>
    <p:sldId id="324" r:id="rId12"/>
    <p:sldId id="323" r:id="rId13"/>
    <p:sldId id="298" r:id="rId14"/>
    <p:sldId id="300" r:id="rId15"/>
    <p:sldId id="301" r:id="rId16"/>
    <p:sldId id="305" r:id="rId17"/>
    <p:sldId id="302" r:id="rId18"/>
    <p:sldId id="304" r:id="rId19"/>
    <p:sldId id="325" r:id="rId20"/>
    <p:sldId id="297" r:id="rId21"/>
    <p:sldId id="322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7" r:id="rId32"/>
    <p:sldId id="318" r:id="rId33"/>
    <p:sldId id="319" r:id="rId34"/>
    <p:sldId id="320" r:id="rId35"/>
    <p:sldId id="321" r:id="rId36"/>
    <p:sldId id="326" r:id="rId37"/>
    <p:sldId id="333" r:id="rId38"/>
    <p:sldId id="264" r:id="rId39"/>
    <p:sldId id="327" r:id="rId40"/>
    <p:sldId id="328" r:id="rId41"/>
    <p:sldId id="329" r:id="rId42"/>
    <p:sldId id="330" r:id="rId43"/>
    <p:sldId id="331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332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109" d="100"/>
          <a:sy n="109" d="100"/>
        </p:scale>
        <p:origin x="14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3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1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3310B-F4D9-41D9-A48F-5935B4A5E86B}" type="slidenum">
              <a:rPr lang="tr-TR"/>
              <a:pPr/>
              <a:t>‹#›</a:t>
            </a:fld>
            <a:endParaRPr lang="tr-TR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2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1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23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8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7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39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45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4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8E0E-C41F-4E17-8297-B2B9721E8F2B}" type="datetimeFigureOut">
              <a:rPr lang="tr-TR" smtClean="0"/>
              <a:pPr/>
              <a:t>29.02.2020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B4F3-98F4-4746-990C-7D3222E567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56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Deniz Deşarjları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“Seyrelme”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Habib MUHAMMETOĞLU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Ön Arıtılmış </a:t>
            </a:r>
            <a:r>
              <a:rPr lang="tr-TR" dirty="0" err="1" smtClean="0">
                <a:solidFill>
                  <a:srgbClr val="FFC000"/>
                </a:solidFill>
              </a:rPr>
              <a:t>Atıksuyun</a:t>
            </a:r>
            <a:r>
              <a:rPr lang="tr-TR" dirty="0" smtClean="0">
                <a:solidFill>
                  <a:srgbClr val="FFC000"/>
                </a:solidFill>
              </a:rPr>
              <a:t> Tahmini Özellikleri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BOİ</a:t>
            </a:r>
            <a:r>
              <a:rPr lang="tr-TR" baseline="-25000" dirty="0" smtClean="0"/>
              <a:t>5 </a:t>
            </a:r>
            <a:r>
              <a:rPr lang="tr-TR" dirty="0" smtClean="0"/>
              <a:t>= 280 mg/l</a:t>
            </a:r>
          </a:p>
          <a:p>
            <a:r>
              <a:rPr lang="tr-TR" dirty="0" smtClean="0"/>
              <a:t>KOİ = 700 mg/l</a:t>
            </a:r>
          </a:p>
          <a:p>
            <a:r>
              <a:rPr lang="tr-TR" dirty="0" smtClean="0"/>
              <a:t>Askıda Katı Madde = 400 mg/l</a:t>
            </a:r>
          </a:p>
          <a:p>
            <a:r>
              <a:rPr lang="tr-TR" dirty="0" smtClean="0"/>
              <a:t>Yağ &lt; 20 mg/l</a:t>
            </a:r>
          </a:p>
          <a:p>
            <a:r>
              <a:rPr lang="tr-TR" dirty="0" smtClean="0"/>
              <a:t>Toplam </a:t>
            </a:r>
            <a:r>
              <a:rPr lang="tr-TR" dirty="0" err="1" smtClean="0"/>
              <a:t>Koliform</a:t>
            </a:r>
            <a:r>
              <a:rPr lang="tr-TR" dirty="0" smtClean="0"/>
              <a:t> = 10</a:t>
            </a:r>
            <a:r>
              <a:rPr lang="tr-TR" baseline="30000" dirty="0" smtClean="0"/>
              <a:t>8</a:t>
            </a:r>
            <a:r>
              <a:rPr lang="tr-TR" dirty="0" smtClean="0"/>
              <a:t>/100 ml</a:t>
            </a:r>
          </a:p>
          <a:p>
            <a:r>
              <a:rPr lang="tr-TR" dirty="0" err="1" smtClean="0"/>
              <a:t>Atıksuyun</a:t>
            </a:r>
            <a:r>
              <a:rPr lang="tr-TR" dirty="0" smtClean="0"/>
              <a:t> yoğunluğu = 1000 kg/m</a:t>
            </a:r>
            <a:r>
              <a:rPr lang="tr-TR" baseline="30000" dirty="0" smtClean="0"/>
              <a:t>3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4585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4800" b="1" dirty="0" smtClean="0">
                <a:solidFill>
                  <a:srgbClr val="FFFF00"/>
                </a:solidFill>
              </a:rPr>
              <a:t>Birinci Seyrelme (S1)</a:t>
            </a:r>
            <a:endParaRPr lang="tr-T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</a:t>
            </a:r>
            <a:r>
              <a:rPr lang="en-US" dirty="0" err="1" smtClean="0"/>
              <a:t>karışımlı</a:t>
            </a:r>
            <a:r>
              <a:rPr lang="en-US" dirty="0" smtClean="0"/>
              <a:t> </a:t>
            </a:r>
            <a:r>
              <a:rPr lang="en-US" dirty="0" err="1" smtClean="0"/>
              <a:t>akıntılı</a:t>
            </a:r>
            <a:r>
              <a:rPr lang="en-US" dirty="0" smtClean="0"/>
              <a:t> </a:t>
            </a:r>
            <a:r>
              <a:rPr lang="en-US" dirty="0" err="1" smtClean="0"/>
              <a:t>ortamlar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47" y="271955"/>
            <a:ext cx="5363641" cy="63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3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S1 İçin Örnek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Q</a:t>
            </a:r>
            <a:r>
              <a:rPr lang="tr-TR" baseline="-25000" dirty="0" err="1" smtClean="0"/>
              <a:t>max</a:t>
            </a:r>
            <a:r>
              <a:rPr lang="tr-TR" dirty="0" smtClean="0"/>
              <a:t>=4 m</a:t>
            </a:r>
            <a:r>
              <a:rPr lang="tr-TR" baseline="30000" dirty="0" smtClean="0"/>
              <a:t>3</a:t>
            </a:r>
            <a:r>
              <a:rPr lang="tr-TR" dirty="0" smtClean="0"/>
              <a:t>/sn</a:t>
            </a:r>
          </a:p>
          <a:p>
            <a:pPr marL="0" indent="0">
              <a:buNone/>
            </a:pPr>
            <a:r>
              <a:rPr lang="tr-TR" dirty="0" smtClean="0"/>
              <a:t>Delik sayısı=120</a:t>
            </a:r>
          </a:p>
          <a:p>
            <a:pPr marL="0" indent="0">
              <a:buNone/>
            </a:pPr>
            <a:r>
              <a:rPr lang="tr-TR" dirty="0" smtClean="0"/>
              <a:t>Delik Çapı=160 mm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4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𝑑𝑒𝑙𝑖𝑘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0,16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=2,41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𝑑𝑒𝑙𝑖𝑘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2,41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=1,66</m:t>
                      </m:r>
                      <m:f>
                        <m:fPr>
                          <m:type m:val="skw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𝑠𝑛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1,66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9,81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1026−1000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1026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∗0,16</m:t>
                              </m:r>
                            </m:e>
                          </m:ra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=8,32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2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8245"/>
          <a:stretch/>
        </p:blipFill>
        <p:spPr>
          <a:xfrm>
            <a:off x="930424" y="1628800"/>
            <a:ext cx="72831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=48−0,8=47,2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47,2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0,16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=295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&gt;0,5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=0,54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0,38 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+0,66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1,66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8,32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=0,54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0,38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47,2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8,32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0,16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+0,66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1,66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=364,7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𝑂𝑟𝑡𝑎𝑙𝑎𝑚𝑎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𝑆𝑒𝑦𝑟𝑒𝑙𝑚𝑒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=2∗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=729,4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3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4800" b="1" dirty="0" smtClean="0">
                <a:solidFill>
                  <a:srgbClr val="FFFF00"/>
                </a:solidFill>
              </a:rPr>
              <a:t>İkinci Seyrelme (S2)</a:t>
            </a:r>
            <a:endParaRPr lang="tr-T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1., 2. ve 3. </a:t>
            </a:r>
            <a:r>
              <a:rPr lang="tr-TR" dirty="0"/>
              <a:t>S</a:t>
            </a:r>
            <a:r>
              <a:rPr lang="tr-TR" dirty="0" smtClean="0"/>
              <a:t>eyrelme</a:t>
            </a:r>
            <a:endParaRPr lang="tr-TR" dirty="0"/>
          </a:p>
        </p:txBody>
      </p:sp>
      <p:pic>
        <p:nvPicPr>
          <p:cNvPr id="16" name="İçerik Yer Tutucusu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03" y="1917264"/>
            <a:ext cx="880988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</a:rPr>
              <a:t>İ</a:t>
            </a:r>
            <a:r>
              <a:rPr lang="en-US" dirty="0" err="1" smtClean="0">
                <a:solidFill>
                  <a:srgbClr val="FFC000"/>
                </a:solidFill>
              </a:rPr>
              <a:t>kinci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seyrelme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371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276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6600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3876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990600"/>
            <a:ext cx="3371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1123950"/>
            <a:ext cx="2276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2667000"/>
            <a:ext cx="9176503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Etkin </a:t>
            </a:r>
            <a:r>
              <a:rPr lang="tr-TR" dirty="0" err="1" smtClean="0">
                <a:solidFill>
                  <a:srgbClr val="FFFF00"/>
                </a:solidFill>
              </a:rPr>
              <a:t>Difüzör</a:t>
            </a:r>
            <a:r>
              <a:rPr lang="tr-TR" dirty="0" smtClean="0">
                <a:solidFill>
                  <a:srgbClr val="FFFF00"/>
                </a:solidFill>
              </a:rPr>
              <a:t> Boyu (b)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I.Durum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060157" cy="47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</a:t>
            </a:r>
            <a:r>
              <a:rPr lang="tr-TR" dirty="0" err="1" smtClean="0"/>
              <a:t>I.Durum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628800"/>
            <a:ext cx="7128792" cy="46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III.Durum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24736" cy="47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Etkin Difüzör Boyu «b»</a:t>
            </a:r>
            <a:endParaRPr lang="tr-TR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𝑑𝑢𝑟𝑢𝑚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                          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𝑑𝑢𝑟𝑢𝑚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𝐼𝐼𝐼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𝑑𝑢𝑟𝑢𝑚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</m:oMath>
                </a14:m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2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S2 için Örnek 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484" y="1556792"/>
            <a:ext cx="6699032" cy="51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=315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=157,5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𝑈=0,5 𝑚∕</a:t>
            </a:r>
            <a:r>
              <a:rPr lang="tr-TR" dirty="0" smtClean="0"/>
              <a:t>𝑠𝑛</a:t>
            </a:r>
          </a:p>
          <a:p>
            <a:r>
              <a:rPr lang="tr-TR" dirty="0" smtClean="0"/>
              <a:t>X=3500m</a:t>
            </a:r>
          </a:p>
          <a:p>
            <a:r>
              <a:rPr lang="tr-TR" dirty="0" smtClean="0"/>
              <a:t>Ey = 4,53 x 10</a:t>
            </a:r>
            <a:r>
              <a:rPr lang="tr-TR" baseline="30000" dirty="0" smtClean="0"/>
              <a:t>-4 </a:t>
            </a:r>
            <a:r>
              <a:rPr lang="tr-TR" dirty="0" smtClean="0"/>
              <a:t>(157,5)</a:t>
            </a:r>
            <a:r>
              <a:rPr lang="tr-TR" baseline="30000" dirty="0" smtClean="0"/>
              <a:t>4/3 </a:t>
            </a:r>
            <a:r>
              <a:rPr lang="tr-TR" dirty="0" smtClean="0"/>
              <a:t>= 0,385m</a:t>
            </a:r>
            <a:r>
              <a:rPr lang="tr-TR" baseline="30000" dirty="0" smtClean="0"/>
              <a:t>2</a:t>
            </a:r>
            <a:r>
              <a:rPr lang="tr-TR" dirty="0" smtClean="0"/>
              <a:t>/s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98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𝑒𝑟𝑓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  <m:r>
                                                    <a:rPr lang="tr-T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0,3</m:t>
                                                  </m:r>
                                                  <m:r>
                                                    <a:rPr lang="tr-T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85∗35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00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tr-T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0,5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tr-TR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∗ 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tr-TR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tr-TR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15</m:t>
                                                          </m:r>
                                                          <m:r>
                                                            <a:rPr lang="tr-TR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7</m:t>
                                                          </m:r>
                                                          <m:r>
                                                            <a:rPr lang="tr-TR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,5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52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0,5379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=1,86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6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457200"/>
          </a:xfrm>
        </p:spPr>
        <p:txBody>
          <a:bodyPr>
            <a:normAutofit fontScale="90000"/>
          </a:bodyPr>
          <a:lstStyle/>
          <a:p>
            <a:endParaRPr lang="en-GB" sz="3600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724400" y="30480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en-GB" b="1"/>
              <a:t>	</a:t>
            </a:r>
            <a:endParaRPr kumimoji="0" lang="en-GB"/>
          </a:p>
        </p:txBody>
      </p:sp>
      <p:pic>
        <p:nvPicPr>
          <p:cNvPr id="44039" name="Picture 7" descr="\\Cevre_ara\oby\guncel\papers\ireland\ant_sunu.wmf"/>
          <p:cNvPicPr>
            <a:picLocks noChangeAspect="1" noChangeArrowheads="1"/>
          </p:cNvPicPr>
          <p:nvPr/>
        </p:nvPicPr>
        <p:blipFill>
          <a:blip r:embed="rId2" cstate="print"/>
          <a:srcRect l="33621" t="6798" r="28984" b="7477"/>
          <a:stretch>
            <a:fillRect/>
          </a:stretch>
        </p:blipFill>
        <p:spPr bwMode="auto">
          <a:xfrm>
            <a:off x="2590800" y="301680"/>
            <a:ext cx="4648200" cy="605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216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600">
                              <a:latin typeface="Cambria Math" panose="02040503050406030204" pitchFamily="18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0,52</m:t>
                              </m:r>
                            </m:e>
                          </m:d>
                        </m:e>
                      </m:func>
                      <m:r>
                        <a:rPr lang="tr-T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0,52</m:t>
                          </m:r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0,52</m:t>
                                  </m:r>
                                </m:e>
                                <m:sup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0,52</m:t>
                                  </m:r>
                                </m:e>
                                <m:sup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0,52</m:t>
                                  </m:r>
                                </m:e>
                                <m:sup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42</m:t>
                              </m:r>
                            </m:den>
                          </m:f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0,52</m:t>
                                  </m:r>
                                </m:e>
                                <m:sup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216</m:t>
                              </m:r>
                            </m:den>
                          </m:f>
                          <m:r>
                            <a:rPr lang="tr-T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=1,1284(0,52−0,0469+0,0038−0,0002+0,000013</m:t>
                      </m:r>
                    </m:oMath>
                  </m:oMathPara>
                </a14:m>
                <a:endParaRPr lang="tr-TR" sz="2600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=0,5379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upload.wikimedia.org/wikipedia/commons/thumb/2/2f/Error_Function.svg/1000px-Error_Func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57250"/>
            <a:ext cx="7915275" cy="55435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2276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53000" cy="68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20392"/>
          <a:stretch>
            <a:fillRect/>
          </a:stretch>
        </p:blipFill>
        <p:spPr bwMode="auto">
          <a:xfrm>
            <a:off x="1938115" y="0"/>
            <a:ext cx="53770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9216"/>
          <a:stretch>
            <a:fillRect/>
          </a:stretch>
        </p:blipFill>
        <p:spPr bwMode="auto">
          <a:xfrm>
            <a:off x="1475656" y="1340768"/>
            <a:ext cx="6048672" cy="20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352800"/>
            <a:ext cx="61112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TABLE-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927"/>
            <a:ext cx="4419600" cy="62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4800" b="1" dirty="0" err="1" smtClean="0">
                <a:solidFill>
                  <a:srgbClr val="FFFF00"/>
                </a:solidFill>
              </a:rPr>
              <a:t>Üçuncü</a:t>
            </a:r>
            <a:r>
              <a:rPr lang="tr-TR" sz="4800" b="1" dirty="0" smtClean="0">
                <a:solidFill>
                  <a:srgbClr val="FFFF00"/>
                </a:solidFill>
              </a:rPr>
              <a:t> Seyrelme (S3)</a:t>
            </a:r>
            <a:endParaRPr lang="tr-T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1., 2. ve 3. </a:t>
            </a:r>
            <a:r>
              <a:rPr lang="tr-TR" dirty="0"/>
              <a:t>S</a:t>
            </a:r>
            <a:r>
              <a:rPr lang="tr-TR" dirty="0" smtClean="0"/>
              <a:t>eyrelme</a:t>
            </a:r>
            <a:endParaRPr lang="tr-TR" dirty="0"/>
          </a:p>
        </p:txBody>
      </p:sp>
      <p:pic>
        <p:nvPicPr>
          <p:cNvPr id="16" name="İçerik Yer Tutucusu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03" y="1917264"/>
            <a:ext cx="880988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T</a:t>
            </a:r>
            <a:r>
              <a:rPr lang="tr-TR" baseline="-25000" dirty="0" smtClean="0">
                <a:solidFill>
                  <a:srgbClr val="FFC000"/>
                </a:solidFill>
              </a:rPr>
              <a:t>90</a:t>
            </a:r>
            <a:endParaRPr lang="tr-TR" baseline="-25000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Tanım: Deniz suyu ortamında bakterilerin %90’ının ölmesi için gereken zamandır.</a:t>
            </a:r>
          </a:p>
          <a:p>
            <a:r>
              <a:rPr lang="tr-TR" dirty="0" smtClean="0"/>
              <a:t>Açıklama: </a:t>
            </a:r>
            <a:r>
              <a:rPr lang="tr-TR" dirty="0" err="1" smtClean="0"/>
              <a:t>Atıksu</a:t>
            </a:r>
            <a:r>
              <a:rPr lang="tr-TR" dirty="0" smtClean="0"/>
              <a:t> deniz ortamına bırakıldığı zaman çok sayıdaki bakteri denize ulaşır. Ancak bakteriler güneş ışını, sıcaklık ve </a:t>
            </a:r>
            <a:r>
              <a:rPr lang="tr-TR" dirty="0" err="1" smtClean="0"/>
              <a:t>pH</a:t>
            </a:r>
            <a:r>
              <a:rPr lang="tr-TR" dirty="0" smtClean="0"/>
              <a:t> farkı ve besin yokluğu sebebiyle ölmeye başlar. T</a:t>
            </a:r>
            <a:r>
              <a:rPr lang="tr-TR" baseline="-25000" dirty="0" smtClean="0"/>
              <a:t>90</a:t>
            </a:r>
            <a:r>
              <a:rPr lang="tr-TR" dirty="0" smtClean="0"/>
              <a:t> değeri iklim ve hava koşullarına göre aynı denizde değişir. Ayrıca T90 değeri denizden denize de değişir. Mesela </a:t>
            </a:r>
            <a:r>
              <a:rPr lang="tr-TR" dirty="0" err="1" smtClean="0"/>
              <a:t>Akdenizde</a:t>
            </a:r>
            <a:r>
              <a:rPr lang="tr-TR" dirty="0" smtClean="0"/>
              <a:t> T</a:t>
            </a:r>
            <a:r>
              <a:rPr lang="tr-TR" baseline="-25000" dirty="0" smtClean="0"/>
              <a:t>90</a:t>
            </a:r>
            <a:r>
              <a:rPr lang="tr-TR" dirty="0" smtClean="0"/>
              <a:t> değeri yazın 1,0 saat </a:t>
            </a:r>
            <a:r>
              <a:rPr lang="tr-TR" dirty="0" err="1" smtClean="0"/>
              <a:t>Karadenizde</a:t>
            </a:r>
            <a:r>
              <a:rPr lang="tr-TR" dirty="0" smtClean="0"/>
              <a:t> ise 2,0 kabul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1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𝑘𝐶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𝑑𝐶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tr-TR" b="0" dirty="0" smtClean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Boru Kesiti</a:t>
            </a:r>
            <a:endParaRPr lang="tr-TR" dirty="0"/>
          </a:p>
        </p:txBody>
      </p:sp>
      <p:sp>
        <p:nvSpPr>
          <p:cNvPr id="19" name="İçerik Yer Tutucusu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6475" y="2132856"/>
            <a:ext cx="45910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543" y="1628800"/>
            <a:ext cx="654491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</a:t>
                </a:r>
                <a:r>
                  <a:rPr lang="tr-TR" baseline="-25000" dirty="0" smtClean="0"/>
                  <a:t>90</a:t>
                </a:r>
                <a:r>
                  <a:rPr lang="tr-TR" dirty="0" smtClean="0"/>
                  <a:t>’da </a:t>
                </a:r>
                <a:r>
                  <a:rPr lang="tr-T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</m:den>
                    </m:f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−2,3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−2,3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−2,3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2,3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5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Örnek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T90 = 1 saat</a:t>
            </a:r>
          </a:p>
          <a:p>
            <a:r>
              <a:rPr lang="tr-TR" dirty="0" smtClean="0"/>
              <a:t>X = 3500 m</a:t>
            </a:r>
          </a:p>
          <a:p>
            <a:r>
              <a:rPr lang="tr-TR" dirty="0" err="1" smtClean="0"/>
              <a:t>Vx</a:t>
            </a:r>
            <a:r>
              <a:rPr lang="tr-TR" dirty="0" smtClean="0"/>
              <a:t> = 0.5 m/sn</a:t>
            </a:r>
          </a:p>
          <a:p>
            <a:r>
              <a:rPr lang="tr-TR" dirty="0" smtClean="0"/>
              <a:t>S 3 = ?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Seyrelme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Atıksu</a:t>
            </a:r>
            <a:r>
              <a:rPr lang="tr-TR" dirty="0" smtClean="0"/>
              <a:t> denize boşaldığı deliklerden sahile ulaşana kadar 3 çeşit seyrelmeye uğrar. </a:t>
            </a:r>
          </a:p>
          <a:p>
            <a:r>
              <a:rPr lang="tr-TR" dirty="0" smtClean="0"/>
              <a:t>Bu seyrelmelerden sonra sahildeki toplam </a:t>
            </a:r>
            <a:r>
              <a:rPr lang="tr-TR" dirty="0" err="1" smtClean="0"/>
              <a:t>koliform</a:t>
            </a:r>
            <a:r>
              <a:rPr lang="tr-TR" dirty="0" smtClean="0"/>
              <a:t> sayısı yüzme suyu standartlarına göre 1000 </a:t>
            </a:r>
            <a:r>
              <a:rPr lang="tr-TR" dirty="0" err="1" smtClean="0"/>
              <a:t>koliform</a:t>
            </a:r>
            <a:r>
              <a:rPr lang="tr-TR" dirty="0" smtClean="0"/>
              <a:t>/100ml sayısından küçük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2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Seyrelme çeşitleri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i="1" dirty="0" smtClean="0"/>
              <a:t>1.Seyrelme (S</a:t>
            </a:r>
            <a:r>
              <a:rPr lang="tr-TR" i="1" baseline="-25000" dirty="0" smtClean="0"/>
              <a:t>1</a:t>
            </a:r>
            <a:r>
              <a:rPr lang="tr-TR" i="1" dirty="0" smtClean="0"/>
              <a:t>)</a:t>
            </a:r>
          </a:p>
          <a:p>
            <a:r>
              <a:rPr lang="tr-TR" dirty="0" err="1" smtClean="0"/>
              <a:t>Atıksuyun</a:t>
            </a:r>
            <a:r>
              <a:rPr lang="tr-TR" dirty="0" smtClean="0"/>
              <a:t> deliklerden çıkarak yüzeye doğru yükselmesi sırasında deniz suyu ile karışması sonucu oluşur. Bu seyrelme deliklerin derinliğine bağlıdır.</a:t>
            </a:r>
          </a:p>
          <a:p>
            <a:r>
              <a:rPr lang="tr-TR" dirty="0" smtClean="0"/>
              <a:t>Derinlik ne kadar fazla olursa seyrelme o kadar fazla olur.</a:t>
            </a:r>
          </a:p>
          <a:p>
            <a:r>
              <a:rPr lang="tr-TR" dirty="0" smtClean="0"/>
              <a:t>Böylece deniz deşarjı daha iyi çalışır.</a:t>
            </a:r>
          </a:p>
          <a:p>
            <a:r>
              <a:rPr lang="tr-TR" dirty="0" smtClean="0"/>
              <a:t>S</a:t>
            </a:r>
            <a:r>
              <a:rPr lang="tr-TR" baseline="-25000" dirty="0" smtClean="0"/>
              <a:t>1</a:t>
            </a:r>
            <a:r>
              <a:rPr lang="tr-TR" dirty="0" smtClean="0"/>
              <a:t> değeri özel bir eşitlik kullanılarak bulunur.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45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Seyrelme çeşitleri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/>
              <a:t>2.Seyrelme(S</a:t>
            </a:r>
            <a:r>
              <a:rPr lang="tr-TR" i="1" baseline="-25000" dirty="0" smtClean="0"/>
              <a:t>2</a:t>
            </a:r>
            <a:r>
              <a:rPr lang="tr-TR" i="1" dirty="0" smtClean="0"/>
              <a:t>)</a:t>
            </a:r>
            <a:endParaRPr lang="tr-TR" i="1" dirty="0"/>
          </a:p>
          <a:p>
            <a:r>
              <a:rPr lang="tr-TR" dirty="0" err="1" smtClean="0"/>
              <a:t>Atıksuyun</a:t>
            </a:r>
            <a:r>
              <a:rPr lang="tr-TR" dirty="0" smtClean="0"/>
              <a:t> sahile doğru hareketi sırasında deniz suyu ile karışması sonucu oluşur</a:t>
            </a:r>
          </a:p>
          <a:p>
            <a:r>
              <a:rPr lang="tr-TR" dirty="0" smtClean="0"/>
              <a:t>Bu seyrelme deniz deşarj borusunun uzunluğuna bağlıdır.</a:t>
            </a:r>
          </a:p>
          <a:p>
            <a:r>
              <a:rPr lang="tr-TR" dirty="0" smtClean="0"/>
              <a:t>Boru ne kadar uzun olursa seyrelme o kadar fazla olur.</a:t>
            </a:r>
          </a:p>
          <a:p>
            <a:r>
              <a:rPr lang="tr-TR" dirty="0" smtClean="0"/>
              <a:t>S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dirty="0"/>
              <a:t>değeri özel bir eşitlik kullanılarak bulunur.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48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Seyrelme çeşitleri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/>
              <a:t>3.Seyrelme(S</a:t>
            </a:r>
            <a:r>
              <a:rPr lang="tr-TR" i="1" baseline="-25000" dirty="0" smtClean="0"/>
              <a:t>3</a:t>
            </a:r>
            <a:r>
              <a:rPr lang="tr-TR" i="1" dirty="0" smtClean="0"/>
              <a:t>)</a:t>
            </a:r>
            <a:endParaRPr lang="tr-TR" i="1" dirty="0"/>
          </a:p>
          <a:p>
            <a:r>
              <a:rPr lang="tr-TR" dirty="0" smtClean="0"/>
              <a:t>Bu seyrelme bakterilerin ölümüne bağlıdır.</a:t>
            </a:r>
          </a:p>
          <a:p>
            <a:r>
              <a:rPr lang="tr-TR" dirty="0" err="1" smtClean="0"/>
              <a:t>Atıksuyun</a:t>
            </a:r>
            <a:r>
              <a:rPr lang="tr-TR" dirty="0" smtClean="0"/>
              <a:t> sahile ulaşmasına kadar geçen zamana bağlıdır. Bu zaman ne kadar uzun olursa ölen bakteri sayısı da o kadar fazla olur</a:t>
            </a:r>
          </a:p>
          <a:p>
            <a:r>
              <a:rPr lang="tr-TR" dirty="0" smtClean="0"/>
              <a:t>S</a:t>
            </a:r>
            <a:r>
              <a:rPr lang="tr-TR" baseline="-25000" dirty="0" smtClean="0"/>
              <a:t>3</a:t>
            </a:r>
            <a:r>
              <a:rPr lang="tr-TR" dirty="0" smtClean="0"/>
              <a:t> bir </a:t>
            </a:r>
            <a:r>
              <a:rPr lang="tr-TR" dirty="0"/>
              <a:t>eşitlik </a:t>
            </a:r>
            <a:r>
              <a:rPr lang="tr-TR" dirty="0" smtClean="0"/>
              <a:t>ile hesaplanır.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3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Toplam Seyrelme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Toplam seyrelme (S</a:t>
            </a:r>
            <a:r>
              <a:rPr lang="tr-TR" baseline="-25000" dirty="0" smtClean="0"/>
              <a:t>T</a:t>
            </a:r>
            <a:r>
              <a:rPr lang="tr-TR" dirty="0" smtClean="0"/>
              <a:t>)aşağıdaki eşitlikten bulunur.</a:t>
            </a:r>
          </a:p>
          <a:p>
            <a:r>
              <a:rPr lang="tr-TR" dirty="0" smtClean="0"/>
              <a:t>S</a:t>
            </a:r>
            <a:r>
              <a:rPr lang="tr-TR" baseline="-25000" dirty="0" smtClean="0"/>
              <a:t>T </a:t>
            </a:r>
            <a:r>
              <a:rPr lang="tr-TR" dirty="0" smtClean="0"/>
              <a:t>= S</a:t>
            </a:r>
            <a:r>
              <a:rPr lang="tr-TR" baseline="-25000" dirty="0" smtClean="0"/>
              <a:t>1</a:t>
            </a:r>
            <a:r>
              <a:rPr lang="tr-TR" dirty="0" smtClean="0"/>
              <a:t> </a:t>
            </a:r>
            <a:r>
              <a:rPr lang="tr-TR" sz="2400" dirty="0" smtClean="0"/>
              <a:t>x</a:t>
            </a:r>
            <a:r>
              <a:rPr lang="tr-TR" dirty="0" smtClean="0"/>
              <a:t> S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sz="2400" dirty="0" smtClean="0"/>
              <a:t>x</a:t>
            </a:r>
            <a:r>
              <a:rPr lang="tr-TR" dirty="0" smtClean="0"/>
              <a:t> S</a:t>
            </a:r>
            <a:r>
              <a:rPr lang="tr-TR" baseline="-25000" dirty="0" smtClean="0"/>
              <a:t>3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8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– 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Antalya deniz deşarjı için gereken toplam seyrelme en az 100.000 olmalıdır.</a:t>
            </a:r>
          </a:p>
          <a:p>
            <a:r>
              <a:rPr lang="tr-TR" dirty="0" smtClean="0"/>
              <a:t>Eğer S</a:t>
            </a:r>
            <a:r>
              <a:rPr lang="tr-TR" baseline="-25000" dirty="0" smtClean="0"/>
              <a:t>1</a:t>
            </a:r>
            <a:r>
              <a:rPr lang="tr-TR" dirty="0" smtClean="0"/>
              <a:t>=100 S</a:t>
            </a:r>
            <a:r>
              <a:rPr lang="tr-TR" baseline="-25000" dirty="0" smtClean="0"/>
              <a:t>2</a:t>
            </a:r>
            <a:r>
              <a:rPr lang="tr-TR" dirty="0" smtClean="0"/>
              <a:t>=10 ise S</a:t>
            </a:r>
            <a:r>
              <a:rPr lang="tr-TR" baseline="-25000" dirty="0" smtClean="0"/>
              <a:t>3</a:t>
            </a:r>
            <a:r>
              <a:rPr lang="tr-TR" dirty="0" smtClean="0"/>
              <a:t> değeri en az kaç olmalıdır.</a:t>
            </a:r>
          </a:p>
          <a:p>
            <a:r>
              <a:rPr lang="tr-TR" u="sng" dirty="0" smtClean="0"/>
              <a:t>Çözüm</a:t>
            </a:r>
          </a:p>
          <a:p>
            <a:r>
              <a:rPr lang="tr-TR" dirty="0"/>
              <a:t>S</a:t>
            </a:r>
            <a:r>
              <a:rPr lang="tr-TR" baseline="-25000" dirty="0"/>
              <a:t>T</a:t>
            </a:r>
            <a:r>
              <a:rPr lang="tr-TR" dirty="0"/>
              <a:t>=S</a:t>
            </a:r>
            <a:r>
              <a:rPr lang="tr-TR" baseline="-25000" dirty="0"/>
              <a:t>1</a:t>
            </a:r>
            <a:r>
              <a:rPr lang="tr-TR" dirty="0"/>
              <a:t> x S</a:t>
            </a:r>
            <a:r>
              <a:rPr lang="tr-TR" baseline="-25000" dirty="0"/>
              <a:t>2</a:t>
            </a:r>
            <a:r>
              <a:rPr lang="tr-TR" dirty="0"/>
              <a:t> x </a:t>
            </a:r>
            <a:r>
              <a:rPr lang="tr-TR" dirty="0" smtClean="0"/>
              <a:t>S</a:t>
            </a:r>
            <a:r>
              <a:rPr lang="tr-TR" baseline="-25000" dirty="0" smtClean="0"/>
              <a:t>3</a:t>
            </a:r>
          </a:p>
          <a:p>
            <a:r>
              <a:rPr lang="tr-TR" dirty="0" smtClean="0"/>
              <a:t>100.000=100 </a:t>
            </a:r>
            <a:r>
              <a:rPr lang="tr-TR" sz="2400" dirty="0" smtClean="0"/>
              <a:t>x</a:t>
            </a:r>
            <a:r>
              <a:rPr lang="tr-TR" dirty="0" smtClean="0"/>
              <a:t> 10 </a:t>
            </a:r>
            <a:r>
              <a:rPr lang="tr-TR" sz="2400" dirty="0" smtClean="0"/>
              <a:t>x</a:t>
            </a:r>
            <a:r>
              <a:rPr lang="tr-TR" dirty="0" smtClean="0"/>
              <a:t> S</a:t>
            </a:r>
            <a:r>
              <a:rPr lang="tr-TR" baseline="-25000" dirty="0" smtClean="0"/>
              <a:t>3</a:t>
            </a:r>
            <a:endParaRPr lang="tr-TR" baseline="-25000" dirty="0"/>
          </a:p>
          <a:p>
            <a:r>
              <a:rPr lang="tr-TR" dirty="0" smtClean="0"/>
              <a:t>S</a:t>
            </a:r>
            <a:r>
              <a:rPr lang="tr-TR" baseline="-25000" dirty="0" smtClean="0"/>
              <a:t>3</a:t>
            </a:r>
            <a:r>
              <a:rPr lang="tr-TR" dirty="0" smtClean="0"/>
              <a:t>=100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2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Yerleşim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2" y="2101056"/>
            <a:ext cx="81057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Antalya deniz deşarjı </a:t>
            </a:r>
            <a:r>
              <a:rPr lang="tr-TR" dirty="0" err="1" smtClean="0"/>
              <a:t>atıksuyunda</a:t>
            </a:r>
            <a:r>
              <a:rPr lang="tr-TR" dirty="0" smtClean="0"/>
              <a:t> BOİ</a:t>
            </a:r>
            <a:r>
              <a:rPr lang="tr-TR" baseline="-25000" dirty="0" smtClean="0"/>
              <a:t>5</a:t>
            </a:r>
            <a:r>
              <a:rPr lang="tr-TR" dirty="0" smtClean="0"/>
              <a:t> değeri 280 mg/l’dir. Eğer S1 = 100 ise 1.seyrelmeden sonraki BOİ</a:t>
            </a:r>
            <a:r>
              <a:rPr lang="tr-TR" baseline="-25000" dirty="0" smtClean="0"/>
              <a:t>5</a:t>
            </a:r>
            <a:r>
              <a:rPr lang="tr-TR" dirty="0" smtClean="0"/>
              <a:t> ne kadardır?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39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𝑆𝑒𝑦𝑟𝑒𝑙𝑚𝑒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𝑆𝑒𝑦𝑟𝑒𝑙𝑚𝑒𝑑𝑒𝑛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𝑘𝑜𝑛𝑠𝑎𝑛𝑡𝑟𝑎𝑠𝑦𝑜𝑛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𝑆𝑒𝑦𝑟𝑒𝑙𝑚𝑒𝑑𝑒𝑛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𝑠𝑜𝑛𝑟𝑎𝑘𝑖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𝑘𝑜𝑛𝑠𝑎𝑛𝑡𝑟𝑎𝑠𝑦𝑜𝑛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pPr marL="0" indent="0">
                  <a:buNone/>
                </a:pP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100=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=2,8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Atıksudaki</a:t>
            </a:r>
            <a:r>
              <a:rPr lang="tr-TR" dirty="0" smtClean="0"/>
              <a:t> toplam </a:t>
            </a:r>
            <a:r>
              <a:rPr lang="tr-TR" dirty="0" err="1" smtClean="0"/>
              <a:t>koliform</a:t>
            </a:r>
            <a:r>
              <a:rPr lang="tr-TR" dirty="0" smtClean="0"/>
              <a:t> sayısı 10</a:t>
            </a:r>
            <a:r>
              <a:rPr lang="tr-TR" baseline="30000" dirty="0" smtClean="0"/>
              <a:t>8</a:t>
            </a:r>
            <a:r>
              <a:rPr lang="tr-TR" dirty="0" smtClean="0"/>
              <a:t>/100 ml’dir. Rekreasyon amaçlı olarak sahildeki toplam </a:t>
            </a:r>
            <a:r>
              <a:rPr lang="tr-TR" dirty="0" err="1" smtClean="0"/>
              <a:t>koliform</a:t>
            </a:r>
            <a:r>
              <a:rPr lang="tr-TR" dirty="0" smtClean="0"/>
              <a:t> sayısının en fazla 1000/100ml olması için gerekli toplam seyrelme ne kadardır?</a:t>
            </a:r>
          </a:p>
        </p:txBody>
      </p:sp>
    </p:spTree>
    <p:extLst>
      <p:ext uri="{BB962C8B-B14F-4D97-AF65-F5344CB8AC3E}">
        <p14:creationId xmlns:p14="http://schemas.microsoft.com/office/powerpoint/2010/main" val="42668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</a:rPr>
                      <m:t>𝑆𝑒𝑦𝑟𝑒𝑙𝑚𝑒</m:t>
                    </m:r>
                    <m:r>
                      <a:rPr lang="tr-TR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𝑆𝑒𝑦𝑟𝑒𝑙𝑚𝑒𝑑𝑒𝑛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ö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𝑛𝑐𝑒𝑘𝑖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𝑘𝑜𝑛𝑠𝑎𝑛𝑡𝑟𝑎𝑠𝑦𝑜𝑛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𝑆𝑒𝑦𝑟𝑒𝑙𝑚𝑒𝑑𝑒𝑛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𝑠𝑜𝑛𝑟𝑎𝑘𝑖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𝑘𝑜𝑛𝑠𝑎𝑛𝑡𝑟𝑎𝑠𝑦𝑜𝑛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dirty="0"/>
              </a:p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𝑆𝑒𝑦𝑟𝑒𝑙𝑚𝑒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=10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References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Waste </a:t>
            </a:r>
            <a:r>
              <a:rPr lang="en-US" dirty="0"/>
              <a:t>Discharge into the Marine Environment: Principles and Guidelines for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Mediterranean</a:t>
            </a:r>
            <a:r>
              <a:rPr lang="tr-TR" dirty="0" smtClean="0"/>
              <a:t> Action Plan, </a:t>
            </a:r>
            <a:r>
              <a:rPr lang="en-US" dirty="0" smtClean="0"/>
              <a:t>Sam Stuart</a:t>
            </a:r>
            <a:r>
              <a:rPr lang="tr-TR" dirty="0" smtClean="0"/>
              <a:t>, 1982</a:t>
            </a:r>
          </a:p>
          <a:p>
            <a:r>
              <a:rPr lang="tr-TR" dirty="0" err="1" smtClean="0"/>
              <a:t>Cederwall</a:t>
            </a:r>
            <a:r>
              <a:rPr lang="tr-TR" dirty="0" smtClean="0"/>
              <a:t>, k. </a:t>
            </a:r>
            <a:r>
              <a:rPr lang="tr-TR" dirty="0" err="1" smtClean="0"/>
              <a:t>Hydraulics</a:t>
            </a:r>
            <a:r>
              <a:rPr lang="tr-TR" dirty="0" smtClean="0"/>
              <a:t> of Marine </a:t>
            </a:r>
            <a:r>
              <a:rPr lang="tr-TR" dirty="0" err="1" smtClean="0"/>
              <a:t>Waste</a:t>
            </a:r>
            <a:r>
              <a:rPr lang="tr-TR" dirty="0" smtClean="0"/>
              <a:t>  </a:t>
            </a:r>
            <a:r>
              <a:rPr lang="tr-TR" dirty="0" err="1" smtClean="0"/>
              <a:t>Discharges</a:t>
            </a:r>
            <a:r>
              <a:rPr lang="tr-TR" dirty="0" smtClean="0"/>
              <a:t>, </a:t>
            </a:r>
            <a:r>
              <a:rPr lang="tr-TR" dirty="0" err="1" smtClean="0"/>
              <a:t>Chalmers</a:t>
            </a:r>
            <a:r>
              <a:rPr lang="tr-TR" dirty="0" smtClean="0"/>
              <a:t> </a:t>
            </a:r>
            <a:r>
              <a:rPr lang="tr-TR" dirty="0" err="1" smtClean="0"/>
              <a:t>Inst</a:t>
            </a:r>
            <a:r>
              <a:rPr lang="tr-TR" dirty="0" smtClean="0"/>
              <a:t>. Of </a:t>
            </a:r>
            <a:r>
              <a:rPr lang="tr-TR" dirty="0" err="1" smtClean="0"/>
              <a:t>Technology</a:t>
            </a:r>
            <a:r>
              <a:rPr lang="tr-TR" dirty="0" smtClean="0"/>
              <a:t>, Report No.42.</a:t>
            </a:r>
          </a:p>
          <a:p>
            <a:r>
              <a:rPr lang="tr-TR" dirty="0"/>
              <a:t>3.	Deniz Deşarjı Tesisleri Tasarımı, </a:t>
            </a:r>
            <a:r>
              <a:rPr lang="tr-TR" dirty="0" err="1"/>
              <a:t>Atıksu</a:t>
            </a:r>
            <a:r>
              <a:rPr lang="tr-TR" dirty="0"/>
              <a:t>, Termal ve Tuzlu Su Deşarjları, Prof. Dr. İzzet ÖZTÜRK, Su Vakfı Yayınları, İstanbul, 2011.</a:t>
            </a:r>
          </a:p>
        </p:txBody>
      </p:sp>
    </p:spTree>
    <p:extLst>
      <p:ext uri="{BB962C8B-B14F-4D97-AF65-F5344CB8AC3E}">
        <p14:creationId xmlns:p14="http://schemas.microsoft.com/office/powerpoint/2010/main" val="3113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Yer: </a:t>
            </a:r>
            <a:r>
              <a:rPr lang="tr-TR" dirty="0" err="1" smtClean="0"/>
              <a:t>Topçamın</a:t>
            </a:r>
            <a:r>
              <a:rPr lang="tr-TR" dirty="0" smtClean="0"/>
              <a:t> yanından deniz deşarj borusu denize girecek.</a:t>
            </a:r>
          </a:p>
          <a:p>
            <a:r>
              <a:rPr lang="tr-TR" i="1" u="sng" dirty="0" smtClean="0"/>
              <a:t>Borunun Özellikleri</a:t>
            </a:r>
          </a:p>
          <a:p>
            <a:r>
              <a:rPr lang="tr-TR" dirty="0" smtClean="0"/>
              <a:t>Dış Çap=1600 mm</a:t>
            </a:r>
          </a:p>
          <a:p>
            <a:r>
              <a:rPr lang="tr-TR" dirty="0" smtClean="0"/>
              <a:t>İç Çap=1477,6 mm</a:t>
            </a:r>
          </a:p>
          <a:p>
            <a:r>
              <a:rPr lang="tr-TR" dirty="0" smtClean="0"/>
              <a:t>Borunun Cidar Kalınlığı= 61,2mm</a:t>
            </a:r>
          </a:p>
          <a:p>
            <a:r>
              <a:rPr lang="tr-TR" dirty="0" smtClean="0"/>
              <a:t>Borunun Çeşidi = HDPE Yüksek Yoğunluklu polietilen</a:t>
            </a:r>
          </a:p>
          <a:p>
            <a:r>
              <a:rPr lang="tr-TR" dirty="0" smtClean="0"/>
              <a:t>Basınç taşıma miktarı=4 bar</a:t>
            </a:r>
          </a:p>
          <a:p>
            <a:r>
              <a:rPr lang="tr-TR" dirty="0" smtClean="0"/>
              <a:t>Karadaki boru uzunluğu= 2440 m</a:t>
            </a:r>
          </a:p>
          <a:p>
            <a:r>
              <a:rPr lang="tr-TR" dirty="0" smtClean="0"/>
              <a:t>Denizdeki boru uzunluğu= 2600 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Difüzör</a:t>
            </a:r>
            <a:r>
              <a:rPr lang="tr-TR" dirty="0" smtClean="0"/>
              <a:t> Kesiti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43894"/>
            <a:ext cx="7467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Difüzör</a:t>
            </a:r>
            <a:r>
              <a:rPr lang="tr-TR" dirty="0" smtClean="0"/>
              <a:t> Kesiti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Toplam uzunluk = 3 x 105 m = 315 m</a:t>
            </a:r>
          </a:p>
          <a:p>
            <a:r>
              <a:rPr lang="tr-TR" dirty="0" smtClean="0"/>
              <a:t>D1 = 1600m</a:t>
            </a:r>
          </a:p>
          <a:p>
            <a:r>
              <a:rPr lang="tr-TR" dirty="0" smtClean="0"/>
              <a:t>D2 = 1200m</a:t>
            </a:r>
          </a:p>
          <a:p>
            <a:r>
              <a:rPr lang="tr-TR" dirty="0" smtClean="0"/>
              <a:t>D3 = 800m</a:t>
            </a:r>
          </a:p>
          <a:p>
            <a:r>
              <a:rPr lang="tr-TR" dirty="0" smtClean="0"/>
              <a:t>Delik Sayısı = 120 port</a:t>
            </a:r>
          </a:p>
          <a:p>
            <a:r>
              <a:rPr lang="tr-TR" dirty="0" smtClean="0"/>
              <a:t>Delik Çapı = 160 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8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</a:rPr>
              <a:t>Atıksu</a:t>
            </a:r>
            <a:r>
              <a:rPr lang="tr-TR" dirty="0" smtClean="0">
                <a:solidFill>
                  <a:srgbClr val="FFC000"/>
                </a:solidFill>
              </a:rPr>
              <a:t> Özellikleri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Q</a:t>
            </a:r>
            <a:r>
              <a:rPr lang="tr-TR" baseline="-25000" dirty="0" err="1" smtClean="0"/>
              <a:t>min</a:t>
            </a:r>
            <a:r>
              <a:rPr lang="tr-TR" baseline="-25000" dirty="0" smtClean="0"/>
              <a:t> </a:t>
            </a:r>
            <a:r>
              <a:rPr lang="tr-TR" dirty="0" smtClean="0"/>
              <a:t>= 280 l/s (minimum)</a:t>
            </a:r>
          </a:p>
          <a:p>
            <a:r>
              <a:rPr lang="tr-TR" dirty="0" err="1" smtClean="0"/>
              <a:t>Q</a:t>
            </a:r>
            <a:r>
              <a:rPr lang="tr-TR" baseline="-25000" dirty="0" err="1" smtClean="0"/>
              <a:t>max</a:t>
            </a:r>
            <a:r>
              <a:rPr lang="tr-TR" baseline="-25000" dirty="0" smtClean="0"/>
              <a:t> </a:t>
            </a:r>
            <a:r>
              <a:rPr lang="tr-TR" dirty="0" smtClean="0"/>
              <a:t>= 4040 l/s (maksimum)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84891"/>
              </p:ext>
            </p:extLst>
          </p:nvPr>
        </p:nvGraphicFramePr>
        <p:xfrm>
          <a:off x="683568" y="3068960"/>
          <a:ext cx="7200802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Yıl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Bağlanan eşdeğer nüfus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Yaz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Kış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Ortalama</a:t>
                      </a:r>
                      <a:r>
                        <a:rPr lang="tr-TR" sz="1400" baseline="0" dirty="0" smtClean="0"/>
                        <a:t> Debi </a:t>
                      </a:r>
                      <a:r>
                        <a:rPr lang="tr-TR" sz="1400" dirty="0" smtClean="0"/>
                        <a:t>(l/s)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Maksimum Debi (l/s)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Ortalama</a:t>
                      </a:r>
                      <a:r>
                        <a:rPr lang="tr-TR" sz="1400" baseline="0" dirty="0" smtClean="0"/>
                        <a:t> Debi </a:t>
                      </a:r>
                      <a:r>
                        <a:rPr lang="tr-TR" sz="1400" dirty="0" smtClean="0"/>
                        <a:t>(l/s)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Maksimum Debi (l/s)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1998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220.000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2002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440.000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1220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2005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550.000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1400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990.000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2500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Özel 1">
      <a:dk1>
        <a:sysClr val="windowText" lastClr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709</Words>
  <Application>Microsoft Office PowerPoint</Application>
  <PresentationFormat>Ekran Gösterisi (4:3)</PresentationFormat>
  <Paragraphs>200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Wingdings</vt:lpstr>
      <vt:lpstr>Ofis Teması</vt:lpstr>
      <vt:lpstr>Deniz Deşarjları “Seyrelme”</vt:lpstr>
      <vt:lpstr>1., 2. ve 3. Seyrelme</vt:lpstr>
      <vt:lpstr>PowerPoint Sunusu</vt:lpstr>
      <vt:lpstr>Boru Kesiti</vt:lpstr>
      <vt:lpstr>Genel Yerleşim</vt:lpstr>
      <vt:lpstr>PowerPoint Sunusu</vt:lpstr>
      <vt:lpstr>Difüzör Kesiti</vt:lpstr>
      <vt:lpstr>Difüzör Kesiti</vt:lpstr>
      <vt:lpstr>Atıksu Özellikleri</vt:lpstr>
      <vt:lpstr>Ön Arıtılmış Atıksuyun Tahmini Özellikleri</vt:lpstr>
      <vt:lpstr>PowerPoint Sunusu</vt:lpstr>
      <vt:lpstr>Tam karışımlı akıntılı ortamlar</vt:lpstr>
      <vt:lpstr>PowerPoint Sunusu</vt:lpstr>
      <vt:lpstr>S1 İçin Örnek</vt:lpstr>
      <vt:lpstr>PowerPoint Sunusu</vt:lpstr>
      <vt:lpstr>PowerPoint Sunusu</vt:lpstr>
      <vt:lpstr>PowerPoint Sunusu</vt:lpstr>
      <vt:lpstr>PowerPoint Sunusu</vt:lpstr>
      <vt:lpstr>PowerPoint Sunusu</vt:lpstr>
      <vt:lpstr>İkinci seyrelme</vt:lpstr>
      <vt:lpstr>PowerPoint Sunusu</vt:lpstr>
      <vt:lpstr>Etkin Difüzör Boyu (b) I.Durum</vt:lpstr>
      <vt:lpstr>II.Durum</vt:lpstr>
      <vt:lpstr>III.Durum</vt:lpstr>
      <vt:lpstr>Etkin Difüzör Boyu «b»</vt:lpstr>
      <vt:lpstr>S2 için Örnek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1., 2. ve 3. Seyrelme</vt:lpstr>
      <vt:lpstr>T90</vt:lpstr>
      <vt:lpstr>PowerPoint Sunusu</vt:lpstr>
      <vt:lpstr>PowerPoint Sunusu</vt:lpstr>
      <vt:lpstr>PowerPoint Sunusu</vt:lpstr>
      <vt:lpstr>PowerPoint Sunusu</vt:lpstr>
      <vt:lpstr>Örnek</vt:lpstr>
      <vt:lpstr>Seyrelme</vt:lpstr>
      <vt:lpstr>Seyrelme çeşitleri</vt:lpstr>
      <vt:lpstr>Seyrelme çeşitleri</vt:lpstr>
      <vt:lpstr>Seyrelme çeşitleri</vt:lpstr>
      <vt:lpstr>Toplam Seyrelme</vt:lpstr>
      <vt:lpstr>Örnek – 1</vt:lpstr>
      <vt:lpstr>Örnek 2</vt:lpstr>
      <vt:lpstr>Çözüm</vt:lpstr>
      <vt:lpstr>Örnek 3</vt:lpstr>
      <vt:lpstr>Çözüm</vt:lpstr>
      <vt:lpstr>References</vt:lpstr>
    </vt:vector>
  </TitlesOfParts>
  <Company>~ By M.Baran ™ ~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</dc:creator>
  <cp:lastModifiedBy>Habib</cp:lastModifiedBy>
  <cp:revision>157</cp:revision>
  <dcterms:created xsi:type="dcterms:W3CDTF">2012-04-02T09:32:56Z</dcterms:created>
  <dcterms:modified xsi:type="dcterms:W3CDTF">2020-02-29T17:42:39Z</dcterms:modified>
</cp:coreProperties>
</file>