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780" r:id="rId3"/>
    <p:sldMasterId id="2147483794" r:id="rId4"/>
    <p:sldMasterId id="2147483808" r:id="rId5"/>
    <p:sldMasterId id="2147483822" r:id="rId6"/>
    <p:sldMasterId id="2147483834" r:id="rId7"/>
    <p:sldMasterId id="2147483848" r:id="rId8"/>
  </p:sldMasterIdLst>
  <p:notesMasterIdLst>
    <p:notesMasterId r:id="rId69"/>
  </p:notesMasterIdLst>
  <p:sldIdLst>
    <p:sldId id="256" r:id="rId9"/>
    <p:sldId id="381" r:id="rId10"/>
    <p:sldId id="348" r:id="rId11"/>
    <p:sldId id="382" r:id="rId12"/>
    <p:sldId id="442" r:id="rId13"/>
    <p:sldId id="436" r:id="rId14"/>
    <p:sldId id="417" r:id="rId15"/>
    <p:sldId id="418" r:id="rId16"/>
    <p:sldId id="396" r:id="rId17"/>
    <p:sldId id="402" r:id="rId18"/>
    <p:sldId id="401" r:id="rId19"/>
    <p:sldId id="332" r:id="rId20"/>
    <p:sldId id="333" r:id="rId21"/>
    <p:sldId id="336" r:id="rId22"/>
    <p:sldId id="349" r:id="rId23"/>
    <p:sldId id="350" r:id="rId24"/>
    <p:sldId id="351" r:id="rId25"/>
    <p:sldId id="353" r:id="rId26"/>
    <p:sldId id="355" r:id="rId27"/>
    <p:sldId id="356" r:id="rId28"/>
    <p:sldId id="370" r:id="rId29"/>
    <p:sldId id="371" r:id="rId30"/>
    <p:sldId id="383" r:id="rId31"/>
    <p:sldId id="369" r:id="rId32"/>
    <p:sldId id="357" r:id="rId33"/>
    <p:sldId id="435" r:id="rId34"/>
    <p:sldId id="358" r:id="rId35"/>
    <p:sldId id="419" r:id="rId36"/>
    <p:sldId id="420" r:id="rId37"/>
    <p:sldId id="421" r:id="rId38"/>
    <p:sldId id="416" r:id="rId39"/>
    <p:sldId id="359" r:id="rId40"/>
    <p:sldId id="360" r:id="rId41"/>
    <p:sldId id="361" r:id="rId42"/>
    <p:sldId id="364" r:id="rId43"/>
    <p:sldId id="362" r:id="rId44"/>
    <p:sldId id="422" r:id="rId45"/>
    <p:sldId id="423" r:id="rId46"/>
    <p:sldId id="347" r:id="rId47"/>
    <p:sldId id="432" r:id="rId48"/>
    <p:sldId id="433" r:id="rId49"/>
    <p:sldId id="437" r:id="rId50"/>
    <p:sldId id="438" r:id="rId51"/>
    <p:sldId id="439" r:id="rId52"/>
    <p:sldId id="440" r:id="rId53"/>
    <p:sldId id="431" r:id="rId54"/>
    <p:sldId id="354" r:id="rId55"/>
    <p:sldId id="400" r:id="rId56"/>
    <p:sldId id="342" r:id="rId57"/>
    <p:sldId id="343" r:id="rId58"/>
    <p:sldId id="407" r:id="rId59"/>
    <p:sldId id="344" r:id="rId60"/>
    <p:sldId id="345" r:id="rId61"/>
    <p:sldId id="384" r:id="rId62"/>
    <p:sldId id="385" r:id="rId63"/>
    <p:sldId id="365" r:id="rId64"/>
    <p:sldId id="393" r:id="rId65"/>
    <p:sldId id="389" r:id="rId66"/>
    <p:sldId id="379" r:id="rId67"/>
    <p:sldId id="380" r:id="rId68"/>
  </p:sldIdLst>
  <p:sldSz cx="9144000" cy="6858000" type="screen4x3"/>
  <p:notesSz cx="6797675" cy="9928225"/>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99"/>
    <a:srgbClr val="FF0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4660"/>
  </p:normalViewPr>
  <p:slideViewPr>
    <p:cSldViewPr>
      <p:cViewPr varScale="1">
        <p:scale>
          <a:sx n="109" d="100"/>
          <a:sy n="109" d="100"/>
        </p:scale>
        <p:origin x="582"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7.xml"/><Relationship Id="rId7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741D7D58-8145-4BE0-83E3-B6F8590384D9}" type="datetimeFigureOut">
              <a:rPr lang="tr-TR" smtClean="0"/>
              <a:t>4.04.2019</a:t>
            </a:fld>
            <a:endParaRPr lang="tr-TR"/>
          </a:p>
        </p:txBody>
      </p:sp>
      <p:sp>
        <p:nvSpPr>
          <p:cNvPr id="4" name="Slayt Görüntüsü Yer Tutucusu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2E45AA61-17CC-4851-9BF8-67186FE98D3C}" type="slidenum">
              <a:rPr lang="tr-TR" smtClean="0"/>
              <a:t>‹#›</a:t>
            </a:fld>
            <a:endParaRPr lang="tr-TR"/>
          </a:p>
        </p:txBody>
      </p:sp>
    </p:spTree>
    <p:extLst>
      <p:ext uri="{BB962C8B-B14F-4D97-AF65-F5344CB8AC3E}">
        <p14:creationId xmlns:p14="http://schemas.microsoft.com/office/powerpoint/2010/main" val="1249925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E45AA61-17CC-4851-9BF8-67186FE98D3C}" type="slidenum">
              <a:rPr lang="tr-TR" smtClean="0"/>
              <a:t>1</a:t>
            </a:fld>
            <a:endParaRPr lang="tr-TR"/>
          </a:p>
        </p:txBody>
      </p:sp>
    </p:spTree>
    <p:extLst>
      <p:ext uri="{BB962C8B-B14F-4D97-AF65-F5344CB8AC3E}">
        <p14:creationId xmlns:p14="http://schemas.microsoft.com/office/powerpoint/2010/main" val="2593595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38A771-503A-4596-AB17-45AE2F08ABE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5603" name="1 Slayt Görüntüsü Yer Tutucusu"/>
          <p:cNvSpPr>
            <a:spLocks noGrp="1" noRot="1" noChangeAspect="1" noTextEdit="1"/>
          </p:cNvSpPr>
          <p:nvPr>
            <p:ph type="sldImg"/>
          </p:nvPr>
        </p:nvSpPr>
        <p:spPr>
          <a:ln/>
        </p:spPr>
      </p:sp>
      <p:sp>
        <p:nvSpPr>
          <p:cNvPr id="25604" name="2 Not Yer Tutucusu"/>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ndParaRPr>
          </a:p>
        </p:txBody>
      </p:sp>
      <p:sp>
        <p:nvSpPr>
          <p:cNvPr id="25605" name="3 Slayt Numarası Yer Tutucusu"/>
          <p:cNvSpPr txBox="1">
            <a:spLocks noGrp="1"/>
          </p:cNvSpPr>
          <p:nvPr/>
        </p:nvSpPr>
        <p:spPr bwMode="auto">
          <a:xfrm>
            <a:off x="3850443" y="9430091"/>
            <a:ext cx="2945659" cy="4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349A6E-C1EC-4C32-B65A-F9C39A10F9E5}" type="slidenum">
              <a:rPr kumimoji="0" lang="tr-TR" altLang="tr-T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tr-TR" altLang="tr-T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718833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73DE28-FA64-4CF2-B78D-8B25556AC52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32099" name="1 Slayt Görüntüsü Yer Tutucusu"/>
          <p:cNvSpPr>
            <a:spLocks noGrp="1" noRot="1" noChangeAspect="1" noTextEdit="1"/>
          </p:cNvSpPr>
          <p:nvPr>
            <p:ph type="sldImg"/>
          </p:nvPr>
        </p:nvSpPr>
        <p:spPr>
          <a:ln/>
        </p:spPr>
      </p:sp>
      <p:sp>
        <p:nvSpPr>
          <p:cNvPr id="132100" name="2 Not Yer Tutucusu"/>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ndParaRPr>
          </a:p>
        </p:txBody>
      </p:sp>
      <p:sp>
        <p:nvSpPr>
          <p:cNvPr id="132101" name="3 Slayt Numarası Yer Tutucusu"/>
          <p:cNvSpPr txBox="1">
            <a:spLocks noGrp="1"/>
          </p:cNvSpPr>
          <p:nvPr/>
        </p:nvSpPr>
        <p:spPr bwMode="auto">
          <a:xfrm>
            <a:off x="3850443" y="9430091"/>
            <a:ext cx="2945659" cy="4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D94FAB-8098-4CCF-9B51-3431DAC00A0F}" type="slidenum">
              <a:rPr kumimoji="0" lang="tr-TR" altLang="tr-T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tr-TR" altLang="tr-T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58076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1 Slayt Görüntüsü Yer Tutucusu"/>
          <p:cNvSpPr>
            <a:spLocks noGrp="1" noRot="1" noChangeAspect="1" noTextEdit="1"/>
          </p:cNvSpPr>
          <p:nvPr>
            <p:ph type="sldImg"/>
          </p:nvPr>
        </p:nvSpPr>
        <p:spPr>
          <a:ln/>
        </p:spPr>
      </p:sp>
      <p:sp>
        <p:nvSpPr>
          <p:cNvPr id="134147" name="2 Not Yer Tutucusu"/>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134148" name="3 Slayt Numarası Yer Tutucusu"/>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BEC45E-3468-4C18-B8A0-629403A3CD8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02194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0D8D8E0E-C41F-4E17-8297-B2B9721E8F2B}" type="datetimeFigureOut">
              <a:rPr lang="tr-TR" smtClean="0"/>
              <a:pPr/>
              <a:t>4.04.2019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4C3B4F3-98F4-4746-990C-7D3222E56714}" type="slidenum">
              <a:rPr lang="tr-TR" smtClean="0"/>
              <a:pPr/>
              <a:t>‹#›</a:t>
            </a:fld>
            <a:endParaRPr lang="tr-TR"/>
          </a:p>
        </p:txBody>
      </p:sp>
    </p:spTree>
    <p:extLst>
      <p:ext uri="{BB962C8B-B14F-4D97-AF65-F5344CB8AC3E}">
        <p14:creationId xmlns:p14="http://schemas.microsoft.com/office/powerpoint/2010/main" val="1735130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0D8D8E0E-C41F-4E17-8297-B2B9721E8F2B}" type="datetimeFigureOut">
              <a:rPr lang="tr-TR" smtClean="0"/>
              <a:pPr/>
              <a:t>4.04.2019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4C3B4F3-98F4-4746-990C-7D3222E56714}" type="slidenum">
              <a:rPr lang="tr-TR" smtClean="0"/>
              <a:pPr/>
              <a:t>‹#›</a:t>
            </a:fld>
            <a:endParaRPr lang="tr-TR"/>
          </a:p>
        </p:txBody>
      </p:sp>
    </p:spTree>
    <p:extLst>
      <p:ext uri="{BB962C8B-B14F-4D97-AF65-F5344CB8AC3E}">
        <p14:creationId xmlns:p14="http://schemas.microsoft.com/office/powerpoint/2010/main" val="37326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4" name="Rectangle 2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5" name="Rectangle 2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D4E55E8-BAF9-4846-97DC-D8B47BA38556}" type="slidenum">
              <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9278800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30725"/>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6" name="Rectangle 2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7" name="Rectangle 2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D402E05-A0BB-42E5-8E1C-B6968A4C0A2C}" type="slidenum">
              <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185496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0D8D8E0E-C41F-4E17-8297-B2B9721E8F2B}" type="datetimeFigureOut">
              <a:rPr lang="tr-TR" smtClean="0"/>
              <a:pPr/>
              <a:t>4.04.2019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4C3B4F3-98F4-4746-990C-7D3222E56714}" type="slidenum">
              <a:rPr lang="tr-TR" smtClean="0"/>
              <a:pPr/>
              <a:t>‹#›</a:t>
            </a:fld>
            <a:endParaRPr lang="tr-TR"/>
          </a:p>
        </p:txBody>
      </p:sp>
    </p:spTree>
    <p:extLst>
      <p:ext uri="{BB962C8B-B14F-4D97-AF65-F5344CB8AC3E}">
        <p14:creationId xmlns:p14="http://schemas.microsoft.com/office/powerpoint/2010/main" val="3711140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Başlık, Küçük Resim ve Metin">
    <p:spTree>
      <p:nvGrpSpPr>
        <p:cNvPr id="1" name=""/>
        <p:cNvGrpSpPr/>
        <p:nvPr/>
      </p:nvGrpSpPr>
      <p:grpSpPr>
        <a:xfrm>
          <a:off x="0" y="0"/>
          <a:ext cx="0" cy="0"/>
          <a:chOff x="0" y="0"/>
          <a:chExt cx="0" cy="0"/>
        </a:xfrm>
      </p:grpSpPr>
      <p:sp>
        <p:nvSpPr>
          <p:cNvPr id="2" name="1 Başlık"/>
          <p:cNvSpPr>
            <a:spLocks noGrp="1"/>
          </p:cNvSpPr>
          <p:nvPr>
            <p:ph type="title"/>
          </p:nvPr>
        </p:nvSpPr>
        <p:spPr>
          <a:xfrm>
            <a:off x="1066800" y="838200"/>
            <a:ext cx="7772400" cy="1143000"/>
          </a:xfrm>
        </p:spPr>
        <p:txBody>
          <a:bodyPr/>
          <a:lstStyle/>
          <a:p>
            <a:r>
              <a:rPr lang="tr-TR" smtClean="0"/>
              <a:t>Asıl başlık stili için tıklatın</a:t>
            </a:r>
            <a:endParaRPr lang="tr-TR"/>
          </a:p>
        </p:txBody>
      </p:sp>
      <p:sp>
        <p:nvSpPr>
          <p:cNvPr id="3" name="2 Küçük Resim Yer Tutucusu"/>
          <p:cNvSpPr>
            <a:spLocks noGrp="1"/>
          </p:cNvSpPr>
          <p:nvPr>
            <p:ph type="clipArt" sz="half" idx="1"/>
          </p:nvPr>
        </p:nvSpPr>
        <p:spPr>
          <a:xfrm>
            <a:off x="1066800" y="2101850"/>
            <a:ext cx="3810000" cy="4114800"/>
          </a:xfrm>
        </p:spPr>
        <p:txBody>
          <a:bodyPr/>
          <a:lstStyle/>
          <a:p>
            <a:endParaRPr lang="tr-TR"/>
          </a:p>
        </p:txBody>
      </p:sp>
      <p:sp>
        <p:nvSpPr>
          <p:cNvPr id="4" name="3 Metin Yer Tutucusu"/>
          <p:cNvSpPr>
            <a:spLocks noGrp="1"/>
          </p:cNvSpPr>
          <p:nvPr>
            <p:ph type="body" sz="half" idx="2"/>
          </p:nvPr>
        </p:nvSpPr>
        <p:spPr>
          <a:xfrm>
            <a:off x="5029200" y="2101850"/>
            <a:ext cx="3810000" cy="41148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a:xfrm>
            <a:off x="1066800" y="6413500"/>
            <a:ext cx="1905000" cy="457200"/>
          </a:xfrm>
          <a:prstGeom prst="rect">
            <a:avLst/>
          </a:prstGeom>
        </p:spPr>
        <p:txBody>
          <a:bodyPr/>
          <a:lstStyle>
            <a:lvl1pPr>
              <a:defRPr/>
            </a:lvl1pPr>
          </a:lstStyle>
          <a:p>
            <a:endParaRPr lang="tr-TR"/>
          </a:p>
        </p:txBody>
      </p:sp>
      <p:sp>
        <p:nvSpPr>
          <p:cNvPr id="6" name="5 Altbilgi Yer Tutucusu"/>
          <p:cNvSpPr>
            <a:spLocks noGrp="1"/>
          </p:cNvSpPr>
          <p:nvPr>
            <p:ph type="ftr" sz="quarter" idx="11"/>
          </p:nvPr>
        </p:nvSpPr>
        <p:spPr>
          <a:xfrm>
            <a:off x="3429000" y="6413500"/>
            <a:ext cx="2895600" cy="457200"/>
          </a:xfrm>
          <a:prstGeom prst="rect">
            <a:avLst/>
          </a:prstGeom>
        </p:spPr>
        <p:txBody>
          <a:bodyPr/>
          <a:lstStyle>
            <a:lvl1pPr>
              <a:defRPr/>
            </a:lvl1pPr>
          </a:lstStyle>
          <a:p>
            <a:endParaRPr lang="tr-TR"/>
          </a:p>
        </p:txBody>
      </p:sp>
      <p:sp>
        <p:nvSpPr>
          <p:cNvPr id="7" name="6 Slayt Numarası Yer Tutucusu"/>
          <p:cNvSpPr>
            <a:spLocks noGrp="1"/>
          </p:cNvSpPr>
          <p:nvPr>
            <p:ph type="sldNum" sz="quarter" idx="12"/>
          </p:nvPr>
        </p:nvSpPr>
        <p:spPr>
          <a:xfrm>
            <a:off x="8229600" y="6413500"/>
            <a:ext cx="914400" cy="457200"/>
          </a:xfrm>
          <a:prstGeom prst="rect">
            <a:avLst/>
          </a:prstGeom>
        </p:spPr>
        <p:txBody>
          <a:bodyPr/>
          <a:lstStyle>
            <a:lvl1pPr>
              <a:defRPr/>
            </a:lvl1pPr>
          </a:lstStyle>
          <a:p>
            <a:fld id="{6F33310B-F4D9-41D9-A48F-5935B4A5E86B}" type="slidenum">
              <a:rPr lang="tr-TR"/>
              <a:pPr/>
              <a:t>‹#›</a:t>
            </a:fld>
            <a:endParaRPr lang="tr-TR" sz="140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42918"/>
            <a:ext cx="8229600" cy="357182"/>
          </a:xfrm>
        </p:spPr>
        <p:txBody>
          <a:bodyPr>
            <a:normAutofit/>
          </a:bodyPr>
          <a:lstStyle>
            <a:lvl1pPr algn="ctr">
              <a:defRPr sz="2400"/>
            </a:lvl1pPr>
          </a:lstStyle>
          <a:p>
            <a:r>
              <a:rPr lang="en-US" dirty="0" smtClean="0"/>
              <a:t>Click to edit Master title style</a:t>
            </a:r>
            <a:endParaRPr lang="en-US" dirty="0"/>
          </a:p>
        </p:txBody>
      </p:sp>
      <p:sp>
        <p:nvSpPr>
          <p:cNvPr id="3" name="Date Placeholder 9"/>
          <p:cNvSpPr>
            <a:spLocks noGrp="1"/>
          </p:cNvSpPr>
          <p:nvPr>
            <p:ph type="dt" sz="half" idx="10"/>
          </p:nvPr>
        </p:nvSpPr>
        <p:spPr/>
        <p:txBody>
          <a:bodyPr/>
          <a:lstStyle>
            <a:lvl1pPr>
              <a:defRPr/>
            </a:lvl1pPr>
          </a:lstStyle>
          <a:p>
            <a:pPr>
              <a:defRPr/>
            </a:pPr>
            <a:fld id="{BB4BEF7F-F403-4ECD-9DFE-876B7F481352}" type="datetimeFigureOut">
              <a:rPr lang="tr-TR"/>
              <a:pPr>
                <a:defRPr/>
              </a:pPr>
              <a:t>4.04.2019</a:t>
            </a:fld>
            <a:endParaRPr lang="tr-TR"/>
          </a:p>
        </p:txBody>
      </p:sp>
      <p:sp>
        <p:nvSpPr>
          <p:cNvPr id="4" name="Footer Placeholder 21"/>
          <p:cNvSpPr>
            <a:spLocks noGrp="1"/>
          </p:cNvSpPr>
          <p:nvPr>
            <p:ph type="ftr" sz="quarter" idx="11"/>
          </p:nvPr>
        </p:nvSpPr>
        <p:spPr/>
        <p:txBody>
          <a:bodyPr/>
          <a:lstStyle>
            <a:lvl1pPr>
              <a:defRPr/>
            </a:lvl1pPr>
          </a:lstStyle>
          <a:p>
            <a:pPr>
              <a:defRPr/>
            </a:pPr>
            <a:endParaRPr lang="tr-TR"/>
          </a:p>
        </p:txBody>
      </p:sp>
      <p:sp>
        <p:nvSpPr>
          <p:cNvPr id="5" name="Slide Number Placeholder 17"/>
          <p:cNvSpPr>
            <a:spLocks noGrp="1"/>
          </p:cNvSpPr>
          <p:nvPr>
            <p:ph type="sldNum" sz="quarter" idx="12"/>
          </p:nvPr>
        </p:nvSpPr>
        <p:spPr/>
        <p:txBody>
          <a:bodyPr/>
          <a:lstStyle>
            <a:lvl1pPr>
              <a:defRPr/>
            </a:lvl1pPr>
          </a:lstStyle>
          <a:p>
            <a:pPr>
              <a:defRPr/>
            </a:pPr>
            <a:fld id="{2D744C6A-7BBD-42E6-9461-1C7583389772}" type="slidenum">
              <a:rPr lang="tr-TR" altLang="tr-TR"/>
              <a:pPr>
                <a:defRPr/>
              </a:pPr>
              <a:t>‹#›</a:t>
            </a:fld>
            <a:endParaRPr lang="tr-TR" altLang="tr-TR"/>
          </a:p>
        </p:txBody>
      </p:sp>
    </p:spTree>
    <p:extLst>
      <p:ext uri="{BB962C8B-B14F-4D97-AF65-F5344CB8AC3E}">
        <p14:creationId xmlns:p14="http://schemas.microsoft.com/office/powerpoint/2010/main" val="1910067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3"/>
          <p:cNvSpPr>
            <a:spLocks noGrp="1" noChangeArrowheads="1"/>
          </p:cNvSpPr>
          <p:nvPr>
            <p:ph type="dt" sz="half" idx="10"/>
          </p:nvPr>
        </p:nvSpPr>
        <p:spPr>
          <a:ln/>
        </p:spPr>
        <p:txBody>
          <a:bodyPr/>
          <a:lstStyle>
            <a:lvl1pPr>
              <a:defRPr/>
            </a:lvl1pPr>
          </a:lstStyle>
          <a:p>
            <a:pPr>
              <a:defRPr/>
            </a:pPr>
            <a:endParaRPr lang="tr-TR"/>
          </a:p>
        </p:txBody>
      </p:sp>
      <p:sp>
        <p:nvSpPr>
          <p:cNvPr id="4" name="Rectangle 24"/>
          <p:cNvSpPr>
            <a:spLocks noGrp="1" noChangeArrowheads="1"/>
          </p:cNvSpPr>
          <p:nvPr>
            <p:ph type="ftr" sz="quarter" idx="11"/>
          </p:nvPr>
        </p:nvSpPr>
        <p:spPr>
          <a:ln/>
        </p:spPr>
        <p:txBody>
          <a:bodyPr/>
          <a:lstStyle>
            <a:lvl1pPr>
              <a:defRPr/>
            </a:lvl1pPr>
          </a:lstStyle>
          <a:p>
            <a:pPr>
              <a:defRPr/>
            </a:pPr>
            <a:endParaRPr lang="tr-TR"/>
          </a:p>
        </p:txBody>
      </p:sp>
      <p:sp>
        <p:nvSpPr>
          <p:cNvPr id="5" name="Rectangle 25"/>
          <p:cNvSpPr>
            <a:spLocks noGrp="1" noChangeArrowheads="1"/>
          </p:cNvSpPr>
          <p:nvPr>
            <p:ph type="sldNum" sz="quarter" idx="12"/>
          </p:nvPr>
        </p:nvSpPr>
        <p:spPr>
          <a:ln/>
        </p:spPr>
        <p:txBody>
          <a:bodyPr/>
          <a:lstStyle>
            <a:lvl1pPr>
              <a:defRPr/>
            </a:lvl1pPr>
          </a:lstStyle>
          <a:p>
            <a:fld id="{ACF43D11-C0F3-4C7F-A93D-425741430CB0}" type="slidenum">
              <a:rPr lang="tr-TR" altLang="en-US"/>
              <a:pPr/>
              <a:t>‹#›</a:t>
            </a:fld>
            <a:endParaRPr lang="tr-TR" altLang="en-US"/>
          </a:p>
        </p:txBody>
      </p:sp>
    </p:spTree>
    <p:extLst>
      <p:ext uri="{BB962C8B-B14F-4D97-AF65-F5344CB8AC3E}">
        <p14:creationId xmlns:p14="http://schemas.microsoft.com/office/powerpoint/2010/main" val="2094343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5" name="4 Altbilgi Yer Tutucusu"/>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6" name="5 Slayt Numarası Yer Tutucusu"/>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CADA17F-4987-48F5-A19B-E072F7467863}" type="slidenum">
              <a:rPr kumimoji="0" lang="tr-TR" altLang="tr-TR"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98792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5" name="4 Altbilgi Yer Tutucusu"/>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6" name="5 Slayt Numarası Yer Tutucusu"/>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B068606-5661-4167-A97E-FB698A353E5D}" type="slidenum">
              <a:rPr kumimoji="0" lang="tr-TR" altLang="tr-TR"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0786995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5" name="4 Altbilgi Yer Tutucusu"/>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6" name="5 Slayt Numarası Yer Tutucusu"/>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1A4FDE7-CCA3-4496-A8DA-BEFEA911FED0}" type="slidenum">
              <a:rPr kumimoji="0" lang="tr-TR" altLang="tr-TR"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884427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3 Veri Yer Tutucusu"/>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6" name="4 Altbilgi Yer Tutucusu"/>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7" name="5 Slayt Numarası Yer Tutucusu"/>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A26A544-9795-42ED-80F6-29E023EE769A}" type="slidenum">
              <a:rPr kumimoji="0" lang="tr-TR" altLang="tr-TR"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219285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3 Veri Yer Tutucusu"/>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8" name="4 Altbilgi Yer Tutucusu"/>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9" name="5 Slayt Numarası Yer Tutucusu"/>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9272AB2-4889-4F2D-A091-53C32AAABF51}" type="slidenum">
              <a:rPr kumimoji="0" lang="tr-TR" altLang="tr-TR"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752915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0D8D8E0E-C41F-4E17-8297-B2B9721E8F2B}" type="datetimeFigureOut">
              <a:rPr lang="tr-TR" smtClean="0"/>
              <a:pPr/>
              <a:t>4.04.2019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4C3B4F3-98F4-4746-990C-7D3222E56714}" type="slidenum">
              <a:rPr lang="tr-TR" smtClean="0"/>
              <a:pPr/>
              <a:t>‹#›</a:t>
            </a:fld>
            <a:endParaRPr lang="tr-TR"/>
          </a:p>
        </p:txBody>
      </p:sp>
    </p:spTree>
    <p:extLst>
      <p:ext uri="{BB962C8B-B14F-4D97-AF65-F5344CB8AC3E}">
        <p14:creationId xmlns:p14="http://schemas.microsoft.com/office/powerpoint/2010/main" val="7322074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3 Veri Yer Tutucusu"/>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4" name="4 Altbilgi Yer Tutucusu"/>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5" name="5 Slayt Numarası Yer Tutucusu"/>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ADAE6C4-F576-4DC1-9B54-71A2268B5C06}" type="slidenum">
              <a:rPr kumimoji="0" lang="tr-TR" altLang="tr-TR"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3202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3 Veri Yer Tutucusu"/>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3" name="4 Altbilgi Yer Tutucusu"/>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4" name="5 Slayt Numarası Yer Tutucusu"/>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CB71CE9-2D5A-441A-B082-A6169390C0BE}" type="slidenum">
              <a:rPr kumimoji="0" lang="tr-TR" altLang="tr-TR"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3369441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6" name="4 Altbilgi Yer Tutucusu"/>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7" name="5 Slayt Numarası Yer Tutucusu"/>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CD6C5CC-AD1D-4FFC-84C4-DAA94C658FDE}" type="slidenum">
              <a:rPr kumimoji="0" lang="tr-TR" altLang="tr-TR"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764605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6" name="4 Altbilgi Yer Tutucusu"/>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7" name="5 Slayt Numarası Yer Tutucusu"/>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5F9A0B1-DF1A-4090-A2E7-512B2226B78A}" type="slidenum">
              <a:rPr kumimoji="0" lang="tr-TR" altLang="tr-TR"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58858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5" name="4 Altbilgi Yer Tutucusu"/>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6" name="5 Slayt Numarası Yer Tutucusu"/>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13A034C-78AF-4D80-ACBC-02C6765A90C0}" type="slidenum">
              <a:rPr kumimoji="0" lang="tr-TR" altLang="tr-TR"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588232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5" name="4 Altbilgi Yer Tutucusu"/>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6" name="5 Slayt Numarası Yer Tutucusu"/>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FF95945-B224-4C4E-BF52-767D0609BD6C}" type="slidenum">
              <a:rPr kumimoji="0" lang="tr-TR" altLang="tr-TR"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320104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11948686"/>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8236363-B043-49CA-8D6D-AB6885A9D106}" type="slidenum">
              <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51229030"/>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4D6A382-757E-4B43-8BE1-5E63654AD379}" type="slidenum">
              <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0337249"/>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ACCDB4F-2507-44DF-A200-0A7E0B909A10}" type="slidenum">
              <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70107089"/>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0D8D8E0E-C41F-4E17-8297-B2B9721E8F2B}" type="datetimeFigureOut">
              <a:rPr lang="tr-TR" smtClean="0"/>
              <a:pPr/>
              <a:t>4.04.2019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4C3B4F3-98F4-4746-990C-7D3222E56714}" type="slidenum">
              <a:rPr lang="tr-TR" smtClean="0"/>
              <a:pPr/>
              <a:t>‹#›</a:t>
            </a:fld>
            <a:endParaRPr lang="tr-TR"/>
          </a:p>
        </p:txBody>
      </p:sp>
    </p:spTree>
    <p:extLst>
      <p:ext uri="{BB962C8B-B14F-4D97-AF65-F5344CB8AC3E}">
        <p14:creationId xmlns:p14="http://schemas.microsoft.com/office/powerpoint/2010/main" val="32621792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38B034B-F476-43F3-88EA-162FD0CD5BB7}" type="slidenum">
              <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62118107"/>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2DF3332-1894-4703-BE9A-148F9A6AF4C7}" type="slidenum">
              <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2018904"/>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7 Dikdörtgen"/>
          <p:cNvSpPr>
            <a:spLocks noChangeArrowheads="1"/>
          </p:cNvSpPr>
          <p:nvPr userDrawn="1"/>
        </p:nvSpPr>
        <p:spPr bwMode="auto">
          <a:xfrm>
            <a:off x="0" y="6488113"/>
            <a:ext cx="9144000" cy="36988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Arial"/>
                <a:ea typeface="+mn-ea"/>
                <a:cs typeface="+mn-cs"/>
              </a:rPr>
              <a:t> </a:t>
            </a:r>
            <a:r>
              <a:rPr kumimoji="0" lang="tr-TR" sz="1400" b="0" i="0" u="none" strike="noStrike" kern="1200" cap="none" spc="0" normalizeH="0" baseline="0" noProof="0" dirty="0">
                <a:ln>
                  <a:noFill/>
                </a:ln>
                <a:solidFill>
                  <a:srgbClr val="000000"/>
                </a:solidFill>
                <a:effectLst/>
                <a:uLnTx/>
                <a:uFillTx/>
                <a:latin typeface="Arial"/>
                <a:ea typeface="+mn-ea"/>
                <a:cs typeface="+mn-cs"/>
              </a:rPr>
              <a:t>Su Kayıp ve Kaçakları Türkiye Forumu, 28-29 Ağustos 2014, İstanbul</a:t>
            </a:r>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E4AEB72-A831-4A8E-ADE5-26D4A89A60E9}" type="slidenum">
              <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13553397"/>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7 Dikdörtgen"/>
          <p:cNvSpPr>
            <a:spLocks noChangeArrowheads="1"/>
          </p:cNvSpPr>
          <p:nvPr userDrawn="1"/>
        </p:nvSpPr>
        <p:spPr bwMode="auto">
          <a:xfrm>
            <a:off x="0" y="6488113"/>
            <a:ext cx="9144000" cy="36988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Arial"/>
                <a:ea typeface="+mn-ea"/>
                <a:cs typeface="+mn-cs"/>
              </a:rPr>
              <a:t> </a:t>
            </a:r>
            <a:r>
              <a:rPr kumimoji="0" lang="tr-TR" sz="1400" b="0" i="0" u="none" strike="noStrike" kern="1200" cap="none" spc="0" normalizeH="0" baseline="0" noProof="0" dirty="0">
                <a:ln>
                  <a:noFill/>
                </a:ln>
                <a:solidFill>
                  <a:srgbClr val="000000"/>
                </a:solidFill>
                <a:effectLst/>
                <a:uLnTx/>
                <a:uFillTx/>
                <a:latin typeface="Arial"/>
                <a:ea typeface="+mn-ea"/>
                <a:cs typeface="+mn-cs"/>
              </a:rPr>
              <a:t>Su Kayıp ve Kaçakları Türkiye Forumu, 28-29 Ağustos 2014, İstanbul</a:t>
            </a:r>
          </a:p>
        </p:txBody>
      </p:sp>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BB5C3C1-BB32-4D1F-9523-513A54646FB4}" type="slidenum">
              <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86550145"/>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7 Dikdörtgen"/>
          <p:cNvSpPr>
            <a:spLocks noChangeArrowheads="1"/>
          </p:cNvSpPr>
          <p:nvPr userDrawn="1"/>
        </p:nvSpPr>
        <p:spPr bwMode="auto">
          <a:xfrm>
            <a:off x="0" y="6488113"/>
            <a:ext cx="9144000" cy="36988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Arial"/>
                <a:ea typeface="+mn-ea"/>
                <a:cs typeface="+mn-cs"/>
              </a:rPr>
              <a:t> </a:t>
            </a:r>
            <a:r>
              <a:rPr kumimoji="0" lang="tr-TR" sz="1400" b="0" i="0" u="none" strike="noStrike" kern="1200" cap="none" spc="0" normalizeH="0" baseline="0" noProof="0" dirty="0">
                <a:ln>
                  <a:noFill/>
                </a:ln>
                <a:solidFill>
                  <a:srgbClr val="000000"/>
                </a:solidFill>
                <a:effectLst/>
                <a:uLnTx/>
                <a:uFillTx/>
                <a:latin typeface="Arial"/>
                <a:ea typeface="+mn-ea"/>
                <a:cs typeface="+mn-cs"/>
              </a:rPr>
              <a:t>Su Kayıp ve Kaçakları Türkiye Forumu, 28-29 Ağustos 2014, İstanbul</a:t>
            </a: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3D5A256-2A6E-42E2-B18D-83BABF42CCA2}" type="slidenum">
              <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16558009"/>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7 Dikdörtgen"/>
          <p:cNvSpPr>
            <a:spLocks noChangeArrowheads="1"/>
          </p:cNvSpPr>
          <p:nvPr userDrawn="1"/>
        </p:nvSpPr>
        <p:spPr bwMode="auto">
          <a:xfrm>
            <a:off x="0" y="6488113"/>
            <a:ext cx="9144000" cy="36988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Arial"/>
                <a:ea typeface="+mn-ea"/>
                <a:cs typeface="+mn-cs"/>
              </a:rPr>
              <a:t> </a:t>
            </a:r>
            <a:r>
              <a:rPr kumimoji="0" lang="tr-TR" sz="1400" b="0" i="0" u="none" strike="noStrike" kern="1200" cap="none" spc="0" normalizeH="0" baseline="0" noProof="0" dirty="0">
                <a:ln>
                  <a:noFill/>
                </a:ln>
                <a:solidFill>
                  <a:srgbClr val="000000"/>
                </a:solidFill>
                <a:effectLst/>
                <a:uLnTx/>
                <a:uFillTx/>
                <a:latin typeface="Arial"/>
                <a:ea typeface="+mn-ea"/>
                <a:cs typeface="+mn-cs"/>
              </a:rPr>
              <a:t>Su Kayıp ve Kaçakları Türkiye Forumu, 28-29 Ağustos 2014, İstanbul</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AFAF7D-9637-4120-BA27-B7A7F1E98771}" type="slidenum">
              <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67307134"/>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7 Dikdörtgen"/>
          <p:cNvSpPr>
            <a:spLocks noChangeArrowheads="1"/>
          </p:cNvSpPr>
          <p:nvPr userDrawn="1"/>
        </p:nvSpPr>
        <p:spPr bwMode="auto">
          <a:xfrm>
            <a:off x="0" y="6488113"/>
            <a:ext cx="9144000" cy="36988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Arial"/>
                <a:ea typeface="+mn-ea"/>
                <a:cs typeface="+mn-cs"/>
              </a:rPr>
              <a:t> </a:t>
            </a:r>
            <a:r>
              <a:rPr kumimoji="0" lang="tr-TR" sz="1400" b="0" i="0" u="none" strike="noStrike" kern="1200" cap="none" spc="0" normalizeH="0" baseline="0" noProof="0" dirty="0">
                <a:ln>
                  <a:noFill/>
                </a:ln>
                <a:solidFill>
                  <a:srgbClr val="000000"/>
                </a:solidFill>
                <a:effectLst/>
                <a:uLnTx/>
                <a:uFillTx/>
                <a:latin typeface="Arial"/>
                <a:ea typeface="+mn-ea"/>
                <a:cs typeface="+mn-cs"/>
              </a:rPr>
              <a:t>Su Kayıp ve Kaçakları Türkiye Forumu, 28-29 Ağustos 2014, İstanbul</a:t>
            </a:r>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6F61D89-E613-4229-A4D1-EADA05A5DD09}" type="slidenum">
              <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52615113"/>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6" name="7 Dikdörtgen"/>
          <p:cNvSpPr>
            <a:spLocks noChangeArrowheads="1"/>
          </p:cNvSpPr>
          <p:nvPr userDrawn="1"/>
        </p:nvSpPr>
        <p:spPr bwMode="auto">
          <a:xfrm>
            <a:off x="0" y="6488113"/>
            <a:ext cx="9144000" cy="36988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Arial"/>
                <a:ea typeface="+mn-ea"/>
                <a:cs typeface="+mn-cs"/>
              </a:rPr>
              <a:t> </a:t>
            </a:r>
            <a:r>
              <a:rPr kumimoji="0" lang="tr-TR" sz="1400" b="0" i="0" u="none" strike="noStrike" kern="1200" cap="none" spc="0" normalizeH="0" baseline="0" noProof="0" dirty="0">
                <a:ln>
                  <a:noFill/>
                </a:ln>
                <a:solidFill>
                  <a:srgbClr val="000000"/>
                </a:solidFill>
                <a:effectLst/>
                <a:uLnTx/>
                <a:uFillTx/>
                <a:latin typeface="Arial"/>
                <a:ea typeface="+mn-ea"/>
                <a:cs typeface="+mn-cs"/>
              </a:rPr>
              <a:t>Su Kayıp ve Kaçakları Türkiye Forumu, 28-29 Ağustos 2014, İstanbul</a:t>
            </a:r>
          </a:p>
        </p:txBody>
      </p:sp>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8776853-6B6B-4DE5-AF0A-9855D7FF8CFC}" type="slidenum">
              <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70652835"/>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5" name="7 Dikdörtgen"/>
          <p:cNvSpPr>
            <a:spLocks noChangeArrowheads="1"/>
          </p:cNvSpPr>
          <p:nvPr userDrawn="1"/>
        </p:nvSpPr>
        <p:spPr bwMode="auto">
          <a:xfrm>
            <a:off x="0" y="6488113"/>
            <a:ext cx="9144000" cy="36988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Arial"/>
                <a:ea typeface="+mn-ea"/>
                <a:cs typeface="+mn-cs"/>
              </a:rPr>
              <a:t> </a:t>
            </a:r>
            <a:r>
              <a:rPr kumimoji="0" lang="tr-TR" sz="1400" b="0" i="0" u="none" strike="noStrike" kern="1200" cap="none" spc="0" normalizeH="0" baseline="0" noProof="0" dirty="0">
                <a:ln>
                  <a:noFill/>
                </a:ln>
                <a:solidFill>
                  <a:srgbClr val="000000"/>
                </a:solidFill>
                <a:effectLst/>
                <a:uLnTx/>
                <a:uFillTx/>
                <a:latin typeface="Arial"/>
                <a:ea typeface="+mn-ea"/>
                <a:cs typeface="+mn-cs"/>
              </a:rPr>
              <a:t>Su Kayıp ve Kaçakları Türkiye Forumu, 28-29 Ağustos 2014, İstanbul</a:t>
            </a:r>
          </a:p>
        </p:txBody>
      </p:sp>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9DD1F28-BADC-480A-9952-93591ACECA2B}" type="slidenum">
              <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64466847"/>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3261716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0D8D8E0E-C41F-4E17-8297-B2B9721E8F2B}" type="datetimeFigureOut">
              <a:rPr lang="tr-TR" smtClean="0"/>
              <a:pPr/>
              <a:t>4.04.2019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54C3B4F3-98F4-4746-990C-7D3222E56714}" type="slidenum">
              <a:rPr lang="tr-TR" smtClean="0"/>
              <a:pPr/>
              <a:t>‹#›</a:t>
            </a:fld>
            <a:endParaRPr lang="tr-TR"/>
          </a:p>
        </p:txBody>
      </p:sp>
    </p:spTree>
    <p:extLst>
      <p:ext uri="{BB962C8B-B14F-4D97-AF65-F5344CB8AC3E}">
        <p14:creationId xmlns:p14="http://schemas.microsoft.com/office/powerpoint/2010/main" val="18282335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8236363-B043-49CA-8D6D-AB6885A9D106}" type="slidenum">
              <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41336481"/>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4D6A382-757E-4B43-8BE1-5E63654AD379}" type="slidenum">
              <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53004771"/>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ACCDB4F-2507-44DF-A200-0A7E0B909A10}" type="slidenum">
              <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9607190"/>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38B034B-F476-43F3-88EA-162FD0CD5BB7}" type="slidenum">
              <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70661467"/>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2DF3332-1894-4703-BE9A-148F9A6AF4C7}" type="slidenum">
              <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16853228"/>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7 Dikdörtgen"/>
          <p:cNvSpPr>
            <a:spLocks noChangeArrowheads="1"/>
          </p:cNvSpPr>
          <p:nvPr userDrawn="1"/>
        </p:nvSpPr>
        <p:spPr bwMode="auto">
          <a:xfrm>
            <a:off x="0" y="6488113"/>
            <a:ext cx="9144000" cy="36988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Arial"/>
                <a:ea typeface="+mn-ea"/>
                <a:cs typeface="+mn-cs"/>
              </a:rPr>
              <a:t> </a:t>
            </a:r>
            <a:r>
              <a:rPr kumimoji="0" lang="tr-TR" sz="1400" b="0" i="0" u="none" strike="noStrike" kern="1200" cap="none" spc="0" normalizeH="0" baseline="0" noProof="0" dirty="0">
                <a:ln>
                  <a:noFill/>
                </a:ln>
                <a:solidFill>
                  <a:srgbClr val="000000"/>
                </a:solidFill>
                <a:effectLst/>
                <a:uLnTx/>
                <a:uFillTx/>
                <a:latin typeface="Arial"/>
                <a:ea typeface="+mn-ea"/>
                <a:cs typeface="+mn-cs"/>
              </a:rPr>
              <a:t>Su Kayıp ve Kaçakları Türkiye Forumu, 28-29 Ağustos 2014, İstanbul</a:t>
            </a:r>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E4AEB72-A831-4A8E-ADE5-26D4A89A60E9}" type="slidenum">
              <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61456828"/>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7 Dikdörtgen"/>
          <p:cNvSpPr>
            <a:spLocks noChangeArrowheads="1"/>
          </p:cNvSpPr>
          <p:nvPr userDrawn="1"/>
        </p:nvSpPr>
        <p:spPr bwMode="auto">
          <a:xfrm>
            <a:off x="0" y="6488113"/>
            <a:ext cx="9144000" cy="36988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Arial"/>
                <a:ea typeface="+mn-ea"/>
                <a:cs typeface="+mn-cs"/>
              </a:rPr>
              <a:t> </a:t>
            </a:r>
            <a:r>
              <a:rPr kumimoji="0" lang="tr-TR" sz="1400" b="0" i="0" u="none" strike="noStrike" kern="1200" cap="none" spc="0" normalizeH="0" baseline="0" noProof="0" dirty="0">
                <a:ln>
                  <a:noFill/>
                </a:ln>
                <a:solidFill>
                  <a:srgbClr val="000000"/>
                </a:solidFill>
                <a:effectLst/>
                <a:uLnTx/>
                <a:uFillTx/>
                <a:latin typeface="Arial"/>
                <a:ea typeface="+mn-ea"/>
                <a:cs typeface="+mn-cs"/>
              </a:rPr>
              <a:t>Su Kayıp ve Kaçakları Türkiye Forumu, 28-29 Ağustos 2014, İstanbul</a:t>
            </a:r>
          </a:p>
        </p:txBody>
      </p:sp>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BB5C3C1-BB32-4D1F-9523-513A54646FB4}" type="slidenum">
              <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54182848"/>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7 Dikdörtgen"/>
          <p:cNvSpPr>
            <a:spLocks noChangeArrowheads="1"/>
          </p:cNvSpPr>
          <p:nvPr userDrawn="1"/>
        </p:nvSpPr>
        <p:spPr bwMode="auto">
          <a:xfrm>
            <a:off x="0" y="6488113"/>
            <a:ext cx="9144000" cy="36988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Arial"/>
                <a:ea typeface="+mn-ea"/>
                <a:cs typeface="+mn-cs"/>
              </a:rPr>
              <a:t> </a:t>
            </a:r>
            <a:r>
              <a:rPr kumimoji="0" lang="tr-TR" sz="1400" b="0" i="0" u="none" strike="noStrike" kern="1200" cap="none" spc="0" normalizeH="0" baseline="0" noProof="0" dirty="0">
                <a:ln>
                  <a:noFill/>
                </a:ln>
                <a:solidFill>
                  <a:srgbClr val="000000"/>
                </a:solidFill>
                <a:effectLst/>
                <a:uLnTx/>
                <a:uFillTx/>
                <a:latin typeface="Arial"/>
                <a:ea typeface="+mn-ea"/>
                <a:cs typeface="+mn-cs"/>
              </a:rPr>
              <a:t>Su Kayıp ve Kaçakları Türkiye Forumu, 28-29 Ağustos 2014, İstanbul</a:t>
            </a: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3D5A256-2A6E-42E2-B18D-83BABF42CCA2}" type="slidenum">
              <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75103716"/>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7 Dikdörtgen"/>
          <p:cNvSpPr>
            <a:spLocks noChangeArrowheads="1"/>
          </p:cNvSpPr>
          <p:nvPr userDrawn="1"/>
        </p:nvSpPr>
        <p:spPr bwMode="auto">
          <a:xfrm>
            <a:off x="0" y="6488113"/>
            <a:ext cx="9144000" cy="36988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Arial"/>
                <a:ea typeface="+mn-ea"/>
                <a:cs typeface="+mn-cs"/>
              </a:rPr>
              <a:t> </a:t>
            </a:r>
            <a:r>
              <a:rPr kumimoji="0" lang="tr-TR" sz="1400" b="0" i="0" u="none" strike="noStrike" kern="1200" cap="none" spc="0" normalizeH="0" baseline="0" noProof="0" dirty="0">
                <a:ln>
                  <a:noFill/>
                </a:ln>
                <a:solidFill>
                  <a:srgbClr val="000000"/>
                </a:solidFill>
                <a:effectLst/>
                <a:uLnTx/>
                <a:uFillTx/>
                <a:latin typeface="Arial"/>
                <a:ea typeface="+mn-ea"/>
                <a:cs typeface="+mn-cs"/>
              </a:rPr>
              <a:t>Su Kayıp ve Kaçakları Türkiye Forumu, 28-29 Ağustos 2014, İstanbul</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AFAF7D-9637-4120-BA27-B7A7F1E98771}" type="slidenum">
              <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32011401"/>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7 Dikdörtgen"/>
          <p:cNvSpPr>
            <a:spLocks noChangeArrowheads="1"/>
          </p:cNvSpPr>
          <p:nvPr userDrawn="1"/>
        </p:nvSpPr>
        <p:spPr bwMode="auto">
          <a:xfrm>
            <a:off x="0" y="6488113"/>
            <a:ext cx="9144000" cy="36988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Arial"/>
                <a:ea typeface="+mn-ea"/>
                <a:cs typeface="+mn-cs"/>
              </a:rPr>
              <a:t> </a:t>
            </a:r>
            <a:r>
              <a:rPr kumimoji="0" lang="tr-TR" sz="1400" b="0" i="0" u="none" strike="noStrike" kern="1200" cap="none" spc="0" normalizeH="0" baseline="0" noProof="0" dirty="0">
                <a:ln>
                  <a:noFill/>
                </a:ln>
                <a:solidFill>
                  <a:srgbClr val="000000"/>
                </a:solidFill>
                <a:effectLst/>
                <a:uLnTx/>
                <a:uFillTx/>
                <a:latin typeface="Arial"/>
                <a:ea typeface="+mn-ea"/>
                <a:cs typeface="+mn-cs"/>
              </a:rPr>
              <a:t>Su Kayıp ve Kaçakları Türkiye Forumu, 28-29 Ağustos 2014, İstanbul</a:t>
            </a:r>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6F61D89-E613-4229-A4D1-EADA05A5DD09}" type="slidenum">
              <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7734114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0D8D8E0E-C41F-4E17-8297-B2B9721E8F2B}" type="datetimeFigureOut">
              <a:rPr lang="tr-TR" smtClean="0"/>
              <a:pPr/>
              <a:t>4.04.2019</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54C3B4F3-98F4-4746-990C-7D3222E56714}" type="slidenum">
              <a:rPr lang="tr-TR" smtClean="0"/>
              <a:pPr/>
              <a:t>‹#›</a:t>
            </a:fld>
            <a:endParaRPr lang="tr-TR"/>
          </a:p>
        </p:txBody>
      </p:sp>
    </p:spTree>
    <p:extLst>
      <p:ext uri="{BB962C8B-B14F-4D97-AF65-F5344CB8AC3E}">
        <p14:creationId xmlns:p14="http://schemas.microsoft.com/office/powerpoint/2010/main" val="30428134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6" name="7 Dikdörtgen"/>
          <p:cNvSpPr>
            <a:spLocks noChangeArrowheads="1"/>
          </p:cNvSpPr>
          <p:nvPr userDrawn="1"/>
        </p:nvSpPr>
        <p:spPr bwMode="auto">
          <a:xfrm>
            <a:off x="0" y="6488113"/>
            <a:ext cx="9144000" cy="36988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Arial"/>
                <a:ea typeface="+mn-ea"/>
                <a:cs typeface="+mn-cs"/>
              </a:rPr>
              <a:t> </a:t>
            </a:r>
            <a:r>
              <a:rPr kumimoji="0" lang="tr-TR" sz="1400" b="0" i="0" u="none" strike="noStrike" kern="1200" cap="none" spc="0" normalizeH="0" baseline="0" noProof="0" dirty="0">
                <a:ln>
                  <a:noFill/>
                </a:ln>
                <a:solidFill>
                  <a:srgbClr val="000000"/>
                </a:solidFill>
                <a:effectLst/>
                <a:uLnTx/>
                <a:uFillTx/>
                <a:latin typeface="Arial"/>
                <a:ea typeface="+mn-ea"/>
                <a:cs typeface="+mn-cs"/>
              </a:rPr>
              <a:t>Su Kayıp ve Kaçakları Türkiye Forumu, 28-29 Ağustos 2014, İstanbul</a:t>
            </a:r>
          </a:p>
        </p:txBody>
      </p:sp>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8776853-6B6B-4DE5-AF0A-9855D7FF8CFC}" type="slidenum">
              <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8400982"/>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5" name="7 Dikdörtgen"/>
          <p:cNvSpPr>
            <a:spLocks noChangeArrowheads="1"/>
          </p:cNvSpPr>
          <p:nvPr userDrawn="1"/>
        </p:nvSpPr>
        <p:spPr bwMode="auto">
          <a:xfrm>
            <a:off x="0" y="6488113"/>
            <a:ext cx="9144000" cy="36988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Arial"/>
                <a:ea typeface="+mn-ea"/>
                <a:cs typeface="+mn-cs"/>
              </a:rPr>
              <a:t> </a:t>
            </a:r>
            <a:r>
              <a:rPr kumimoji="0" lang="tr-TR" sz="1400" b="0" i="0" u="none" strike="noStrike" kern="1200" cap="none" spc="0" normalizeH="0" baseline="0" noProof="0" dirty="0">
                <a:ln>
                  <a:noFill/>
                </a:ln>
                <a:solidFill>
                  <a:srgbClr val="000000"/>
                </a:solidFill>
                <a:effectLst/>
                <a:uLnTx/>
                <a:uFillTx/>
                <a:latin typeface="Arial"/>
                <a:ea typeface="+mn-ea"/>
                <a:cs typeface="+mn-cs"/>
              </a:rPr>
              <a:t>Su Kayıp ve Kaçakları Türkiye Forumu, 28-29 Ağustos 2014, İstanbul</a:t>
            </a:r>
          </a:p>
        </p:txBody>
      </p:sp>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9DD1F28-BADC-480A-9952-93591ACECA2B}" type="slidenum">
              <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14745938"/>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12456230"/>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8236363-B043-49CA-8D6D-AB6885A9D106}" type="slidenum">
              <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1042843"/>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4D6A382-757E-4B43-8BE1-5E63654AD379}" type="slidenum">
              <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99261248"/>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ACCDB4F-2507-44DF-A200-0A7E0B909A10}" type="slidenum">
              <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0820921"/>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38B034B-F476-43F3-88EA-162FD0CD5BB7}" type="slidenum">
              <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08568881"/>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2DF3332-1894-4703-BE9A-148F9A6AF4C7}" type="slidenum">
              <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44551532"/>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7 Dikdörtgen"/>
          <p:cNvSpPr>
            <a:spLocks noChangeArrowheads="1"/>
          </p:cNvSpPr>
          <p:nvPr userDrawn="1"/>
        </p:nvSpPr>
        <p:spPr bwMode="auto">
          <a:xfrm>
            <a:off x="0" y="6488113"/>
            <a:ext cx="9144000" cy="36988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Arial"/>
                <a:ea typeface="+mn-ea"/>
                <a:cs typeface="+mn-cs"/>
              </a:rPr>
              <a:t> </a:t>
            </a:r>
            <a:r>
              <a:rPr kumimoji="0" lang="tr-TR" sz="1400" b="0" i="0" u="none" strike="noStrike" kern="1200" cap="none" spc="0" normalizeH="0" baseline="0" noProof="0" dirty="0">
                <a:ln>
                  <a:noFill/>
                </a:ln>
                <a:solidFill>
                  <a:srgbClr val="000000"/>
                </a:solidFill>
                <a:effectLst/>
                <a:uLnTx/>
                <a:uFillTx/>
                <a:latin typeface="Arial"/>
                <a:ea typeface="+mn-ea"/>
                <a:cs typeface="+mn-cs"/>
              </a:rPr>
              <a:t>Su Kayıp ve Kaçakları Türkiye Forumu, 28-29 Ağustos 2014, İstanbul</a:t>
            </a:r>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E4AEB72-A831-4A8E-ADE5-26D4A89A60E9}" type="slidenum">
              <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2269122"/>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7 Dikdörtgen"/>
          <p:cNvSpPr>
            <a:spLocks noChangeArrowheads="1"/>
          </p:cNvSpPr>
          <p:nvPr userDrawn="1"/>
        </p:nvSpPr>
        <p:spPr bwMode="auto">
          <a:xfrm>
            <a:off x="0" y="6488113"/>
            <a:ext cx="9144000" cy="36988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Arial"/>
                <a:ea typeface="+mn-ea"/>
                <a:cs typeface="+mn-cs"/>
              </a:rPr>
              <a:t> </a:t>
            </a:r>
            <a:r>
              <a:rPr kumimoji="0" lang="tr-TR" sz="1400" b="0" i="0" u="none" strike="noStrike" kern="1200" cap="none" spc="0" normalizeH="0" baseline="0" noProof="0" dirty="0">
                <a:ln>
                  <a:noFill/>
                </a:ln>
                <a:solidFill>
                  <a:srgbClr val="000000"/>
                </a:solidFill>
                <a:effectLst/>
                <a:uLnTx/>
                <a:uFillTx/>
                <a:latin typeface="Arial"/>
                <a:ea typeface="+mn-ea"/>
                <a:cs typeface="+mn-cs"/>
              </a:rPr>
              <a:t>Su Kayıp ve Kaçakları Türkiye Forumu, 28-29 Ağustos 2014, İstanbul</a:t>
            </a:r>
          </a:p>
        </p:txBody>
      </p:sp>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BB5C3C1-BB32-4D1F-9523-513A54646FB4}" type="slidenum">
              <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0098572"/>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0D8D8E0E-C41F-4E17-8297-B2B9721E8F2B}" type="datetimeFigureOut">
              <a:rPr lang="tr-TR" smtClean="0"/>
              <a:pPr/>
              <a:t>4.04.2019</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54C3B4F3-98F4-4746-990C-7D3222E56714}" type="slidenum">
              <a:rPr lang="tr-TR" smtClean="0"/>
              <a:pPr/>
              <a:t>‹#›</a:t>
            </a:fld>
            <a:endParaRPr lang="tr-TR"/>
          </a:p>
        </p:txBody>
      </p:sp>
    </p:spTree>
    <p:extLst>
      <p:ext uri="{BB962C8B-B14F-4D97-AF65-F5344CB8AC3E}">
        <p14:creationId xmlns:p14="http://schemas.microsoft.com/office/powerpoint/2010/main" val="9627574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7 Dikdörtgen"/>
          <p:cNvSpPr>
            <a:spLocks noChangeArrowheads="1"/>
          </p:cNvSpPr>
          <p:nvPr userDrawn="1"/>
        </p:nvSpPr>
        <p:spPr bwMode="auto">
          <a:xfrm>
            <a:off x="0" y="6488113"/>
            <a:ext cx="9144000" cy="36988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Arial"/>
                <a:ea typeface="+mn-ea"/>
                <a:cs typeface="+mn-cs"/>
              </a:rPr>
              <a:t> </a:t>
            </a:r>
            <a:r>
              <a:rPr kumimoji="0" lang="tr-TR" sz="1400" b="0" i="0" u="none" strike="noStrike" kern="1200" cap="none" spc="0" normalizeH="0" baseline="0" noProof="0" dirty="0">
                <a:ln>
                  <a:noFill/>
                </a:ln>
                <a:solidFill>
                  <a:srgbClr val="000000"/>
                </a:solidFill>
                <a:effectLst/>
                <a:uLnTx/>
                <a:uFillTx/>
                <a:latin typeface="Arial"/>
                <a:ea typeface="+mn-ea"/>
                <a:cs typeface="+mn-cs"/>
              </a:rPr>
              <a:t>Su Kayıp ve Kaçakları Türkiye Forumu, 28-29 Ağustos 2014, İstanbul</a:t>
            </a: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3D5A256-2A6E-42E2-B18D-83BABF42CCA2}" type="slidenum">
              <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29491538"/>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7 Dikdörtgen"/>
          <p:cNvSpPr>
            <a:spLocks noChangeArrowheads="1"/>
          </p:cNvSpPr>
          <p:nvPr userDrawn="1"/>
        </p:nvSpPr>
        <p:spPr bwMode="auto">
          <a:xfrm>
            <a:off x="0" y="6488113"/>
            <a:ext cx="9144000" cy="36988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Arial"/>
                <a:ea typeface="+mn-ea"/>
                <a:cs typeface="+mn-cs"/>
              </a:rPr>
              <a:t> </a:t>
            </a:r>
            <a:r>
              <a:rPr kumimoji="0" lang="tr-TR" sz="1400" b="0" i="0" u="none" strike="noStrike" kern="1200" cap="none" spc="0" normalizeH="0" baseline="0" noProof="0" dirty="0">
                <a:ln>
                  <a:noFill/>
                </a:ln>
                <a:solidFill>
                  <a:srgbClr val="000000"/>
                </a:solidFill>
                <a:effectLst/>
                <a:uLnTx/>
                <a:uFillTx/>
                <a:latin typeface="Arial"/>
                <a:ea typeface="+mn-ea"/>
                <a:cs typeface="+mn-cs"/>
              </a:rPr>
              <a:t>Su Kayıp ve Kaçakları Türkiye Forumu, 28-29 Ağustos 2014, İstanbul</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AFAF7D-9637-4120-BA27-B7A7F1E98771}" type="slidenum">
              <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799479"/>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7 Dikdörtgen"/>
          <p:cNvSpPr>
            <a:spLocks noChangeArrowheads="1"/>
          </p:cNvSpPr>
          <p:nvPr userDrawn="1"/>
        </p:nvSpPr>
        <p:spPr bwMode="auto">
          <a:xfrm>
            <a:off x="0" y="6488113"/>
            <a:ext cx="9144000" cy="36988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Arial"/>
                <a:ea typeface="+mn-ea"/>
                <a:cs typeface="+mn-cs"/>
              </a:rPr>
              <a:t> </a:t>
            </a:r>
            <a:r>
              <a:rPr kumimoji="0" lang="tr-TR" sz="1400" b="0" i="0" u="none" strike="noStrike" kern="1200" cap="none" spc="0" normalizeH="0" baseline="0" noProof="0" dirty="0">
                <a:ln>
                  <a:noFill/>
                </a:ln>
                <a:solidFill>
                  <a:srgbClr val="000000"/>
                </a:solidFill>
                <a:effectLst/>
                <a:uLnTx/>
                <a:uFillTx/>
                <a:latin typeface="Arial"/>
                <a:ea typeface="+mn-ea"/>
                <a:cs typeface="+mn-cs"/>
              </a:rPr>
              <a:t>Su Kayıp ve Kaçakları Türkiye Forumu, 28-29 Ağustos 2014, İstanbul</a:t>
            </a:r>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6F61D89-E613-4229-A4D1-EADA05A5DD09}" type="slidenum">
              <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52780799"/>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6" name="7 Dikdörtgen"/>
          <p:cNvSpPr>
            <a:spLocks noChangeArrowheads="1"/>
          </p:cNvSpPr>
          <p:nvPr userDrawn="1"/>
        </p:nvSpPr>
        <p:spPr bwMode="auto">
          <a:xfrm>
            <a:off x="0" y="6488113"/>
            <a:ext cx="9144000" cy="36988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Arial"/>
                <a:ea typeface="+mn-ea"/>
                <a:cs typeface="+mn-cs"/>
              </a:rPr>
              <a:t> </a:t>
            </a:r>
            <a:r>
              <a:rPr kumimoji="0" lang="tr-TR" sz="1400" b="0" i="0" u="none" strike="noStrike" kern="1200" cap="none" spc="0" normalizeH="0" baseline="0" noProof="0" dirty="0">
                <a:ln>
                  <a:noFill/>
                </a:ln>
                <a:solidFill>
                  <a:srgbClr val="000000"/>
                </a:solidFill>
                <a:effectLst/>
                <a:uLnTx/>
                <a:uFillTx/>
                <a:latin typeface="Arial"/>
                <a:ea typeface="+mn-ea"/>
                <a:cs typeface="+mn-cs"/>
              </a:rPr>
              <a:t>Su Kayıp ve Kaçakları Türkiye Forumu, 28-29 Ağustos 2014, İstanbul</a:t>
            </a:r>
          </a:p>
        </p:txBody>
      </p:sp>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8776853-6B6B-4DE5-AF0A-9855D7FF8CFC}" type="slidenum">
              <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26264458"/>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5" name="7 Dikdörtgen"/>
          <p:cNvSpPr>
            <a:spLocks noChangeArrowheads="1"/>
          </p:cNvSpPr>
          <p:nvPr userDrawn="1"/>
        </p:nvSpPr>
        <p:spPr bwMode="auto">
          <a:xfrm>
            <a:off x="0" y="6488113"/>
            <a:ext cx="9144000" cy="36988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Arial"/>
                <a:ea typeface="+mn-ea"/>
                <a:cs typeface="+mn-cs"/>
              </a:rPr>
              <a:t> </a:t>
            </a:r>
            <a:r>
              <a:rPr kumimoji="0" lang="tr-TR" sz="1400" b="0" i="0" u="none" strike="noStrike" kern="1200" cap="none" spc="0" normalizeH="0" baseline="0" noProof="0" dirty="0">
                <a:ln>
                  <a:noFill/>
                </a:ln>
                <a:solidFill>
                  <a:srgbClr val="000000"/>
                </a:solidFill>
                <a:effectLst/>
                <a:uLnTx/>
                <a:uFillTx/>
                <a:latin typeface="Arial"/>
                <a:ea typeface="+mn-ea"/>
                <a:cs typeface="+mn-cs"/>
              </a:rPr>
              <a:t>Su Kayıp ve Kaçakları Türkiye Forumu, 28-29 Ağustos 2014, İstanbul</a:t>
            </a:r>
          </a:p>
        </p:txBody>
      </p:sp>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9DD1F28-BADC-480A-9952-93591ACECA2B}" type="slidenum">
              <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92990127"/>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5" name="4 Altbilgi Yer Tutucusu"/>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6" name="5 Slayt Numarası Yer Tutucusu"/>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E6F1018-8B86-4A00-8511-C3AF86B64476}" type="slidenum">
              <a:rPr kumimoji="0" lang="tr-TR" altLang="tr-TR"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1422711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5" name="4 Altbilgi Yer Tutucusu"/>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6" name="5 Slayt Numarası Yer Tutucusu"/>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4A49E92-AA81-47AF-BA45-6DCD6734CDA4}" type="slidenum">
              <a:rPr kumimoji="0" lang="tr-TR" altLang="tr-TR"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7007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5" name="4 Altbilgi Yer Tutucusu"/>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6" name="5 Slayt Numarası Yer Tutucusu"/>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5891808-E450-41E4-8F1B-964964511B0B}" type="slidenum">
              <a:rPr kumimoji="0" lang="tr-TR" altLang="tr-TR"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2775712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3 Veri Yer Tutucusu"/>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6" name="4 Altbilgi Yer Tutucusu"/>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7" name="5 Slayt Numarası Yer Tutucusu"/>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3C7B99B-0124-4271-BC86-F9181294DD6A}" type="slidenum">
              <a:rPr kumimoji="0" lang="tr-TR" altLang="tr-TR"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6894425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3 Veri Yer Tutucusu"/>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8" name="4 Altbilgi Yer Tutucusu"/>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9" name="5 Slayt Numarası Yer Tutucusu"/>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28BD5F6-A037-4DE0-A400-D9EB9E32ED43}" type="slidenum">
              <a:rPr kumimoji="0" lang="tr-TR" altLang="tr-TR"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79877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0D8D8E0E-C41F-4E17-8297-B2B9721E8F2B}" type="datetimeFigureOut">
              <a:rPr lang="tr-TR" smtClean="0"/>
              <a:pPr/>
              <a:t>4.04.2019</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54C3B4F3-98F4-4746-990C-7D3222E56714}" type="slidenum">
              <a:rPr lang="tr-TR" smtClean="0"/>
              <a:pPr/>
              <a:t>‹#›</a:t>
            </a:fld>
            <a:endParaRPr lang="tr-TR"/>
          </a:p>
        </p:txBody>
      </p:sp>
    </p:spTree>
    <p:extLst>
      <p:ext uri="{BB962C8B-B14F-4D97-AF65-F5344CB8AC3E}">
        <p14:creationId xmlns:p14="http://schemas.microsoft.com/office/powerpoint/2010/main" val="25303941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3 Veri Yer Tutucusu"/>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4" name="4 Altbilgi Yer Tutucusu"/>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5" name="5 Slayt Numarası Yer Tutucusu"/>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D93E93D-D4F4-4C84-9F4D-25E9A71D3616}" type="slidenum">
              <a:rPr kumimoji="0" lang="tr-TR" altLang="tr-TR"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0042707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3 Veri Yer Tutucusu"/>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3" name="4 Altbilgi Yer Tutucusu"/>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4" name="5 Slayt Numarası Yer Tutucusu"/>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A8DEBA5-6ACA-47E3-8B02-A16F4A9B2961}" type="slidenum">
              <a:rPr kumimoji="0" lang="tr-TR" altLang="tr-TR"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4001757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6" name="4 Altbilgi Yer Tutucusu"/>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7" name="5 Slayt Numarası Yer Tutucusu"/>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849F8F8-9085-4B5B-AC57-5F495EE8F582}" type="slidenum">
              <a:rPr kumimoji="0" lang="tr-TR" altLang="tr-TR"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134219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6" name="4 Altbilgi Yer Tutucusu"/>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7" name="5 Slayt Numarası Yer Tutucusu"/>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4C07DF9-EAD4-4AC4-A355-A7962202F36F}" type="slidenum">
              <a:rPr kumimoji="0" lang="tr-TR" altLang="tr-TR"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784257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5" name="4 Altbilgi Yer Tutucusu"/>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6" name="5 Slayt Numarası Yer Tutucusu"/>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4F97DFB-6D1A-48A0-97F0-06AD3CB5956D}" type="slidenum">
              <a:rPr kumimoji="0" lang="tr-TR" altLang="tr-TR"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8621462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5" name="4 Altbilgi Yer Tutucusu"/>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6" name="5 Slayt Numarası Yer Tutucusu"/>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89C0D4F-C3AF-4F58-96E8-DBFE1CD92501}" type="slidenum">
              <a:rPr kumimoji="0" lang="tr-TR" altLang="tr-TR"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1923533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34200"/>
            <a:chOff x="0" y="0"/>
            <a:chExt cx="5760" cy="4368"/>
          </a:xfrm>
        </p:grpSpPr>
        <p:sp>
          <p:nvSpPr>
            <p:cNvPr id="5"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Freeform 4"/>
            <p:cNvSpPr>
              <a:spLocks/>
            </p:cNvSpPr>
            <p:nvPr/>
          </p:nvSpPr>
          <p:spPr bwMode="hidden">
            <a:xfrm>
              <a:off x="0" y="2496"/>
              <a:ext cx="2112" cy="1604"/>
            </a:xfrm>
            <a:custGeom>
              <a:avLst/>
              <a:gdLst>
                <a:gd name="T0" fmla="*/ 580 w 2123"/>
                <a:gd name="T1" fmla="*/ 1043 h 1696"/>
                <a:gd name="T2" fmla="*/ 544 w 2123"/>
                <a:gd name="T3" fmla="*/ 683 h 1696"/>
                <a:gd name="T4" fmla="*/ 670 w 2123"/>
                <a:gd name="T5" fmla="*/ 395 h 1696"/>
                <a:gd name="T6" fmla="*/ 927 w 2123"/>
                <a:gd name="T7" fmla="*/ 587 h 1696"/>
                <a:gd name="T8" fmla="*/ 1214 w 2123"/>
                <a:gd name="T9" fmla="*/ 869 h 1696"/>
                <a:gd name="T10" fmla="*/ 1483 w 2123"/>
                <a:gd name="T11" fmla="*/ 1109 h 1696"/>
                <a:gd name="T12" fmla="*/ 1800 w 2123"/>
                <a:gd name="T13" fmla="*/ 1360 h 1696"/>
                <a:gd name="T14" fmla="*/ 1883 w 2123"/>
                <a:gd name="T15" fmla="*/ 1414 h 1696"/>
                <a:gd name="T16" fmla="*/ 1836 w 2123"/>
                <a:gd name="T17" fmla="*/ 1354 h 1696"/>
                <a:gd name="T18" fmla="*/ 1411 w 2123"/>
                <a:gd name="T19" fmla="*/ 1001 h 1696"/>
                <a:gd name="T20" fmla="*/ 1088 w 2123"/>
                <a:gd name="T21" fmla="*/ 683 h 1696"/>
                <a:gd name="T22" fmla="*/ 723 w 2123"/>
                <a:gd name="T23" fmla="*/ 329 h 1696"/>
                <a:gd name="T24" fmla="*/ 999 w 2123"/>
                <a:gd name="T25" fmla="*/ 311 h 1696"/>
                <a:gd name="T26" fmla="*/ 1286 w 2123"/>
                <a:gd name="T27" fmla="*/ 317 h 1696"/>
                <a:gd name="T28" fmla="*/ 1614 w 2123"/>
                <a:gd name="T29" fmla="*/ 269 h 1696"/>
                <a:gd name="T30" fmla="*/ 2123 w 2123"/>
                <a:gd name="T31" fmla="*/ 197 h 1696"/>
                <a:gd name="T32" fmla="*/ 2075 w 2123"/>
                <a:gd name="T33" fmla="*/ 173 h 1696"/>
                <a:gd name="T34" fmla="*/ 1543 w 2123"/>
                <a:gd name="T35" fmla="*/ 257 h 1696"/>
                <a:gd name="T36" fmla="*/ 1208 w 2123"/>
                <a:gd name="T37" fmla="*/ 275 h 1696"/>
                <a:gd name="T38" fmla="*/ 759 w 2123"/>
                <a:gd name="T39" fmla="*/ 257 h 1696"/>
                <a:gd name="T40" fmla="*/ 819 w 2123"/>
                <a:gd name="T41" fmla="*/ 227 h 1696"/>
                <a:gd name="T42" fmla="*/ 1142 w 2123"/>
                <a:gd name="T43" fmla="*/ 0 h 1696"/>
                <a:gd name="T44" fmla="*/ 1088 w 2123"/>
                <a:gd name="T45" fmla="*/ 30 h 1696"/>
                <a:gd name="T46" fmla="*/ 1010 w 2123"/>
                <a:gd name="T47" fmla="*/ 84 h 1696"/>
                <a:gd name="T48" fmla="*/ 855 w 2123"/>
                <a:gd name="T49" fmla="*/ 191 h 1696"/>
                <a:gd name="T50" fmla="*/ 670 w 2123"/>
                <a:gd name="T51" fmla="*/ 281 h 1696"/>
                <a:gd name="T52" fmla="*/ 634 w 2123"/>
                <a:gd name="T53" fmla="*/ 359 h 1696"/>
                <a:gd name="T54" fmla="*/ 305 w 2123"/>
                <a:gd name="T55" fmla="*/ 587 h 1696"/>
                <a:gd name="T56" fmla="*/ 0 w 2123"/>
                <a:gd name="T57" fmla="*/ 725 h 1696"/>
                <a:gd name="T58" fmla="*/ 0 w 2123"/>
                <a:gd name="T59" fmla="*/ 731 h 1696"/>
                <a:gd name="T60" fmla="*/ 0 w 2123"/>
                <a:gd name="T61" fmla="*/ 767 h 1696"/>
                <a:gd name="T62" fmla="*/ 299 w 2123"/>
                <a:gd name="T63" fmla="*/ 635 h 1696"/>
                <a:gd name="T64" fmla="*/ 592 w 2123"/>
                <a:gd name="T65" fmla="*/ 431 h 1696"/>
                <a:gd name="T66" fmla="*/ 508 w 2123"/>
                <a:gd name="T67" fmla="*/ 671 h 1696"/>
                <a:gd name="T68" fmla="*/ 526 w 2123"/>
                <a:gd name="T69" fmla="*/ 995 h 1696"/>
                <a:gd name="T70" fmla="*/ 460 w 2123"/>
                <a:gd name="T71" fmla="*/ 1168 h 1696"/>
                <a:gd name="T72" fmla="*/ 329 w 2123"/>
                <a:gd name="T73" fmla="*/ 1480 h 1696"/>
                <a:gd name="T74" fmla="*/ 323 w 2123"/>
                <a:gd name="T75" fmla="*/ 1696 h 1696"/>
                <a:gd name="T76" fmla="*/ 329 w 2123"/>
                <a:gd name="T77" fmla="*/ 1696 h 1696"/>
                <a:gd name="T78" fmla="*/ 347 w 2123"/>
                <a:gd name="T79" fmla="*/ 1552 h 1696"/>
                <a:gd name="T80" fmla="*/ 580 w 2123"/>
                <a:gd name="T81" fmla="*/ 1043 h 1696"/>
                <a:gd name="T82" fmla="*/ 580 w 2123"/>
                <a:gd name="T83" fmla="*/ 1043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Freeform 6"/>
            <p:cNvSpPr>
              <a:spLocks/>
            </p:cNvSpPr>
            <p:nvPr/>
          </p:nvSpPr>
          <p:spPr bwMode="hidden">
            <a:xfrm>
              <a:off x="0" y="524"/>
              <a:ext cx="973" cy="1195"/>
            </a:xfrm>
            <a:custGeom>
              <a:avLst/>
              <a:gdLst>
                <a:gd name="T0" fmla="*/ 323 w 969"/>
                <a:gd name="T1" fmla="*/ 1186 h 1192"/>
                <a:gd name="T2" fmla="*/ 490 w 969"/>
                <a:gd name="T3" fmla="*/ 1192 h 1192"/>
                <a:gd name="T4" fmla="*/ 580 w 969"/>
                <a:gd name="T5" fmla="*/ 1150 h 1192"/>
                <a:gd name="T6" fmla="*/ 813 w 969"/>
                <a:gd name="T7" fmla="*/ 1085 h 1192"/>
                <a:gd name="T8" fmla="*/ 933 w 969"/>
                <a:gd name="T9" fmla="*/ 1055 h 1192"/>
                <a:gd name="T10" fmla="*/ 759 w 969"/>
                <a:gd name="T11" fmla="*/ 989 h 1192"/>
                <a:gd name="T12" fmla="*/ 556 w 969"/>
                <a:gd name="T13" fmla="*/ 953 h 1192"/>
                <a:gd name="T14" fmla="*/ 197 w 969"/>
                <a:gd name="T15" fmla="*/ 971 h 1192"/>
                <a:gd name="T16" fmla="*/ 299 w 969"/>
                <a:gd name="T17" fmla="*/ 893 h 1192"/>
                <a:gd name="T18" fmla="*/ 496 w 969"/>
                <a:gd name="T19" fmla="*/ 803 h 1192"/>
                <a:gd name="T20" fmla="*/ 694 w 969"/>
                <a:gd name="T21" fmla="*/ 671 h 1192"/>
                <a:gd name="T22" fmla="*/ 700 w 969"/>
                <a:gd name="T23" fmla="*/ 671 h 1192"/>
                <a:gd name="T24" fmla="*/ 712 w 969"/>
                <a:gd name="T25" fmla="*/ 665 h 1192"/>
                <a:gd name="T26" fmla="*/ 753 w 969"/>
                <a:gd name="T27" fmla="*/ 647 h 1192"/>
                <a:gd name="T28" fmla="*/ 777 w 969"/>
                <a:gd name="T29" fmla="*/ 641 h 1192"/>
                <a:gd name="T30" fmla="*/ 789 w 969"/>
                <a:gd name="T31" fmla="*/ 629 h 1192"/>
                <a:gd name="T32" fmla="*/ 795 w 969"/>
                <a:gd name="T33" fmla="*/ 617 h 1192"/>
                <a:gd name="T34" fmla="*/ 789 w 969"/>
                <a:gd name="T35" fmla="*/ 611 h 1192"/>
                <a:gd name="T36" fmla="*/ 783 w 969"/>
                <a:gd name="T37" fmla="*/ 599 h 1192"/>
                <a:gd name="T38" fmla="*/ 783 w 969"/>
                <a:gd name="T39" fmla="*/ 575 h 1192"/>
                <a:gd name="T40" fmla="*/ 795 w 969"/>
                <a:gd name="T41" fmla="*/ 545 h 1192"/>
                <a:gd name="T42" fmla="*/ 807 w 969"/>
                <a:gd name="T43" fmla="*/ 515 h 1192"/>
                <a:gd name="T44" fmla="*/ 825 w 969"/>
                <a:gd name="T45" fmla="*/ 485 h 1192"/>
                <a:gd name="T46" fmla="*/ 837 w 969"/>
                <a:gd name="T47" fmla="*/ 455 h 1192"/>
                <a:gd name="T48" fmla="*/ 843 w 969"/>
                <a:gd name="T49" fmla="*/ 437 h 1192"/>
                <a:gd name="T50" fmla="*/ 849 w 969"/>
                <a:gd name="T51" fmla="*/ 431 h 1192"/>
                <a:gd name="T52" fmla="*/ 849 w 969"/>
                <a:gd name="T53" fmla="*/ 347 h 1192"/>
                <a:gd name="T54" fmla="*/ 849 w 969"/>
                <a:gd name="T55" fmla="*/ 341 h 1192"/>
                <a:gd name="T56" fmla="*/ 855 w 969"/>
                <a:gd name="T57" fmla="*/ 335 h 1192"/>
                <a:gd name="T58" fmla="*/ 873 w 969"/>
                <a:gd name="T59" fmla="*/ 305 h 1192"/>
                <a:gd name="T60" fmla="*/ 885 w 969"/>
                <a:gd name="T61" fmla="*/ 269 h 1192"/>
                <a:gd name="T62" fmla="*/ 897 w 969"/>
                <a:gd name="T63" fmla="*/ 239 h 1192"/>
                <a:gd name="T64" fmla="*/ 903 w 969"/>
                <a:gd name="T65" fmla="*/ 227 h 1192"/>
                <a:gd name="T66" fmla="*/ 909 w 969"/>
                <a:gd name="T67" fmla="*/ 215 h 1192"/>
                <a:gd name="T68" fmla="*/ 927 w 969"/>
                <a:gd name="T69" fmla="*/ 173 h 1192"/>
                <a:gd name="T70" fmla="*/ 945 w 969"/>
                <a:gd name="T71" fmla="*/ 137 h 1192"/>
                <a:gd name="T72" fmla="*/ 951 w 969"/>
                <a:gd name="T73" fmla="*/ 125 h 1192"/>
                <a:gd name="T74" fmla="*/ 951 w 969"/>
                <a:gd name="T75" fmla="*/ 119 h 1192"/>
                <a:gd name="T76" fmla="*/ 969 w 969"/>
                <a:gd name="T77" fmla="*/ 0 h 1192"/>
                <a:gd name="T78" fmla="*/ 945 w 969"/>
                <a:gd name="T79" fmla="*/ 47 h 1192"/>
                <a:gd name="T80" fmla="*/ 783 w 969"/>
                <a:gd name="T81" fmla="*/ 113 h 1192"/>
                <a:gd name="T82" fmla="*/ 706 w 969"/>
                <a:gd name="T83" fmla="*/ 161 h 1192"/>
                <a:gd name="T84" fmla="*/ 460 w 969"/>
                <a:gd name="T85" fmla="*/ 233 h 1192"/>
                <a:gd name="T86" fmla="*/ 281 w 969"/>
                <a:gd name="T87" fmla="*/ 287 h 1192"/>
                <a:gd name="T88" fmla="*/ 173 w 969"/>
                <a:gd name="T89" fmla="*/ 293 h 1192"/>
                <a:gd name="T90" fmla="*/ 12 w 969"/>
                <a:gd name="T91" fmla="*/ 485 h 1192"/>
                <a:gd name="T92" fmla="*/ 0 w 969"/>
                <a:gd name="T93" fmla="*/ 509 h 1192"/>
                <a:gd name="T94" fmla="*/ 0 w 969"/>
                <a:gd name="T95" fmla="*/ 1186 h 1192"/>
                <a:gd name="T96" fmla="*/ 96 w 969"/>
                <a:gd name="T97" fmla="*/ 1180 h 1192"/>
                <a:gd name="T98" fmla="*/ 323 w 969"/>
                <a:gd name="T99" fmla="*/ 1186 h 1192"/>
                <a:gd name="T100" fmla="*/ 323 w 969"/>
                <a:gd name="T101" fmla="*/ 1186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 name="Freeform 8"/>
            <p:cNvSpPr>
              <a:spLocks/>
            </p:cNvSpPr>
            <p:nvPr/>
          </p:nvSpPr>
          <p:spPr bwMode="hidden">
            <a:xfrm>
              <a:off x="3525" y="1"/>
              <a:ext cx="2185" cy="1508"/>
            </a:xfrm>
            <a:custGeom>
              <a:avLst/>
              <a:gdLst>
                <a:gd name="T0" fmla="*/ 1034 w 2176"/>
                <a:gd name="T1" fmla="*/ 767 h 1505"/>
                <a:gd name="T2" fmla="*/ 1190 w 2176"/>
                <a:gd name="T3" fmla="*/ 1235 h 1505"/>
                <a:gd name="T4" fmla="*/ 956 w 2176"/>
                <a:gd name="T5" fmla="*/ 1193 h 1505"/>
                <a:gd name="T6" fmla="*/ 723 w 2176"/>
                <a:gd name="T7" fmla="*/ 1127 h 1505"/>
                <a:gd name="T8" fmla="*/ 442 w 2176"/>
                <a:gd name="T9" fmla="*/ 1109 h 1505"/>
                <a:gd name="T10" fmla="*/ 0 w 2176"/>
                <a:gd name="T11" fmla="*/ 1079 h 1505"/>
                <a:gd name="T12" fmla="*/ 30 w 2176"/>
                <a:gd name="T13" fmla="*/ 1115 h 1505"/>
                <a:gd name="T14" fmla="*/ 496 w 2176"/>
                <a:gd name="T15" fmla="*/ 1133 h 1505"/>
                <a:gd name="T16" fmla="*/ 777 w 2176"/>
                <a:gd name="T17" fmla="*/ 1187 h 1505"/>
                <a:gd name="T18" fmla="*/ 1130 w 2176"/>
                <a:gd name="T19" fmla="*/ 1301 h 1505"/>
                <a:gd name="T20" fmla="*/ 1070 w 2176"/>
                <a:gd name="T21" fmla="*/ 1319 h 1505"/>
                <a:gd name="T22" fmla="*/ 711 w 2176"/>
                <a:gd name="T23" fmla="*/ 1505 h 1505"/>
                <a:gd name="T24" fmla="*/ 765 w 2176"/>
                <a:gd name="T25" fmla="*/ 1481 h 1505"/>
                <a:gd name="T26" fmla="*/ 861 w 2176"/>
                <a:gd name="T27" fmla="*/ 1439 h 1505"/>
                <a:gd name="T28" fmla="*/ 1022 w 2176"/>
                <a:gd name="T29" fmla="*/ 1355 h 1505"/>
                <a:gd name="T30" fmla="*/ 1214 w 2176"/>
                <a:gd name="T31" fmla="*/ 1295 h 1505"/>
                <a:gd name="T32" fmla="*/ 1267 w 2176"/>
                <a:gd name="T33" fmla="*/ 1223 h 1505"/>
                <a:gd name="T34" fmla="*/ 1632 w 2176"/>
                <a:gd name="T35" fmla="*/ 1043 h 1505"/>
                <a:gd name="T36" fmla="*/ 1931 w 2176"/>
                <a:gd name="T37" fmla="*/ 953 h 1505"/>
                <a:gd name="T38" fmla="*/ 2176 w 2176"/>
                <a:gd name="T39" fmla="*/ 821 h 1505"/>
                <a:gd name="T40" fmla="*/ 1961 w 2176"/>
                <a:gd name="T41" fmla="*/ 911 h 1505"/>
                <a:gd name="T42" fmla="*/ 1656 w 2176"/>
                <a:gd name="T43" fmla="*/ 989 h 1505"/>
                <a:gd name="T44" fmla="*/ 1339 w 2176"/>
                <a:gd name="T45" fmla="*/ 1151 h 1505"/>
                <a:gd name="T46" fmla="*/ 1501 w 2176"/>
                <a:gd name="T47" fmla="*/ 905 h 1505"/>
                <a:gd name="T48" fmla="*/ 1620 w 2176"/>
                <a:gd name="T49" fmla="*/ 545 h 1505"/>
                <a:gd name="T50" fmla="*/ 1740 w 2176"/>
                <a:gd name="T51" fmla="*/ 372 h 1505"/>
                <a:gd name="T52" fmla="*/ 1979 w 2176"/>
                <a:gd name="T53" fmla="*/ 60 h 1505"/>
                <a:gd name="T54" fmla="*/ 2003 w 2176"/>
                <a:gd name="T55" fmla="*/ 0 h 1505"/>
                <a:gd name="T56" fmla="*/ 1973 w 2176"/>
                <a:gd name="T57" fmla="*/ 0 h 1505"/>
                <a:gd name="T58" fmla="*/ 1596 w 2176"/>
                <a:gd name="T59" fmla="*/ 480 h 1505"/>
                <a:gd name="T60" fmla="*/ 1477 w 2176"/>
                <a:gd name="T61" fmla="*/ 887 h 1505"/>
                <a:gd name="T62" fmla="*/ 1255 w 2176"/>
                <a:gd name="T63" fmla="*/ 1175 h 1505"/>
                <a:gd name="T64" fmla="*/ 1130 w 2176"/>
                <a:gd name="T65" fmla="*/ 905 h 1505"/>
                <a:gd name="T66" fmla="*/ 1010 w 2176"/>
                <a:gd name="T67" fmla="*/ 540 h 1505"/>
                <a:gd name="T68" fmla="*/ 885 w 2176"/>
                <a:gd name="T69" fmla="*/ 222 h 1505"/>
                <a:gd name="T70" fmla="*/ 789 w 2176"/>
                <a:gd name="T71" fmla="*/ 0 h 1505"/>
                <a:gd name="T72" fmla="*/ 753 w 2176"/>
                <a:gd name="T73" fmla="*/ 0 h 1505"/>
                <a:gd name="T74" fmla="*/ 903 w 2176"/>
                <a:gd name="T75" fmla="*/ 354 h 1505"/>
                <a:gd name="T76" fmla="*/ 1034 w 2176"/>
                <a:gd name="T77" fmla="*/ 767 h 1505"/>
                <a:gd name="T78" fmla="*/ 1034 w 2176"/>
                <a:gd name="T79" fmla="*/ 767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 name="Freeform 9"/>
            <p:cNvSpPr>
              <a:spLocks/>
            </p:cNvSpPr>
            <p:nvPr/>
          </p:nvSpPr>
          <p:spPr bwMode="hidden">
            <a:xfrm>
              <a:off x="0" y="649"/>
              <a:ext cx="816" cy="806"/>
            </a:xfrm>
            <a:custGeom>
              <a:avLst/>
              <a:gdLst>
                <a:gd name="T0" fmla="*/ 161 w 813"/>
                <a:gd name="T1" fmla="*/ 564 h 804"/>
                <a:gd name="T2" fmla="*/ 329 w 813"/>
                <a:gd name="T3" fmla="*/ 438 h 804"/>
                <a:gd name="T4" fmla="*/ 646 w 813"/>
                <a:gd name="T5" fmla="*/ 216 h 804"/>
                <a:gd name="T6" fmla="*/ 813 w 813"/>
                <a:gd name="T7" fmla="*/ 0 h 804"/>
                <a:gd name="T8" fmla="*/ 676 w 813"/>
                <a:gd name="T9" fmla="*/ 150 h 804"/>
                <a:gd name="T10" fmla="*/ 144 w 813"/>
                <a:gd name="T11" fmla="*/ 504 h 804"/>
                <a:gd name="T12" fmla="*/ 0 w 813"/>
                <a:gd name="T13" fmla="*/ 732 h 804"/>
                <a:gd name="T14" fmla="*/ 0 w 813"/>
                <a:gd name="T15" fmla="*/ 804 h 804"/>
                <a:gd name="T16" fmla="*/ 161 w 813"/>
                <a:gd name="T17" fmla="*/ 564 h 804"/>
                <a:gd name="T18" fmla="*/ 161 w 813"/>
                <a:gd name="T19" fmla="*/ 564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2" name="Freeform 10"/>
            <p:cNvSpPr>
              <a:spLocks/>
            </p:cNvSpPr>
            <p:nvPr/>
          </p:nvSpPr>
          <p:spPr bwMode="hidden">
            <a:xfrm>
              <a:off x="0" y="1545"/>
              <a:ext cx="762" cy="107"/>
            </a:xfrm>
            <a:custGeom>
              <a:avLst/>
              <a:gdLst>
                <a:gd name="T0" fmla="*/ 460 w 759"/>
                <a:gd name="T1" fmla="*/ 66 h 107"/>
                <a:gd name="T2" fmla="*/ 759 w 759"/>
                <a:gd name="T3" fmla="*/ 0 h 107"/>
                <a:gd name="T4" fmla="*/ 496 w 759"/>
                <a:gd name="T5" fmla="*/ 36 h 107"/>
                <a:gd name="T6" fmla="*/ 138 w 759"/>
                <a:gd name="T7" fmla="*/ 48 h 107"/>
                <a:gd name="T8" fmla="*/ 0 w 759"/>
                <a:gd name="T9" fmla="*/ 78 h 107"/>
                <a:gd name="T10" fmla="*/ 0 w 759"/>
                <a:gd name="T11" fmla="*/ 107 h 107"/>
                <a:gd name="T12" fmla="*/ 96 w 759"/>
                <a:gd name="T13" fmla="*/ 89 h 107"/>
                <a:gd name="T14" fmla="*/ 460 w 759"/>
                <a:gd name="T15" fmla="*/ 66 h 107"/>
                <a:gd name="T16" fmla="*/ 460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3" name="Freeform 11"/>
            <p:cNvSpPr>
              <a:spLocks/>
            </p:cNvSpPr>
            <p:nvPr/>
          </p:nvSpPr>
          <p:spPr bwMode="hidden">
            <a:xfrm>
              <a:off x="2314" y="3431"/>
              <a:ext cx="3182" cy="745"/>
            </a:xfrm>
            <a:custGeom>
              <a:avLst/>
              <a:gdLst>
                <a:gd name="T0" fmla="*/ 1387 w 3169"/>
                <a:gd name="T1" fmla="*/ 239 h 743"/>
                <a:gd name="T2" fmla="*/ 1734 w 3169"/>
                <a:gd name="T3" fmla="*/ 233 h 743"/>
                <a:gd name="T4" fmla="*/ 2087 w 3169"/>
                <a:gd name="T5" fmla="*/ 251 h 743"/>
                <a:gd name="T6" fmla="*/ 2505 w 3169"/>
                <a:gd name="T7" fmla="*/ 233 h 743"/>
                <a:gd name="T8" fmla="*/ 3169 w 3169"/>
                <a:gd name="T9" fmla="*/ 204 h 743"/>
                <a:gd name="T10" fmla="*/ 3115 w 3169"/>
                <a:gd name="T11" fmla="*/ 186 h 743"/>
                <a:gd name="T12" fmla="*/ 2422 w 3169"/>
                <a:gd name="T13" fmla="*/ 221 h 743"/>
                <a:gd name="T14" fmla="*/ 2003 w 3169"/>
                <a:gd name="T15" fmla="*/ 221 h 743"/>
                <a:gd name="T16" fmla="*/ 1459 w 3169"/>
                <a:gd name="T17" fmla="*/ 186 h 743"/>
                <a:gd name="T18" fmla="*/ 1543 w 3169"/>
                <a:gd name="T19" fmla="*/ 168 h 743"/>
                <a:gd name="T20" fmla="*/ 2039 w 3169"/>
                <a:gd name="T21" fmla="*/ 0 h 743"/>
                <a:gd name="T22" fmla="*/ 1961 w 3169"/>
                <a:gd name="T23" fmla="*/ 24 h 743"/>
                <a:gd name="T24" fmla="*/ 1836 w 3169"/>
                <a:gd name="T25" fmla="*/ 66 h 743"/>
                <a:gd name="T26" fmla="*/ 1602 w 3169"/>
                <a:gd name="T27" fmla="*/ 138 h 743"/>
                <a:gd name="T28" fmla="*/ 1339 w 3169"/>
                <a:gd name="T29" fmla="*/ 198 h 743"/>
                <a:gd name="T30" fmla="*/ 1268 w 3169"/>
                <a:gd name="T31" fmla="*/ 251 h 743"/>
                <a:gd name="T32" fmla="*/ 765 w 3169"/>
                <a:gd name="T33" fmla="*/ 413 h 743"/>
                <a:gd name="T34" fmla="*/ 335 w 3169"/>
                <a:gd name="T35" fmla="*/ 503 h 743"/>
                <a:gd name="T36" fmla="*/ 0 w 3169"/>
                <a:gd name="T37" fmla="*/ 617 h 743"/>
                <a:gd name="T38" fmla="*/ 299 w 3169"/>
                <a:gd name="T39" fmla="*/ 539 h 743"/>
                <a:gd name="T40" fmla="*/ 735 w 3169"/>
                <a:gd name="T41" fmla="*/ 449 h 743"/>
                <a:gd name="T42" fmla="*/ 1178 w 3169"/>
                <a:gd name="T43" fmla="*/ 311 h 743"/>
                <a:gd name="T44" fmla="*/ 981 w 3169"/>
                <a:gd name="T45" fmla="*/ 491 h 743"/>
                <a:gd name="T46" fmla="*/ 867 w 3169"/>
                <a:gd name="T47" fmla="*/ 743 h 743"/>
                <a:gd name="T48" fmla="*/ 861 w 3169"/>
                <a:gd name="T49" fmla="*/ 743 h 743"/>
                <a:gd name="T50" fmla="*/ 933 w 3169"/>
                <a:gd name="T51" fmla="*/ 743 h 743"/>
                <a:gd name="T52" fmla="*/ 1022 w 3169"/>
                <a:gd name="T53" fmla="*/ 497 h 743"/>
                <a:gd name="T54" fmla="*/ 1297 w 3169"/>
                <a:gd name="T55" fmla="*/ 281 h 743"/>
                <a:gd name="T56" fmla="*/ 1531 w 3169"/>
                <a:gd name="T57" fmla="*/ 449 h 743"/>
                <a:gd name="T58" fmla="*/ 1770 w 3169"/>
                <a:gd name="T59" fmla="*/ 677 h 743"/>
                <a:gd name="T60" fmla="*/ 1854 w 3169"/>
                <a:gd name="T61" fmla="*/ 743 h 743"/>
                <a:gd name="T62" fmla="*/ 1919 w 3169"/>
                <a:gd name="T63" fmla="*/ 743 h 743"/>
                <a:gd name="T64" fmla="*/ 1692 w 3169"/>
                <a:gd name="T65" fmla="*/ 527 h 743"/>
                <a:gd name="T66" fmla="*/ 1387 w 3169"/>
                <a:gd name="T67" fmla="*/ 239 h 743"/>
                <a:gd name="T68" fmla="*/ 1387 w 3169"/>
                <a:gd name="T69" fmla="*/ 239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 name="Rectangle 12"/>
            <p:cNvSpPr>
              <a:spLocks noChangeArrowheads="1"/>
            </p:cNvSpPr>
            <p:nvPr/>
          </p:nvSpPr>
          <p:spPr bwMode="hidden">
            <a:xfrm>
              <a:off x="192" y="127"/>
              <a:ext cx="1" cy="1"/>
            </a:xfrm>
            <a:prstGeom prst="rect">
              <a:avLst/>
            </a:prstGeom>
            <a:solidFill>
              <a:srgbClr val="9A1E8D"/>
            </a:solidFill>
            <a:ln w="9525">
              <a:no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5" name="Rectangle 13"/>
            <p:cNvSpPr>
              <a:spLocks noChangeArrowheads="1"/>
            </p:cNvSpPr>
            <p:nvPr/>
          </p:nvSpPr>
          <p:spPr bwMode="hidden">
            <a:xfrm>
              <a:off x="204" y="131"/>
              <a:ext cx="1" cy="1"/>
            </a:xfrm>
            <a:prstGeom prst="rect">
              <a:avLst/>
            </a:prstGeom>
            <a:solidFill>
              <a:srgbClr val="9A1E8D"/>
            </a:solidFill>
            <a:ln w="9525">
              <a:no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 name="Freeform 20"/>
            <p:cNvSpPr>
              <a:spLocks/>
            </p:cNvSpPr>
            <p:nvPr/>
          </p:nvSpPr>
          <p:spPr bwMode="hidden">
            <a:xfrm>
              <a:off x="3160" y="1860"/>
              <a:ext cx="2162" cy="1934"/>
            </a:xfrm>
            <a:custGeom>
              <a:avLst/>
              <a:gdLst>
                <a:gd name="T0" fmla="*/ 1842 w 2153"/>
                <a:gd name="T1" fmla="*/ 851 h 1930"/>
                <a:gd name="T2" fmla="*/ 1937 w 2153"/>
                <a:gd name="T3" fmla="*/ 1019 h 1930"/>
                <a:gd name="T4" fmla="*/ 2051 w 2153"/>
                <a:gd name="T5" fmla="*/ 1168 h 1930"/>
                <a:gd name="T6" fmla="*/ 2117 w 2153"/>
                <a:gd name="T7" fmla="*/ 1246 h 1930"/>
                <a:gd name="T8" fmla="*/ 2153 w 2153"/>
                <a:gd name="T9" fmla="*/ 1294 h 1930"/>
                <a:gd name="T10" fmla="*/ 1889 w 2153"/>
                <a:gd name="T11" fmla="*/ 977 h 1930"/>
                <a:gd name="T12" fmla="*/ 1860 w 2153"/>
                <a:gd name="T13" fmla="*/ 929 h 1930"/>
                <a:gd name="T14" fmla="*/ 1782 w 2153"/>
                <a:gd name="T15" fmla="*/ 1240 h 1930"/>
                <a:gd name="T16" fmla="*/ 1770 w 2153"/>
                <a:gd name="T17" fmla="*/ 1486 h 1930"/>
                <a:gd name="T18" fmla="*/ 1818 w 2153"/>
                <a:gd name="T19" fmla="*/ 1906 h 1930"/>
                <a:gd name="T20" fmla="*/ 1788 w 2153"/>
                <a:gd name="T21" fmla="*/ 1930 h 1930"/>
                <a:gd name="T22" fmla="*/ 1746 w 2153"/>
                <a:gd name="T23" fmla="*/ 1534 h 1930"/>
                <a:gd name="T24" fmla="*/ 1728 w 2153"/>
                <a:gd name="T25" fmla="*/ 1288 h 1930"/>
                <a:gd name="T26" fmla="*/ 1764 w 2153"/>
                <a:gd name="T27" fmla="*/ 1085 h 1930"/>
                <a:gd name="T28" fmla="*/ 1770 w 2153"/>
                <a:gd name="T29" fmla="*/ 875 h 1930"/>
                <a:gd name="T30" fmla="*/ 1268 w 2153"/>
                <a:gd name="T31" fmla="*/ 1007 h 1930"/>
                <a:gd name="T32" fmla="*/ 825 w 2153"/>
                <a:gd name="T33" fmla="*/ 1132 h 1930"/>
                <a:gd name="T34" fmla="*/ 323 w 2153"/>
                <a:gd name="T35" fmla="*/ 1312 h 1930"/>
                <a:gd name="T36" fmla="*/ 18 w 2153"/>
                <a:gd name="T37" fmla="*/ 1420 h 1930"/>
                <a:gd name="T38" fmla="*/ 311 w 2153"/>
                <a:gd name="T39" fmla="*/ 1282 h 1930"/>
                <a:gd name="T40" fmla="*/ 682 w 2153"/>
                <a:gd name="T41" fmla="*/ 1144 h 1930"/>
                <a:gd name="T42" fmla="*/ 1022 w 2153"/>
                <a:gd name="T43" fmla="*/ 1037 h 1930"/>
                <a:gd name="T44" fmla="*/ 1411 w 2153"/>
                <a:gd name="T45" fmla="*/ 929 h 1930"/>
                <a:gd name="T46" fmla="*/ 1692 w 2153"/>
                <a:gd name="T47" fmla="*/ 815 h 1930"/>
                <a:gd name="T48" fmla="*/ 1333 w 2153"/>
                <a:gd name="T49" fmla="*/ 623 h 1930"/>
                <a:gd name="T50" fmla="*/ 861 w 2153"/>
                <a:gd name="T51" fmla="*/ 515 h 1930"/>
                <a:gd name="T52" fmla="*/ 227 w 2153"/>
                <a:gd name="T53" fmla="*/ 161 h 1930"/>
                <a:gd name="T54" fmla="*/ 0 w 2153"/>
                <a:gd name="T55" fmla="*/ 83 h 1930"/>
                <a:gd name="T56" fmla="*/ 329 w 2153"/>
                <a:gd name="T57" fmla="*/ 179 h 1930"/>
                <a:gd name="T58" fmla="*/ 712 w 2153"/>
                <a:gd name="T59" fmla="*/ 383 h 1930"/>
                <a:gd name="T60" fmla="*/ 933 w 2153"/>
                <a:gd name="T61" fmla="*/ 491 h 1930"/>
                <a:gd name="T62" fmla="*/ 1351 w 2153"/>
                <a:gd name="T63" fmla="*/ 593 h 1930"/>
                <a:gd name="T64" fmla="*/ 1650 w 2153"/>
                <a:gd name="T65" fmla="*/ 743 h 1930"/>
                <a:gd name="T66" fmla="*/ 1423 w 2153"/>
                <a:gd name="T67" fmla="*/ 461 h 1930"/>
                <a:gd name="T68" fmla="*/ 1286 w 2153"/>
                <a:gd name="T69" fmla="*/ 191 h 1930"/>
                <a:gd name="T70" fmla="*/ 1154 w 2153"/>
                <a:gd name="T71" fmla="*/ 0 h 1930"/>
                <a:gd name="T72" fmla="*/ 1339 w 2153"/>
                <a:gd name="T73" fmla="*/ 215 h 1930"/>
                <a:gd name="T74" fmla="*/ 1489 w 2153"/>
                <a:gd name="T75" fmla="*/ 485 h 1930"/>
                <a:gd name="T76" fmla="*/ 1746 w 2153"/>
                <a:gd name="T77" fmla="*/ 803 h 1930"/>
                <a:gd name="T78" fmla="*/ 1842 w 2153"/>
                <a:gd name="T79" fmla="*/ 851 h 1930"/>
                <a:gd name="T80" fmla="*/ 1842 w 2153"/>
                <a:gd name="T81" fmla="*/ 851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sp>
        <p:nvSpPr>
          <p:cNvPr id="92181" name="Rectangle 21"/>
          <p:cNvSpPr>
            <a:spLocks noGrp="1" noChangeArrowheads="1"/>
          </p:cNvSpPr>
          <p:nvPr>
            <p:ph type="ctrTitle" sz="quarter"/>
          </p:nvPr>
        </p:nvSpPr>
        <p:spPr>
          <a:xfrm>
            <a:off x="685800" y="1828800"/>
            <a:ext cx="7772400" cy="1736725"/>
          </a:xfrm>
        </p:spPr>
        <p:txBody>
          <a:bodyPr/>
          <a:lstStyle>
            <a:lvl1pPr>
              <a:defRPr sz="5400"/>
            </a:lvl1pPr>
          </a:lstStyle>
          <a:p>
            <a:r>
              <a:rPr lang="tr-TR"/>
              <a:t>Asıl başlık stili için tıklatın</a:t>
            </a:r>
          </a:p>
        </p:txBody>
      </p:sp>
      <p:sp>
        <p:nvSpPr>
          <p:cNvPr id="92182" name="Rectangle 2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tr-TR"/>
              <a:t>Asıl alt başlık stilini düzenlemek için tıklatın</a:t>
            </a:r>
          </a:p>
        </p:txBody>
      </p:sp>
      <p:sp>
        <p:nvSpPr>
          <p:cNvPr id="23" name="Rectangle 23"/>
          <p:cNvSpPr>
            <a:spLocks noGrp="1" noChangeArrowheads="1"/>
          </p:cNvSpPr>
          <p:nvPr>
            <p:ph type="dt" sz="quarter"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24" name="Rectangle 24"/>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25" name="Rectangle 25"/>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42890ED-07B8-4ACC-8573-9DD95FA2C588}" type="slidenum">
              <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143386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5" name="Rectangle 2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6" name="Rectangle 2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8DC3222-8FE5-4B03-A8C0-C89AB08ED159}" type="slidenum">
              <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149801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5" name="Rectangle 2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6" name="Rectangle 2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2A3CAA7-5A7A-431C-BE28-E38DB44B9A37}" type="slidenum">
              <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317090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6" name="Rectangle 2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7" name="Rectangle 2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522605E-9D0B-4D4A-A824-517BB273C8F7}" type="slidenum">
              <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176965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0D8D8E0E-C41F-4E17-8297-B2B9721E8F2B}" type="datetimeFigureOut">
              <a:rPr lang="tr-TR" smtClean="0"/>
              <a:pPr/>
              <a:t>4.04.2019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54C3B4F3-98F4-4746-990C-7D3222E56714}" type="slidenum">
              <a:rPr lang="tr-TR" smtClean="0"/>
              <a:pPr/>
              <a:t>‹#›</a:t>
            </a:fld>
            <a:endParaRPr lang="tr-TR"/>
          </a:p>
        </p:txBody>
      </p:sp>
    </p:spTree>
    <p:extLst>
      <p:ext uri="{BB962C8B-B14F-4D97-AF65-F5344CB8AC3E}">
        <p14:creationId xmlns:p14="http://schemas.microsoft.com/office/powerpoint/2010/main" val="144945530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8" name="Rectangle 2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9" name="Rectangle 2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B4ADCE1-FD7D-43C7-991D-AC11FF641C88}" type="slidenum">
              <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9950589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4" name="Rectangle 2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5" name="Rectangle 2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6AAE8C1-FE6A-4FAF-B4F3-EF2EFAE86E78}" type="slidenum">
              <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0193064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3" name="Rectangle 2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4" name="Rectangle 2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55329A3-0C06-49A9-833D-B3C8A7DC877E}" type="slidenum">
              <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7926427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6" name="Rectangle 2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7" name="Rectangle 2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9CA7592-F664-435D-B35C-05BFDF168E32}" type="slidenum">
              <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699933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6" name="Rectangle 2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7" name="Rectangle 2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FAA0222-E403-49C4-A565-222442A31936}" type="slidenum">
              <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896537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5" name="Rectangle 2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6" name="Rectangle 2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9729DC4-862A-4C90-8041-58783033EA0D}" type="slidenum">
              <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2231772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5" name="Rectangle 2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6" name="Rectangle 2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2C09EA9-DBE7-4632-8517-15EA5B7DDBAA}" type="slidenum">
              <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1712574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4" name="Rectangle 2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5" name="Rectangle 2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D4E55E8-BAF9-4846-97DC-D8B47BA38556}" type="slidenum">
              <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772854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30725"/>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6" name="Rectangle 2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7" name="Rectangle 2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D402E05-A0BB-42E5-8E1C-B6968A4C0A2C}" type="slidenum">
              <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1583295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34200"/>
            <a:chOff x="0" y="0"/>
            <a:chExt cx="5760" cy="4368"/>
          </a:xfrm>
        </p:grpSpPr>
        <p:sp>
          <p:nvSpPr>
            <p:cNvPr id="5"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Freeform 4"/>
            <p:cNvSpPr>
              <a:spLocks/>
            </p:cNvSpPr>
            <p:nvPr/>
          </p:nvSpPr>
          <p:spPr bwMode="hidden">
            <a:xfrm>
              <a:off x="0" y="2496"/>
              <a:ext cx="2112" cy="1604"/>
            </a:xfrm>
            <a:custGeom>
              <a:avLst/>
              <a:gdLst>
                <a:gd name="T0" fmla="*/ 580 w 2123"/>
                <a:gd name="T1" fmla="*/ 1043 h 1696"/>
                <a:gd name="T2" fmla="*/ 544 w 2123"/>
                <a:gd name="T3" fmla="*/ 683 h 1696"/>
                <a:gd name="T4" fmla="*/ 670 w 2123"/>
                <a:gd name="T5" fmla="*/ 395 h 1696"/>
                <a:gd name="T6" fmla="*/ 927 w 2123"/>
                <a:gd name="T7" fmla="*/ 587 h 1696"/>
                <a:gd name="T8" fmla="*/ 1214 w 2123"/>
                <a:gd name="T9" fmla="*/ 869 h 1696"/>
                <a:gd name="T10" fmla="*/ 1483 w 2123"/>
                <a:gd name="T11" fmla="*/ 1109 h 1696"/>
                <a:gd name="T12" fmla="*/ 1800 w 2123"/>
                <a:gd name="T13" fmla="*/ 1360 h 1696"/>
                <a:gd name="T14" fmla="*/ 1883 w 2123"/>
                <a:gd name="T15" fmla="*/ 1414 h 1696"/>
                <a:gd name="T16" fmla="*/ 1836 w 2123"/>
                <a:gd name="T17" fmla="*/ 1354 h 1696"/>
                <a:gd name="T18" fmla="*/ 1411 w 2123"/>
                <a:gd name="T19" fmla="*/ 1001 h 1696"/>
                <a:gd name="T20" fmla="*/ 1088 w 2123"/>
                <a:gd name="T21" fmla="*/ 683 h 1696"/>
                <a:gd name="T22" fmla="*/ 723 w 2123"/>
                <a:gd name="T23" fmla="*/ 329 h 1696"/>
                <a:gd name="T24" fmla="*/ 999 w 2123"/>
                <a:gd name="T25" fmla="*/ 311 h 1696"/>
                <a:gd name="T26" fmla="*/ 1286 w 2123"/>
                <a:gd name="T27" fmla="*/ 317 h 1696"/>
                <a:gd name="T28" fmla="*/ 1614 w 2123"/>
                <a:gd name="T29" fmla="*/ 269 h 1696"/>
                <a:gd name="T30" fmla="*/ 2123 w 2123"/>
                <a:gd name="T31" fmla="*/ 197 h 1696"/>
                <a:gd name="T32" fmla="*/ 2075 w 2123"/>
                <a:gd name="T33" fmla="*/ 173 h 1696"/>
                <a:gd name="T34" fmla="*/ 1543 w 2123"/>
                <a:gd name="T35" fmla="*/ 257 h 1696"/>
                <a:gd name="T36" fmla="*/ 1208 w 2123"/>
                <a:gd name="T37" fmla="*/ 275 h 1696"/>
                <a:gd name="T38" fmla="*/ 759 w 2123"/>
                <a:gd name="T39" fmla="*/ 257 h 1696"/>
                <a:gd name="T40" fmla="*/ 819 w 2123"/>
                <a:gd name="T41" fmla="*/ 227 h 1696"/>
                <a:gd name="T42" fmla="*/ 1142 w 2123"/>
                <a:gd name="T43" fmla="*/ 0 h 1696"/>
                <a:gd name="T44" fmla="*/ 1088 w 2123"/>
                <a:gd name="T45" fmla="*/ 30 h 1696"/>
                <a:gd name="T46" fmla="*/ 1010 w 2123"/>
                <a:gd name="T47" fmla="*/ 84 h 1696"/>
                <a:gd name="T48" fmla="*/ 855 w 2123"/>
                <a:gd name="T49" fmla="*/ 191 h 1696"/>
                <a:gd name="T50" fmla="*/ 670 w 2123"/>
                <a:gd name="T51" fmla="*/ 281 h 1696"/>
                <a:gd name="T52" fmla="*/ 634 w 2123"/>
                <a:gd name="T53" fmla="*/ 359 h 1696"/>
                <a:gd name="T54" fmla="*/ 305 w 2123"/>
                <a:gd name="T55" fmla="*/ 587 h 1696"/>
                <a:gd name="T56" fmla="*/ 0 w 2123"/>
                <a:gd name="T57" fmla="*/ 725 h 1696"/>
                <a:gd name="T58" fmla="*/ 0 w 2123"/>
                <a:gd name="T59" fmla="*/ 731 h 1696"/>
                <a:gd name="T60" fmla="*/ 0 w 2123"/>
                <a:gd name="T61" fmla="*/ 767 h 1696"/>
                <a:gd name="T62" fmla="*/ 299 w 2123"/>
                <a:gd name="T63" fmla="*/ 635 h 1696"/>
                <a:gd name="T64" fmla="*/ 592 w 2123"/>
                <a:gd name="T65" fmla="*/ 431 h 1696"/>
                <a:gd name="T66" fmla="*/ 508 w 2123"/>
                <a:gd name="T67" fmla="*/ 671 h 1696"/>
                <a:gd name="T68" fmla="*/ 526 w 2123"/>
                <a:gd name="T69" fmla="*/ 995 h 1696"/>
                <a:gd name="T70" fmla="*/ 460 w 2123"/>
                <a:gd name="T71" fmla="*/ 1168 h 1696"/>
                <a:gd name="T72" fmla="*/ 329 w 2123"/>
                <a:gd name="T73" fmla="*/ 1480 h 1696"/>
                <a:gd name="T74" fmla="*/ 323 w 2123"/>
                <a:gd name="T75" fmla="*/ 1696 h 1696"/>
                <a:gd name="T76" fmla="*/ 329 w 2123"/>
                <a:gd name="T77" fmla="*/ 1696 h 1696"/>
                <a:gd name="T78" fmla="*/ 347 w 2123"/>
                <a:gd name="T79" fmla="*/ 1552 h 1696"/>
                <a:gd name="T80" fmla="*/ 580 w 2123"/>
                <a:gd name="T81" fmla="*/ 1043 h 1696"/>
                <a:gd name="T82" fmla="*/ 580 w 2123"/>
                <a:gd name="T83" fmla="*/ 1043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Freeform 6"/>
            <p:cNvSpPr>
              <a:spLocks/>
            </p:cNvSpPr>
            <p:nvPr/>
          </p:nvSpPr>
          <p:spPr bwMode="hidden">
            <a:xfrm>
              <a:off x="0" y="524"/>
              <a:ext cx="973" cy="1195"/>
            </a:xfrm>
            <a:custGeom>
              <a:avLst/>
              <a:gdLst>
                <a:gd name="T0" fmla="*/ 323 w 969"/>
                <a:gd name="T1" fmla="*/ 1186 h 1192"/>
                <a:gd name="T2" fmla="*/ 490 w 969"/>
                <a:gd name="T3" fmla="*/ 1192 h 1192"/>
                <a:gd name="T4" fmla="*/ 580 w 969"/>
                <a:gd name="T5" fmla="*/ 1150 h 1192"/>
                <a:gd name="T6" fmla="*/ 813 w 969"/>
                <a:gd name="T7" fmla="*/ 1085 h 1192"/>
                <a:gd name="T8" fmla="*/ 933 w 969"/>
                <a:gd name="T9" fmla="*/ 1055 h 1192"/>
                <a:gd name="T10" fmla="*/ 759 w 969"/>
                <a:gd name="T11" fmla="*/ 989 h 1192"/>
                <a:gd name="T12" fmla="*/ 556 w 969"/>
                <a:gd name="T13" fmla="*/ 953 h 1192"/>
                <a:gd name="T14" fmla="*/ 197 w 969"/>
                <a:gd name="T15" fmla="*/ 971 h 1192"/>
                <a:gd name="T16" fmla="*/ 299 w 969"/>
                <a:gd name="T17" fmla="*/ 893 h 1192"/>
                <a:gd name="T18" fmla="*/ 496 w 969"/>
                <a:gd name="T19" fmla="*/ 803 h 1192"/>
                <a:gd name="T20" fmla="*/ 694 w 969"/>
                <a:gd name="T21" fmla="*/ 671 h 1192"/>
                <a:gd name="T22" fmla="*/ 700 w 969"/>
                <a:gd name="T23" fmla="*/ 671 h 1192"/>
                <a:gd name="T24" fmla="*/ 712 w 969"/>
                <a:gd name="T25" fmla="*/ 665 h 1192"/>
                <a:gd name="T26" fmla="*/ 753 w 969"/>
                <a:gd name="T27" fmla="*/ 647 h 1192"/>
                <a:gd name="T28" fmla="*/ 777 w 969"/>
                <a:gd name="T29" fmla="*/ 641 h 1192"/>
                <a:gd name="T30" fmla="*/ 789 w 969"/>
                <a:gd name="T31" fmla="*/ 629 h 1192"/>
                <a:gd name="T32" fmla="*/ 795 w 969"/>
                <a:gd name="T33" fmla="*/ 617 h 1192"/>
                <a:gd name="T34" fmla="*/ 789 w 969"/>
                <a:gd name="T35" fmla="*/ 611 h 1192"/>
                <a:gd name="T36" fmla="*/ 783 w 969"/>
                <a:gd name="T37" fmla="*/ 599 h 1192"/>
                <a:gd name="T38" fmla="*/ 783 w 969"/>
                <a:gd name="T39" fmla="*/ 575 h 1192"/>
                <a:gd name="T40" fmla="*/ 795 w 969"/>
                <a:gd name="T41" fmla="*/ 545 h 1192"/>
                <a:gd name="T42" fmla="*/ 807 w 969"/>
                <a:gd name="T43" fmla="*/ 515 h 1192"/>
                <a:gd name="T44" fmla="*/ 825 w 969"/>
                <a:gd name="T45" fmla="*/ 485 h 1192"/>
                <a:gd name="T46" fmla="*/ 837 w 969"/>
                <a:gd name="T47" fmla="*/ 455 h 1192"/>
                <a:gd name="T48" fmla="*/ 843 w 969"/>
                <a:gd name="T49" fmla="*/ 437 h 1192"/>
                <a:gd name="T50" fmla="*/ 849 w 969"/>
                <a:gd name="T51" fmla="*/ 431 h 1192"/>
                <a:gd name="T52" fmla="*/ 849 w 969"/>
                <a:gd name="T53" fmla="*/ 347 h 1192"/>
                <a:gd name="T54" fmla="*/ 849 w 969"/>
                <a:gd name="T55" fmla="*/ 341 h 1192"/>
                <a:gd name="T56" fmla="*/ 855 w 969"/>
                <a:gd name="T57" fmla="*/ 335 h 1192"/>
                <a:gd name="T58" fmla="*/ 873 w 969"/>
                <a:gd name="T59" fmla="*/ 305 h 1192"/>
                <a:gd name="T60" fmla="*/ 885 w 969"/>
                <a:gd name="T61" fmla="*/ 269 h 1192"/>
                <a:gd name="T62" fmla="*/ 897 w 969"/>
                <a:gd name="T63" fmla="*/ 239 h 1192"/>
                <a:gd name="T64" fmla="*/ 903 w 969"/>
                <a:gd name="T65" fmla="*/ 227 h 1192"/>
                <a:gd name="T66" fmla="*/ 909 w 969"/>
                <a:gd name="T67" fmla="*/ 215 h 1192"/>
                <a:gd name="T68" fmla="*/ 927 w 969"/>
                <a:gd name="T69" fmla="*/ 173 h 1192"/>
                <a:gd name="T70" fmla="*/ 945 w 969"/>
                <a:gd name="T71" fmla="*/ 137 h 1192"/>
                <a:gd name="T72" fmla="*/ 951 w 969"/>
                <a:gd name="T73" fmla="*/ 125 h 1192"/>
                <a:gd name="T74" fmla="*/ 951 w 969"/>
                <a:gd name="T75" fmla="*/ 119 h 1192"/>
                <a:gd name="T76" fmla="*/ 969 w 969"/>
                <a:gd name="T77" fmla="*/ 0 h 1192"/>
                <a:gd name="T78" fmla="*/ 945 w 969"/>
                <a:gd name="T79" fmla="*/ 47 h 1192"/>
                <a:gd name="T80" fmla="*/ 783 w 969"/>
                <a:gd name="T81" fmla="*/ 113 h 1192"/>
                <a:gd name="T82" fmla="*/ 706 w 969"/>
                <a:gd name="T83" fmla="*/ 161 h 1192"/>
                <a:gd name="T84" fmla="*/ 460 w 969"/>
                <a:gd name="T85" fmla="*/ 233 h 1192"/>
                <a:gd name="T86" fmla="*/ 281 w 969"/>
                <a:gd name="T87" fmla="*/ 287 h 1192"/>
                <a:gd name="T88" fmla="*/ 173 w 969"/>
                <a:gd name="T89" fmla="*/ 293 h 1192"/>
                <a:gd name="T90" fmla="*/ 12 w 969"/>
                <a:gd name="T91" fmla="*/ 485 h 1192"/>
                <a:gd name="T92" fmla="*/ 0 w 969"/>
                <a:gd name="T93" fmla="*/ 509 h 1192"/>
                <a:gd name="T94" fmla="*/ 0 w 969"/>
                <a:gd name="T95" fmla="*/ 1186 h 1192"/>
                <a:gd name="T96" fmla="*/ 96 w 969"/>
                <a:gd name="T97" fmla="*/ 1180 h 1192"/>
                <a:gd name="T98" fmla="*/ 323 w 969"/>
                <a:gd name="T99" fmla="*/ 1186 h 1192"/>
                <a:gd name="T100" fmla="*/ 323 w 969"/>
                <a:gd name="T101" fmla="*/ 1186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 name="Freeform 8"/>
            <p:cNvSpPr>
              <a:spLocks/>
            </p:cNvSpPr>
            <p:nvPr/>
          </p:nvSpPr>
          <p:spPr bwMode="hidden">
            <a:xfrm>
              <a:off x="3525" y="1"/>
              <a:ext cx="2185" cy="1508"/>
            </a:xfrm>
            <a:custGeom>
              <a:avLst/>
              <a:gdLst>
                <a:gd name="T0" fmla="*/ 1034 w 2176"/>
                <a:gd name="T1" fmla="*/ 767 h 1505"/>
                <a:gd name="T2" fmla="*/ 1190 w 2176"/>
                <a:gd name="T3" fmla="*/ 1235 h 1505"/>
                <a:gd name="T4" fmla="*/ 956 w 2176"/>
                <a:gd name="T5" fmla="*/ 1193 h 1505"/>
                <a:gd name="T6" fmla="*/ 723 w 2176"/>
                <a:gd name="T7" fmla="*/ 1127 h 1505"/>
                <a:gd name="T8" fmla="*/ 442 w 2176"/>
                <a:gd name="T9" fmla="*/ 1109 h 1505"/>
                <a:gd name="T10" fmla="*/ 0 w 2176"/>
                <a:gd name="T11" fmla="*/ 1079 h 1505"/>
                <a:gd name="T12" fmla="*/ 30 w 2176"/>
                <a:gd name="T13" fmla="*/ 1115 h 1505"/>
                <a:gd name="T14" fmla="*/ 496 w 2176"/>
                <a:gd name="T15" fmla="*/ 1133 h 1505"/>
                <a:gd name="T16" fmla="*/ 777 w 2176"/>
                <a:gd name="T17" fmla="*/ 1187 h 1505"/>
                <a:gd name="T18" fmla="*/ 1130 w 2176"/>
                <a:gd name="T19" fmla="*/ 1301 h 1505"/>
                <a:gd name="T20" fmla="*/ 1070 w 2176"/>
                <a:gd name="T21" fmla="*/ 1319 h 1505"/>
                <a:gd name="T22" fmla="*/ 711 w 2176"/>
                <a:gd name="T23" fmla="*/ 1505 h 1505"/>
                <a:gd name="T24" fmla="*/ 765 w 2176"/>
                <a:gd name="T25" fmla="*/ 1481 h 1505"/>
                <a:gd name="T26" fmla="*/ 861 w 2176"/>
                <a:gd name="T27" fmla="*/ 1439 h 1505"/>
                <a:gd name="T28" fmla="*/ 1022 w 2176"/>
                <a:gd name="T29" fmla="*/ 1355 h 1505"/>
                <a:gd name="T30" fmla="*/ 1214 w 2176"/>
                <a:gd name="T31" fmla="*/ 1295 h 1505"/>
                <a:gd name="T32" fmla="*/ 1267 w 2176"/>
                <a:gd name="T33" fmla="*/ 1223 h 1505"/>
                <a:gd name="T34" fmla="*/ 1632 w 2176"/>
                <a:gd name="T35" fmla="*/ 1043 h 1505"/>
                <a:gd name="T36" fmla="*/ 1931 w 2176"/>
                <a:gd name="T37" fmla="*/ 953 h 1505"/>
                <a:gd name="T38" fmla="*/ 2176 w 2176"/>
                <a:gd name="T39" fmla="*/ 821 h 1505"/>
                <a:gd name="T40" fmla="*/ 1961 w 2176"/>
                <a:gd name="T41" fmla="*/ 911 h 1505"/>
                <a:gd name="T42" fmla="*/ 1656 w 2176"/>
                <a:gd name="T43" fmla="*/ 989 h 1505"/>
                <a:gd name="T44" fmla="*/ 1339 w 2176"/>
                <a:gd name="T45" fmla="*/ 1151 h 1505"/>
                <a:gd name="T46" fmla="*/ 1501 w 2176"/>
                <a:gd name="T47" fmla="*/ 905 h 1505"/>
                <a:gd name="T48" fmla="*/ 1620 w 2176"/>
                <a:gd name="T49" fmla="*/ 545 h 1505"/>
                <a:gd name="T50" fmla="*/ 1740 w 2176"/>
                <a:gd name="T51" fmla="*/ 372 h 1505"/>
                <a:gd name="T52" fmla="*/ 1979 w 2176"/>
                <a:gd name="T53" fmla="*/ 60 h 1505"/>
                <a:gd name="T54" fmla="*/ 2003 w 2176"/>
                <a:gd name="T55" fmla="*/ 0 h 1505"/>
                <a:gd name="T56" fmla="*/ 1973 w 2176"/>
                <a:gd name="T57" fmla="*/ 0 h 1505"/>
                <a:gd name="T58" fmla="*/ 1596 w 2176"/>
                <a:gd name="T59" fmla="*/ 480 h 1505"/>
                <a:gd name="T60" fmla="*/ 1477 w 2176"/>
                <a:gd name="T61" fmla="*/ 887 h 1505"/>
                <a:gd name="T62" fmla="*/ 1255 w 2176"/>
                <a:gd name="T63" fmla="*/ 1175 h 1505"/>
                <a:gd name="T64" fmla="*/ 1130 w 2176"/>
                <a:gd name="T65" fmla="*/ 905 h 1505"/>
                <a:gd name="T66" fmla="*/ 1010 w 2176"/>
                <a:gd name="T67" fmla="*/ 540 h 1505"/>
                <a:gd name="T68" fmla="*/ 885 w 2176"/>
                <a:gd name="T69" fmla="*/ 222 h 1505"/>
                <a:gd name="T70" fmla="*/ 789 w 2176"/>
                <a:gd name="T71" fmla="*/ 0 h 1505"/>
                <a:gd name="T72" fmla="*/ 753 w 2176"/>
                <a:gd name="T73" fmla="*/ 0 h 1505"/>
                <a:gd name="T74" fmla="*/ 903 w 2176"/>
                <a:gd name="T75" fmla="*/ 354 h 1505"/>
                <a:gd name="T76" fmla="*/ 1034 w 2176"/>
                <a:gd name="T77" fmla="*/ 767 h 1505"/>
                <a:gd name="T78" fmla="*/ 1034 w 2176"/>
                <a:gd name="T79" fmla="*/ 767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 name="Freeform 9"/>
            <p:cNvSpPr>
              <a:spLocks/>
            </p:cNvSpPr>
            <p:nvPr/>
          </p:nvSpPr>
          <p:spPr bwMode="hidden">
            <a:xfrm>
              <a:off x="0" y="649"/>
              <a:ext cx="816" cy="806"/>
            </a:xfrm>
            <a:custGeom>
              <a:avLst/>
              <a:gdLst>
                <a:gd name="T0" fmla="*/ 161 w 813"/>
                <a:gd name="T1" fmla="*/ 564 h 804"/>
                <a:gd name="T2" fmla="*/ 329 w 813"/>
                <a:gd name="T3" fmla="*/ 438 h 804"/>
                <a:gd name="T4" fmla="*/ 646 w 813"/>
                <a:gd name="T5" fmla="*/ 216 h 804"/>
                <a:gd name="T6" fmla="*/ 813 w 813"/>
                <a:gd name="T7" fmla="*/ 0 h 804"/>
                <a:gd name="T8" fmla="*/ 676 w 813"/>
                <a:gd name="T9" fmla="*/ 150 h 804"/>
                <a:gd name="T10" fmla="*/ 144 w 813"/>
                <a:gd name="T11" fmla="*/ 504 h 804"/>
                <a:gd name="T12" fmla="*/ 0 w 813"/>
                <a:gd name="T13" fmla="*/ 732 h 804"/>
                <a:gd name="T14" fmla="*/ 0 w 813"/>
                <a:gd name="T15" fmla="*/ 804 h 804"/>
                <a:gd name="T16" fmla="*/ 161 w 813"/>
                <a:gd name="T17" fmla="*/ 564 h 804"/>
                <a:gd name="T18" fmla="*/ 161 w 813"/>
                <a:gd name="T19" fmla="*/ 564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2" name="Freeform 10"/>
            <p:cNvSpPr>
              <a:spLocks/>
            </p:cNvSpPr>
            <p:nvPr/>
          </p:nvSpPr>
          <p:spPr bwMode="hidden">
            <a:xfrm>
              <a:off x="0" y="1545"/>
              <a:ext cx="762" cy="107"/>
            </a:xfrm>
            <a:custGeom>
              <a:avLst/>
              <a:gdLst>
                <a:gd name="T0" fmla="*/ 460 w 759"/>
                <a:gd name="T1" fmla="*/ 66 h 107"/>
                <a:gd name="T2" fmla="*/ 759 w 759"/>
                <a:gd name="T3" fmla="*/ 0 h 107"/>
                <a:gd name="T4" fmla="*/ 496 w 759"/>
                <a:gd name="T5" fmla="*/ 36 h 107"/>
                <a:gd name="T6" fmla="*/ 138 w 759"/>
                <a:gd name="T7" fmla="*/ 48 h 107"/>
                <a:gd name="T8" fmla="*/ 0 w 759"/>
                <a:gd name="T9" fmla="*/ 78 h 107"/>
                <a:gd name="T10" fmla="*/ 0 w 759"/>
                <a:gd name="T11" fmla="*/ 107 h 107"/>
                <a:gd name="T12" fmla="*/ 96 w 759"/>
                <a:gd name="T13" fmla="*/ 89 h 107"/>
                <a:gd name="T14" fmla="*/ 460 w 759"/>
                <a:gd name="T15" fmla="*/ 66 h 107"/>
                <a:gd name="T16" fmla="*/ 460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3" name="Freeform 11"/>
            <p:cNvSpPr>
              <a:spLocks/>
            </p:cNvSpPr>
            <p:nvPr/>
          </p:nvSpPr>
          <p:spPr bwMode="hidden">
            <a:xfrm>
              <a:off x="2314" y="3431"/>
              <a:ext cx="3182" cy="745"/>
            </a:xfrm>
            <a:custGeom>
              <a:avLst/>
              <a:gdLst>
                <a:gd name="T0" fmla="*/ 1387 w 3169"/>
                <a:gd name="T1" fmla="*/ 239 h 743"/>
                <a:gd name="T2" fmla="*/ 1734 w 3169"/>
                <a:gd name="T3" fmla="*/ 233 h 743"/>
                <a:gd name="T4" fmla="*/ 2087 w 3169"/>
                <a:gd name="T5" fmla="*/ 251 h 743"/>
                <a:gd name="T6" fmla="*/ 2505 w 3169"/>
                <a:gd name="T7" fmla="*/ 233 h 743"/>
                <a:gd name="T8" fmla="*/ 3169 w 3169"/>
                <a:gd name="T9" fmla="*/ 204 h 743"/>
                <a:gd name="T10" fmla="*/ 3115 w 3169"/>
                <a:gd name="T11" fmla="*/ 186 h 743"/>
                <a:gd name="T12" fmla="*/ 2422 w 3169"/>
                <a:gd name="T13" fmla="*/ 221 h 743"/>
                <a:gd name="T14" fmla="*/ 2003 w 3169"/>
                <a:gd name="T15" fmla="*/ 221 h 743"/>
                <a:gd name="T16" fmla="*/ 1459 w 3169"/>
                <a:gd name="T17" fmla="*/ 186 h 743"/>
                <a:gd name="T18" fmla="*/ 1543 w 3169"/>
                <a:gd name="T19" fmla="*/ 168 h 743"/>
                <a:gd name="T20" fmla="*/ 2039 w 3169"/>
                <a:gd name="T21" fmla="*/ 0 h 743"/>
                <a:gd name="T22" fmla="*/ 1961 w 3169"/>
                <a:gd name="T23" fmla="*/ 24 h 743"/>
                <a:gd name="T24" fmla="*/ 1836 w 3169"/>
                <a:gd name="T25" fmla="*/ 66 h 743"/>
                <a:gd name="T26" fmla="*/ 1602 w 3169"/>
                <a:gd name="T27" fmla="*/ 138 h 743"/>
                <a:gd name="T28" fmla="*/ 1339 w 3169"/>
                <a:gd name="T29" fmla="*/ 198 h 743"/>
                <a:gd name="T30" fmla="*/ 1268 w 3169"/>
                <a:gd name="T31" fmla="*/ 251 h 743"/>
                <a:gd name="T32" fmla="*/ 765 w 3169"/>
                <a:gd name="T33" fmla="*/ 413 h 743"/>
                <a:gd name="T34" fmla="*/ 335 w 3169"/>
                <a:gd name="T35" fmla="*/ 503 h 743"/>
                <a:gd name="T36" fmla="*/ 0 w 3169"/>
                <a:gd name="T37" fmla="*/ 617 h 743"/>
                <a:gd name="T38" fmla="*/ 299 w 3169"/>
                <a:gd name="T39" fmla="*/ 539 h 743"/>
                <a:gd name="T40" fmla="*/ 735 w 3169"/>
                <a:gd name="T41" fmla="*/ 449 h 743"/>
                <a:gd name="T42" fmla="*/ 1178 w 3169"/>
                <a:gd name="T43" fmla="*/ 311 h 743"/>
                <a:gd name="T44" fmla="*/ 981 w 3169"/>
                <a:gd name="T45" fmla="*/ 491 h 743"/>
                <a:gd name="T46" fmla="*/ 867 w 3169"/>
                <a:gd name="T47" fmla="*/ 743 h 743"/>
                <a:gd name="T48" fmla="*/ 861 w 3169"/>
                <a:gd name="T49" fmla="*/ 743 h 743"/>
                <a:gd name="T50" fmla="*/ 933 w 3169"/>
                <a:gd name="T51" fmla="*/ 743 h 743"/>
                <a:gd name="T52" fmla="*/ 1022 w 3169"/>
                <a:gd name="T53" fmla="*/ 497 h 743"/>
                <a:gd name="T54" fmla="*/ 1297 w 3169"/>
                <a:gd name="T55" fmla="*/ 281 h 743"/>
                <a:gd name="T56" fmla="*/ 1531 w 3169"/>
                <a:gd name="T57" fmla="*/ 449 h 743"/>
                <a:gd name="T58" fmla="*/ 1770 w 3169"/>
                <a:gd name="T59" fmla="*/ 677 h 743"/>
                <a:gd name="T60" fmla="*/ 1854 w 3169"/>
                <a:gd name="T61" fmla="*/ 743 h 743"/>
                <a:gd name="T62" fmla="*/ 1919 w 3169"/>
                <a:gd name="T63" fmla="*/ 743 h 743"/>
                <a:gd name="T64" fmla="*/ 1692 w 3169"/>
                <a:gd name="T65" fmla="*/ 527 h 743"/>
                <a:gd name="T66" fmla="*/ 1387 w 3169"/>
                <a:gd name="T67" fmla="*/ 239 h 743"/>
                <a:gd name="T68" fmla="*/ 1387 w 3169"/>
                <a:gd name="T69" fmla="*/ 239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 name="Rectangle 12"/>
            <p:cNvSpPr>
              <a:spLocks noChangeArrowheads="1"/>
            </p:cNvSpPr>
            <p:nvPr/>
          </p:nvSpPr>
          <p:spPr bwMode="hidden">
            <a:xfrm>
              <a:off x="192" y="127"/>
              <a:ext cx="1" cy="1"/>
            </a:xfrm>
            <a:prstGeom prst="rect">
              <a:avLst/>
            </a:prstGeom>
            <a:solidFill>
              <a:srgbClr val="9A1E8D"/>
            </a:solidFill>
            <a:ln w="9525">
              <a:no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5" name="Rectangle 13"/>
            <p:cNvSpPr>
              <a:spLocks noChangeArrowheads="1"/>
            </p:cNvSpPr>
            <p:nvPr/>
          </p:nvSpPr>
          <p:spPr bwMode="hidden">
            <a:xfrm>
              <a:off x="204" y="131"/>
              <a:ext cx="1" cy="1"/>
            </a:xfrm>
            <a:prstGeom prst="rect">
              <a:avLst/>
            </a:prstGeom>
            <a:solidFill>
              <a:srgbClr val="9A1E8D"/>
            </a:solidFill>
            <a:ln w="9525">
              <a:no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 name="Freeform 20"/>
            <p:cNvSpPr>
              <a:spLocks/>
            </p:cNvSpPr>
            <p:nvPr/>
          </p:nvSpPr>
          <p:spPr bwMode="hidden">
            <a:xfrm>
              <a:off x="3160" y="1860"/>
              <a:ext cx="2162" cy="1934"/>
            </a:xfrm>
            <a:custGeom>
              <a:avLst/>
              <a:gdLst>
                <a:gd name="T0" fmla="*/ 1842 w 2153"/>
                <a:gd name="T1" fmla="*/ 851 h 1930"/>
                <a:gd name="T2" fmla="*/ 1937 w 2153"/>
                <a:gd name="T3" fmla="*/ 1019 h 1930"/>
                <a:gd name="T4" fmla="*/ 2051 w 2153"/>
                <a:gd name="T5" fmla="*/ 1168 h 1930"/>
                <a:gd name="T6" fmla="*/ 2117 w 2153"/>
                <a:gd name="T7" fmla="*/ 1246 h 1930"/>
                <a:gd name="T8" fmla="*/ 2153 w 2153"/>
                <a:gd name="T9" fmla="*/ 1294 h 1930"/>
                <a:gd name="T10" fmla="*/ 1889 w 2153"/>
                <a:gd name="T11" fmla="*/ 977 h 1930"/>
                <a:gd name="T12" fmla="*/ 1860 w 2153"/>
                <a:gd name="T13" fmla="*/ 929 h 1930"/>
                <a:gd name="T14" fmla="*/ 1782 w 2153"/>
                <a:gd name="T15" fmla="*/ 1240 h 1930"/>
                <a:gd name="T16" fmla="*/ 1770 w 2153"/>
                <a:gd name="T17" fmla="*/ 1486 h 1930"/>
                <a:gd name="T18" fmla="*/ 1818 w 2153"/>
                <a:gd name="T19" fmla="*/ 1906 h 1930"/>
                <a:gd name="T20" fmla="*/ 1788 w 2153"/>
                <a:gd name="T21" fmla="*/ 1930 h 1930"/>
                <a:gd name="T22" fmla="*/ 1746 w 2153"/>
                <a:gd name="T23" fmla="*/ 1534 h 1930"/>
                <a:gd name="T24" fmla="*/ 1728 w 2153"/>
                <a:gd name="T25" fmla="*/ 1288 h 1930"/>
                <a:gd name="T26" fmla="*/ 1764 w 2153"/>
                <a:gd name="T27" fmla="*/ 1085 h 1930"/>
                <a:gd name="T28" fmla="*/ 1770 w 2153"/>
                <a:gd name="T29" fmla="*/ 875 h 1930"/>
                <a:gd name="T30" fmla="*/ 1268 w 2153"/>
                <a:gd name="T31" fmla="*/ 1007 h 1930"/>
                <a:gd name="T32" fmla="*/ 825 w 2153"/>
                <a:gd name="T33" fmla="*/ 1132 h 1930"/>
                <a:gd name="T34" fmla="*/ 323 w 2153"/>
                <a:gd name="T35" fmla="*/ 1312 h 1930"/>
                <a:gd name="T36" fmla="*/ 18 w 2153"/>
                <a:gd name="T37" fmla="*/ 1420 h 1930"/>
                <a:gd name="T38" fmla="*/ 311 w 2153"/>
                <a:gd name="T39" fmla="*/ 1282 h 1930"/>
                <a:gd name="T40" fmla="*/ 682 w 2153"/>
                <a:gd name="T41" fmla="*/ 1144 h 1930"/>
                <a:gd name="T42" fmla="*/ 1022 w 2153"/>
                <a:gd name="T43" fmla="*/ 1037 h 1930"/>
                <a:gd name="T44" fmla="*/ 1411 w 2153"/>
                <a:gd name="T45" fmla="*/ 929 h 1930"/>
                <a:gd name="T46" fmla="*/ 1692 w 2153"/>
                <a:gd name="T47" fmla="*/ 815 h 1930"/>
                <a:gd name="T48" fmla="*/ 1333 w 2153"/>
                <a:gd name="T49" fmla="*/ 623 h 1930"/>
                <a:gd name="T50" fmla="*/ 861 w 2153"/>
                <a:gd name="T51" fmla="*/ 515 h 1930"/>
                <a:gd name="T52" fmla="*/ 227 w 2153"/>
                <a:gd name="T53" fmla="*/ 161 h 1930"/>
                <a:gd name="T54" fmla="*/ 0 w 2153"/>
                <a:gd name="T55" fmla="*/ 83 h 1930"/>
                <a:gd name="T56" fmla="*/ 329 w 2153"/>
                <a:gd name="T57" fmla="*/ 179 h 1930"/>
                <a:gd name="T58" fmla="*/ 712 w 2153"/>
                <a:gd name="T59" fmla="*/ 383 h 1930"/>
                <a:gd name="T60" fmla="*/ 933 w 2153"/>
                <a:gd name="T61" fmla="*/ 491 h 1930"/>
                <a:gd name="T62" fmla="*/ 1351 w 2153"/>
                <a:gd name="T63" fmla="*/ 593 h 1930"/>
                <a:gd name="T64" fmla="*/ 1650 w 2153"/>
                <a:gd name="T65" fmla="*/ 743 h 1930"/>
                <a:gd name="T66" fmla="*/ 1423 w 2153"/>
                <a:gd name="T67" fmla="*/ 461 h 1930"/>
                <a:gd name="T68" fmla="*/ 1286 w 2153"/>
                <a:gd name="T69" fmla="*/ 191 h 1930"/>
                <a:gd name="T70" fmla="*/ 1154 w 2153"/>
                <a:gd name="T71" fmla="*/ 0 h 1930"/>
                <a:gd name="T72" fmla="*/ 1339 w 2153"/>
                <a:gd name="T73" fmla="*/ 215 h 1930"/>
                <a:gd name="T74" fmla="*/ 1489 w 2153"/>
                <a:gd name="T75" fmla="*/ 485 h 1930"/>
                <a:gd name="T76" fmla="*/ 1746 w 2153"/>
                <a:gd name="T77" fmla="*/ 803 h 1930"/>
                <a:gd name="T78" fmla="*/ 1842 w 2153"/>
                <a:gd name="T79" fmla="*/ 851 h 1930"/>
                <a:gd name="T80" fmla="*/ 1842 w 2153"/>
                <a:gd name="T81" fmla="*/ 851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sp>
        <p:nvSpPr>
          <p:cNvPr id="92181" name="Rectangle 21"/>
          <p:cNvSpPr>
            <a:spLocks noGrp="1" noChangeArrowheads="1"/>
          </p:cNvSpPr>
          <p:nvPr>
            <p:ph type="ctrTitle" sz="quarter"/>
          </p:nvPr>
        </p:nvSpPr>
        <p:spPr>
          <a:xfrm>
            <a:off x="685800" y="1828800"/>
            <a:ext cx="7772400" cy="1736725"/>
          </a:xfrm>
        </p:spPr>
        <p:txBody>
          <a:bodyPr/>
          <a:lstStyle>
            <a:lvl1pPr>
              <a:defRPr sz="5400"/>
            </a:lvl1pPr>
          </a:lstStyle>
          <a:p>
            <a:r>
              <a:rPr lang="tr-TR"/>
              <a:t>Asıl başlık stili için tıklatın</a:t>
            </a:r>
          </a:p>
        </p:txBody>
      </p:sp>
      <p:sp>
        <p:nvSpPr>
          <p:cNvPr id="92182" name="Rectangle 2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tr-TR"/>
              <a:t>Asıl alt başlık stilini düzenlemek için tıklatın</a:t>
            </a:r>
          </a:p>
        </p:txBody>
      </p:sp>
      <p:sp>
        <p:nvSpPr>
          <p:cNvPr id="23" name="Rectangle 23"/>
          <p:cNvSpPr>
            <a:spLocks noGrp="1" noChangeArrowheads="1"/>
          </p:cNvSpPr>
          <p:nvPr>
            <p:ph type="dt" sz="quarter"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24" name="Rectangle 24"/>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25" name="Rectangle 25"/>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42890ED-07B8-4ACC-8573-9DD95FA2C588}" type="slidenum">
              <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84896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0D8D8E0E-C41F-4E17-8297-B2B9721E8F2B}" type="datetimeFigureOut">
              <a:rPr lang="tr-TR" smtClean="0"/>
              <a:pPr/>
              <a:t>4.04.2019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54C3B4F3-98F4-4746-990C-7D3222E56714}" type="slidenum">
              <a:rPr lang="tr-TR" smtClean="0"/>
              <a:pPr/>
              <a:t>‹#›</a:t>
            </a:fld>
            <a:endParaRPr lang="tr-TR"/>
          </a:p>
        </p:txBody>
      </p:sp>
    </p:spTree>
    <p:extLst>
      <p:ext uri="{BB962C8B-B14F-4D97-AF65-F5344CB8AC3E}">
        <p14:creationId xmlns:p14="http://schemas.microsoft.com/office/powerpoint/2010/main" val="6274592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5" name="Rectangle 2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6" name="Rectangle 2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8DC3222-8FE5-4B03-A8C0-C89AB08ED159}" type="slidenum">
              <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7567617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5" name="Rectangle 2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6" name="Rectangle 2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2A3CAA7-5A7A-431C-BE28-E38DB44B9A37}" type="slidenum">
              <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7543285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6" name="Rectangle 2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7" name="Rectangle 2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522605E-9D0B-4D4A-A824-517BB273C8F7}" type="slidenum">
              <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9164517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8" name="Rectangle 2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9" name="Rectangle 2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B4ADCE1-FD7D-43C7-991D-AC11FF641C88}" type="slidenum">
              <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4650195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4" name="Rectangle 2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5" name="Rectangle 2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6AAE8C1-FE6A-4FAF-B4F3-EF2EFAE86E78}" type="slidenum">
              <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80302654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3" name="Rectangle 2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4" name="Rectangle 2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55329A3-0C06-49A9-833D-B3C8A7DC877E}" type="slidenum">
              <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2193624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6" name="Rectangle 2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7" name="Rectangle 2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9CA7592-F664-435D-B35C-05BFDF168E32}" type="slidenum">
              <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08318538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6" name="Rectangle 2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7" name="Rectangle 2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FAA0222-E403-49C4-A565-222442A31936}" type="slidenum">
              <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038820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5" name="Rectangle 2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6" name="Rectangle 2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9729DC4-862A-4C90-8041-58783033EA0D}" type="slidenum">
              <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10174890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5" name="Rectangle 2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6" name="Rectangle 2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2C09EA9-DBE7-4632-8517-15EA5B7DDBAA}" type="slidenum">
              <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860357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8D8E0E-C41F-4E17-8297-B2B9721E8F2B}" type="datetimeFigureOut">
              <a:rPr lang="tr-TR" smtClean="0"/>
              <a:pPr/>
              <a:t>4.04.2019</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C3B4F3-98F4-4746-990C-7D3222E56714}" type="slidenum">
              <a:rPr lang="tr-TR" smtClean="0"/>
              <a:pPr/>
              <a:t>‹#›</a:t>
            </a:fld>
            <a:endParaRPr lang="tr-TR"/>
          </a:p>
        </p:txBody>
      </p:sp>
    </p:spTree>
    <p:extLst>
      <p:ext uri="{BB962C8B-B14F-4D97-AF65-F5344CB8AC3E}">
        <p14:creationId xmlns:p14="http://schemas.microsoft.com/office/powerpoint/2010/main" val="3971568003"/>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9218" name="1 Başlık Yer Tutucusu"/>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altLang="tr-TR" smtClean="0"/>
              <a:t>Asıl başlık stili için tıklatın</a:t>
            </a:r>
          </a:p>
        </p:txBody>
      </p:sp>
      <p:sp>
        <p:nvSpPr>
          <p:cNvPr id="9219" name="2 Metin Yer Tutucusu"/>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tr-TR" smtClean="0"/>
              <a:t>Asıl metin stillerini düzenlemek için tıklatın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E9D1176-AF83-404B-9EE6-003FF661BD5C}" type="slidenum">
              <a:rPr kumimoji="0" lang="tr-TR" altLang="tr-TR"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485723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altLang="en-US" smtClean="0"/>
              <a:t>Asıl başlık stili için tıklatın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en-US" smtClean="0"/>
              <a:t>Asıl metin stillerini düzenlemek için tıklatın</a:t>
            </a:r>
          </a:p>
          <a:p>
            <a:pPr lvl="1"/>
            <a:r>
              <a:rPr lang="tr-TR" altLang="en-US" smtClean="0"/>
              <a:t>İkinci düzey</a:t>
            </a:r>
          </a:p>
          <a:p>
            <a:pPr lvl="2"/>
            <a:r>
              <a:rPr lang="tr-TR" altLang="en-US" smtClean="0"/>
              <a:t>Üçüncü düzey</a:t>
            </a:r>
          </a:p>
          <a:p>
            <a:pPr lvl="3"/>
            <a:r>
              <a:rPr lang="tr-TR" altLang="en-US" smtClean="0"/>
              <a:t>Dördüncü düzey</a:t>
            </a:r>
          </a:p>
          <a:p>
            <a:pPr lvl="4"/>
            <a:r>
              <a:rPr lang="tr-TR" altLang="en-US" smtClean="0"/>
              <a:t>Beşinci düzey</a:t>
            </a:r>
          </a:p>
        </p:txBody>
      </p:sp>
      <p:sp>
        <p:nvSpPr>
          <p:cNvPr id="1853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53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53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4E9BF7C-578E-4E31-97D2-CBF110ADDF5E}" type="slidenum">
              <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7 Dikdörtgen"/>
          <p:cNvSpPr>
            <a:spLocks noChangeArrowheads="1"/>
          </p:cNvSpPr>
          <p:nvPr userDrawn="1"/>
        </p:nvSpPr>
        <p:spPr bwMode="auto">
          <a:xfrm>
            <a:off x="0" y="6453188"/>
            <a:ext cx="9144000" cy="36988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Arial"/>
                <a:ea typeface="+mn-ea"/>
                <a:cs typeface="+mn-cs"/>
              </a:rPr>
              <a:t> </a:t>
            </a:r>
            <a:r>
              <a:rPr kumimoji="0" lang="tr-TR" sz="1400" b="0" i="0" u="none" strike="noStrike" kern="1200" cap="none" spc="0" normalizeH="0" baseline="0" noProof="0" dirty="0">
                <a:ln>
                  <a:noFill/>
                </a:ln>
                <a:solidFill>
                  <a:srgbClr val="000000"/>
                </a:solidFill>
                <a:effectLst/>
                <a:uLnTx/>
                <a:uFillTx/>
                <a:latin typeface="Arial"/>
                <a:ea typeface="+mn-ea"/>
                <a:cs typeface="+mn-cs"/>
              </a:rPr>
              <a:t>Su Kayıp ve Kaçakları Türkiye Forumu, 28-29 Ağustos 2014, İstanbul</a:t>
            </a:r>
          </a:p>
        </p:txBody>
      </p:sp>
    </p:spTree>
    <p:extLst>
      <p:ext uri="{BB962C8B-B14F-4D97-AF65-F5344CB8AC3E}">
        <p14:creationId xmlns:p14="http://schemas.microsoft.com/office/powerpoint/2010/main" val="1482412571"/>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Lst>
  <p:transition spd="med"/>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altLang="en-US" smtClean="0"/>
              <a:t>Asıl başlık stili için tıklatın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en-US" smtClean="0"/>
              <a:t>Asıl metin stillerini düzenlemek için tıklatın</a:t>
            </a:r>
          </a:p>
          <a:p>
            <a:pPr lvl="1"/>
            <a:r>
              <a:rPr lang="tr-TR" altLang="en-US" smtClean="0"/>
              <a:t>İkinci düzey</a:t>
            </a:r>
          </a:p>
          <a:p>
            <a:pPr lvl="2"/>
            <a:r>
              <a:rPr lang="tr-TR" altLang="en-US" smtClean="0"/>
              <a:t>Üçüncü düzey</a:t>
            </a:r>
          </a:p>
          <a:p>
            <a:pPr lvl="3"/>
            <a:r>
              <a:rPr lang="tr-TR" altLang="en-US" smtClean="0"/>
              <a:t>Dördüncü düzey</a:t>
            </a:r>
          </a:p>
          <a:p>
            <a:pPr lvl="4"/>
            <a:r>
              <a:rPr lang="tr-TR" altLang="en-US" smtClean="0"/>
              <a:t>Beşinci düzey</a:t>
            </a:r>
          </a:p>
        </p:txBody>
      </p:sp>
      <p:sp>
        <p:nvSpPr>
          <p:cNvPr id="1853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53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53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4E9BF7C-578E-4E31-97D2-CBF110ADDF5E}" type="slidenum">
              <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7 Dikdörtgen"/>
          <p:cNvSpPr>
            <a:spLocks noChangeArrowheads="1"/>
          </p:cNvSpPr>
          <p:nvPr userDrawn="1"/>
        </p:nvSpPr>
        <p:spPr bwMode="auto">
          <a:xfrm>
            <a:off x="0" y="6453188"/>
            <a:ext cx="9144000" cy="36988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Arial"/>
                <a:ea typeface="+mn-ea"/>
                <a:cs typeface="+mn-cs"/>
              </a:rPr>
              <a:t> </a:t>
            </a:r>
            <a:r>
              <a:rPr kumimoji="0" lang="tr-TR" sz="1400" b="0" i="0" u="none" strike="noStrike" kern="1200" cap="none" spc="0" normalizeH="0" baseline="0" noProof="0" dirty="0">
                <a:ln>
                  <a:noFill/>
                </a:ln>
                <a:solidFill>
                  <a:srgbClr val="000000"/>
                </a:solidFill>
                <a:effectLst/>
                <a:uLnTx/>
                <a:uFillTx/>
                <a:latin typeface="Arial"/>
                <a:ea typeface="+mn-ea"/>
                <a:cs typeface="+mn-cs"/>
              </a:rPr>
              <a:t>Su Kayıp ve Kaçakları Türkiye Forumu, 28-29 Ağustos 2014, İstanbul</a:t>
            </a:r>
          </a:p>
        </p:txBody>
      </p:sp>
    </p:spTree>
    <p:extLst>
      <p:ext uri="{BB962C8B-B14F-4D97-AF65-F5344CB8AC3E}">
        <p14:creationId xmlns:p14="http://schemas.microsoft.com/office/powerpoint/2010/main" val="2006718746"/>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Lst>
  <p:transition spd="med"/>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altLang="en-US" smtClean="0"/>
              <a:t>Asıl başlık stili için tıklatın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en-US" smtClean="0"/>
              <a:t>Asıl metin stillerini düzenlemek için tıklatın</a:t>
            </a:r>
          </a:p>
          <a:p>
            <a:pPr lvl="1"/>
            <a:r>
              <a:rPr lang="tr-TR" altLang="en-US" smtClean="0"/>
              <a:t>İkinci düzey</a:t>
            </a:r>
          </a:p>
          <a:p>
            <a:pPr lvl="2"/>
            <a:r>
              <a:rPr lang="tr-TR" altLang="en-US" smtClean="0"/>
              <a:t>Üçüncü düzey</a:t>
            </a:r>
          </a:p>
          <a:p>
            <a:pPr lvl="3"/>
            <a:r>
              <a:rPr lang="tr-TR" altLang="en-US" smtClean="0"/>
              <a:t>Dördüncü düzey</a:t>
            </a:r>
          </a:p>
          <a:p>
            <a:pPr lvl="4"/>
            <a:r>
              <a:rPr lang="tr-TR" altLang="en-US" smtClean="0"/>
              <a:t>Beşinci düzey</a:t>
            </a:r>
          </a:p>
        </p:txBody>
      </p:sp>
      <p:sp>
        <p:nvSpPr>
          <p:cNvPr id="1853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53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53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4E9BF7C-578E-4E31-97D2-CBF110ADDF5E}" type="slidenum">
              <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7 Dikdörtgen"/>
          <p:cNvSpPr>
            <a:spLocks noChangeArrowheads="1"/>
          </p:cNvSpPr>
          <p:nvPr userDrawn="1"/>
        </p:nvSpPr>
        <p:spPr bwMode="auto">
          <a:xfrm>
            <a:off x="0" y="6453188"/>
            <a:ext cx="9144000" cy="36988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Arial"/>
                <a:ea typeface="+mn-ea"/>
                <a:cs typeface="+mn-cs"/>
              </a:rPr>
              <a:t> </a:t>
            </a:r>
            <a:r>
              <a:rPr kumimoji="0" lang="tr-TR" sz="1400" b="0" i="0" u="none" strike="noStrike" kern="1200" cap="none" spc="0" normalizeH="0" baseline="0" noProof="0" dirty="0">
                <a:ln>
                  <a:noFill/>
                </a:ln>
                <a:solidFill>
                  <a:srgbClr val="000000"/>
                </a:solidFill>
                <a:effectLst/>
                <a:uLnTx/>
                <a:uFillTx/>
                <a:latin typeface="Arial"/>
                <a:ea typeface="+mn-ea"/>
                <a:cs typeface="+mn-cs"/>
              </a:rPr>
              <a:t>Su Kayıp ve Kaçakları Türkiye Forumu, 28-29 Ağustos 2014, İstanbul</a:t>
            </a:r>
          </a:p>
        </p:txBody>
      </p:sp>
    </p:spTree>
    <p:extLst>
      <p:ext uri="{BB962C8B-B14F-4D97-AF65-F5344CB8AC3E}">
        <p14:creationId xmlns:p14="http://schemas.microsoft.com/office/powerpoint/2010/main" val="2113556457"/>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Lst>
  <p:transition spd="med"/>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0242" name="1 Başlık Yer Tutucusu"/>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altLang="tr-TR" smtClean="0"/>
              <a:t>Asıl başlık stili için tıklatın</a:t>
            </a:r>
          </a:p>
        </p:txBody>
      </p:sp>
      <p:sp>
        <p:nvSpPr>
          <p:cNvPr id="10243" name="2 Metin Yer Tutucusu"/>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tr-TR" smtClean="0"/>
              <a:t>Asıl metin stillerini düzenlemek için tıklatın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CB95AC3-117A-41E1-997A-1E6ADB59314F}" type="slidenum">
              <a:rPr kumimoji="0" lang="tr-TR" altLang="tr-TR"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46286550"/>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0"/>
            <a:ext cx="9144000" cy="6934200"/>
            <a:chOff x="0" y="0"/>
            <a:chExt cx="5760" cy="4368"/>
          </a:xfrm>
        </p:grpSpPr>
        <p:sp>
          <p:nvSpPr>
            <p:cNvPr id="91139"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33" name="Freeform 4"/>
            <p:cNvSpPr>
              <a:spLocks/>
            </p:cNvSpPr>
            <p:nvPr/>
          </p:nvSpPr>
          <p:spPr bwMode="hidden">
            <a:xfrm>
              <a:off x="0" y="2496"/>
              <a:ext cx="2112" cy="1604"/>
            </a:xfrm>
            <a:custGeom>
              <a:avLst/>
              <a:gdLst>
                <a:gd name="T0" fmla="*/ 580 w 2123"/>
                <a:gd name="T1" fmla="*/ 1043 h 1696"/>
                <a:gd name="T2" fmla="*/ 544 w 2123"/>
                <a:gd name="T3" fmla="*/ 683 h 1696"/>
                <a:gd name="T4" fmla="*/ 670 w 2123"/>
                <a:gd name="T5" fmla="*/ 395 h 1696"/>
                <a:gd name="T6" fmla="*/ 927 w 2123"/>
                <a:gd name="T7" fmla="*/ 587 h 1696"/>
                <a:gd name="T8" fmla="*/ 1214 w 2123"/>
                <a:gd name="T9" fmla="*/ 869 h 1696"/>
                <a:gd name="T10" fmla="*/ 1483 w 2123"/>
                <a:gd name="T11" fmla="*/ 1109 h 1696"/>
                <a:gd name="T12" fmla="*/ 1800 w 2123"/>
                <a:gd name="T13" fmla="*/ 1360 h 1696"/>
                <a:gd name="T14" fmla="*/ 1883 w 2123"/>
                <a:gd name="T15" fmla="*/ 1414 h 1696"/>
                <a:gd name="T16" fmla="*/ 1836 w 2123"/>
                <a:gd name="T17" fmla="*/ 1354 h 1696"/>
                <a:gd name="T18" fmla="*/ 1411 w 2123"/>
                <a:gd name="T19" fmla="*/ 1001 h 1696"/>
                <a:gd name="T20" fmla="*/ 1088 w 2123"/>
                <a:gd name="T21" fmla="*/ 683 h 1696"/>
                <a:gd name="T22" fmla="*/ 723 w 2123"/>
                <a:gd name="T23" fmla="*/ 329 h 1696"/>
                <a:gd name="T24" fmla="*/ 999 w 2123"/>
                <a:gd name="T25" fmla="*/ 311 h 1696"/>
                <a:gd name="T26" fmla="*/ 1286 w 2123"/>
                <a:gd name="T27" fmla="*/ 317 h 1696"/>
                <a:gd name="T28" fmla="*/ 1614 w 2123"/>
                <a:gd name="T29" fmla="*/ 269 h 1696"/>
                <a:gd name="T30" fmla="*/ 2123 w 2123"/>
                <a:gd name="T31" fmla="*/ 197 h 1696"/>
                <a:gd name="T32" fmla="*/ 2075 w 2123"/>
                <a:gd name="T33" fmla="*/ 173 h 1696"/>
                <a:gd name="T34" fmla="*/ 1543 w 2123"/>
                <a:gd name="T35" fmla="*/ 257 h 1696"/>
                <a:gd name="T36" fmla="*/ 1208 w 2123"/>
                <a:gd name="T37" fmla="*/ 275 h 1696"/>
                <a:gd name="T38" fmla="*/ 759 w 2123"/>
                <a:gd name="T39" fmla="*/ 257 h 1696"/>
                <a:gd name="T40" fmla="*/ 819 w 2123"/>
                <a:gd name="T41" fmla="*/ 227 h 1696"/>
                <a:gd name="T42" fmla="*/ 1142 w 2123"/>
                <a:gd name="T43" fmla="*/ 0 h 1696"/>
                <a:gd name="T44" fmla="*/ 1088 w 2123"/>
                <a:gd name="T45" fmla="*/ 30 h 1696"/>
                <a:gd name="T46" fmla="*/ 1010 w 2123"/>
                <a:gd name="T47" fmla="*/ 84 h 1696"/>
                <a:gd name="T48" fmla="*/ 855 w 2123"/>
                <a:gd name="T49" fmla="*/ 191 h 1696"/>
                <a:gd name="T50" fmla="*/ 670 w 2123"/>
                <a:gd name="T51" fmla="*/ 281 h 1696"/>
                <a:gd name="T52" fmla="*/ 634 w 2123"/>
                <a:gd name="T53" fmla="*/ 359 h 1696"/>
                <a:gd name="T54" fmla="*/ 305 w 2123"/>
                <a:gd name="T55" fmla="*/ 587 h 1696"/>
                <a:gd name="T56" fmla="*/ 0 w 2123"/>
                <a:gd name="T57" fmla="*/ 725 h 1696"/>
                <a:gd name="T58" fmla="*/ 0 w 2123"/>
                <a:gd name="T59" fmla="*/ 731 h 1696"/>
                <a:gd name="T60" fmla="*/ 0 w 2123"/>
                <a:gd name="T61" fmla="*/ 767 h 1696"/>
                <a:gd name="T62" fmla="*/ 299 w 2123"/>
                <a:gd name="T63" fmla="*/ 635 h 1696"/>
                <a:gd name="T64" fmla="*/ 592 w 2123"/>
                <a:gd name="T65" fmla="*/ 431 h 1696"/>
                <a:gd name="T66" fmla="*/ 508 w 2123"/>
                <a:gd name="T67" fmla="*/ 671 h 1696"/>
                <a:gd name="T68" fmla="*/ 526 w 2123"/>
                <a:gd name="T69" fmla="*/ 995 h 1696"/>
                <a:gd name="T70" fmla="*/ 460 w 2123"/>
                <a:gd name="T71" fmla="*/ 1168 h 1696"/>
                <a:gd name="T72" fmla="*/ 329 w 2123"/>
                <a:gd name="T73" fmla="*/ 1480 h 1696"/>
                <a:gd name="T74" fmla="*/ 323 w 2123"/>
                <a:gd name="T75" fmla="*/ 1696 h 1696"/>
                <a:gd name="T76" fmla="*/ 329 w 2123"/>
                <a:gd name="T77" fmla="*/ 1696 h 1696"/>
                <a:gd name="T78" fmla="*/ 347 w 2123"/>
                <a:gd name="T79" fmla="*/ 1552 h 1696"/>
                <a:gd name="T80" fmla="*/ 580 w 2123"/>
                <a:gd name="T81" fmla="*/ 1043 h 1696"/>
                <a:gd name="T82" fmla="*/ 580 w 2123"/>
                <a:gd name="T83" fmla="*/ 1043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34"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35" name="Freeform 6"/>
            <p:cNvSpPr>
              <a:spLocks/>
            </p:cNvSpPr>
            <p:nvPr/>
          </p:nvSpPr>
          <p:spPr bwMode="hidden">
            <a:xfrm>
              <a:off x="0" y="524"/>
              <a:ext cx="973" cy="1195"/>
            </a:xfrm>
            <a:custGeom>
              <a:avLst/>
              <a:gdLst>
                <a:gd name="T0" fmla="*/ 323 w 969"/>
                <a:gd name="T1" fmla="*/ 1186 h 1192"/>
                <a:gd name="T2" fmla="*/ 490 w 969"/>
                <a:gd name="T3" fmla="*/ 1192 h 1192"/>
                <a:gd name="T4" fmla="*/ 580 w 969"/>
                <a:gd name="T5" fmla="*/ 1150 h 1192"/>
                <a:gd name="T6" fmla="*/ 813 w 969"/>
                <a:gd name="T7" fmla="*/ 1085 h 1192"/>
                <a:gd name="T8" fmla="*/ 933 w 969"/>
                <a:gd name="T9" fmla="*/ 1055 h 1192"/>
                <a:gd name="T10" fmla="*/ 759 w 969"/>
                <a:gd name="T11" fmla="*/ 989 h 1192"/>
                <a:gd name="T12" fmla="*/ 556 w 969"/>
                <a:gd name="T13" fmla="*/ 953 h 1192"/>
                <a:gd name="T14" fmla="*/ 197 w 969"/>
                <a:gd name="T15" fmla="*/ 971 h 1192"/>
                <a:gd name="T16" fmla="*/ 299 w 969"/>
                <a:gd name="T17" fmla="*/ 893 h 1192"/>
                <a:gd name="T18" fmla="*/ 496 w 969"/>
                <a:gd name="T19" fmla="*/ 803 h 1192"/>
                <a:gd name="T20" fmla="*/ 694 w 969"/>
                <a:gd name="T21" fmla="*/ 671 h 1192"/>
                <a:gd name="T22" fmla="*/ 700 w 969"/>
                <a:gd name="T23" fmla="*/ 671 h 1192"/>
                <a:gd name="T24" fmla="*/ 712 w 969"/>
                <a:gd name="T25" fmla="*/ 665 h 1192"/>
                <a:gd name="T26" fmla="*/ 753 w 969"/>
                <a:gd name="T27" fmla="*/ 647 h 1192"/>
                <a:gd name="T28" fmla="*/ 777 w 969"/>
                <a:gd name="T29" fmla="*/ 641 h 1192"/>
                <a:gd name="T30" fmla="*/ 789 w 969"/>
                <a:gd name="T31" fmla="*/ 629 h 1192"/>
                <a:gd name="T32" fmla="*/ 795 w 969"/>
                <a:gd name="T33" fmla="*/ 617 h 1192"/>
                <a:gd name="T34" fmla="*/ 789 w 969"/>
                <a:gd name="T35" fmla="*/ 611 h 1192"/>
                <a:gd name="T36" fmla="*/ 783 w 969"/>
                <a:gd name="T37" fmla="*/ 599 h 1192"/>
                <a:gd name="T38" fmla="*/ 783 w 969"/>
                <a:gd name="T39" fmla="*/ 575 h 1192"/>
                <a:gd name="T40" fmla="*/ 795 w 969"/>
                <a:gd name="T41" fmla="*/ 545 h 1192"/>
                <a:gd name="T42" fmla="*/ 807 w 969"/>
                <a:gd name="T43" fmla="*/ 515 h 1192"/>
                <a:gd name="T44" fmla="*/ 825 w 969"/>
                <a:gd name="T45" fmla="*/ 485 h 1192"/>
                <a:gd name="T46" fmla="*/ 837 w 969"/>
                <a:gd name="T47" fmla="*/ 455 h 1192"/>
                <a:gd name="T48" fmla="*/ 843 w 969"/>
                <a:gd name="T49" fmla="*/ 437 h 1192"/>
                <a:gd name="T50" fmla="*/ 849 w 969"/>
                <a:gd name="T51" fmla="*/ 431 h 1192"/>
                <a:gd name="T52" fmla="*/ 849 w 969"/>
                <a:gd name="T53" fmla="*/ 347 h 1192"/>
                <a:gd name="T54" fmla="*/ 849 w 969"/>
                <a:gd name="T55" fmla="*/ 341 h 1192"/>
                <a:gd name="T56" fmla="*/ 855 w 969"/>
                <a:gd name="T57" fmla="*/ 335 h 1192"/>
                <a:gd name="T58" fmla="*/ 873 w 969"/>
                <a:gd name="T59" fmla="*/ 305 h 1192"/>
                <a:gd name="T60" fmla="*/ 885 w 969"/>
                <a:gd name="T61" fmla="*/ 269 h 1192"/>
                <a:gd name="T62" fmla="*/ 897 w 969"/>
                <a:gd name="T63" fmla="*/ 239 h 1192"/>
                <a:gd name="T64" fmla="*/ 903 w 969"/>
                <a:gd name="T65" fmla="*/ 227 h 1192"/>
                <a:gd name="T66" fmla="*/ 909 w 969"/>
                <a:gd name="T67" fmla="*/ 215 h 1192"/>
                <a:gd name="T68" fmla="*/ 927 w 969"/>
                <a:gd name="T69" fmla="*/ 173 h 1192"/>
                <a:gd name="T70" fmla="*/ 945 w 969"/>
                <a:gd name="T71" fmla="*/ 137 h 1192"/>
                <a:gd name="T72" fmla="*/ 951 w 969"/>
                <a:gd name="T73" fmla="*/ 125 h 1192"/>
                <a:gd name="T74" fmla="*/ 951 w 969"/>
                <a:gd name="T75" fmla="*/ 119 h 1192"/>
                <a:gd name="T76" fmla="*/ 969 w 969"/>
                <a:gd name="T77" fmla="*/ 0 h 1192"/>
                <a:gd name="T78" fmla="*/ 945 w 969"/>
                <a:gd name="T79" fmla="*/ 47 h 1192"/>
                <a:gd name="T80" fmla="*/ 783 w 969"/>
                <a:gd name="T81" fmla="*/ 113 h 1192"/>
                <a:gd name="T82" fmla="*/ 706 w 969"/>
                <a:gd name="T83" fmla="*/ 161 h 1192"/>
                <a:gd name="T84" fmla="*/ 460 w 969"/>
                <a:gd name="T85" fmla="*/ 233 h 1192"/>
                <a:gd name="T86" fmla="*/ 281 w 969"/>
                <a:gd name="T87" fmla="*/ 287 h 1192"/>
                <a:gd name="T88" fmla="*/ 173 w 969"/>
                <a:gd name="T89" fmla="*/ 293 h 1192"/>
                <a:gd name="T90" fmla="*/ 12 w 969"/>
                <a:gd name="T91" fmla="*/ 485 h 1192"/>
                <a:gd name="T92" fmla="*/ 0 w 969"/>
                <a:gd name="T93" fmla="*/ 509 h 1192"/>
                <a:gd name="T94" fmla="*/ 0 w 969"/>
                <a:gd name="T95" fmla="*/ 1186 h 1192"/>
                <a:gd name="T96" fmla="*/ 96 w 969"/>
                <a:gd name="T97" fmla="*/ 1180 h 1192"/>
                <a:gd name="T98" fmla="*/ 323 w 969"/>
                <a:gd name="T99" fmla="*/ 1186 h 1192"/>
                <a:gd name="T100" fmla="*/ 323 w 969"/>
                <a:gd name="T101" fmla="*/ 1186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36"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37" name="Freeform 8"/>
            <p:cNvSpPr>
              <a:spLocks/>
            </p:cNvSpPr>
            <p:nvPr/>
          </p:nvSpPr>
          <p:spPr bwMode="hidden">
            <a:xfrm>
              <a:off x="3525" y="1"/>
              <a:ext cx="2185" cy="1508"/>
            </a:xfrm>
            <a:custGeom>
              <a:avLst/>
              <a:gdLst>
                <a:gd name="T0" fmla="*/ 1034 w 2176"/>
                <a:gd name="T1" fmla="*/ 767 h 1505"/>
                <a:gd name="T2" fmla="*/ 1190 w 2176"/>
                <a:gd name="T3" fmla="*/ 1235 h 1505"/>
                <a:gd name="T4" fmla="*/ 956 w 2176"/>
                <a:gd name="T5" fmla="*/ 1193 h 1505"/>
                <a:gd name="T6" fmla="*/ 723 w 2176"/>
                <a:gd name="T7" fmla="*/ 1127 h 1505"/>
                <a:gd name="T8" fmla="*/ 442 w 2176"/>
                <a:gd name="T9" fmla="*/ 1109 h 1505"/>
                <a:gd name="T10" fmla="*/ 0 w 2176"/>
                <a:gd name="T11" fmla="*/ 1079 h 1505"/>
                <a:gd name="T12" fmla="*/ 30 w 2176"/>
                <a:gd name="T13" fmla="*/ 1115 h 1505"/>
                <a:gd name="T14" fmla="*/ 496 w 2176"/>
                <a:gd name="T15" fmla="*/ 1133 h 1505"/>
                <a:gd name="T16" fmla="*/ 777 w 2176"/>
                <a:gd name="T17" fmla="*/ 1187 h 1505"/>
                <a:gd name="T18" fmla="*/ 1130 w 2176"/>
                <a:gd name="T19" fmla="*/ 1301 h 1505"/>
                <a:gd name="T20" fmla="*/ 1070 w 2176"/>
                <a:gd name="T21" fmla="*/ 1319 h 1505"/>
                <a:gd name="T22" fmla="*/ 711 w 2176"/>
                <a:gd name="T23" fmla="*/ 1505 h 1505"/>
                <a:gd name="T24" fmla="*/ 765 w 2176"/>
                <a:gd name="T25" fmla="*/ 1481 h 1505"/>
                <a:gd name="T26" fmla="*/ 861 w 2176"/>
                <a:gd name="T27" fmla="*/ 1439 h 1505"/>
                <a:gd name="T28" fmla="*/ 1022 w 2176"/>
                <a:gd name="T29" fmla="*/ 1355 h 1505"/>
                <a:gd name="T30" fmla="*/ 1214 w 2176"/>
                <a:gd name="T31" fmla="*/ 1295 h 1505"/>
                <a:gd name="T32" fmla="*/ 1267 w 2176"/>
                <a:gd name="T33" fmla="*/ 1223 h 1505"/>
                <a:gd name="T34" fmla="*/ 1632 w 2176"/>
                <a:gd name="T35" fmla="*/ 1043 h 1505"/>
                <a:gd name="T36" fmla="*/ 1931 w 2176"/>
                <a:gd name="T37" fmla="*/ 953 h 1505"/>
                <a:gd name="T38" fmla="*/ 2176 w 2176"/>
                <a:gd name="T39" fmla="*/ 821 h 1505"/>
                <a:gd name="T40" fmla="*/ 1961 w 2176"/>
                <a:gd name="T41" fmla="*/ 911 h 1505"/>
                <a:gd name="T42" fmla="*/ 1656 w 2176"/>
                <a:gd name="T43" fmla="*/ 989 h 1505"/>
                <a:gd name="T44" fmla="*/ 1339 w 2176"/>
                <a:gd name="T45" fmla="*/ 1151 h 1505"/>
                <a:gd name="T46" fmla="*/ 1501 w 2176"/>
                <a:gd name="T47" fmla="*/ 905 h 1505"/>
                <a:gd name="T48" fmla="*/ 1620 w 2176"/>
                <a:gd name="T49" fmla="*/ 545 h 1505"/>
                <a:gd name="T50" fmla="*/ 1740 w 2176"/>
                <a:gd name="T51" fmla="*/ 372 h 1505"/>
                <a:gd name="T52" fmla="*/ 1979 w 2176"/>
                <a:gd name="T53" fmla="*/ 60 h 1505"/>
                <a:gd name="T54" fmla="*/ 2003 w 2176"/>
                <a:gd name="T55" fmla="*/ 0 h 1505"/>
                <a:gd name="T56" fmla="*/ 1973 w 2176"/>
                <a:gd name="T57" fmla="*/ 0 h 1505"/>
                <a:gd name="T58" fmla="*/ 1596 w 2176"/>
                <a:gd name="T59" fmla="*/ 480 h 1505"/>
                <a:gd name="T60" fmla="*/ 1477 w 2176"/>
                <a:gd name="T61" fmla="*/ 887 h 1505"/>
                <a:gd name="T62" fmla="*/ 1255 w 2176"/>
                <a:gd name="T63" fmla="*/ 1175 h 1505"/>
                <a:gd name="T64" fmla="*/ 1130 w 2176"/>
                <a:gd name="T65" fmla="*/ 905 h 1505"/>
                <a:gd name="T66" fmla="*/ 1010 w 2176"/>
                <a:gd name="T67" fmla="*/ 540 h 1505"/>
                <a:gd name="T68" fmla="*/ 885 w 2176"/>
                <a:gd name="T69" fmla="*/ 222 h 1505"/>
                <a:gd name="T70" fmla="*/ 789 w 2176"/>
                <a:gd name="T71" fmla="*/ 0 h 1505"/>
                <a:gd name="T72" fmla="*/ 753 w 2176"/>
                <a:gd name="T73" fmla="*/ 0 h 1505"/>
                <a:gd name="T74" fmla="*/ 903 w 2176"/>
                <a:gd name="T75" fmla="*/ 354 h 1505"/>
                <a:gd name="T76" fmla="*/ 1034 w 2176"/>
                <a:gd name="T77" fmla="*/ 767 h 1505"/>
                <a:gd name="T78" fmla="*/ 1034 w 2176"/>
                <a:gd name="T79" fmla="*/ 767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38" name="Freeform 9"/>
            <p:cNvSpPr>
              <a:spLocks/>
            </p:cNvSpPr>
            <p:nvPr/>
          </p:nvSpPr>
          <p:spPr bwMode="hidden">
            <a:xfrm>
              <a:off x="0" y="649"/>
              <a:ext cx="816" cy="806"/>
            </a:xfrm>
            <a:custGeom>
              <a:avLst/>
              <a:gdLst>
                <a:gd name="T0" fmla="*/ 161 w 813"/>
                <a:gd name="T1" fmla="*/ 564 h 804"/>
                <a:gd name="T2" fmla="*/ 329 w 813"/>
                <a:gd name="T3" fmla="*/ 438 h 804"/>
                <a:gd name="T4" fmla="*/ 646 w 813"/>
                <a:gd name="T5" fmla="*/ 216 h 804"/>
                <a:gd name="T6" fmla="*/ 813 w 813"/>
                <a:gd name="T7" fmla="*/ 0 h 804"/>
                <a:gd name="T8" fmla="*/ 676 w 813"/>
                <a:gd name="T9" fmla="*/ 150 h 804"/>
                <a:gd name="T10" fmla="*/ 144 w 813"/>
                <a:gd name="T11" fmla="*/ 504 h 804"/>
                <a:gd name="T12" fmla="*/ 0 w 813"/>
                <a:gd name="T13" fmla="*/ 732 h 804"/>
                <a:gd name="T14" fmla="*/ 0 w 813"/>
                <a:gd name="T15" fmla="*/ 804 h 804"/>
                <a:gd name="T16" fmla="*/ 161 w 813"/>
                <a:gd name="T17" fmla="*/ 564 h 804"/>
                <a:gd name="T18" fmla="*/ 161 w 813"/>
                <a:gd name="T19" fmla="*/ 564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39" name="Freeform 10"/>
            <p:cNvSpPr>
              <a:spLocks/>
            </p:cNvSpPr>
            <p:nvPr/>
          </p:nvSpPr>
          <p:spPr bwMode="hidden">
            <a:xfrm>
              <a:off x="0" y="1545"/>
              <a:ext cx="762" cy="107"/>
            </a:xfrm>
            <a:custGeom>
              <a:avLst/>
              <a:gdLst>
                <a:gd name="T0" fmla="*/ 460 w 759"/>
                <a:gd name="T1" fmla="*/ 66 h 107"/>
                <a:gd name="T2" fmla="*/ 759 w 759"/>
                <a:gd name="T3" fmla="*/ 0 h 107"/>
                <a:gd name="T4" fmla="*/ 496 w 759"/>
                <a:gd name="T5" fmla="*/ 36 h 107"/>
                <a:gd name="T6" fmla="*/ 138 w 759"/>
                <a:gd name="T7" fmla="*/ 48 h 107"/>
                <a:gd name="T8" fmla="*/ 0 w 759"/>
                <a:gd name="T9" fmla="*/ 78 h 107"/>
                <a:gd name="T10" fmla="*/ 0 w 759"/>
                <a:gd name="T11" fmla="*/ 107 h 107"/>
                <a:gd name="T12" fmla="*/ 96 w 759"/>
                <a:gd name="T13" fmla="*/ 89 h 107"/>
                <a:gd name="T14" fmla="*/ 460 w 759"/>
                <a:gd name="T15" fmla="*/ 66 h 107"/>
                <a:gd name="T16" fmla="*/ 460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40" name="Freeform 11"/>
            <p:cNvSpPr>
              <a:spLocks/>
            </p:cNvSpPr>
            <p:nvPr/>
          </p:nvSpPr>
          <p:spPr bwMode="hidden">
            <a:xfrm>
              <a:off x="2314" y="3431"/>
              <a:ext cx="3182" cy="745"/>
            </a:xfrm>
            <a:custGeom>
              <a:avLst/>
              <a:gdLst>
                <a:gd name="T0" fmla="*/ 1387 w 3169"/>
                <a:gd name="T1" fmla="*/ 239 h 743"/>
                <a:gd name="T2" fmla="*/ 1734 w 3169"/>
                <a:gd name="T3" fmla="*/ 233 h 743"/>
                <a:gd name="T4" fmla="*/ 2087 w 3169"/>
                <a:gd name="T5" fmla="*/ 251 h 743"/>
                <a:gd name="T6" fmla="*/ 2505 w 3169"/>
                <a:gd name="T7" fmla="*/ 233 h 743"/>
                <a:gd name="T8" fmla="*/ 3169 w 3169"/>
                <a:gd name="T9" fmla="*/ 204 h 743"/>
                <a:gd name="T10" fmla="*/ 3115 w 3169"/>
                <a:gd name="T11" fmla="*/ 186 h 743"/>
                <a:gd name="T12" fmla="*/ 2422 w 3169"/>
                <a:gd name="T13" fmla="*/ 221 h 743"/>
                <a:gd name="T14" fmla="*/ 2003 w 3169"/>
                <a:gd name="T15" fmla="*/ 221 h 743"/>
                <a:gd name="T16" fmla="*/ 1459 w 3169"/>
                <a:gd name="T17" fmla="*/ 186 h 743"/>
                <a:gd name="T18" fmla="*/ 1543 w 3169"/>
                <a:gd name="T19" fmla="*/ 168 h 743"/>
                <a:gd name="T20" fmla="*/ 2039 w 3169"/>
                <a:gd name="T21" fmla="*/ 0 h 743"/>
                <a:gd name="T22" fmla="*/ 1961 w 3169"/>
                <a:gd name="T23" fmla="*/ 24 h 743"/>
                <a:gd name="T24" fmla="*/ 1836 w 3169"/>
                <a:gd name="T25" fmla="*/ 66 h 743"/>
                <a:gd name="T26" fmla="*/ 1602 w 3169"/>
                <a:gd name="T27" fmla="*/ 138 h 743"/>
                <a:gd name="T28" fmla="*/ 1339 w 3169"/>
                <a:gd name="T29" fmla="*/ 198 h 743"/>
                <a:gd name="T30" fmla="*/ 1268 w 3169"/>
                <a:gd name="T31" fmla="*/ 251 h 743"/>
                <a:gd name="T32" fmla="*/ 765 w 3169"/>
                <a:gd name="T33" fmla="*/ 413 h 743"/>
                <a:gd name="T34" fmla="*/ 335 w 3169"/>
                <a:gd name="T35" fmla="*/ 503 h 743"/>
                <a:gd name="T36" fmla="*/ 0 w 3169"/>
                <a:gd name="T37" fmla="*/ 617 h 743"/>
                <a:gd name="T38" fmla="*/ 299 w 3169"/>
                <a:gd name="T39" fmla="*/ 539 h 743"/>
                <a:gd name="T40" fmla="*/ 735 w 3169"/>
                <a:gd name="T41" fmla="*/ 449 h 743"/>
                <a:gd name="T42" fmla="*/ 1178 w 3169"/>
                <a:gd name="T43" fmla="*/ 311 h 743"/>
                <a:gd name="T44" fmla="*/ 981 w 3169"/>
                <a:gd name="T45" fmla="*/ 491 h 743"/>
                <a:gd name="T46" fmla="*/ 867 w 3169"/>
                <a:gd name="T47" fmla="*/ 743 h 743"/>
                <a:gd name="T48" fmla="*/ 861 w 3169"/>
                <a:gd name="T49" fmla="*/ 743 h 743"/>
                <a:gd name="T50" fmla="*/ 933 w 3169"/>
                <a:gd name="T51" fmla="*/ 743 h 743"/>
                <a:gd name="T52" fmla="*/ 1022 w 3169"/>
                <a:gd name="T53" fmla="*/ 497 h 743"/>
                <a:gd name="T54" fmla="*/ 1297 w 3169"/>
                <a:gd name="T55" fmla="*/ 281 h 743"/>
                <a:gd name="T56" fmla="*/ 1531 w 3169"/>
                <a:gd name="T57" fmla="*/ 449 h 743"/>
                <a:gd name="T58" fmla="*/ 1770 w 3169"/>
                <a:gd name="T59" fmla="*/ 677 h 743"/>
                <a:gd name="T60" fmla="*/ 1854 w 3169"/>
                <a:gd name="T61" fmla="*/ 743 h 743"/>
                <a:gd name="T62" fmla="*/ 1919 w 3169"/>
                <a:gd name="T63" fmla="*/ 743 h 743"/>
                <a:gd name="T64" fmla="*/ 1692 w 3169"/>
                <a:gd name="T65" fmla="*/ 527 h 743"/>
                <a:gd name="T66" fmla="*/ 1387 w 3169"/>
                <a:gd name="T67" fmla="*/ 239 h 743"/>
                <a:gd name="T68" fmla="*/ 1387 w 3169"/>
                <a:gd name="T69" fmla="*/ 239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41" name="Rectangle 12"/>
            <p:cNvSpPr>
              <a:spLocks noChangeArrowheads="1"/>
            </p:cNvSpPr>
            <p:nvPr/>
          </p:nvSpPr>
          <p:spPr bwMode="hidden">
            <a:xfrm>
              <a:off x="192" y="127"/>
              <a:ext cx="1" cy="1"/>
            </a:xfrm>
            <a:prstGeom prst="rect">
              <a:avLst/>
            </a:prstGeom>
            <a:solidFill>
              <a:srgbClr val="9A1E8D"/>
            </a:solidFill>
            <a:ln w="9525">
              <a:no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42" name="Rectangle 13"/>
            <p:cNvSpPr>
              <a:spLocks noChangeArrowheads="1"/>
            </p:cNvSpPr>
            <p:nvPr/>
          </p:nvSpPr>
          <p:spPr bwMode="hidden">
            <a:xfrm>
              <a:off x="204" y="131"/>
              <a:ext cx="1" cy="1"/>
            </a:xfrm>
            <a:prstGeom prst="rect">
              <a:avLst/>
            </a:prstGeom>
            <a:solidFill>
              <a:srgbClr val="9A1E8D"/>
            </a:solidFill>
            <a:ln w="9525">
              <a:no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1150"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1151"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1152"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46"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47"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1155"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49" name="Freeform 20"/>
            <p:cNvSpPr>
              <a:spLocks/>
            </p:cNvSpPr>
            <p:nvPr/>
          </p:nvSpPr>
          <p:spPr bwMode="hidden">
            <a:xfrm>
              <a:off x="3160" y="1860"/>
              <a:ext cx="2162" cy="1934"/>
            </a:xfrm>
            <a:custGeom>
              <a:avLst/>
              <a:gdLst>
                <a:gd name="T0" fmla="*/ 1842 w 2153"/>
                <a:gd name="T1" fmla="*/ 851 h 1930"/>
                <a:gd name="T2" fmla="*/ 1937 w 2153"/>
                <a:gd name="T3" fmla="*/ 1019 h 1930"/>
                <a:gd name="T4" fmla="*/ 2051 w 2153"/>
                <a:gd name="T5" fmla="*/ 1168 h 1930"/>
                <a:gd name="T6" fmla="*/ 2117 w 2153"/>
                <a:gd name="T7" fmla="*/ 1246 h 1930"/>
                <a:gd name="T8" fmla="*/ 2153 w 2153"/>
                <a:gd name="T9" fmla="*/ 1294 h 1930"/>
                <a:gd name="T10" fmla="*/ 1889 w 2153"/>
                <a:gd name="T11" fmla="*/ 977 h 1930"/>
                <a:gd name="T12" fmla="*/ 1860 w 2153"/>
                <a:gd name="T13" fmla="*/ 929 h 1930"/>
                <a:gd name="T14" fmla="*/ 1782 w 2153"/>
                <a:gd name="T15" fmla="*/ 1240 h 1930"/>
                <a:gd name="T16" fmla="*/ 1770 w 2153"/>
                <a:gd name="T17" fmla="*/ 1486 h 1930"/>
                <a:gd name="T18" fmla="*/ 1818 w 2153"/>
                <a:gd name="T19" fmla="*/ 1906 h 1930"/>
                <a:gd name="T20" fmla="*/ 1788 w 2153"/>
                <a:gd name="T21" fmla="*/ 1930 h 1930"/>
                <a:gd name="T22" fmla="*/ 1746 w 2153"/>
                <a:gd name="T23" fmla="*/ 1534 h 1930"/>
                <a:gd name="T24" fmla="*/ 1728 w 2153"/>
                <a:gd name="T25" fmla="*/ 1288 h 1930"/>
                <a:gd name="T26" fmla="*/ 1764 w 2153"/>
                <a:gd name="T27" fmla="*/ 1085 h 1930"/>
                <a:gd name="T28" fmla="*/ 1770 w 2153"/>
                <a:gd name="T29" fmla="*/ 875 h 1930"/>
                <a:gd name="T30" fmla="*/ 1268 w 2153"/>
                <a:gd name="T31" fmla="*/ 1007 h 1930"/>
                <a:gd name="T32" fmla="*/ 825 w 2153"/>
                <a:gd name="T33" fmla="*/ 1132 h 1930"/>
                <a:gd name="T34" fmla="*/ 323 w 2153"/>
                <a:gd name="T35" fmla="*/ 1312 h 1930"/>
                <a:gd name="T36" fmla="*/ 18 w 2153"/>
                <a:gd name="T37" fmla="*/ 1420 h 1930"/>
                <a:gd name="T38" fmla="*/ 311 w 2153"/>
                <a:gd name="T39" fmla="*/ 1282 h 1930"/>
                <a:gd name="T40" fmla="*/ 682 w 2153"/>
                <a:gd name="T41" fmla="*/ 1144 h 1930"/>
                <a:gd name="T42" fmla="*/ 1022 w 2153"/>
                <a:gd name="T43" fmla="*/ 1037 h 1930"/>
                <a:gd name="T44" fmla="*/ 1411 w 2153"/>
                <a:gd name="T45" fmla="*/ 929 h 1930"/>
                <a:gd name="T46" fmla="*/ 1692 w 2153"/>
                <a:gd name="T47" fmla="*/ 815 h 1930"/>
                <a:gd name="T48" fmla="*/ 1333 w 2153"/>
                <a:gd name="T49" fmla="*/ 623 h 1930"/>
                <a:gd name="T50" fmla="*/ 861 w 2153"/>
                <a:gd name="T51" fmla="*/ 515 h 1930"/>
                <a:gd name="T52" fmla="*/ 227 w 2153"/>
                <a:gd name="T53" fmla="*/ 161 h 1930"/>
                <a:gd name="T54" fmla="*/ 0 w 2153"/>
                <a:gd name="T55" fmla="*/ 83 h 1930"/>
                <a:gd name="T56" fmla="*/ 329 w 2153"/>
                <a:gd name="T57" fmla="*/ 179 h 1930"/>
                <a:gd name="T58" fmla="*/ 712 w 2153"/>
                <a:gd name="T59" fmla="*/ 383 h 1930"/>
                <a:gd name="T60" fmla="*/ 933 w 2153"/>
                <a:gd name="T61" fmla="*/ 491 h 1930"/>
                <a:gd name="T62" fmla="*/ 1351 w 2153"/>
                <a:gd name="T63" fmla="*/ 593 h 1930"/>
                <a:gd name="T64" fmla="*/ 1650 w 2153"/>
                <a:gd name="T65" fmla="*/ 743 h 1930"/>
                <a:gd name="T66" fmla="*/ 1423 w 2153"/>
                <a:gd name="T67" fmla="*/ 461 h 1930"/>
                <a:gd name="T68" fmla="*/ 1286 w 2153"/>
                <a:gd name="T69" fmla="*/ 191 h 1930"/>
                <a:gd name="T70" fmla="*/ 1154 w 2153"/>
                <a:gd name="T71" fmla="*/ 0 h 1930"/>
                <a:gd name="T72" fmla="*/ 1339 w 2153"/>
                <a:gd name="T73" fmla="*/ 215 h 1930"/>
                <a:gd name="T74" fmla="*/ 1489 w 2153"/>
                <a:gd name="T75" fmla="*/ 485 h 1930"/>
                <a:gd name="T76" fmla="*/ 1746 w 2153"/>
                <a:gd name="T77" fmla="*/ 803 h 1930"/>
                <a:gd name="T78" fmla="*/ 1842 w 2153"/>
                <a:gd name="T79" fmla="*/ 851 h 1930"/>
                <a:gd name="T80" fmla="*/ 1842 w 2153"/>
                <a:gd name="T81" fmla="*/ 851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sp>
        <p:nvSpPr>
          <p:cNvPr id="91157" name="Rectangle 21"/>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tr-TR" smtClean="0"/>
              <a:t>Asıl başlık stili için tıklatın</a:t>
            </a:r>
          </a:p>
        </p:txBody>
      </p:sp>
      <p:sp>
        <p:nvSpPr>
          <p:cNvPr id="91158"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91159" name="Rectangle 23"/>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ffectLst>
                  <a:outerShdw blurRad="38100" dist="38100" dir="2700000" algn="tl">
                    <a:srgbClr val="FFFFFF"/>
                  </a:outerShdw>
                </a:effectLs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9116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ffectLst>
                  <a:outerShdw blurRad="38100" dist="38100" dir="2700000" algn="tl">
                    <a:srgbClr val="FFFFFF"/>
                  </a:outerShdw>
                </a:effectLs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91161" name="Rectangle 2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ffectLst>
                  <a:outerShdw blurRad="38100" dist="38100" dir="2700000" algn="tl">
                    <a:srgbClr val="FFFFFF"/>
                  </a:outerShdw>
                </a:effectLst>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9AA814E-E807-4EA9-B475-CE84DFE0A4FB}" type="slidenum">
              <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25923614"/>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anose="05000000000000000000" pitchFamily="2" charset="2"/>
        <a:buChar char="n"/>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FFFFFF"/>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0"/>
            <a:ext cx="9144000" cy="6934200"/>
            <a:chOff x="0" y="0"/>
            <a:chExt cx="5760" cy="4368"/>
          </a:xfrm>
        </p:grpSpPr>
        <p:sp>
          <p:nvSpPr>
            <p:cNvPr id="91139"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33" name="Freeform 4"/>
            <p:cNvSpPr>
              <a:spLocks/>
            </p:cNvSpPr>
            <p:nvPr/>
          </p:nvSpPr>
          <p:spPr bwMode="hidden">
            <a:xfrm>
              <a:off x="0" y="2496"/>
              <a:ext cx="2112" cy="1604"/>
            </a:xfrm>
            <a:custGeom>
              <a:avLst/>
              <a:gdLst>
                <a:gd name="T0" fmla="*/ 580 w 2123"/>
                <a:gd name="T1" fmla="*/ 1043 h 1696"/>
                <a:gd name="T2" fmla="*/ 544 w 2123"/>
                <a:gd name="T3" fmla="*/ 683 h 1696"/>
                <a:gd name="T4" fmla="*/ 670 w 2123"/>
                <a:gd name="T5" fmla="*/ 395 h 1696"/>
                <a:gd name="T6" fmla="*/ 927 w 2123"/>
                <a:gd name="T7" fmla="*/ 587 h 1696"/>
                <a:gd name="T8" fmla="*/ 1214 w 2123"/>
                <a:gd name="T9" fmla="*/ 869 h 1696"/>
                <a:gd name="T10" fmla="*/ 1483 w 2123"/>
                <a:gd name="T11" fmla="*/ 1109 h 1696"/>
                <a:gd name="T12" fmla="*/ 1800 w 2123"/>
                <a:gd name="T13" fmla="*/ 1360 h 1696"/>
                <a:gd name="T14" fmla="*/ 1883 w 2123"/>
                <a:gd name="T15" fmla="*/ 1414 h 1696"/>
                <a:gd name="T16" fmla="*/ 1836 w 2123"/>
                <a:gd name="T17" fmla="*/ 1354 h 1696"/>
                <a:gd name="T18" fmla="*/ 1411 w 2123"/>
                <a:gd name="T19" fmla="*/ 1001 h 1696"/>
                <a:gd name="T20" fmla="*/ 1088 w 2123"/>
                <a:gd name="T21" fmla="*/ 683 h 1696"/>
                <a:gd name="T22" fmla="*/ 723 w 2123"/>
                <a:gd name="T23" fmla="*/ 329 h 1696"/>
                <a:gd name="T24" fmla="*/ 999 w 2123"/>
                <a:gd name="T25" fmla="*/ 311 h 1696"/>
                <a:gd name="T26" fmla="*/ 1286 w 2123"/>
                <a:gd name="T27" fmla="*/ 317 h 1696"/>
                <a:gd name="T28" fmla="*/ 1614 w 2123"/>
                <a:gd name="T29" fmla="*/ 269 h 1696"/>
                <a:gd name="T30" fmla="*/ 2123 w 2123"/>
                <a:gd name="T31" fmla="*/ 197 h 1696"/>
                <a:gd name="T32" fmla="*/ 2075 w 2123"/>
                <a:gd name="T33" fmla="*/ 173 h 1696"/>
                <a:gd name="T34" fmla="*/ 1543 w 2123"/>
                <a:gd name="T35" fmla="*/ 257 h 1696"/>
                <a:gd name="T36" fmla="*/ 1208 w 2123"/>
                <a:gd name="T37" fmla="*/ 275 h 1696"/>
                <a:gd name="T38" fmla="*/ 759 w 2123"/>
                <a:gd name="T39" fmla="*/ 257 h 1696"/>
                <a:gd name="T40" fmla="*/ 819 w 2123"/>
                <a:gd name="T41" fmla="*/ 227 h 1696"/>
                <a:gd name="T42" fmla="*/ 1142 w 2123"/>
                <a:gd name="T43" fmla="*/ 0 h 1696"/>
                <a:gd name="T44" fmla="*/ 1088 w 2123"/>
                <a:gd name="T45" fmla="*/ 30 h 1696"/>
                <a:gd name="T46" fmla="*/ 1010 w 2123"/>
                <a:gd name="T47" fmla="*/ 84 h 1696"/>
                <a:gd name="T48" fmla="*/ 855 w 2123"/>
                <a:gd name="T49" fmla="*/ 191 h 1696"/>
                <a:gd name="T50" fmla="*/ 670 w 2123"/>
                <a:gd name="T51" fmla="*/ 281 h 1696"/>
                <a:gd name="T52" fmla="*/ 634 w 2123"/>
                <a:gd name="T53" fmla="*/ 359 h 1696"/>
                <a:gd name="T54" fmla="*/ 305 w 2123"/>
                <a:gd name="T55" fmla="*/ 587 h 1696"/>
                <a:gd name="T56" fmla="*/ 0 w 2123"/>
                <a:gd name="T57" fmla="*/ 725 h 1696"/>
                <a:gd name="T58" fmla="*/ 0 w 2123"/>
                <a:gd name="T59" fmla="*/ 731 h 1696"/>
                <a:gd name="T60" fmla="*/ 0 w 2123"/>
                <a:gd name="T61" fmla="*/ 767 h 1696"/>
                <a:gd name="T62" fmla="*/ 299 w 2123"/>
                <a:gd name="T63" fmla="*/ 635 h 1696"/>
                <a:gd name="T64" fmla="*/ 592 w 2123"/>
                <a:gd name="T65" fmla="*/ 431 h 1696"/>
                <a:gd name="T66" fmla="*/ 508 w 2123"/>
                <a:gd name="T67" fmla="*/ 671 h 1696"/>
                <a:gd name="T68" fmla="*/ 526 w 2123"/>
                <a:gd name="T69" fmla="*/ 995 h 1696"/>
                <a:gd name="T70" fmla="*/ 460 w 2123"/>
                <a:gd name="T71" fmla="*/ 1168 h 1696"/>
                <a:gd name="T72" fmla="*/ 329 w 2123"/>
                <a:gd name="T73" fmla="*/ 1480 h 1696"/>
                <a:gd name="T74" fmla="*/ 323 w 2123"/>
                <a:gd name="T75" fmla="*/ 1696 h 1696"/>
                <a:gd name="T76" fmla="*/ 329 w 2123"/>
                <a:gd name="T77" fmla="*/ 1696 h 1696"/>
                <a:gd name="T78" fmla="*/ 347 w 2123"/>
                <a:gd name="T79" fmla="*/ 1552 h 1696"/>
                <a:gd name="T80" fmla="*/ 580 w 2123"/>
                <a:gd name="T81" fmla="*/ 1043 h 1696"/>
                <a:gd name="T82" fmla="*/ 580 w 2123"/>
                <a:gd name="T83" fmla="*/ 1043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34"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35" name="Freeform 6"/>
            <p:cNvSpPr>
              <a:spLocks/>
            </p:cNvSpPr>
            <p:nvPr/>
          </p:nvSpPr>
          <p:spPr bwMode="hidden">
            <a:xfrm>
              <a:off x="0" y="524"/>
              <a:ext cx="973" cy="1195"/>
            </a:xfrm>
            <a:custGeom>
              <a:avLst/>
              <a:gdLst>
                <a:gd name="T0" fmla="*/ 323 w 969"/>
                <a:gd name="T1" fmla="*/ 1186 h 1192"/>
                <a:gd name="T2" fmla="*/ 490 w 969"/>
                <a:gd name="T3" fmla="*/ 1192 h 1192"/>
                <a:gd name="T4" fmla="*/ 580 w 969"/>
                <a:gd name="T5" fmla="*/ 1150 h 1192"/>
                <a:gd name="T6" fmla="*/ 813 w 969"/>
                <a:gd name="T7" fmla="*/ 1085 h 1192"/>
                <a:gd name="T8" fmla="*/ 933 w 969"/>
                <a:gd name="T9" fmla="*/ 1055 h 1192"/>
                <a:gd name="T10" fmla="*/ 759 w 969"/>
                <a:gd name="T11" fmla="*/ 989 h 1192"/>
                <a:gd name="T12" fmla="*/ 556 w 969"/>
                <a:gd name="T13" fmla="*/ 953 h 1192"/>
                <a:gd name="T14" fmla="*/ 197 w 969"/>
                <a:gd name="T15" fmla="*/ 971 h 1192"/>
                <a:gd name="T16" fmla="*/ 299 w 969"/>
                <a:gd name="T17" fmla="*/ 893 h 1192"/>
                <a:gd name="T18" fmla="*/ 496 w 969"/>
                <a:gd name="T19" fmla="*/ 803 h 1192"/>
                <a:gd name="T20" fmla="*/ 694 w 969"/>
                <a:gd name="T21" fmla="*/ 671 h 1192"/>
                <a:gd name="T22" fmla="*/ 700 w 969"/>
                <a:gd name="T23" fmla="*/ 671 h 1192"/>
                <a:gd name="T24" fmla="*/ 712 w 969"/>
                <a:gd name="T25" fmla="*/ 665 h 1192"/>
                <a:gd name="T26" fmla="*/ 753 w 969"/>
                <a:gd name="T27" fmla="*/ 647 h 1192"/>
                <a:gd name="T28" fmla="*/ 777 w 969"/>
                <a:gd name="T29" fmla="*/ 641 h 1192"/>
                <a:gd name="T30" fmla="*/ 789 w 969"/>
                <a:gd name="T31" fmla="*/ 629 h 1192"/>
                <a:gd name="T32" fmla="*/ 795 w 969"/>
                <a:gd name="T33" fmla="*/ 617 h 1192"/>
                <a:gd name="T34" fmla="*/ 789 w 969"/>
                <a:gd name="T35" fmla="*/ 611 h 1192"/>
                <a:gd name="T36" fmla="*/ 783 w 969"/>
                <a:gd name="T37" fmla="*/ 599 h 1192"/>
                <a:gd name="T38" fmla="*/ 783 w 969"/>
                <a:gd name="T39" fmla="*/ 575 h 1192"/>
                <a:gd name="T40" fmla="*/ 795 w 969"/>
                <a:gd name="T41" fmla="*/ 545 h 1192"/>
                <a:gd name="T42" fmla="*/ 807 w 969"/>
                <a:gd name="T43" fmla="*/ 515 h 1192"/>
                <a:gd name="T44" fmla="*/ 825 w 969"/>
                <a:gd name="T45" fmla="*/ 485 h 1192"/>
                <a:gd name="T46" fmla="*/ 837 w 969"/>
                <a:gd name="T47" fmla="*/ 455 h 1192"/>
                <a:gd name="T48" fmla="*/ 843 w 969"/>
                <a:gd name="T49" fmla="*/ 437 h 1192"/>
                <a:gd name="T50" fmla="*/ 849 w 969"/>
                <a:gd name="T51" fmla="*/ 431 h 1192"/>
                <a:gd name="T52" fmla="*/ 849 w 969"/>
                <a:gd name="T53" fmla="*/ 347 h 1192"/>
                <a:gd name="T54" fmla="*/ 849 w 969"/>
                <a:gd name="T55" fmla="*/ 341 h 1192"/>
                <a:gd name="T56" fmla="*/ 855 w 969"/>
                <a:gd name="T57" fmla="*/ 335 h 1192"/>
                <a:gd name="T58" fmla="*/ 873 w 969"/>
                <a:gd name="T59" fmla="*/ 305 h 1192"/>
                <a:gd name="T60" fmla="*/ 885 w 969"/>
                <a:gd name="T61" fmla="*/ 269 h 1192"/>
                <a:gd name="T62" fmla="*/ 897 w 969"/>
                <a:gd name="T63" fmla="*/ 239 h 1192"/>
                <a:gd name="T64" fmla="*/ 903 w 969"/>
                <a:gd name="T65" fmla="*/ 227 h 1192"/>
                <a:gd name="T66" fmla="*/ 909 w 969"/>
                <a:gd name="T67" fmla="*/ 215 h 1192"/>
                <a:gd name="T68" fmla="*/ 927 w 969"/>
                <a:gd name="T69" fmla="*/ 173 h 1192"/>
                <a:gd name="T70" fmla="*/ 945 w 969"/>
                <a:gd name="T71" fmla="*/ 137 h 1192"/>
                <a:gd name="T72" fmla="*/ 951 w 969"/>
                <a:gd name="T73" fmla="*/ 125 h 1192"/>
                <a:gd name="T74" fmla="*/ 951 w 969"/>
                <a:gd name="T75" fmla="*/ 119 h 1192"/>
                <a:gd name="T76" fmla="*/ 969 w 969"/>
                <a:gd name="T77" fmla="*/ 0 h 1192"/>
                <a:gd name="T78" fmla="*/ 945 w 969"/>
                <a:gd name="T79" fmla="*/ 47 h 1192"/>
                <a:gd name="T80" fmla="*/ 783 w 969"/>
                <a:gd name="T81" fmla="*/ 113 h 1192"/>
                <a:gd name="T82" fmla="*/ 706 w 969"/>
                <a:gd name="T83" fmla="*/ 161 h 1192"/>
                <a:gd name="T84" fmla="*/ 460 w 969"/>
                <a:gd name="T85" fmla="*/ 233 h 1192"/>
                <a:gd name="T86" fmla="*/ 281 w 969"/>
                <a:gd name="T87" fmla="*/ 287 h 1192"/>
                <a:gd name="T88" fmla="*/ 173 w 969"/>
                <a:gd name="T89" fmla="*/ 293 h 1192"/>
                <a:gd name="T90" fmla="*/ 12 w 969"/>
                <a:gd name="T91" fmla="*/ 485 h 1192"/>
                <a:gd name="T92" fmla="*/ 0 w 969"/>
                <a:gd name="T93" fmla="*/ 509 h 1192"/>
                <a:gd name="T94" fmla="*/ 0 w 969"/>
                <a:gd name="T95" fmla="*/ 1186 h 1192"/>
                <a:gd name="T96" fmla="*/ 96 w 969"/>
                <a:gd name="T97" fmla="*/ 1180 h 1192"/>
                <a:gd name="T98" fmla="*/ 323 w 969"/>
                <a:gd name="T99" fmla="*/ 1186 h 1192"/>
                <a:gd name="T100" fmla="*/ 323 w 969"/>
                <a:gd name="T101" fmla="*/ 1186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36"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37" name="Freeform 8"/>
            <p:cNvSpPr>
              <a:spLocks/>
            </p:cNvSpPr>
            <p:nvPr/>
          </p:nvSpPr>
          <p:spPr bwMode="hidden">
            <a:xfrm>
              <a:off x="3525" y="1"/>
              <a:ext cx="2185" cy="1508"/>
            </a:xfrm>
            <a:custGeom>
              <a:avLst/>
              <a:gdLst>
                <a:gd name="T0" fmla="*/ 1034 w 2176"/>
                <a:gd name="T1" fmla="*/ 767 h 1505"/>
                <a:gd name="T2" fmla="*/ 1190 w 2176"/>
                <a:gd name="T3" fmla="*/ 1235 h 1505"/>
                <a:gd name="T4" fmla="*/ 956 w 2176"/>
                <a:gd name="T5" fmla="*/ 1193 h 1505"/>
                <a:gd name="T6" fmla="*/ 723 w 2176"/>
                <a:gd name="T7" fmla="*/ 1127 h 1505"/>
                <a:gd name="T8" fmla="*/ 442 w 2176"/>
                <a:gd name="T9" fmla="*/ 1109 h 1505"/>
                <a:gd name="T10" fmla="*/ 0 w 2176"/>
                <a:gd name="T11" fmla="*/ 1079 h 1505"/>
                <a:gd name="T12" fmla="*/ 30 w 2176"/>
                <a:gd name="T13" fmla="*/ 1115 h 1505"/>
                <a:gd name="T14" fmla="*/ 496 w 2176"/>
                <a:gd name="T15" fmla="*/ 1133 h 1505"/>
                <a:gd name="T16" fmla="*/ 777 w 2176"/>
                <a:gd name="T17" fmla="*/ 1187 h 1505"/>
                <a:gd name="T18" fmla="*/ 1130 w 2176"/>
                <a:gd name="T19" fmla="*/ 1301 h 1505"/>
                <a:gd name="T20" fmla="*/ 1070 w 2176"/>
                <a:gd name="T21" fmla="*/ 1319 h 1505"/>
                <a:gd name="T22" fmla="*/ 711 w 2176"/>
                <a:gd name="T23" fmla="*/ 1505 h 1505"/>
                <a:gd name="T24" fmla="*/ 765 w 2176"/>
                <a:gd name="T25" fmla="*/ 1481 h 1505"/>
                <a:gd name="T26" fmla="*/ 861 w 2176"/>
                <a:gd name="T27" fmla="*/ 1439 h 1505"/>
                <a:gd name="T28" fmla="*/ 1022 w 2176"/>
                <a:gd name="T29" fmla="*/ 1355 h 1505"/>
                <a:gd name="T30" fmla="*/ 1214 w 2176"/>
                <a:gd name="T31" fmla="*/ 1295 h 1505"/>
                <a:gd name="T32" fmla="*/ 1267 w 2176"/>
                <a:gd name="T33" fmla="*/ 1223 h 1505"/>
                <a:gd name="T34" fmla="*/ 1632 w 2176"/>
                <a:gd name="T35" fmla="*/ 1043 h 1505"/>
                <a:gd name="T36" fmla="*/ 1931 w 2176"/>
                <a:gd name="T37" fmla="*/ 953 h 1505"/>
                <a:gd name="T38" fmla="*/ 2176 w 2176"/>
                <a:gd name="T39" fmla="*/ 821 h 1505"/>
                <a:gd name="T40" fmla="*/ 1961 w 2176"/>
                <a:gd name="T41" fmla="*/ 911 h 1505"/>
                <a:gd name="T42" fmla="*/ 1656 w 2176"/>
                <a:gd name="T43" fmla="*/ 989 h 1505"/>
                <a:gd name="T44" fmla="*/ 1339 w 2176"/>
                <a:gd name="T45" fmla="*/ 1151 h 1505"/>
                <a:gd name="T46" fmla="*/ 1501 w 2176"/>
                <a:gd name="T47" fmla="*/ 905 h 1505"/>
                <a:gd name="T48" fmla="*/ 1620 w 2176"/>
                <a:gd name="T49" fmla="*/ 545 h 1505"/>
                <a:gd name="T50" fmla="*/ 1740 w 2176"/>
                <a:gd name="T51" fmla="*/ 372 h 1505"/>
                <a:gd name="T52" fmla="*/ 1979 w 2176"/>
                <a:gd name="T53" fmla="*/ 60 h 1505"/>
                <a:gd name="T54" fmla="*/ 2003 w 2176"/>
                <a:gd name="T55" fmla="*/ 0 h 1505"/>
                <a:gd name="T56" fmla="*/ 1973 w 2176"/>
                <a:gd name="T57" fmla="*/ 0 h 1505"/>
                <a:gd name="T58" fmla="*/ 1596 w 2176"/>
                <a:gd name="T59" fmla="*/ 480 h 1505"/>
                <a:gd name="T60" fmla="*/ 1477 w 2176"/>
                <a:gd name="T61" fmla="*/ 887 h 1505"/>
                <a:gd name="T62" fmla="*/ 1255 w 2176"/>
                <a:gd name="T63" fmla="*/ 1175 h 1505"/>
                <a:gd name="T64" fmla="*/ 1130 w 2176"/>
                <a:gd name="T65" fmla="*/ 905 h 1505"/>
                <a:gd name="T66" fmla="*/ 1010 w 2176"/>
                <a:gd name="T67" fmla="*/ 540 h 1505"/>
                <a:gd name="T68" fmla="*/ 885 w 2176"/>
                <a:gd name="T69" fmla="*/ 222 h 1505"/>
                <a:gd name="T70" fmla="*/ 789 w 2176"/>
                <a:gd name="T71" fmla="*/ 0 h 1505"/>
                <a:gd name="T72" fmla="*/ 753 w 2176"/>
                <a:gd name="T73" fmla="*/ 0 h 1505"/>
                <a:gd name="T74" fmla="*/ 903 w 2176"/>
                <a:gd name="T75" fmla="*/ 354 h 1505"/>
                <a:gd name="T76" fmla="*/ 1034 w 2176"/>
                <a:gd name="T77" fmla="*/ 767 h 1505"/>
                <a:gd name="T78" fmla="*/ 1034 w 2176"/>
                <a:gd name="T79" fmla="*/ 767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38" name="Freeform 9"/>
            <p:cNvSpPr>
              <a:spLocks/>
            </p:cNvSpPr>
            <p:nvPr/>
          </p:nvSpPr>
          <p:spPr bwMode="hidden">
            <a:xfrm>
              <a:off x="0" y="649"/>
              <a:ext cx="816" cy="806"/>
            </a:xfrm>
            <a:custGeom>
              <a:avLst/>
              <a:gdLst>
                <a:gd name="T0" fmla="*/ 161 w 813"/>
                <a:gd name="T1" fmla="*/ 564 h 804"/>
                <a:gd name="T2" fmla="*/ 329 w 813"/>
                <a:gd name="T3" fmla="*/ 438 h 804"/>
                <a:gd name="T4" fmla="*/ 646 w 813"/>
                <a:gd name="T5" fmla="*/ 216 h 804"/>
                <a:gd name="T6" fmla="*/ 813 w 813"/>
                <a:gd name="T7" fmla="*/ 0 h 804"/>
                <a:gd name="T8" fmla="*/ 676 w 813"/>
                <a:gd name="T9" fmla="*/ 150 h 804"/>
                <a:gd name="T10" fmla="*/ 144 w 813"/>
                <a:gd name="T11" fmla="*/ 504 h 804"/>
                <a:gd name="T12" fmla="*/ 0 w 813"/>
                <a:gd name="T13" fmla="*/ 732 h 804"/>
                <a:gd name="T14" fmla="*/ 0 w 813"/>
                <a:gd name="T15" fmla="*/ 804 h 804"/>
                <a:gd name="T16" fmla="*/ 161 w 813"/>
                <a:gd name="T17" fmla="*/ 564 h 804"/>
                <a:gd name="T18" fmla="*/ 161 w 813"/>
                <a:gd name="T19" fmla="*/ 564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39" name="Freeform 10"/>
            <p:cNvSpPr>
              <a:spLocks/>
            </p:cNvSpPr>
            <p:nvPr/>
          </p:nvSpPr>
          <p:spPr bwMode="hidden">
            <a:xfrm>
              <a:off x="0" y="1545"/>
              <a:ext cx="762" cy="107"/>
            </a:xfrm>
            <a:custGeom>
              <a:avLst/>
              <a:gdLst>
                <a:gd name="T0" fmla="*/ 460 w 759"/>
                <a:gd name="T1" fmla="*/ 66 h 107"/>
                <a:gd name="T2" fmla="*/ 759 w 759"/>
                <a:gd name="T3" fmla="*/ 0 h 107"/>
                <a:gd name="T4" fmla="*/ 496 w 759"/>
                <a:gd name="T5" fmla="*/ 36 h 107"/>
                <a:gd name="T6" fmla="*/ 138 w 759"/>
                <a:gd name="T7" fmla="*/ 48 h 107"/>
                <a:gd name="T8" fmla="*/ 0 w 759"/>
                <a:gd name="T9" fmla="*/ 78 h 107"/>
                <a:gd name="T10" fmla="*/ 0 w 759"/>
                <a:gd name="T11" fmla="*/ 107 h 107"/>
                <a:gd name="T12" fmla="*/ 96 w 759"/>
                <a:gd name="T13" fmla="*/ 89 h 107"/>
                <a:gd name="T14" fmla="*/ 460 w 759"/>
                <a:gd name="T15" fmla="*/ 66 h 107"/>
                <a:gd name="T16" fmla="*/ 460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40" name="Freeform 11"/>
            <p:cNvSpPr>
              <a:spLocks/>
            </p:cNvSpPr>
            <p:nvPr/>
          </p:nvSpPr>
          <p:spPr bwMode="hidden">
            <a:xfrm>
              <a:off x="2314" y="3431"/>
              <a:ext cx="3182" cy="745"/>
            </a:xfrm>
            <a:custGeom>
              <a:avLst/>
              <a:gdLst>
                <a:gd name="T0" fmla="*/ 1387 w 3169"/>
                <a:gd name="T1" fmla="*/ 239 h 743"/>
                <a:gd name="T2" fmla="*/ 1734 w 3169"/>
                <a:gd name="T3" fmla="*/ 233 h 743"/>
                <a:gd name="T4" fmla="*/ 2087 w 3169"/>
                <a:gd name="T5" fmla="*/ 251 h 743"/>
                <a:gd name="T6" fmla="*/ 2505 w 3169"/>
                <a:gd name="T7" fmla="*/ 233 h 743"/>
                <a:gd name="T8" fmla="*/ 3169 w 3169"/>
                <a:gd name="T9" fmla="*/ 204 h 743"/>
                <a:gd name="T10" fmla="*/ 3115 w 3169"/>
                <a:gd name="T11" fmla="*/ 186 h 743"/>
                <a:gd name="T12" fmla="*/ 2422 w 3169"/>
                <a:gd name="T13" fmla="*/ 221 h 743"/>
                <a:gd name="T14" fmla="*/ 2003 w 3169"/>
                <a:gd name="T15" fmla="*/ 221 h 743"/>
                <a:gd name="T16" fmla="*/ 1459 w 3169"/>
                <a:gd name="T17" fmla="*/ 186 h 743"/>
                <a:gd name="T18" fmla="*/ 1543 w 3169"/>
                <a:gd name="T19" fmla="*/ 168 h 743"/>
                <a:gd name="T20" fmla="*/ 2039 w 3169"/>
                <a:gd name="T21" fmla="*/ 0 h 743"/>
                <a:gd name="T22" fmla="*/ 1961 w 3169"/>
                <a:gd name="T23" fmla="*/ 24 h 743"/>
                <a:gd name="T24" fmla="*/ 1836 w 3169"/>
                <a:gd name="T25" fmla="*/ 66 h 743"/>
                <a:gd name="T26" fmla="*/ 1602 w 3169"/>
                <a:gd name="T27" fmla="*/ 138 h 743"/>
                <a:gd name="T28" fmla="*/ 1339 w 3169"/>
                <a:gd name="T29" fmla="*/ 198 h 743"/>
                <a:gd name="T30" fmla="*/ 1268 w 3169"/>
                <a:gd name="T31" fmla="*/ 251 h 743"/>
                <a:gd name="T32" fmla="*/ 765 w 3169"/>
                <a:gd name="T33" fmla="*/ 413 h 743"/>
                <a:gd name="T34" fmla="*/ 335 w 3169"/>
                <a:gd name="T35" fmla="*/ 503 h 743"/>
                <a:gd name="T36" fmla="*/ 0 w 3169"/>
                <a:gd name="T37" fmla="*/ 617 h 743"/>
                <a:gd name="T38" fmla="*/ 299 w 3169"/>
                <a:gd name="T39" fmla="*/ 539 h 743"/>
                <a:gd name="T40" fmla="*/ 735 w 3169"/>
                <a:gd name="T41" fmla="*/ 449 h 743"/>
                <a:gd name="T42" fmla="*/ 1178 w 3169"/>
                <a:gd name="T43" fmla="*/ 311 h 743"/>
                <a:gd name="T44" fmla="*/ 981 w 3169"/>
                <a:gd name="T45" fmla="*/ 491 h 743"/>
                <a:gd name="T46" fmla="*/ 867 w 3169"/>
                <a:gd name="T47" fmla="*/ 743 h 743"/>
                <a:gd name="T48" fmla="*/ 861 w 3169"/>
                <a:gd name="T49" fmla="*/ 743 h 743"/>
                <a:gd name="T50" fmla="*/ 933 w 3169"/>
                <a:gd name="T51" fmla="*/ 743 h 743"/>
                <a:gd name="T52" fmla="*/ 1022 w 3169"/>
                <a:gd name="T53" fmla="*/ 497 h 743"/>
                <a:gd name="T54" fmla="*/ 1297 w 3169"/>
                <a:gd name="T55" fmla="*/ 281 h 743"/>
                <a:gd name="T56" fmla="*/ 1531 w 3169"/>
                <a:gd name="T57" fmla="*/ 449 h 743"/>
                <a:gd name="T58" fmla="*/ 1770 w 3169"/>
                <a:gd name="T59" fmla="*/ 677 h 743"/>
                <a:gd name="T60" fmla="*/ 1854 w 3169"/>
                <a:gd name="T61" fmla="*/ 743 h 743"/>
                <a:gd name="T62" fmla="*/ 1919 w 3169"/>
                <a:gd name="T63" fmla="*/ 743 h 743"/>
                <a:gd name="T64" fmla="*/ 1692 w 3169"/>
                <a:gd name="T65" fmla="*/ 527 h 743"/>
                <a:gd name="T66" fmla="*/ 1387 w 3169"/>
                <a:gd name="T67" fmla="*/ 239 h 743"/>
                <a:gd name="T68" fmla="*/ 1387 w 3169"/>
                <a:gd name="T69" fmla="*/ 239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41" name="Rectangle 12"/>
            <p:cNvSpPr>
              <a:spLocks noChangeArrowheads="1"/>
            </p:cNvSpPr>
            <p:nvPr/>
          </p:nvSpPr>
          <p:spPr bwMode="hidden">
            <a:xfrm>
              <a:off x="192" y="127"/>
              <a:ext cx="1" cy="1"/>
            </a:xfrm>
            <a:prstGeom prst="rect">
              <a:avLst/>
            </a:prstGeom>
            <a:solidFill>
              <a:srgbClr val="9A1E8D"/>
            </a:solidFill>
            <a:ln w="9525">
              <a:no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42" name="Rectangle 13"/>
            <p:cNvSpPr>
              <a:spLocks noChangeArrowheads="1"/>
            </p:cNvSpPr>
            <p:nvPr/>
          </p:nvSpPr>
          <p:spPr bwMode="hidden">
            <a:xfrm>
              <a:off x="204" y="131"/>
              <a:ext cx="1" cy="1"/>
            </a:xfrm>
            <a:prstGeom prst="rect">
              <a:avLst/>
            </a:prstGeom>
            <a:solidFill>
              <a:srgbClr val="9A1E8D"/>
            </a:solidFill>
            <a:ln w="9525">
              <a:no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1150"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1151"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1152"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46"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47"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1155"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49" name="Freeform 20"/>
            <p:cNvSpPr>
              <a:spLocks/>
            </p:cNvSpPr>
            <p:nvPr/>
          </p:nvSpPr>
          <p:spPr bwMode="hidden">
            <a:xfrm>
              <a:off x="3160" y="1860"/>
              <a:ext cx="2162" cy="1934"/>
            </a:xfrm>
            <a:custGeom>
              <a:avLst/>
              <a:gdLst>
                <a:gd name="T0" fmla="*/ 1842 w 2153"/>
                <a:gd name="T1" fmla="*/ 851 h 1930"/>
                <a:gd name="T2" fmla="*/ 1937 w 2153"/>
                <a:gd name="T3" fmla="*/ 1019 h 1930"/>
                <a:gd name="T4" fmla="*/ 2051 w 2153"/>
                <a:gd name="T5" fmla="*/ 1168 h 1930"/>
                <a:gd name="T6" fmla="*/ 2117 w 2153"/>
                <a:gd name="T7" fmla="*/ 1246 h 1930"/>
                <a:gd name="T8" fmla="*/ 2153 w 2153"/>
                <a:gd name="T9" fmla="*/ 1294 h 1930"/>
                <a:gd name="T10" fmla="*/ 1889 w 2153"/>
                <a:gd name="T11" fmla="*/ 977 h 1930"/>
                <a:gd name="T12" fmla="*/ 1860 w 2153"/>
                <a:gd name="T13" fmla="*/ 929 h 1930"/>
                <a:gd name="T14" fmla="*/ 1782 w 2153"/>
                <a:gd name="T15" fmla="*/ 1240 h 1930"/>
                <a:gd name="T16" fmla="*/ 1770 w 2153"/>
                <a:gd name="T17" fmla="*/ 1486 h 1930"/>
                <a:gd name="T18" fmla="*/ 1818 w 2153"/>
                <a:gd name="T19" fmla="*/ 1906 h 1930"/>
                <a:gd name="T20" fmla="*/ 1788 w 2153"/>
                <a:gd name="T21" fmla="*/ 1930 h 1930"/>
                <a:gd name="T22" fmla="*/ 1746 w 2153"/>
                <a:gd name="T23" fmla="*/ 1534 h 1930"/>
                <a:gd name="T24" fmla="*/ 1728 w 2153"/>
                <a:gd name="T25" fmla="*/ 1288 h 1930"/>
                <a:gd name="T26" fmla="*/ 1764 w 2153"/>
                <a:gd name="T27" fmla="*/ 1085 h 1930"/>
                <a:gd name="T28" fmla="*/ 1770 w 2153"/>
                <a:gd name="T29" fmla="*/ 875 h 1930"/>
                <a:gd name="T30" fmla="*/ 1268 w 2153"/>
                <a:gd name="T31" fmla="*/ 1007 h 1930"/>
                <a:gd name="T32" fmla="*/ 825 w 2153"/>
                <a:gd name="T33" fmla="*/ 1132 h 1930"/>
                <a:gd name="T34" fmla="*/ 323 w 2153"/>
                <a:gd name="T35" fmla="*/ 1312 h 1930"/>
                <a:gd name="T36" fmla="*/ 18 w 2153"/>
                <a:gd name="T37" fmla="*/ 1420 h 1930"/>
                <a:gd name="T38" fmla="*/ 311 w 2153"/>
                <a:gd name="T39" fmla="*/ 1282 h 1930"/>
                <a:gd name="T40" fmla="*/ 682 w 2153"/>
                <a:gd name="T41" fmla="*/ 1144 h 1930"/>
                <a:gd name="T42" fmla="*/ 1022 w 2153"/>
                <a:gd name="T43" fmla="*/ 1037 h 1930"/>
                <a:gd name="T44" fmla="*/ 1411 w 2153"/>
                <a:gd name="T45" fmla="*/ 929 h 1930"/>
                <a:gd name="T46" fmla="*/ 1692 w 2153"/>
                <a:gd name="T47" fmla="*/ 815 h 1930"/>
                <a:gd name="T48" fmla="*/ 1333 w 2153"/>
                <a:gd name="T49" fmla="*/ 623 h 1930"/>
                <a:gd name="T50" fmla="*/ 861 w 2153"/>
                <a:gd name="T51" fmla="*/ 515 h 1930"/>
                <a:gd name="T52" fmla="*/ 227 w 2153"/>
                <a:gd name="T53" fmla="*/ 161 h 1930"/>
                <a:gd name="T54" fmla="*/ 0 w 2153"/>
                <a:gd name="T55" fmla="*/ 83 h 1930"/>
                <a:gd name="T56" fmla="*/ 329 w 2153"/>
                <a:gd name="T57" fmla="*/ 179 h 1930"/>
                <a:gd name="T58" fmla="*/ 712 w 2153"/>
                <a:gd name="T59" fmla="*/ 383 h 1930"/>
                <a:gd name="T60" fmla="*/ 933 w 2153"/>
                <a:gd name="T61" fmla="*/ 491 h 1930"/>
                <a:gd name="T62" fmla="*/ 1351 w 2153"/>
                <a:gd name="T63" fmla="*/ 593 h 1930"/>
                <a:gd name="T64" fmla="*/ 1650 w 2153"/>
                <a:gd name="T65" fmla="*/ 743 h 1930"/>
                <a:gd name="T66" fmla="*/ 1423 w 2153"/>
                <a:gd name="T67" fmla="*/ 461 h 1930"/>
                <a:gd name="T68" fmla="*/ 1286 w 2153"/>
                <a:gd name="T69" fmla="*/ 191 h 1930"/>
                <a:gd name="T70" fmla="*/ 1154 w 2153"/>
                <a:gd name="T71" fmla="*/ 0 h 1930"/>
                <a:gd name="T72" fmla="*/ 1339 w 2153"/>
                <a:gd name="T73" fmla="*/ 215 h 1930"/>
                <a:gd name="T74" fmla="*/ 1489 w 2153"/>
                <a:gd name="T75" fmla="*/ 485 h 1930"/>
                <a:gd name="T76" fmla="*/ 1746 w 2153"/>
                <a:gd name="T77" fmla="*/ 803 h 1930"/>
                <a:gd name="T78" fmla="*/ 1842 w 2153"/>
                <a:gd name="T79" fmla="*/ 851 h 1930"/>
                <a:gd name="T80" fmla="*/ 1842 w 2153"/>
                <a:gd name="T81" fmla="*/ 851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sp>
        <p:nvSpPr>
          <p:cNvPr id="91157" name="Rectangle 21"/>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tr-TR" smtClean="0"/>
              <a:t>Asıl başlık stili için tıklatın</a:t>
            </a:r>
          </a:p>
        </p:txBody>
      </p:sp>
      <p:sp>
        <p:nvSpPr>
          <p:cNvPr id="91158"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91159" name="Rectangle 23"/>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ffectLst>
                  <a:outerShdw blurRad="38100" dist="38100" dir="2700000" algn="tl">
                    <a:srgbClr val="FFFFFF"/>
                  </a:outerShdw>
                </a:effectLs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9116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ffectLst>
                  <a:outerShdw blurRad="38100" dist="38100" dir="2700000" algn="tl">
                    <a:srgbClr val="FFFFFF"/>
                  </a:outerShdw>
                </a:effectLs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
        <p:nvSpPr>
          <p:cNvPr id="91161" name="Rectangle 2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ffectLst>
                  <a:outerShdw blurRad="38100" dist="38100" dir="2700000" algn="tl">
                    <a:srgbClr val="FFFFFF"/>
                  </a:outerShdw>
                </a:effectLst>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9AA814E-E807-4EA9-B475-CE84DFE0A4FB}" type="slidenum">
              <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82315167"/>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anose="05000000000000000000" pitchFamily="2" charset="2"/>
        <a:buChar char="n"/>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FFFFFF"/>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6.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30.png"/></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31.png"/></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81.xml"/><Relationship Id="rId1" Type="http://schemas.openxmlformats.org/officeDocument/2006/relationships/vmlDrawing" Target="../drawings/vmlDrawing5.vml"/><Relationship Id="rId4" Type="http://schemas.openxmlformats.org/officeDocument/2006/relationships/image" Target="../media/image32.emf"/></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94.xml"/><Relationship Id="rId1" Type="http://schemas.openxmlformats.org/officeDocument/2006/relationships/vmlDrawing" Target="../drawings/vmlDrawing6.vml"/><Relationship Id="rId4" Type="http://schemas.openxmlformats.org/officeDocument/2006/relationships/image" Target="../media/image33.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2060"/>
            </a:gs>
            <a:gs pos="86000">
              <a:schemeClr val="bg2">
                <a:lumMod val="96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Başlık 1"/>
          <p:cNvSpPr>
            <a:spLocks noGrp="1"/>
          </p:cNvSpPr>
          <p:nvPr>
            <p:ph type="ctrTitle"/>
          </p:nvPr>
        </p:nvSpPr>
        <p:spPr>
          <a:xfrm>
            <a:off x="395536" y="109969"/>
            <a:ext cx="7772400" cy="1470025"/>
          </a:xfrm>
        </p:spPr>
        <p:txBody>
          <a:bodyPr/>
          <a:lstStyle/>
          <a:p>
            <a:r>
              <a:rPr lang="tr-TR" b="1" dirty="0" smtClean="0">
                <a:solidFill>
                  <a:srgbClr val="FFFF00"/>
                </a:solidFill>
              </a:rPr>
              <a:t>Derin Deniz Deşarjı ve</a:t>
            </a:r>
            <a:br>
              <a:rPr lang="tr-TR" b="1" dirty="0" smtClean="0">
                <a:solidFill>
                  <a:srgbClr val="FFFF00"/>
                </a:solidFill>
              </a:rPr>
            </a:br>
            <a:r>
              <a:rPr lang="tr-TR" b="1" dirty="0" smtClean="0">
                <a:solidFill>
                  <a:srgbClr val="FFFF00"/>
                </a:solidFill>
              </a:rPr>
              <a:t>Su Kalitesine Etkileri</a:t>
            </a:r>
            <a:endParaRPr lang="tr-TR" b="1" dirty="0">
              <a:solidFill>
                <a:srgbClr val="FFFF00"/>
              </a:solidFill>
            </a:endParaRPr>
          </a:p>
        </p:txBody>
      </p:sp>
      <p:sp>
        <p:nvSpPr>
          <p:cNvPr id="3" name="Alt Başlık 2"/>
          <p:cNvSpPr>
            <a:spLocks noGrp="1"/>
          </p:cNvSpPr>
          <p:nvPr>
            <p:ph type="subTitle" idx="1"/>
          </p:nvPr>
        </p:nvSpPr>
        <p:spPr>
          <a:xfrm>
            <a:off x="1399656" y="5025017"/>
            <a:ext cx="6400800" cy="1752600"/>
          </a:xfrm>
        </p:spPr>
        <p:txBody>
          <a:bodyPr>
            <a:normAutofit/>
          </a:bodyPr>
          <a:lstStyle/>
          <a:p>
            <a:r>
              <a:rPr lang="tr-TR" sz="2400" b="1" dirty="0" smtClean="0"/>
              <a:t>Prof. Dr. Habib MUHAMMETOĞLU</a:t>
            </a:r>
          </a:p>
          <a:p>
            <a:r>
              <a:rPr lang="tr-TR" sz="2400" b="1" dirty="0" smtClean="0"/>
              <a:t>Akdeniz Üniversitesi Mühendislik Fakültesi</a:t>
            </a:r>
          </a:p>
        </p:txBody>
      </p:sp>
      <p:grpSp>
        <p:nvGrpSpPr>
          <p:cNvPr id="6" name="Group 3"/>
          <p:cNvGrpSpPr>
            <a:grpSpLocks/>
          </p:cNvGrpSpPr>
          <p:nvPr/>
        </p:nvGrpSpPr>
        <p:grpSpPr bwMode="auto">
          <a:xfrm>
            <a:off x="2432348" y="1723134"/>
            <a:ext cx="4343400" cy="3200400"/>
            <a:chOff x="2537" y="2164"/>
            <a:chExt cx="3264" cy="2218"/>
          </a:xfrm>
        </p:grpSpPr>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5" y="2171"/>
              <a:ext cx="3242" cy="2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5"/>
            <p:cNvSpPr>
              <a:spLocks noChangeArrowheads="1"/>
            </p:cNvSpPr>
            <p:nvPr/>
          </p:nvSpPr>
          <p:spPr bwMode="auto">
            <a:xfrm>
              <a:off x="2537" y="2164"/>
              <a:ext cx="3264" cy="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tr-TR" altLang="tr-TR" sz="1800">
                <a:latin typeface="Arial" panose="020B0604020202020204" pitchFamily="34" charset="0"/>
              </a:endParaRPr>
            </a:p>
          </p:txBody>
        </p:sp>
        <p:sp>
          <p:nvSpPr>
            <p:cNvPr id="9" name="Rectangle 6"/>
            <p:cNvSpPr>
              <a:spLocks noChangeArrowheads="1"/>
            </p:cNvSpPr>
            <p:nvPr/>
          </p:nvSpPr>
          <p:spPr bwMode="auto">
            <a:xfrm>
              <a:off x="2537" y="4367"/>
              <a:ext cx="3264" cy="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tr-TR" altLang="tr-TR" sz="1800">
                <a:latin typeface="Arial" panose="020B0604020202020204" pitchFamily="34" charset="0"/>
              </a:endParaRPr>
            </a:p>
          </p:txBody>
        </p:sp>
        <p:sp>
          <p:nvSpPr>
            <p:cNvPr id="10" name="Rectangle 7"/>
            <p:cNvSpPr>
              <a:spLocks noChangeArrowheads="1"/>
            </p:cNvSpPr>
            <p:nvPr/>
          </p:nvSpPr>
          <p:spPr bwMode="auto">
            <a:xfrm>
              <a:off x="2537" y="2164"/>
              <a:ext cx="8" cy="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tr-TR" altLang="tr-TR" sz="1800">
                <a:latin typeface="Arial" panose="020B0604020202020204" pitchFamily="34" charset="0"/>
              </a:endParaRPr>
            </a:p>
          </p:txBody>
        </p:sp>
        <p:sp>
          <p:nvSpPr>
            <p:cNvPr id="11" name="Rectangle 8"/>
            <p:cNvSpPr>
              <a:spLocks noChangeArrowheads="1"/>
            </p:cNvSpPr>
            <p:nvPr/>
          </p:nvSpPr>
          <p:spPr bwMode="auto">
            <a:xfrm>
              <a:off x="5787" y="2164"/>
              <a:ext cx="14" cy="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tr-TR" altLang="tr-TR" sz="1800">
                <a:latin typeface="Arial" panose="020B0604020202020204" pitchFamily="34" charset="0"/>
              </a:endParaRPr>
            </a:p>
          </p:txBody>
        </p:sp>
      </p:grpSp>
      <p:sp>
        <p:nvSpPr>
          <p:cNvPr id="13" name="Metin kutusu 2"/>
          <p:cNvSpPr txBox="1">
            <a:spLocks noChangeArrowheads="1"/>
          </p:cNvSpPr>
          <p:nvPr/>
        </p:nvSpPr>
        <p:spPr bwMode="auto">
          <a:xfrm>
            <a:off x="0" y="6485274"/>
            <a:ext cx="9144000" cy="400110"/>
          </a:xfrm>
          <a:prstGeom prst="rect">
            <a:avLst/>
          </a:prstGeom>
          <a:solidFill>
            <a:srgbClr val="FFE70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defRPr/>
            </a:pPr>
            <a:r>
              <a:rPr lang="tr-TR" sz="2000" b="1" dirty="0">
                <a:solidFill>
                  <a:schemeClr val="bg1"/>
                </a:solidFill>
              </a:rPr>
              <a:t>Su Kalitesi Yönetimi Hizmet İçi </a:t>
            </a:r>
            <a:r>
              <a:rPr lang="tr-TR" sz="2000" b="1" dirty="0" smtClean="0">
                <a:solidFill>
                  <a:schemeClr val="bg1"/>
                </a:solidFill>
              </a:rPr>
              <a:t>Eğitimi, 3-5 </a:t>
            </a:r>
            <a:r>
              <a:rPr lang="tr-TR" sz="2000" b="1" dirty="0">
                <a:solidFill>
                  <a:schemeClr val="bg1"/>
                </a:solidFill>
              </a:rPr>
              <a:t>Nisan </a:t>
            </a:r>
            <a:r>
              <a:rPr lang="tr-TR" sz="2000" b="1" dirty="0" smtClean="0">
                <a:solidFill>
                  <a:schemeClr val="bg1"/>
                </a:solidFill>
              </a:rPr>
              <a:t>2019, ANTALYA</a:t>
            </a:r>
            <a:endParaRPr lang="tr-TR" sz="2000" b="1" dirty="0">
              <a:solidFill>
                <a:schemeClr val="bg1"/>
              </a:solidFill>
            </a:endParaRPr>
          </a:p>
        </p:txBody>
      </p:sp>
    </p:spTree>
    <p:extLst>
      <p:ext uri="{BB962C8B-B14F-4D97-AF65-F5344CB8AC3E}">
        <p14:creationId xmlns:p14="http://schemas.microsoft.com/office/powerpoint/2010/main" val="32829644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1871663" y="16287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pic>
        <p:nvPicPr>
          <p:cNvPr id="25603" name="Picture 3" descr="c27_16"/>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04800"/>
            <a:ext cx="71628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 Box 4"/>
          <p:cNvSpPr txBox="1">
            <a:spLocks noChangeArrowheads="1"/>
          </p:cNvSpPr>
          <p:nvPr/>
        </p:nvSpPr>
        <p:spPr bwMode="auto">
          <a:xfrm>
            <a:off x="914400" y="5943600"/>
            <a:ext cx="7239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tr-TR"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Ana boruyu dengede tutmak için beton bloklar kullanılmaktadır. </a:t>
            </a:r>
            <a:endPar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54282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1871663" y="16287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pic>
        <p:nvPicPr>
          <p:cNvPr id="26627" name="Picture 3" descr="c27_19"/>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28600"/>
            <a:ext cx="73152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 Box 4"/>
          <p:cNvSpPr txBox="1">
            <a:spLocks noChangeArrowheads="1"/>
          </p:cNvSpPr>
          <p:nvPr/>
        </p:nvSpPr>
        <p:spPr bwMode="auto">
          <a:xfrm>
            <a:off x="952500" y="6021288"/>
            <a:ext cx="739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tr-TR"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Borular</a:t>
            </a:r>
            <a:endPar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17403934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tr-TR" b="1" dirty="0" smtClean="0"/>
              <a:t>Deşarj borusu deniz yüzeyindeyken (batırılmadan önce)</a:t>
            </a:r>
            <a:endParaRPr lang="tr-TR" dirty="0"/>
          </a:p>
        </p:txBody>
      </p:sp>
      <p:pic>
        <p:nvPicPr>
          <p:cNvPr id="31747" name="Picture 3" descr="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51261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0" y="642938"/>
            <a:ext cx="9144000" cy="357187"/>
          </a:xfrm>
        </p:spPr>
        <p:txBody>
          <a:bodyPr>
            <a:noAutofit/>
          </a:bodyPr>
          <a:lstStyle/>
          <a:p>
            <a:pPr eaLnBrk="1" hangingPunct="1">
              <a:defRPr/>
            </a:pPr>
            <a:r>
              <a:rPr lang="tr-TR" altLang="tr-TR" b="1" dirty="0" smtClean="0"/>
              <a:t>Boru denize batırılırken</a:t>
            </a:r>
            <a:endParaRPr lang="tr-TR" altLang="tr-TR" dirty="0" smtClean="0"/>
          </a:p>
        </p:txBody>
      </p:sp>
      <p:pic>
        <p:nvPicPr>
          <p:cNvPr id="32771" name="Picture 2" descr="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07022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9" name="Group 3"/>
          <p:cNvGrpSpPr>
            <a:grpSpLocks/>
          </p:cNvGrpSpPr>
          <p:nvPr/>
        </p:nvGrpSpPr>
        <p:grpSpPr bwMode="auto">
          <a:xfrm>
            <a:off x="35496" y="146471"/>
            <a:ext cx="9108504" cy="6711529"/>
            <a:chOff x="2537" y="2164"/>
            <a:chExt cx="3264" cy="2218"/>
          </a:xfrm>
        </p:grpSpPr>
        <p:pic>
          <p:nvPicPr>
            <p:cNvPr id="348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5" y="2171"/>
              <a:ext cx="3242" cy="2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Rectangle 5"/>
            <p:cNvSpPr>
              <a:spLocks noChangeArrowheads="1"/>
            </p:cNvSpPr>
            <p:nvPr/>
          </p:nvSpPr>
          <p:spPr bwMode="auto">
            <a:xfrm>
              <a:off x="2537" y="2164"/>
              <a:ext cx="3264" cy="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tr-TR" altLang="tr-TR" sz="1800">
                <a:latin typeface="Arial" panose="020B0604020202020204" pitchFamily="34" charset="0"/>
              </a:endParaRPr>
            </a:p>
          </p:txBody>
        </p:sp>
        <p:sp>
          <p:nvSpPr>
            <p:cNvPr id="34826" name="Rectangle 6"/>
            <p:cNvSpPr>
              <a:spLocks noChangeArrowheads="1"/>
            </p:cNvSpPr>
            <p:nvPr/>
          </p:nvSpPr>
          <p:spPr bwMode="auto">
            <a:xfrm>
              <a:off x="2537" y="4367"/>
              <a:ext cx="3264" cy="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tr-TR" altLang="tr-TR" sz="1800">
                <a:latin typeface="Arial" panose="020B0604020202020204" pitchFamily="34" charset="0"/>
              </a:endParaRPr>
            </a:p>
          </p:txBody>
        </p:sp>
        <p:sp>
          <p:nvSpPr>
            <p:cNvPr id="34827" name="Rectangle 7"/>
            <p:cNvSpPr>
              <a:spLocks noChangeArrowheads="1"/>
            </p:cNvSpPr>
            <p:nvPr/>
          </p:nvSpPr>
          <p:spPr bwMode="auto">
            <a:xfrm>
              <a:off x="2537" y="2164"/>
              <a:ext cx="8" cy="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tr-TR" altLang="tr-TR" sz="1800">
                <a:latin typeface="Arial" panose="020B0604020202020204" pitchFamily="34" charset="0"/>
              </a:endParaRPr>
            </a:p>
          </p:txBody>
        </p:sp>
        <p:sp>
          <p:nvSpPr>
            <p:cNvPr id="34828" name="Rectangle 8"/>
            <p:cNvSpPr>
              <a:spLocks noChangeArrowheads="1"/>
            </p:cNvSpPr>
            <p:nvPr/>
          </p:nvSpPr>
          <p:spPr bwMode="auto">
            <a:xfrm>
              <a:off x="5787" y="2164"/>
              <a:ext cx="14" cy="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tr-TR" altLang="tr-TR" sz="1800">
                <a:latin typeface="Arial" panose="020B0604020202020204" pitchFamily="34" charset="0"/>
              </a:endParaRPr>
            </a:p>
          </p:txBody>
        </p:sp>
      </p:grpSp>
      <p:sp>
        <p:nvSpPr>
          <p:cNvPr id="34820" name="Line 9"/>
          <p:cNvSpPr>
            <a:spLocks noChangeShapeType="1"/>
          </p:cNvSpPr>
          <p:nvPr/>
        </p:nvSpPr>
        <p:spPr bwMode="auto">
          <a:xfrm>
            <a:off x="2339752" y="764704"/>
            <a:ext cx="2520280" cy="2448272"/>
          </a:xfrm>
          <a:prstGeom prst="line">
            <a:avLst/>
          </a:prstGeom>
          <a:noFill/>
          <a:ln w="3810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tr-TR"/>
          </a:p>
        </p:txBody>
      </p:sp>
      <p:sp>
        <p:nvSpPr>
          <p:cNvPr id="34821" name="Line 10"/>
          <p:cNvSpPr>
            <a:spLocks noChangeShapeType="1"/>
          </p:cNvSpPr>
          <p:nvPr/>
        </p:nvSpPr>
        <p:spPr bwMode="auto">
          <a:xfrm>
            <a:off x="2339752" y="764704"/>
            <a:ext cx="4608512" cy="1584176"/>
          </a:xfrm>
          <a:prstGeom prst="line">
            <a:avLst/>
          </a:prstGeom>
          <a:noFill/>
          <a:ln w="3810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tr-TR"/>
          </a:p>
        </p:txBody>
      </p:sp>
      <p:sp>
        <p:nvSpPr>
          <p:cNvPr id="34822" name="Line 11"/>
          <p:cNvSpPr>
            <a:spLocks noChangeShapeType="1"/>
          </p:cNvSpPr>
          <p:nvPr/>
        </p:nvSpPr>
        <p:spPr bwMode="auto">
          <a:xfrm>
            <a:off x="2339752" y="764704"/>
            <a:ext cx="3888432" cy="1872208"/>
          </a:xfrm>
          <a:prstGeom prst="line">
            <a:avLst/>
          </a:prstGeom>
          <a:noFill/>
          <a:ln w="3810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tr-TR"/>
          </a:p>
        </p:txBody>
      </p:sp>
      <p:sp>
        <p:nvSpPr>
          <p:cNvPr id="34823" name="Text Box 12"/>
          <p:cNvSpPr txBox="1">
            <a:spLocks noChangeArrowheads="1"/>
          </p:cNvSpPr>
          <p:nvPr/>
        </p:nvSpPr>
        <p:spPr bwMode="auto">
          <a:xfrm>
            <a:off x="144512" y="159298"/>
            <a:ext cx="26992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50000"/>
              </a:spcBef>
              <a:buClrTx/>
              <a:buSzTx/>
              <a:buFontTx/>
              <a:buNone/>
            </a:pPr>
            <a:r>
              <a:rPr kumimoji="1" lang="tr-TR" altLang="tr-TR" sz="4800" b="1" dirty="0" smtClean="0">
                <a:solidFill>
                  <a:schemeClr val="bg1"/>
                </a:solidFill>
                <a:latin typeface="Times New Roman" panose="02020603050405020304" pitchFamily="18" charset="0"/>
              </a:rPr>
              <a:t>delikler</a:t>
            </a:r>
            <a:endParaRPr kumimoji="1" lang="en-GB" altLang="tr-TR" sz="3600" b="1" dirty="0">
              <a:solidFill>
                <a:schemeClr val="bg1"/>
              </a:solidFill>
              <a:latin typeface="Times New Roman" panose="02020603050405020304" pitchFamily="18" charset="0"/>
            </a:endParaRPr>
          </a:p>
        </p:txBody>
      </p:sp>
    </p:spTree>
    <p:extLst>
      <p:ext uri="{BB962C8B-B14F-4D97-AF65-F5344CB8AC3E}">
        <p14:creationId xmlns:p14="http://schemas.microsoft.com/office/powerpoint/2010/main" val="22674003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pPr algn="ctr"/>
            <a:endParaRPr lang="tr-TR" b="1" dirty="0" smtClean="0">
              <a:solidFill>
                <a:srgbClr val="FFFF00"/>
              </a:solidFill>
            </a:endParaRPr>
          </a:p>
          <a:p>
            <a:pPr algn="ctr"/>
            <a:endParaRPr lang="tr-TR" b="1" dirty="0" smtClean="0">
              <a:solidFill>
                <a:srgbClr val="FFFF00"/>
              </a:solidFill>
            </a:endParaRPr>
          </a:p>
          <a:p>
            <a:pPr algn="ctr">
              <a:buNone/>
            </a:pPr>
            <a:r>
              <a:rPr lang="tr-TR" sz="4800" b="1" dirty="0" smtClean="0">
                <a:solidFill>
                  <a:srgbClr val="FFFF00"/>
                </a:solidFill>
              </a:rPr>
              <a:t>Yüzey ve batmış </a:t>
            </a:r>
            <a:r>
              <a:rPr lang="tr-TR" sz="4800" b="1" dirty="0" err="1" smtClean="0">
                <a:solidFill>
                  <a:srgbClr val="FFFF00"/>
                </a:solidFill>
              </a:rPr>
              <a:t>atıksu</a:t>
            </a:r>
            <a:r>
              <a:rPr lang="tr-TR" sz="4800" b="1" dirty="0" smtClean="0">
                <a:solidFill>
                  <a:srgbClr val="FFFF00"/>
                </a:solidFill>
              </a:rPr>
              <a:t> tarlası</a:t>
            </a:r>
          </a:p>
        </p:txBody>
      </p:sp>
    </p:spTree>
    <p:extLst>
      <p:ext uri="{BB962C8B-B14F-4D97-AF65-F5344CB8AC3E}">
        <p14:creationId xmlns:p14="http://schemas.microsoft.com/office/powerpoint/2010/main" val="35365002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tx1"/>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00"/>
            <a:ext cx="8229600" cy="1373823"/>
          </a:xfrm>
        </p:spPr>
        <p:txBody>
          <a:bodyPr/>
          <a:lstStyle/>
          <a:p>
            <a:r>
              <a:rPr lang="en-US" b="1" dirty="0" smtClean="0">
                <a:solidFill>
                  <a:srgbClr val="FF0000"/>
                </a:solidFill>
              </a:rPr>
              <a:t>Tam </a:t>
            </a:r>
            <a:r>
              <a:rPr lang="en-US" b="1" dirty="0" err="1" smtClean="0">
                <a:solidFill>
                  <a:srgbClr val="FF0000"/>
                </a:solidFill>
              </a:rPr>
              <a:t>karışımlı</a:t>
            </a:r>
            <a:r>
              <a:rPr lang="en-US" b="1" dirty="0" smtClean="0">
                <a:solidFill>
                  <a:srgbClr val="FF0000"/>
                </a:solidFill>
              </a:rPr>
              <a:t> </a:t>
            </a:r>
            <a:r>
              <a:rPr lang="en-US" b="1" dirty="0" err="1" smtClean="0">
                <a:solidFill>
                  <a:srgbClr val="FF0000"/>
                </a:solidFill>
              </a:rPr>
              <a:t>ortam</a:t>
            </a:r>
            <a:endParaRPr lang="en-US" b="1" dirty="0">
              <a:solidFill>
                <a:srgbClr val="FF0000"/>
              </a:solidFill>
            </a:endParaRPr>
          </a:p>
        </p:txBody>
      </p:sp>
      <p:pic>
        <p:nvPicPr>
          <p:cNvPr id="3074" name="Picture 2"/>
          <p:cNvPicPr>
            <a:picLocks noChangeAspect="1" noChangeArrowheads="1"/>
          </p:cNvPicPr>
          <p:nvPr/>
        </p:nvPicPr>
        <p:blipFill>
          <a:blip r:embed="rId2" cstate="print"/>
          <a:srcRect/>
          <a:stretch>
            <a:fillRect/>
          </a:stretch>
        </p:blipFill>
        <p:spPr bwMode="auto">
          <a:xfrm>
            <a:off x="0" y="3898850"/>
            <a:ext cx="9144000" cy="2895600"/>
          </a:xfrm>
          <a:prstGeom prst="rect">
            <a:avLst/>
          </a:prstGeom>
          <a:noFill/>
          <a:ln w="9525">
            <a:noFill/>
            <a:miter lim="800000"/>
            <a:headEnd/>
            <a:tailEnd/>
          </a:ln>
        </p:spPr>
      </p:pic>
      <p:sp>
        <p:nvSpPr>
          <p:cNvPr id="4" name="Title 1"/>
          <p:cNvSpPr txBox="1">
            <a:spLocks/>
          </p:cNvSpPr>
          <p:nvPr/>
        </p:nvSpPr>
        <p:spPr>
          <a:xfrm>
            <a:off x="1835696" y="1640763"/>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b="1" dirty="0" smtClean="0">
                <a:solidFill>
                  <a:schemeClr val="bg1"/>
                </a:solidFill>
              </a:rPr>
              <a:t>Yüzey </a:t>
            </a:r>
            <a:r>
              <a:rPr lang="tr-TR" b="1" dirty="0" err="1" smtClean="0">
                <a:solidFill>
                  <a:schemeClr val="bg1"/>
                </a:solidFill>
              </a:rPr>
              <a:t>atıksu</a:t>
            </a:r>
            <a:r>
              <a:rPr lang="tr-TR" b="1" dirty="0" smtClean="0">
                <a:solidFill>
                  <a:schemeClr val="bg1"/>
                </a:solidFill>
              </a:rPr>
              <a:t> tarlası</a:t>
            </a:r>
            <a:endParaRPr lang="en-US" b="1" dirty="0">
              <a:solidFill>
                <a:schemeClr val="bg1"/>
              </a:solidFill>
            </a:endParaRPr>
          </a:p>
        </p:txBody>
      </p:sp>
      <p:pic>
        <p:nvPicPr>
          <p:cNvPr id="7" name="Resim 6"/>
          <p:cNvPicPr>
            <a:picLocks noChangeAspect="1"/>
          </p:cNvPicPr>
          <p:nvPr/>
        </p:nvPicPr>
        <p:blipFill rotWithShape="1">
          <a:blip r:embed="rId3" cstate="print">
            <a:extLst>
              <a:ext uri="{28A0092B-C50C-407E-A947-70E740481C1C}">
                <a14:useLocalDpi xmlns:a14="http://schemas.microsoft.com/office/drawing/2010/main" val="0"/>
              </a:ext>
            </a:extLst>
          </a:blip>
          <a:srcRect l="5112" r="61222"/>
          <a:stretch/>
        </p:blipFill>
        <p:spPr bwMode="auto">
          <a:xfrm>
            <a:off x="755576" y="1202423"/>
            <a:ext cx="2383885" cy="2412000"/>
          </a:xfrm>
          <a:prstGeom prst="rect">
            <a:avLst/>
          </a:prstGeom>
          <a:noFill/>
          <a:ln w="3175">
            <a:solidFill>
              <a:sysClr val="windowText" lastClr="000000"/>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896819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tx1">
                <a:lumMod val="97000"/>
                <a:alpha val="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1143000"/>
          </a:xfrm>
        </p:spPr>
        <p:txBody>
          <a:bodyPr>
            <a:normAutofit/>
          </a:bodyPr>
          <a:lstStyle/>
          <a:p>
            <a:r>
              <a:rPr lang="tr-TR" b="1" dirty="0" smtClean="0">
                <a:solidFill>
                  <a:srgbClr val="FF0000"/>
                </a:solidFill>
              </a:rPr>
              <a:t>Yoğunluk </a:t>
            </a:r>
            <a:r>
              <a:rPr lang="tr-TR" b="1" dirty="0">
                <a:solidFill>
                  <a:srgbClr val="FF0000"/>
                </a:solidFill>
              </a:rPr>
              <a:t>t</a:t>
            </a:r>
            <a:r>
              <a:rPr lang="en-US" b="1" dirty="0" err="1" smtClean="0">
                <a:solidFill>
                  <a:srgbClr val="FF0000"/>
                </a:solidFill>
              </a:rPr>
              <a:t>abakalaşmalı</a:t>
            </a:r>
            <a:r>
              <a:rPr lang="en-US" b="1" dirty="0" smtClean="0">
                <a:solidFill>
                  <a:srgbClr val="FF0000"/>
                </a:solidFill>
              </a:rPr>
              <a:t> </a:t>
            </a:r>
            <a:r>
              <a:rPr lang="en-US" b="1" dirty="0" err="1" smtClean="0">
                <a:solidFill>
                  <a:srgbClr val="FF0000"/>
                </a:solidFill>
              </a:rPr>
              <a:t>ortam</a:t>
            </a:r>
            <a:endParaRPr lang="en-US" b="1" dirty="0">
              <a:solidFill>
                <a:srgbClr val="FF0000"/>
              </a:solidFill>
            </a:endParaRPr>
          </a:p>
        </p:txBody>
      </p:sp>
      <p:pic>
        <p:nvPicPr>
          <p:cNvPr id="6146" name="Picture 2"/>
          <p:cNvPicPr>
            <a:picLocks noChangeAspect="1" noChangeArrowheads="1"/>
          </p:cNvPicPr>
          <p:nvPr/>
        </p:nvPicPr>
        <p:blipFill>
          <a:blip r:embed="rId2" cstate="print"/>
          <a:srcRect/>
          <a:stretch>
            <a:fillRect/>
          </a:stretch>
        </p:blipFill>
        <p:spPr bwMode="auto">
          <a:xfrm>
            <a:off x="483531" y="3879208"/>
            <a:ext cx="7742000" cy="2844000"/>
          </a:xfrm>
          <a:prstGeom prst="rect">
            <a:avLst/>
          </a:prstGeom>
          <a:noFill/>
          <a:ln w="9525">
            <a:noFill/>
            <a:miter lim="800000"/>
            <a:headEnd/>
            <a:tailEnd/>
          </a:ln>
        </p:spPr>
      </p:pic>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 name="AutoShape 4" descr="Related image"/>
          <p:cNvSpPr>
            <a:spLocks noChangeAspect="1" noChangeArrowheads="1"/>
          </p:cNvSpPr>
          <p:nvPr/>
        </p:nvSpPr>
        <p:spPr bwMode="auto">
          <a:xfrm>
            <a:off x="6084168" y="530120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 name="Title 1"/>
          <p:cNvSpPr txBox="1">
            <a:spLocks/>
          </p:cNvSpPr>
          <p:nvPr/>
        </p:nvSpPr>
        <p:spPr>
          <a:xfrm>
            <a:off x="1835696" y="177281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b="1" dirty="0" smtClean="0">
                <a:solidFill>
                  <a:schemeClr val="bg1"/>
                </a:solidFill>
              </a:rPr>
              <a:t>Batmış </a:t>
            </a:r>
            <a:r>
              <a:rPr lang="tr-TR" b="1" dirty="0" err="1" smtClean="0">
                <a:solidFill>
                  <a:schemeClr val="bg1"/>
                </a:solidFill>
              </a:rPr>
              <a:t>atıksu</a:t>
            </a:r>
            <a:r>
              <a:rPr lang="tr-TR" b="1" dirty="0" smtClean="0">
                <a:solidFill>
                  <a:schemeClr val="bg1"/>
                </a:solidFill>
              </a:rPr>
              <a:t> tarlası</a:t>
            </a:r>
            <a:endParaRPr lang="en-US" b="1" dirty="0">
              <a:solidFill>
                <a:schemeClr val="bg1"/>
              </a:solidFill>
            </a:endParaRPr>
          </a:p>
        </p:txBody>
      </p:sp>
      <p:pic>
        <p:nvPicPr>
          <p:cNvPr id="6" name="Resim 5"/>
          <p:cNvPicPr>
            <a:picLocks noChangeAspect="1"/>
          </p:cNvPicPr>
          <p:nvPr/>
        </p:nvPicPr>
        <p:blipFill>
          <a:blip r:embed="rId3"/>
          <a:stretch>
            <a:fillRect/>
          </a:stretch>
        </p:blipFill>
        <p:spPr>
          <a:xfrm>
            <a:off x="483531" y="1290205"/>
            <a:ext cx="2434330" cy="2412000"/>
          </a:xfrm>
          <a:prstGeom prst="rect">
            <a:avLst/>
          </a:prstGeom>
        </p:spPr>
      </p:pic>
    </p:spTree>
    <p:extLst>
      <p:ext uri="{BB962C8B-B14F-4D97-AF65-F5344CB8AC3E}">
        <p14:creationId xmlns:p14="http://schemas.microsoft.com/office/powerpoint/2010/main" val="26622586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dirty="0" smtClean="0"/>
              <a:t>Denizlerdeki tuzluluk ve yoğunluk değerleri</a:t>
            </a:r>
            <a:endParaRPr lang="tr-TR" sz="3600" dirty="0"/>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1870487948"/>
              </p:ext>
            </p:extLst>
          </p:nvPr>
        </p:nvGraphicFramePr>
        <p:xfrm>
          <a:off x="395535" y="1417638"/>
          <a:ext cx="8281583" cy="3024336"/>
        </p:xfrm>
        <a:graphic>
          <a:graphicData uri="http://schemas.openxmlformats.org/drawingml/2006/table">
            <a:tbl>
              <a:tblPr firstRow="1" bandRow="1">
                <a:tableStyleId>{5C22544A-7EE6-4342-B048-85BDC9FD1C3A}</a:tableStyleId>
              </a:tblPr>
              <a:tblGrid>
                <a:gridCol w="3456385">
                  <a:extLst>
                    <a:ext uri="{9D8B030D-6E8A-4147-A177-3AD203B41FA5}">
                      <a16:colId xmlns:a16="http://schemas.microsoft.com/office/drawing/2014/main" val="20000"/>
                    </a:ext>
                  </a:extLst>
                </a:gridCol>
                <a:gridCol w="2106314">
                  <a:extLst>
                    <a:ext uri="{9D8B030D-6E8A-4147-A177-3AD203B41FA5}">
                      <a16:colId xmlns:a16="http://schemas.microsoft.com/office/drawing/2014/main" val="20001"/>
                    </a:ext>
                  </a:extLst>
                </a:gridCol>
                <a:gridCol w="2718884">
                  <a:extLst>
                    <a:ext uri="{9D8B030D-6E8A-4147-A177-3AD203B41FA5}">
                      <a16:colId xmlns:a16="http://schemas.microsoft.com/office/drawing/2014/main" val="20002"/>
                    </a:ext>
                  </a:extLst>
                </a:gridCol>
              </a:tblGrid>
              <a:tr h="432048">
                <a:tc>
                  <a:txBody>
                    <a:bodyPr/>
                    <a:lstStyle/>
                    <a:p>
                      <a:r>
                        <a:rPr lang="tr-TR" sz="2200" dirty="0" smtClean="0"/>
                        <a:t>Su</a:t>
                      </a:r>
                      <a:endParaRPr lang="tr-TR" sz="2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200" dirty="0" smtClean="0"/>
                        <a:t>Tuzluluk (</a:t>
                      </a:r>
                      <a:r>
                        <a:rPr lang="tr-TR" sz="2200" b="0" i="0" kern="1200" dirty="0" smtClean="0">
                          <a:solidFill>
                            <a:schemeClr val="lt1"/>
                          </a:solidFill>
                          <a:effectLst/>
                          <a:latin typeface="+mn-lt"/>
                          <a:ea typeface="+mn-ea"/>
                          <a:cs typeface="+mn-cs"/>
                        </a:rPr>
                        <a:t>‰</a:t>
                      </a:r>
                      <a:r>
                        <a:rPr lang="tr-TR" sz="2200" dirty="0" smtClean="0"/>
                        <a:t>)</a:t>
                      </a:r>
                      <a:endParaRPr lang="tr-TR" sz="2200" dirty="0"/>
                    </a:p>
                  </a:txBody>
                  <a:tcPr/>
                </a:tc>
                <a:tc>
                  <a:txBody>
                    <a:bodyPr/>
                    <a:lstStyle/>
                    <a:p>
                      <a:pPr algn="ctr"/>
                      <a:r>
                        <a:rPr lang="tr-TR" sz="2200" dirty="0" smtClean="0"/>
                        <a:t>Yoğunluk</a:t>
                      </a:r>
                      <a:r>
                        <a:rPr lang="tr-TR" sz="2200" baseline="0" dirty="0" smtClean="0"/>
                        <a:t> (kg/m</a:t>
                      </a:r>
                      <a:r>
                        <a:rPr lang="tr-TR" sz="2200" baseline="30000" dirty="0" smtClean="0"/>
                        <a:t>3</a:t>
                      </a:r>
                      <a:r>
                        <a:rPr lang="tr-TR" sz="2200" baseline="0" dirty="0" smtClean="0"/>
                        <a:t>)</a:t>
                      </a:r>
                      <a:endParaRPr lang="tr-TR" sz="2200" dirty="0"/>
                    </a:p>
                  </a:txBody>
                  <a:tcPr/>
                </a:tc>
                <a:extLst>
                  <a:ext uri="{0D108BD9-81ED-4DB2-BD59-A6C34878D82A}">
                    <a16:rowId xmlns:a16="http://schemas.microsoft.com/office/drawing/2014/main" val="10000"/>
                  </a:ext>
                </a:extLst>
              </a:tr>
              <a:tr h="432048">
                <a:tc>
                  <a:txBody>
                    <a:bodyPr/>
                    <a:lstStyle/>
                    <a:p>
                      <a:r>
                        <a:rPr lang="tr-TR" sz="2200" dirty="0" smtClean="0">
                          <a:solidFill>
                            <a:srgbClr val="FF0000"/>
                          </a:solidFill>
                        </a:rPr>
                        <a:t>Karadeniz</a:t>
                      </a:r>
                      <a:r>
                        <a:rPr lang="tr-TR" sz="2200" baseline="0" dirty="0" smtClean="0">
                          <a:solidFill>
                            <a:srgbClr val="FF0000"/>
                          </a:solidFill>
                        </a:rPr>
                        <a:t> (yüzeyde)</a:t>
                      </a:r>
                      <a:endParaRPr lang="tr-TR" sz="2200" dirty="0">
                        <a:solidFill>
                          <a:srgbClr val="FF0000"/>
                        </a:solidFill>
                      </a:endParaRPr>
                    </a:p>
                  </a:txBody>
                  <a:tcPr/>
                </a:tc>
                <a:tc>
                  <a:txBody>
                    <a:bodyPr/>
                    <a:lstStyle/>
                    <a:p>
                      <a:pPr algn="ctr"/>
                      <a:r>
                        <a:rPr lang="tr-TR" sz="2200" dirty="0" smtClean="0">
                          <a:solidFill>
                            <a:srgbClr val="FF0000"/>
                          </a:solidFill>
                        </a:rPr>
                        <a:t>17-18</a:t>
                      </a:r>
                      <a:endParaRPr lang="tr-TR" sz="2200" dirty="0">
                        <a:solidFill>
                          <a:srgbClr val="FF0000"/>
                        </a:solidFill>
                      </a:endParaRPr>
                    </a:p>
                  </a:txBody>
                  <a:tcPr/>
                </a:tc>
                <a:tc>
                  <a:txBody>
                    <a:bodyPr/>
                    <a:lstStyle/>
                    <a:p>
                      <a:pPr algn="ctr"/>
                      <a:r>
                        <a:rPr lang="tr-TR" sz="2200" dirty="0" smtClean="0">
                          <a:solidFill>
                            <a:srgbClr val="FF0000"/>
                          </a:solidFill>
                        </a:rPr>
                        <a:t>1013</a:t>
                      </a:r>
                      <a:endParaRPr lang="tr-TR" sz="2200" dirty="0">
                        <a:solidFill>
                          <a:srgbClr val="FF0000"/>
                        </a:solidFill>
                      </a:endParaRPr>
                    </a:p>
                  </a:txBody>
                  <a:tcPr/>
                </a:tc>
                <a:extLst>
                  <a:ext uri="{0D108BD9-81ED-4DB2-BD59-A6C34878D82A}">
                    <a16:rowId xmlns:a16="http://schemas.microsoft.com/office/drawing/2014/main" val="10005"/>
                  </a:ext>
                </a:extLst>
              </a:tr>
              <a:tr h="432048">
                <a:tc>
                  <a:txBody>
                    <a:bodyPr/>
                    <a:lstStyle/>
                    <a:p>
                      <a:r>
                        <a:rPr lang="tr-TR" sz="2200" dirty="0" smtClean="0">
                          <a:solidFill>
                            <a:srgbClr val="FF0000"/>
                          </a:solidFill>
                        </a:rPr>
                        <a:t>Akdeniz</a:t>
                      </a:r>
                      <a:endParaRPr lang="tr-TR" sz="2200" dirty="0">
                        <a:solidFill>
                          <a:srgbClr val="FF0000"/>
                        </a:solidFill>
                      </a:endParaRPr>
                    </a:p>
                  </a:txBody>
                  <a:tcPr/>
                </a:tc>
                <a:tc>
                  <a:txBody>
                    <a:bodyPr/>
                    <a:lstStyle/>
                    <a:p>
                      <a:pPr algn="ctr"/>
                      <a:r>
                        <a:rPr lang="tr-TR" sz="2200" dirty="0" smtClean="0">
                          <a:solidFill>
                            <a:srgbClr val="FF0000"/>
                          </a:solidFill>
                        </a:rPr>
                        <a:t>34</a:t>
                      </a:r>
                      <a:endParaRPr lang="tr-TR" sz="2200" dirty="0">
                        <a:solidFill>
                          <a:srgbClr val="FF0000"/>
                        </a:solidFill>
                      </a:endParaRPr>
                    </a:p>
                  </a:txBody>
                  <a:tcPr/>
                </a:tc>
                <a:tc>
                  <a:txBody>
                    <a:bodyPr/>
                    <a:lstStyle/>
                    <a:p>
                      <a:pPr algn="ctr"/>
                      <a:r>
                        <a:rPr lang="tr-TR" sz="2200" dirty="0" smtClean="0">
                          <a:solidFill>
                            <a:srgbClr val="FF0000"/>
                          </a:solidFill>
                        </a:rPr>
                        <a:t>1028</a:t>
                      </a:r>
                      <a:endParaRPr lang="tr-TR" sz="2200" dirty="0">
                        <a:solidFill>
                          <a:srgbClr val="FF0000"/>
                        </a:solidFill>
                      </a:endParaRPr>
                    </a:p>
                  </a:txBody>
                  <a:tcPr/>
                </a:tc>
                <a:extLst>
                  <a:ext uri="{0D108BD9-81ED-4DB2-BD59-A6C34878D82A}">
                    <a16:rowId xmlns:a16="http://schemas.microsoft.com/office/drawing/2014/main" val="10006"/>
                  </a:ext>
                </a:extLst>
              </a:tr>
              <a:tr h="432048">
                <a:tc>
                  <a:txBody>
                    <a:bodyPr/>
                    <a:lstStyle/>
                    <a:p>
                      <a:r>
                        <a:rPr lang="tr-TR" sz="2200" dirty="0" smtClean="0">
                          <a:solidFill>
                            <a:srgbClr val="00B050"/>
                          </a:solidFill>
                        </a:rPr>
                        <a:t>İstanbul Boğazı </a:t>
                      </a:r>
                      <a:r>
                        <a:rPr lang="tr-TR" sz="2200" baseline="0" dirty="0" smtClean="0">
                          <a:solidFill>
                            <a:srgbClr val="00B050"/>
                          </a:solidFill>
                        </a:rPr>
                        <a:t>(üst tabaka)</a:t>
                      </a:r>
                      <a:endParaRPr lang="tr-TR" sz="2200" dirty="0">
                        <a:solidFill>
                          <a:srgbClr val="00B050"/>
                        </a:solidFill>
                      </a:endParaRPr>
                    </a:p>
                  </a:txBody>
                  <a:tcPr/>
                </a:tc>
                <a:tc>
                  <a:txBody>
                    <a:bodyPr/>
                    <a:lstStyle/>
                    <a:p>
                      <a:pPr algn="ctr"/>
                      <a:r>
                        <a:rPr lang="tr-TR" sz="2200" dirty="0" smtClean="0">
                          <a:solidFill>
                            <a:srgbClr val="00B050"/>
                          </a:solidFill>
                        </a:rPr>
                        <a:t>18-22</a:t>
                      </a:r>
                      <a:endParaRPr lang="tr-TR" sz="2200" dirty="0">
                        <a:solidFill>
                          <a:srgbClr val="00B050"/>
                        </a:solidFill>
                      </a:endParaRPr>
                    </a:p>
                  </a:txBody>
                  <a:tcPr/>
                </a:tc>
                <a:tc>
                  <a:txBody>
                    <a:bodyPr/>
                    <a:lstStyle/>
                    <a:p>
                      <a:pPr algn="ctr"/>
                      <a:endParaRPr lang="tr-TR" sz="2200" dirty="0"/>
                    </a:p>
                  </a:txBody>
                  <a:tcPr/>
                </a:tc>
                <a:extLst>
                  <a:ext uri="{0D108BD9-81ED-4DB2-BD59-A6C34878D82A}">
                    <a16:rowId xmlns:a16="http://schemas.microsoft.com/office/drawing/2014/main" val="10012"/>
                  </a:ext>
                </a:extLst>
              </a:tr>
              <a:tr h="4320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200" dirty="0" smtClean="0">
                          <a:solidFill>
                            <a:srgbClr val="00B050"/>
                          </a:solidFill>
                        </a:rPr>
                        <a:t>İstanbul Boğazı </a:t>
                      </a:r>
                      <a:r>
                        <a:rPr lang="tr-TR" sz="2200" baseline="0" dirty="0" smtClean="0">
                          <a:solidFill>
                            <a:srgbClr val="00B050"/>
                          </a:solidFill>
                        </a:rPr>
                        <a:t>(alt tabaka)</a:t>
                      </a:r>
                      <a:endParaRPr lang="tr-TR" sz="2200" dirty="0" smtClean="0">
                        <a:solidFill>
                          <a:srgbClr val="00B050"/>
                        </a:solidFill>
                      </a:endParaRPr>
                    </a:p>
                  </a:txBody>
                  <a:tcPr/>
                </a:tc>
                <a:tc>
                  <a:txBody>
                    <a:bodyPr/>
                    <a:lstStyle/>
                    <a:p>
                      <a:pPr algn="ctr"/>
                      <a:r>
                        <a:rPr lang="tr-TR" sz="2200" dirty="0" smtClean="0">
                          <a:solidFill>
                            <a:srgbClr val="00B050"/>
                          </a:solidFill>
                        </a:rPr>
                        <a:t>34</a:t>
                      </a:r>
                      <a:endParaRPr lang="tr-TR" sz="2200" dirty="0">
                        <a:solidFill>
                          <a:srgbClr val="00B050"/>
                        </a:solidFill>
                      </a:endParaRPr>
                    </a:p>
                  </a:txBody>
                  <a:tcPr/>
                </a:tc>
                <a:tc>
                  <a:txBody>
                    <a:bodyPr/>
                    <a:lstStyle/>
                    <a:p>
                      <a:pPr algn="ctr"/>
                      <a:endParaRPr lang="tr-TR" sz="2200" dirty="0"/>
                    </a:p>
                  </a:txBody>
                  <a:tcPr/>
                </a:tc>
                <a:extLst>
                  <a:ext uri="{0D108BD9-81ED-4DB2-BD59-A6C34878D82A}">
                    <a16:rowId xmlns:a16="http://schemas.microsoft.com/office/drawing/2014/main" val="10013"/>
                  </a:ext>
                </a:extLst>
              </a:tr>
              <a:tr h="432048">
                <a:tc>
                  <a:txBody>
                    <a:bodyPr/>
                    <a:lstStyle/>
                    <a:p>
                      <a:r>
                        <a:rPr lang="tr-TR" sz="2200" dirty="0" smtClean="0">
                          <a:solidFill>
                            <a:srgbClr val="FF0000"/>
                          </a:solidFill>
                        </a:rPr>
                        <a:t>Marmara Denizi</a:t>
                      </a:r>
                      <a:r>
                        <a:rPr lang="tr-TR" sz="2200" baseline="0" dirty="0" smtClean="0">
                          <a:solidFill>
                            <a:srgbClr val="FF0000"/>
                          </a:solidFill>
                        </a:rPr>
                        <a:t> (üst tabaka)</a:t>
                      </a:r>
                      <a:endParaRPr lang="tr-TR" sz="2200" dirty="0">
                        <a:solidFill>
                          <a:srgbClr val="FF0000"/>
                        </a:solidFill>
                      </a:endParaRPr>
                    </a:p>
                  </a:txBody>
                  <a:tcPr/>
                </a:tc>
                <a:tc>
                  <a:txBody>
                    <a:bodyPr/>
                    <a:lstStyle/>
                    <a:p>
                      <a:pPr algn="ctr"/>
                      <a:r>
                        <a:rPr lang="tr-TR" sz="2200" dirty="0" smtClean="0">
                          <a:solidFill>
                            <a:srgbClr val="FF0000"/>
                          </a:solidFill>
                        </a:rPr>
                        <a:t>25</a:t>
                      </a:r>
                      <a:endParaRPr lang="tr-TR" sz="2200" dirty="0">
                        <a:solidFill>
                          <a:srgbClr val="FF0000"/>
                        </a:solidFill>
                      </a:endParaRPr>
                    </a:p>
                  </a:txBody>
                  <a:tcPr/>
                </a:tc>
                <a:tc>
                  <a:txBody>
                    <a:bodyPr/>
                    <a:lstStyle/>
                    <a:p>
                      <a:pPr algn="ctr"/>
                      <a:endParaRPr lang="tr-TR" sz="2200" dirty="0"/>
                    </a:p>
                  </a:txBody>
                  <a:tcPr/>
                </a:tc>
                <a:extLst>
                  <a:ext uri="{0D108BD9-81ED-4DB2-BD59-A6C34878D82A}">
                    <a16:rowId xmlns:a16="http://schemas.microsoft.com/office/drawing/2014/main" val="2830534692"/>
                  </a:ext>
                </a:extLst>
              </a:tr>
              <a:tr h="432048">
                <a:tc>
                  <a:txBody>
                    <a:bodyPr/>
                    <a:lstStyle/>
                    <a:p>
                      <a:r>
                        <a:rPr lang="tr-TR" sz="2200" dirty="0" smtClean="0">
                          <a:solidFill>
                            <a:srgbClr val="FF0000"/>
                          </a:solidFill>
                        </a:rPr>
                        <a:t>Marmara Denizi</a:t>
                      </a:r>
                      <a:r>
                        <a:rPr lang="tr-TR" sz="2200" baseline="0" dirty="0" smtClean="0">
                          <a:solidFill>
                            <a:srgbClr val="FF0000"/>
                          </a:solidFill>
                        </a:rPr>
                        <a:t> (alt tabaka)</a:t>
                      </a:r>
                      <a:endParaRPr lang="tr-TR" sz="2200" dirty="0">
                        <a:solidFill>
                          <a:srgbClr val="FF0000"/>
                        </a:solidFill>
                      </a:endParaRPr>
                    </a:p>
                  </a:txBody>
                  <a:tcPr/>
                </a:tc>
                <a:tc>
                  <a:txBody>
                    <a:bodyPr/>
                    <a:lstStyle/>
                    <a:p>
                      <a:pPr algn="ctr"/>
                      <a:r>
                        <a:rPr lang="tr-TR" sz="2200" dirty="0" smtClean="0">
                          <a:solidFill>
                            <a:srgbClr val="FF0000"/>
                          </a:solidFill>
                        </a:rPr>
                        <a:t>34</a:t>
                      </a:r>
                      <a:endParaRPr lang="tr-TR" sz="2200" dirty="0">
                        <a:solidFill>
                          <a:srgbClr val="FF0000"/>
                        </a:solidFill>
                      </a:endParaRPr>
                    </a:p>
                  </a:txBody>
                  <a:tcPr/>
                </a:tc>
                <a:tc>
                  <a:txBody>
                    <a:bodyPr/>
                    <a:lstStyle/>
                    <a:p>
                      <a:pPr algn="ctr"/>
                      <a:endParaRPr lang="tr-TR" sz="2200" dirty="0"/>
                    </a:p>
                  </a:txBody>
                  <a:tcPr/>
                </a:tc>
                <a:extLst>
                  <a:ext uri="{0D108BD9-81ED-4DB2-BD59-A6C34878D82A}">
                    <a16:rowId xmlns:a16="http://schemas.microsoft.com/office/drawing/2014/main" val="3023208577"/>
                  </a:ext>
                </a:extLst>
              </a:tr>
            </a:tbl>
          </a:graphicData>
        </a:graphic>
      </p:graphicFrame>
    </p:spTree>
    <p:extLst>
      <p:ext uri="{BB962C8B-B14F-4D97-AF65-F5344CB8AC3E}">
        <p14:creationId xmlns:p14="http://schemas.microsoft.com/office/powerpoint/2010/main" val="1162571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67544" y="692696"/>
            <a:ext cx="8229600" cy="6165304"/>
          </a:xfrm>
        </p:spPr>
        <p:txBody>
          <a:bodyPr>
            <a:normAutofit/>
          </a:bodyPr>
          <a:lstStyle/>
          <a:p>
            <a:r>
              <a:rPr lang="tr-TR" dirty="0" smtClean="0"/>
              <a:t>Boğazlar </a:t>
            </a:r>
            <a:r>
              <a:rPr lang="tr-TR" dirty="0"/>
              <a:t>ve Marmara </a:t>
            </a:r>
            <a:r>
              <a:rPr lang="tr-TR" dirty="0" smtClean="0"/>
              <a:t>Denizi hariç, </a:t>
            </a:r>
            <a:r>
              <a:rPr lang="tr-TR" dirty="0"/>
              <a:t>denizlerimizde </a:t>
            </a:r>
            <a:r>
              <a:rPr lang="tr-TR" dirty="0" smtClean="0"/>
              <a:t>ilk </a:t>
            </a:r>
            <a:r>
              <a:rPr lang="tr-TR" dirty="0"/>
              <a:t>ve </a:t>
            </a:r>
            <a:r>
              <a:rPr lang="tr-TR" dirty="0" smtClean="0"/>
              <a:t>sonbaharda </a:t>
            </a:r>
            <a:r>
              <a:rPr lang="tr-TR" dirty="0"/>
              <a:t>deniz ortamı hemen hemen </a:t>
            </a:r>
            <a:r>
              <a:rPr lang="tr-TR" dirty="0">
                <a:solidFill>
                  <a:srgbClr val="FFFF00"/>
                </a:solidFill>
              </a:rPr>
              <a:t>tam karışım </a:t>
            </a:r>
            <a:r>
              <a:rPr lang="tr-TR" dirty="0" smtClean="0">
                <a:solidFill>
                  <a:srgbClr val="FFFF00"/>
                </a:solidFill>
              </a:rPr>
              <a:t>halindedir.</a:t>
            </a:r>
          </a:p>
          <a:p>
            <a:pPr marL="0" indent="0">
              <a:buNone/>
            </a:pPr>
            <a:r>
              <a:rPr lang="tr-TR" dirty="0" smtClean="0"/>
              <a:t> </a:t>
            </a:r>
          </a:p>
          <a:p>
            <a:r>
              <a:rPr lang="tr-TR" dirty="0" smtClean="0"/>
              <a:t>Bu </a:t>
            </a:r>
            <a:r>
              <a:rPr lang="tr-TR" dirty="0"/>
              <a:t>mevsimlerde </a:t>
            </a:r>
            <a:r>
              <a:rPr lang="tr-TR" dirty="0" err="1" smtClean="0">
                <a:solidFill>
                  <a:srgbClr val="FFFF00"/>
                </a:solidFill>
              </a:rPr>
              <a:t>atıksuların</a:t>
            </a:r>
            <a:r>
              <a:rPr lang="tr-TR" dirty="0" smtClean="0">
                <a:solidFill>
                  <a:srgbClr val="FFFF00"/>
                </a:solidFill>
              </a:rPr>
              <a:t> </a:t>
            </a:r>
            <a:r>
              <a:rPr lang="tr-TR" dirty="0">
                <a:solidFill>
                  <a:srgbClr val="FFFF00"/>
                </a:solidFill>
              </a:rPr>
              <a:t>yüzeye çıkması </a:t>
            </a:r>
            <a:r>
              <a:rPr lang="tr-TR" dirty="0"/>
              <a:t>söz </a:t>
            </a:r>
            <a:r>
              <a:rPr lang="tr-TR" dirty="0" smtClean="0"/>
              <a:t>konusudur.</a:t>
            </a:r>
            <a:endParaRPr lang="tr-TR" dirty="0"/>
          </a:p>
          <a:p>
            <a:endParaRPr lang="tr-TR" dirty="0"/>
          </a:p>
        </p:txBody>
      </p:sp>
    </p:spTree>
    <p:extLst>
      <p:ext uri="{BB962C8B-B14F-4D97-AF65-F5344CB8AC3E}">
        <p14:creationId xmlns:p14="http://schemas.microsoft.com/office/powerpoint/2010/main" val="25326665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3"/>
          <p:cNvSpPr txBox="1">
            <a:spLocks noChangeArrowheads="1"/>
          </p:cNvSpPr>
          <p:nvPr/>
        </p:nvSpPr>
        <p:spPr bwMode="auto">
          <a:xfrm>
            <a:off x="0" y="0"/>
            <a:ext cx="9144000" cy="779463"/>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tr-TR"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tr-TR"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9397" name="14 Metin kutusu"/>
          <p:cNvSpPr txBox="1">
            <a:spLocks noChangeArrowheads="1"/>
          </p:cNvSpPr>
          <p:nvPr/>
        </p:nvSpPr>
        <p:spPr bwMode="auto">
          <a:xfrm>
            <a:off x="357188" y="1285875"/>
            <a:ext cx="8429625"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50000"/>
              </a:lnSpc>
              <a:spcBef>
                <a:spcPct val="0"/>
              </a:spcBef>
              <a:spcAft>
                <a:spcPct val="0"/>
              </a:spcAft>
              <a:buClrTx/>
              <a:buSzTx/>
              <a:buFontTx/>
              <a:buNone/>
              <a:tabLst/>
              <a:defRPr/>
            </a:pPr>
            <a:endParaRPr kumimoji="0" lang="tr-TR" altLang="en-US" sz="24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50000"/>
              </a:lnSpc>
              <a:spcBef>
                <a:spcPct val="0"/>
              </a:spcBef>
              <a:spcAft>
                <a:spcPct val="0"/>
              </a:spcAft>
              <a:buClrTx/>
              <a:buSzTx/>
              <a:buFontTx/>
              <a:buNone/>
              <a:tabLst/>
              <a:defRPr/>
            </a:pPr>
            <a:r>
              <a:rPr kumimoji="0" lang="tr-TR" altLang="en-US" sz="24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1. Giriş</a:t>
            </a:r>
          </a:p>
          <a:p>
            <a:pPr marL="0" marR="0" lvl="0" indent="0" algn="just" defTabSz="914400" rtl="0" eaLnBrk="1" fontAlgn="base" latinLnBrk="0" hangingPunct="1">
              <a:lnSpc>
                <a:spcPct val="150000"/>
              </a:lnSpc>
              <a:spcBef>
                <a:spcPct val="0"/>
              </a:spcBef>
              <a:spcAft>
                <a:spcPct val="0"/>
              </a:spcAft>
              <a:buClrTx/>
              <a:buSzTx/>
              <a:buFontTx/>
              <a:buNone/>
              <a:tabLst/>
              <a:defRPr/>
            </a:pPr>
            <a:r>
              <a:rPr kumimoji="0" lang="tr-TR" altLang="en-US" sz="24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2. </a:t>
            </a:r>
            <a:r>
              <a:rPr lang="tr-TR" altLang="en-US" sz="2400" b="1" dirty="0" smtClean="0">
                <a:solidFill>
                  <a:srgbClr val="FFFF00"/>
                </a:solidFill>
                <a:cs typeface="Arial" panose="020B0604020202020204" pitchFamily="34" charset="0"/>
                <a:sym typeface="Wingdings" panose="05000000000000000000" pitchFamily="2" charset="2"/>
              </a:rPr>
              <a:t>Yüzey ve batmış </a:t>
            </a:r>
            <a:r>
              <a:rPr lang="tr-TR" altLang="en-US" sz="2400" b="1" dirty="0" err="1" smtClean="0">
                <a:solidFill>
                  <a:srgbClr val="FFFF00"/>
                </a:solidFill>
                <a:cs typeface="Arial" panose="020B0604020202020204" pitchFamily="34" charset="0"/>
                <a:sym typeface="Wingdings" panose="05000000000000000000" pitchFamily="2" charset="2"/>
              </a:rPr>
              <a:t>atıksu</a:t>
            </a:r>
            <a:r>
              <a:rPr lang="tr-TR" altLang="en-US" sz="2400" b="1" dirty="0" smtClean="0">
                <a:solidFill>
                  <a:srgbClr val="FFFF00"/>
                </a:solidFill>
                <a:cs typeface="Arial" panose="020B0604020202020204" pitchFamily="34" charset="0"/>
                <a:sym typeface="Wingdings" panose="05000000000000000000" pitchFamily="2" charset="2"/>
              </a:rPr>
              <a:t> tarlası</a:t>
            </a:r>
            <a:r>
              <a:rPr kumimoji="0" lang="tr-TR" altLang="en-US" sz="24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p>
          <a:p>
            <a:pPr marL="0" marR="0" lvl="0" indent="0" algn="just" defTabSz="914400" rtl="0" eaLnBrk="1" fontAlgn="base" latinLnBrk="0" hangingPunct="1">
              <a:lnSpc>
                <a:spcPct val="150000"/>
              </a:lnSpc>
              <a:spcBef>
                <a:spcPct val="0"/>
              </a:spcBef>
              <a:spcAft>
                <a:spcPct val="0"/>
              </a:spcAft>
              <a:buClrTx/>
              <a:buSzTx/>
              <a:buFontTx/>
              <a:buNone/>
              <a:tabLst/>
              <a:defRPr/>
            </a:pPr>
            <a:r>
              <a:rPr kumimoji="0" lang="tr-TR" altLang="en-US" sz="24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3. Seyrelme</a:t>
            </a:r>
          </a:p>
          <a:p>
            <a:pPr marL="0" marR="0" lvl="0" indent="0" algn="just" defTabSz="914400" rtl="0" eaLnBrk="1" fontAlgn="base" latinLnBrk="0" hangingPunct="1">
              <a:lnSpc>
                <a:spcPct val="150000"/>
              </a:lnSpc>
              <a:spcBef>
                <a:spcPct val="0"/>
              </a:spcBef>
              <a:spcAft>
                <a:spcPct val="0"/>
              </a:spcAft>
              <a:buClrTx/>
              <a:buSzTx/>
              <a:buFontTx/>
              <a:buNone/>
              <a:tabLst/>
              <a:defRPr/>
            </a:pPr>
            <a:r>
              <a:rPr lang="tr-TR" altLang="en-US" sz="2400" b="1" dirty="0">
                <a:solidFill>
                  <a:srgbClr val="FFFF00"/>
                </a:solidFill>
                <a:cs typeface="Arial" panose="020B0604020202020204" pitchFamily="34" charset="0"/>
                <a:sym typeface="Wingdings" panose="05000000000000000000" pitchFamily="2" charset="2"/>
              </a:rPr>
              <a:t>4</a:t>
            </a:r>
            <a:r>
              <a:rPr kumimoji="0" lang="tr-TR" altLang="en-US" sz="24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lang="tr-TR" altLang="en-US" sz="2400" b="1" dirty="0" smtClean="0">
                <a:solidFill>
                  <a:srgbClr val="FFFF00"/>
                </a:solidFill>
                <a:cs typeface="Arial" panose="020B0604020202020204" pitchFamily="34" charset="0"/>
                <a:sym typeface="Wingdings" panose="05000000000000000000" pitchFamily="2" charset="2"/>
              </a:rPr>
              <a:t>İ</a:t>
            </a:r>
            <a:r>
              <a:rPr kumimoji="0" lang="tr-TR" altLang="en-US" sz="2400" b="1" i="0"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zleme</a:t>
            </a:r>
            <a:endParaRPr kumimoji="0" lang="tr-TR" altLang="en-US" sz="24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just" defTabSz="914400" rtl="0" eaLnBrk="1" fontAlgn="base" latinLnBrk="0" hangingPunct="1">
              <a:lnSpc>
                <a:spcPct val="150000"/>
              </a:lnSpc>
              <a:spcBef>
                <a:spcPct val="0"/>
              </a:spcBef>
              <a:spcAft>
                <a:spcPct val="0"/>
              </a:spcAft>
              <a:buClrTx/>
              <a:buSzTx/>
              <a:buFontTx/>
              <a:buNone/>
              <a:tabLst/>
              <a:defRPr/>
            </a:pPr>
            <a:r>
              <a:rPr lang="tr-TR" altLang="en-US" sz="2400" b="1" dirty="0">
                <a:solidFill>
                  <a:srgbClr val="FFFF00"/>
                </a:solidFill>
                <a:cs typeface="Arial" panose="020B0604020202020204" pitchFamily="34" charset="0"/>
                <a:sym typeface="Wingdings" panose="05000000000000000000" pitchFamily="2" charset="2"/>
              </a:rPr>
              <a:t>5</a:t>
            </a:r>
            <a:r>
              <a:rPr kumimoji="0" lang="tr-TR" altLang="en-US" sz="24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 Sonuçlar</a:t>
            </a:r>
            <a:endParaRPr kumimoji="0" lang="tr-TR" altLang="tr-TR" sz="2400" b="0" i="0" u="none" strike="noStrike" kern="1200" cap="none" spc="0" normalizeH="0" baseline="0" noProof="0" dirty="0" smtClean="0">
              <a:ln>
                <a:noFill/>
              </a:ln>
              <a:solidFill>
                <a:srgbClr val="FFFF00"/>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50000"/>
              </a:lnSpc>
              <a:spcBef>
                <a:spcPct val="0"/>
              </a:spcBef>
              <a:spcAft>
                <a:spcPct val="0"/>
              </a:spcAft>
              <a:buClrTx/>
              <a:buSzTx/>
              <a:buFontTx/>
              <a:buNone/>
              <a:tabLst/>
              <a:defRPr/>
            </a:pPr>
            <a:r>
              <a:rPr kumimoji="0" lang="tr-TR" altLang="en-US" sz="24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p>
          <a:p>
            <a:pPr marL="0" marR="0" lvl="0" indent="0" algn="just" defTabSz="914400" rtl="0" eaLnBrk="1" fontAlgn="base" latinLnBrk="0" hangingPunct="1">
              <a:lnSpc>
                <a:spcPct val="150000"/>
              </a:lnSpc>
              <a:spcBef>
                <a:spcPct val="0"/>
              </a:spcBef>
              <a:spcAft>
                <a:spcPct val="0"/>
              </a:spcAft>
              <a:buClrTx/>
              <a:buSzTx/>
              <a:buFontTx/>
              <a:buNone/>
              <a:tabLst/>
              <a:defRPr/>
            </a:pPr>
            <a:endParaRPr kumimoji="0" lang="tr-TR" altLang="en-US" sz="24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24580" name="12 Metin kutusu"/>
          <p:cNvSpPr txBox="1">
            <a:spLocks noChangeArrowheads="1"/>
          </p:cNvSpPr>
          <p:nvPr/>
        </p:nvSpPr>
        <p:spPr bwMode="auto">
          <a:xfrm>
            <a:off x="684213" y="214313"/>
            <a:ext cx="7632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en-US" sz="2800" b="1" i="0" u="none" strike="noStrike" kern="1200" cap="none" spc="0" normalizeH="0" baseline="0" noProof="0" smtClean="0">
                <a:ln>
                  <a:noFill/>
                </a:ln>
                <a:solidFill>
                  <a:srgbClr val="FF0000"/>
                </a:solidFill>
                <a:effectLst/>
                <a:uLnTx/>
                <a:uFillTx/>
                <a:latin typeface="Arial" panose="020B0604020202020204" pitchFamily="34" charset="0"/>
                <a:ea typeface="+mn-ea"/>
                <a:cs typeface="Arial" panose="020B0604020202020204" pitchFamily="34" charset="0"/>
              </a:rPr>
              <a:t>İçerik</a:t>
            </a:r>
          </a:p>
        </p:txBody>
      </p:sp>
      <p:sp>
        <p:nvSpPr>
          <p:cNvPr id="6" name="Dikdörtgen 5"/>
          <p:cNvSpPr/>
          <p:nvPr/>
        </p:nvSpPr>
        <p:spPr bwMode="auto">
          <a:xfrm>
            <a:off x="0" y="6453188"/>
            <a:ext cx="9144000" cy="404812"/>
          </a:xfrm>
          <a:prstGeom prst="rect">
            <a:avLst/>
          </a:prstGeom>
          <a:solidFill>
            <a:schemeClr val="bg1">
              <a:lumMod val="95000"/>
            </a:schemeClr>
          </a:solidFill>
          <a:ln w="9525" cap="flat" cmpd="sng" algn="ctr">
            <a:noFill/>
            <a:prstDash val="solid"/>
            <a:round/>
            <a:headEnd type="none" w="med" len="med"/>
            <a:tailEnd type="non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0421224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9397">
                                            <p:txEl>
                                              <p:pRg st="1" end="1"/>
                                            </p:txEl>
                                          </p:spTgt>
                                        </p:tgtEl>
                                        <p:attrNameLst>
                                          <p:attrName>style.visibility</p:attrName>
                                        </p:attrNameLst>
                                      </p:cBhvr>
                                      <p:to>
                                        <p:strVal val="visible"/>
                                      </p:to>
                                    </p:set>
                                    <p:anim calcmode="lin" valueType="num">
                                      <p:cBhvr additive="base">
                                        <p:cTn id="7" dur="500" fill="hold"/>
                                        <p:tgtEl>
                                          <p:spTgt spid="5939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9397">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9397">
                                            <p:txEl>
                                              <p:pRg st="2" end="2"/>
                                            </p:txEl>
                                          </p:spTgt>
                                        </p:tgtEl>
                                        <p:attrNameLst>
                                          <p:attrName>style.visibility</p:attrName>
                                        </p:attrNameLst>
                                      </p:cBhvr>
                                      <p:to>
                                        <p:strVal val="visible"/>
                                      </p:to>
                                    </p:set>
                                    <p:anim calcmode="lin" valueType="num">
                                      <p:cBhvr additive="base">
                                        <p:cTn id="11" dur="500" fill="hold"/>
                                        <p:tgtEl>
                                          <p:spTgt spid="59397">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9397">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9397">
                                            <p:txEl>
                                              <p:pRg st="3" end="3"/>
                                            </p:txEl>
                                          </p:spTgt>
                                        </p:tgtEl>
                                        <p:attrNameLst>
                                          <p:attrName>style.visibility</p:attrName>
                                        </p:attrNameLst>
                                      </p:cBhvr>
                                      <p:to>
                                        <p:strVal val="visible"/>
                                      </p:to>
                                    </p:set>
                                    <p:anim calcmode="lin" valueType="num">
                                      <p:cBhvr additive="base">
                                        <p:cTn id="15" dur="500" fill="hold"/>
                                        <p:tgtEl>
                                          <p:spTgt spid="59397">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9397">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9397">
                                            <p:txEl>
                                              <p:pRg st="4" end="4"/>
                                            </p:txEl>
                                          </p:spTgt>
                                        </p:tgtEl>
                                        <p:attrNameLst>
                                          <p:attrName>style.visibility</p:attrName>
                                        </p:attrNameLst>
                                      </p:cBhvr>
                                      <p:to>
                                        <p:strVal val="visible"/>
                                      </p:to>
                                    </p:set>
                                    <p:anim calcmode="lin" valueType="num">
                                      <p:cBhvr additive="base">
                                        <p:cTn id="19" dur="500" fill="hold"/>
                                        <p:tgtEl>
                                          <p:spTgt spid="5939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9397">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9397">
                                            <p:txEl>
                                              <p:pRg st="5" end="5"/>
                                            </p:txEl>
                                          </p:spTgt>
                                        </p:tgtEl>
                                        <p:attrNameLst>
                                          <p:attrName>style.visibility</p:attrName>
                                        </p:attrNameLst>
                                      </p:cBhvr>
                                      <p:to>
                                        <p:strVal val="visible"/>
                                      </p:to>
                                    </p:set>
                                    <p:anim calcmode="lin" valueType="num">
                                      <p:cBhvr additive="base">
                                        <p:cTn id="23" dur="500" fill="hold"/>
                                        <p:tgtEl>
                                          <p:spTgt spid="59397">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9397">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9397">
                                            <p:txEl>
                                              <p:pRg st="6" end="6"/>
                                            </p:txEl>
                                          </p:spTgt>
                                        </p:tgtEl>
                                        <p:attrNameLst>
                                          <p:attrName>style.visibility</p:attrName>
                                        </p:attrNameLst>
                                      </p:cBhvr>
                                      <p:to>
                                        <p:strVal val="visible"/>
                                      </p:to>
                                    </p:set>
                                    <p:anim calcmode="lin" valueType="num">
                                      <p:cBhvr additive="base">
                                        <p:cTn id="27" dur="500" fill="hold"/>
                                        <p:tgtEl>
                                          <p:spTgt spid="59397">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939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7"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76672"/>
            <a:ext cx="8363272" cy="6381328"/>
          </a:xfrm>
        </p:spPr>
        <p:txBody>
          <a:bodyPr>
            <a:normAutofit/>
          </a:bodyPr>
          <a:lstStyle/>
          <a:p>
            <a:r>
              <a:rPr lang="tr-TR" dirty="0" smtClean="0"/>
              <a:t>Buna </a:t>
            </a:r>
            <a:r>
              <a:rPr lang="tr-TR" dirty="0"/>
              <a:t>mukabil Boğazlar ve Marmara </a:t>
            </a:r>
            <a:r>
              <a:rPr lang="tr-TR" dirty="0" smtClean="0"/>
              <a:t>Denizi’nde</a:t>
            </a:r>
            <a:r>
              <a:rPr lang="tr-TR" dirty="0"/>
              <a:t>, tabakalı </a:t>
            </a:r>
            <a:r>
              <a:rPr lang="tr-TR" dirty="0" smtClean="0"/>
              <a:t>akım (</a:t>
            </a:r>
            <a:r>
              <a:rPr lang="tr-TR" dirty="0"/>
              <a:t>üstte Karadeniz suyu</a:t>
            </a:r>
            <a:r>
              <a:rPr lang="tr-TR" dirty="0" smtClean="0"/>
              <a:t>, altta </a:t>
            </a:r>
            <a:r>
              <a:rPr lang="tr-TR" dirty="0"/>
              <a:t>Akdeniz suyu) </a:t>
            </a:r>
            <a:r>
              <a:rPr lang="tr-TR" dirty="0" smtClean="0"/>
              <a:t>dolayısıyla sabit </a:t>
            </a:r>
            <a:r>
              <a:rPr lang="tr-TR" dirty="0"/>
              <a:t>ve kararlı </a:t>
            </a:r>
            <a:r>
              <a:rPr lang="tr-TR" dirty="0" smtClean="0">
                <a:solidFill>
                  <a:srgbClr val="FFFF00"/>
                </a:solidFill>
              </a:rPr>
              <a:t>yoğunluk tabakası </a:t>
            </a:r>
            <a:r>
              <a:rPr lang="tr-TR" dirty="0" smtClean="0"/>
              <a:t>bulunmaktadır.</a:t>
            </a:r>
          </a:p>
          <a:p>
            <a:endParaRPr lang="tr-TR" dirty="0" smtClean="0"/>
          </a:p>
          <a:p>
            <a:r>
              <a:rPr lang="tr-TR" dirty="0" smtClean="0"/>
              <a:t>Böylece her mevsimde </a:t>
            </a:r>
            <a:r>
              <a:rPr lang="tr-TR" dirty="0">
                <a:solidFill>
                  <a:srgbClr val="FFFF00"/>
                </a:solidFill>
              </a:rPr>
              <a:t>batmış </a:t>
            </a:r>
            <a:r>
              <a:rPr lang="tr-TR" dirty="0" err="1">
                <a:solidFill>
                  <a:srgbClr val="FFFF00"/>
                </a:solidFill>
              </a:rPr>
              <a:t>atıksu</a:t>
            </a:r>
            <a:r>
              <a:rPr lang="tr-TR" dirty="0">
                <a:solidFill>
                  <a:srgbClr val="FFFF00"/>
                </a:solidFill>
              </a:rPr>
              <a:t> tarlası </a:t>
            </a:r>
            <a:r>
              <a:rPr lang="tr-TR" dirty="0" smtClean="0"/>
              <a:t>meydana gelmektedir.</a:t>
            </a:r>
            <a:endParaRPr lang="tr-TR" dirty="0"/>
          </a:p>
          <a:p>
            <a:endParaRPr lang="tr-TR" dirty="0"/>
          </a:p>
        </p:txBody>
      </p:sp>
    </p:spTree>
    <p:extLst>
      <p:ext uri="{BB962C8B-B14F-4D97-AF65-F5344CB8AC3E}">
        <p14:creationId xmlns:p14="http://schemas.microsoft.com/office/powerpoint/2010/main" val="7468968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95536" y="116632"/>
            <a:ext cx="8229600" cy="1143000"/>
          </a:xfrm>
        </p:spPr>
        <p:txBody>
          <a:bodyPr/>
          <a:lstStyle/>
          <a:p>
            <a:r>
              <a:rPr lang="tr-TR" dirty="0" smtClean="0"/>
              <a:t>Tuzla Deniz Deşarjı-II Kademe</a:t>
            </a:r>
            <a:endParaRPr lang="tr-TR" dirty="0"/>
          </a:p>
        </p:txBody>
      </p:sp>
      <p:pic>
        <p:nvPicPr>
          <p:cNvPr id="7170" name="Picture 2" descr="tuzla-santiye-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56964" y="1075556"/>
            <a:ext cx="666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uzla-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964" y="3933056"/>
            <a:ext cx="666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7037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9352" y="968488"/>
            <a:ext cx="666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3" name="Unvan 2"/>
          <p:cNvSpPr>
            <a:spLocks noGrp="1"/>
          </p:cNvSpPr>
          <p:nvPr>
            <p:ph type="title"/>
          </p:nvPr>
        </p:nvSpPr>
        <p:spPr>
          <a:xfrm>
            <a:off x="368302" y="-20706"/>
            <a:ext cx="8229600" cy="1143000"/>
          </a:xfrm>
        </p:spPr>
        <p:txBody>
          <a:bodyPr/>
          <a:lstStyle/>
          <a:p>
            <a:r>
              <a:rPr lang="tr-TR" dirty="0">
                <a:solidFill>
                  <a:srgbClr val="FFFFFF"/>
                </a:solidFill>
              </a:rPr>
              <a:t>Tuzla Deniz Deşarjı</a:t>
            </a:r>
            <a:endParaRPr lang="tr-TR" dirty="0"/>
          </a:p>
        </p:txBody>
      </p:sp>
      <p:pic>
        <p:nvPicPr>
          <p:cNvPr id="24580" name="Picture 4" descr="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49352" y="3861048"/>
            <a:ext cx="666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28305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114"/>
          <a:stretch/>
        </p:blipFill>
        <p:spPr bwMode="auto">
          <a:xfrm>
            <a:off x="468313" y="522288"/>
            <a:ext cx="8442325" cy="6075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4 Metin kutusu"/>
          <p:cNvSpPr txBox="1">
            <a:spLocks noChangeArrowheads="1"/>
          </p:cNvSpPr>
          <p:nvPr/>
        </p:nvSpPr>
        <p:spPr bwMode="auto">
          <a:xfrm>
            <a:off x="784225" y="0"/>
            <a:ext cx="800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tr-TR" altLang="tr-TR" sz="2000" b="1" i="0" u="none" strike="noStrike" kern="1200" cap="none" spc="0" normalizeH="0" baseline="0" noProof="0" smtClean="0">
                <a:ln>
                  <a:noFill/>
                </a:ln>
                <a:solidFill>
                  <a:srgbClr val="FFFF00"/>
                </a:solidFill>
                <a:effectLst/>
                <a:uLnTx/>
                <a:uFillTx/>
                <a:latin typeface="Arial" panose="020B0604020202020204" pitchFamily="34" charset="0"/>
                <a:ea typeface="+mn-ea"/>
                <a:cs typeface="Arial" panose="020B0604020202020204" pitchFamily="34" charset="0"/>
              </a:rPr>
              <a:t>Temmuz ayı için Visual Plumes modelinden alınan grafik çıktıları</a:t>
            </a:r>
          </a:p>
        </p:txBody>
      </p:sp>
    </p:spTree>
    <p:extLst>
      <p:ext uri="{BB962C8B-B14F-4D97-AF65-F5344CB8AC3E}">
        <p14:creationId xmlns:p14="http://schemas.microsoft.com/office/powerpoint/2010/main" val="29609931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1 Başlık"/>
          <p:cNvSpPr>
            <a:spLocks noGrp="1"/>
          </p:cNvSpPr>
          <p:nvPr>
            <p:ph type="title"/>
          </p:nvPr>
        </p:nvSpPr>
        <p:spPr>
          <a:xfrm>
            <a:off x="435268" y="170428"/>
            <a:ext cx="8229600" cy="768896"/>
          </a:xfrm>
        </p:spPr>
        <p:txBody>
          <a:bodyPr/>
          <a:lstStyle/>
          <a:p>
            <a:pPr eaLnBrk="1" hangingPunct="1"/>
            <a:r>
              <a:rPr lang="tr-TR" altLang="tr-TR" sz="2400" dirty="0">
                <a:solidFill>
                  <a:srgbClr val="FFFF00"/>
                </a:solidFill>
                <a:latin typeface="Arial" panose="020B0604020202020204" pitchFamily="34" charset="0"/>
                <a:cs typeface="Arial" panose="020B0604020202020204" pitchFamily="34" charset="0"/>
              </a:rPr>
              <a:t>B</a:t>
            </a:r>
            <a:r>
              <a:rPr lang="tr-TR" altLang="tr-TR" sz="2400" dirty="0" smtClean="0">
                <a:solidFill>
                  <a:srgbClr val="FFFF00"/>
                </a:solidFill>
                <a:latin typeface="Arial" panose="020B0604020202020204" pitchFamily="34" charset="0"/>
                <a:cs typeface="Arial" panose="020B0604020202020204" pitchFamily="34" charset="0"/>
              </a:rPr>
              <a:t>atmış </a:t>
            </a:r>
            <a:r>
              <a:rPr lang="tr-TR" altLang="tr-TR" sz="2400" dirty="0" err="1" smtClean="0">
                <a:solidFill>
                  <a:srgbClr val="FFFF00"/>
                </a:solidFill>
                <a:latin typeface="Arial" panose="020B0604020202020204" pitchFamily="34" charset="0"/>
                <a:cs typeface="Arial" panose="020B0604020202020204" pitchFamily="34" charset="0"/>
              </a:rPr>
              <a:t>atıksu</a:t>
            </a:r>
            <a:r>
              <a:rPr lang="tr-TR" altLang="tr-TR" sz="2400" dirty="0" smtClean="0">
                <a:solidFill>
                  <a:srgbClr val="FFFF00"/>
                </a:solidFill>
                <a:latin typeface="Arial" panose="020B0604020202020204" pitchFamily="34" charset="0"/>
                <a:cs typeface="Arial" panose="020B0604020202020204" pitchFamily="34" charset="0"/>
              </a:rPr>
              <a:t> tarlasının ulaştığı derinlik</a:t>
            </a:r>
          </a:p>
        </p:txBody>
      </p:sp>
      <p:sp>
        <p:nvSpPr>
          <p:cNvPr id="37891" name="Rectangle 3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altLang="tr-TR"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37892" name="Rectangle 8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altLang="tr-TR"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pic>
        <p:nvPicPr>
          <p:cNvPr id="35" name="Resim 3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210" y="1109751"/>
            <a:ext cx="8959580" cy="5436000"/>
          </a:xfrm>
          <a:prstGeom prst="rect">
            <a:avLst/>
          </a:prstGeom>
          <a:noFill/>
        </p:spPr>
      </p:pic>
    </p:spTree>
    <p:extLst>
      <p:ext uri="{BB962C8B-B14F-4D97-AF65-F5344CB8AC3E}">
        <p14:creationId xmlns:p14="http://schemas.microsoft.com/office/powerpoint/2010/main" val="37955971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pPr algn="ctr"/>
            <a:endParaRPr lang="tr-TR" b="1" dirty="0" smtClean="0">
              <a:solidFill>
                <a:srgbClr val="FFFF00"/>
              </a:solidFill>
            </a:endParaRPr>
          </a:p>
          <a:p>
            <a:pPr algn="ctr"/>
            <a:endParaRPr lang="tr-TR" b="1" dirty="0" smtClean="0">
              <a:solidFill>
                <a:srgbClr val="FFFF00"/>
              </a:solidFill>
            </a:endParaRPr>
          </a:p>
          <a:p>
            <a:pPr algn="ctr">
              <a:buNone/>
            </a:pPr>
            <a:r>
              <a:rPr lang="tr-TR" sz="4800" b="1" dirty="0" smtClean="0">
                <a:solidFill>
                  <a:srgbClr val="FFFF00"/>
                </a:solidFill>
              </a:rPr>
              <a:t>Seyrelme</a:t>
            </a:r>
            <a:endParaRPr lang="tr-TR" sz="4800" b="1" dirty="0">
              <a:solidFill>
                <a:srgbClr val="FFFF00"/>
              </a:solidFill>
            </a:endParaRPr>
          </a:p>
        </p:txBody>
      </p:sp>
    </p:spTree>
    <p:extLst>
      <p:ext uri="{BB962C8B-B14F-4D97-AF65-F5344CB8AC3E}">
        <p14:creationId xmlns:p14="http://schemas.microsoft.com/office/powerpoint/2010/main" val="30829654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dirty="0" smtClean="0"/>
              <a:t>1., 2</a:t>
            </a:r>
            <a:r>
              <a:rPr lang="tr-TR" dirty="0" smtClean="0"/>
              <a:t>. </a:t>
            </a:r>
            <a:r>
              <a:rPr lang="tr-TR" dirty="0" smtClean="0"/>
              <a:t>ve 3. </a:t>
            </a:r>
            <a:r>
              <a:rPr lang="tr-TR" dirty="0"/>
              <a:t>S</a:t>
            </a:r>
            <a:r>
              <a:rPr lang="tr-TR" dirty="0" smtClean="0"/>
              <a:t>eyrelme</a:t>
            </a:r>
            <a:endParaRPr lang="tr-TR" dirty="0"/>
          </a:p>
        </p:txBody>
      </p:sp>
      <p:pic>
        <p:nvPicPr>
          <p:cNvPr id="16" name="İçerik Yer Tutucusu 15"/>
          <p:cNvPicPr>
            <a:picLocks noGrp="1" noChangeAspect="1"/>
          </p:cNvPicPr>
          <p:nvPr>
            <p:ph idx="1"/>
          </p:nvPr>
        </p:nvPicPr>
        <p:blipFill>
          <a:blip r:embed="rId2"/>
          <a:stretch>
            <a:fillRect/>
          </a:stretch>
        </p:blipFill>
        <p:spPr>
          <a:xfrm>
            <a:off x="179503" y="1917264"/>
            <a:ext cx="8809886" cy="3888000"/>
          </a:xfrm>
          <a:prstGeom prst="rect">
            <a:avLst/>
          </a:prstGeom>
        </p:spPr>
      </p:pic>
    </p:spTree>
    <p:extLst>
      <p:ext uri="{BB962C8B-B14F-4D97-AF65-F5344CB8AC3E}">
        <p14:creationId xmlns:p14="http://schemas.microsoft.com/office/powerpoint/2010/main" val="17661683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solidFill>
                  <a:srgbClr val="FFFF00"/>
                </a:solidFill>
              </a:rPr>
              <a:t>Seyrelme</a:t>
            </a:r>
            <a:endParaRPr lang="tr-TR" b="1" dirty="0">
              <a:solidFill>
                <a:srgbClr val="FFFF00"/>
              </a:solidFill>
            </a:endParaRPr>
          </a:p>
        </p:txBody>
      </p:sp>
      <p:sp>
        <p:nvSpPr>
          <p:cNvPr id="3" name="İçerik Yer Tutucusu 2"/>
          <p:cNvSpPr>
            <a:spLocks noGrp="1"/>
          </p:cNvSpPr>
          <p:nvPr>
            <p:ph idx="1"/>
          </p:nvPr>
        </p:nvSpPr>
        <p:spPr/>
        <p:txBody>
          <a:bodyPr/>
          <a:lstStyle/>
          <a:p>
            <a:r>
              <a:rPr lang="tr-TR" dirty="0" err="1" smtClean="0"/>
              <a:t>Atıksu</a:t>
            </a:r>
            <a:r>
              <a:rPr lang="tr-TR" dirty="0" smtClean="0"/>
              <a:t>, denize boşaldığı deliklerden sahile ulaşana kadar </a:t>
            </a:r>
            <a:r>
              <a:rPr lang="tr-TR" dirty="0" smtClean="0">
                <a:solidFill>
                  <a:srgbClr val="FFFF00"/>
                </a:solidFill>
              </a:rPr>
              <a:t>3 çeşit seyrelmeye </a:t>
            </a:r>
            <a:r>
              <a:rPr lang="tr-TR" dirty="0" smtClean="0"/>
              <a:t>uğrar. </a:t>
            </a:r>
          </a:p>
          <a:p>
            <a:r>
              <a:rPr lang="tr-TR" dirty="0" smtClean="0"/>
              <a:t>Bu seyrelmelerden sonra sahildeki toplam </a:t>
            </a:r>
            <a:r>
              <a:rPr lang="tr-TR" dirty="0" err="1" smtClean="0">
                <a:solidFill>
                  <a:srgbClr val="FFFF00"/>
                </a:solidFill>
              </a:rPr>
              <a:t>koliform</a:t>
            </a:r>
            <a:r>
              <a:rPr lang="tr-TR" dirty="0" smtClean="0">
                <a:solidFill>
                  <a:srgbClr val="FFFF00"/>
                </a:solidFill>
              </a:rPr>
              <a:t> sayısı, yüzme suyu standartlarına </a:t>
            </a:r>
            <a:r>
              <a:rPr lang="tr-TR" dirty="0" smtClean="0"/>
              <a:t>uygun olmalıdır.</a:t>
            </a:r>
          </a:p>
          <a:p>
            <a:endParaRPr lang="tr-TR" dirty="0"/>
          </a:p>
        </p:txBody>
      </p:sp>
    </p:spTree>
    <p:extLst>
      <p:ext uri="{BB962C8B-B14F-4D97-AF65-F5344CB8AC3E}">
        <p14:creationId xmlns:p14="http://schemas.microsoft.com/office/powerpoint/2010/main" val="27849132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332656"/>
            <a:ext cx="8229600" cy="1143000"/>
          </a:xfrm>
        </p:spPr>
        <p:txBody>
          <a:bodyPr>
            <a:noAutofit/>
          </a:bodyPr>
          <a:lstStyle/>
          <a:p>
            <a:pPr lvl="0" eaLnBrk="0" fontAlgn="base" hangingPunct="0">
              <a:spcAft>
                <a:spcPct val="0"/>
              </a:spcAft>
            </a:pPr>
            <a:r>
              <a:rPr lang="tr-TR" altLang="tr-TR" sz="2400" b="1" dirty="0">
                <a:solidFill>
                  <a:srgbClr val="FFFF00"/>
                </a:solidFill>
                <a:latin typeface="Arial" panose="020B0604020202020204" pitchFamily="34" charset="0"/>
                <a:cs typeface="Arial" panose="020B0604020202020204" pitchFamily="34" charset="0"/>
              </a:rPr>
              <a:t>YÜZME VE REKREASYON AMACIYLA KULLANILAN  SULARIN SAĞLAMASI</a:t>
            </a:r>
            <a:r>
              <a:rPr lang="tr-TR" altLang="tr-TR" sz="2400" dirty="0">
                <a:solidFill>
                  <a:srgbClr val="FFFF00"/>
                </a:solidFill>
                <a:latin typeface="Arial" panose="020B0604020202020204" pitchFamily="34" charset="0"/>
                <a:cs typeface="Arial" panose="020B0604020202020204" pitchFamily="34" charset="0"/>
              </a:rPr>
              <a:t/>
            </a:r>
            <a:br>
              <a:rPr lang="tr-TR" altLang="tr-TR" sz="2400" dirty="0">
                <a:solidFill>
                  <a:srgbClr val="FFFF00"/>
                </a:solidFill>
                <a:latin typeface="Arial" panose="020B0604020202020204" pitchFamily="34" charset="0"/>
                <a:cs typeface="Arial" panose="020B0604020202020204" pitchFamily="34" charset="0"/>
              </a:rPr>
            </a:br>
            <a:r>
              <a:rPr lang="tr-TR" altLang="tr-TR" sz="2400" b="1" dirty="0">
                <a:solidFill>
                  <a:srgbClr val="FFFF00"/>
                </a:solidFill>
                <a:latin typeface="Arial" panose="020B0604020202020204" pitchFamily="34" charset="0"/>
                <a:cs typeface="Arial" panose="020B0604020202020204" pitchFamily="34" charset="0"/>
              </a:rPr>
              <a:t>GEREKEN KALİTE KRİTERLERİ </a:t>
            </a:r>
            <a:r>
              <a:rPr lang="tr-TR" altLang="tr-TR" sz="2400" b="1" dirty="0" smtClean="0">
                <a:solidFill>
                  <a:srgbClr val="FFFF00"/>
                </a:solidFill>
                <a:latin typeface="Arial" panose="020B0604020202020204" pitchFamily="34" charset="0"/>
                <a:cs typeface="Arial" panose="020B0604020202020204" pitchFamily="34" charset="0"/>
              </a:rPr>
              <a:t>TABLOSU</a:t>
            </a:r>
            <a:br>
              <a:rPr lang="tr-TR" altLang="tr-TR" sz="2400" b="1" dirty="0" smtClean="0">
                <a:solidFill>
                  <a:srgbClr val="FFFF00"/>
                </a:solidFill>
                <a:latin typeface="Arial" panose="020B0604020202020204" pitchFamily="34" charset="0"/>
                <a:cs typeface="Arial" panose="020B0604020202020204" pitchFamily="34" charset="0"/>
              </a:rPr>
            </a:br>
            <a:r>
              <a:rPr lang="tr-TR" altLang="tr-TR" sz="2400" b="1" dirty="0" smtClean="0">
                <a:solidFill>
                  <a:srgbClr val="99FF99"/>
                </a:solidFill>
                <a:latin typeface="Arial" panose="020B0604020202020204" pitchFamily="34" charset="0"/>
                <a:cs typeface="Arial" panose="020B0604020202020204" pitchFamily="34" charset="0"/>
              </a:rPr>
              <a:t>(</a:t>
            </a:r>
            <a:r>
              <a:rPr lang="tr-TR" sz="2800" b="1" dirty="0" smtClean="0">
                <a:solidFill>
                  <a:srgbClr val="99FF99"/>
                </a:solidFill>
              </a:rPr>
              <a:t>Yüzme Suyu Kalitesi Yönetmeliği)</a:t>
            </a:r>
            <a:endParaRPr lang="tr-TR" sz="2800" dirty="0">
              <a:solidFill>
                <a:srgbClr val="99FF99"/>
              </a:solidFill>
            </a:endParaRP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3947603535"/>
              </p:ext>
            </p:extLst>
          </p:nvPr>
        </p:nvGraphicFramePr>
        <p:xfrm>
          <a:off x="269268" y="1988840"/>
          <a:ext cx="8605464" cy="4114800"/>
        </p:xfrm>
        <a:graphic>
          <a:graphicData uri="http://schemas.openxmlformats.org/drawingml/2006/table">
            <a:tbl>
              <a:tblPr>
                <a:tableStyleId>{5940675A-B579-460E-94D1-54222C63F5DA}</a:tableStyleId>
              </a:tblPr>
              <a:tblGrid>
                <a:gridCol w="202971">
                  <a:extLst>
                    <a:ext uri="{9D8B030D-6E8A-4147-A177-3AD203B41FA5}">
                      <a16:colId xmlns:a16="http://schemas.microsoft.com/office/drawing/2014/main" val="3435545325"/>
                    </a:ext>
                  </a:extLst>
                </a:gridCol>
                <a:gridCol w="2180998">
                  <a:extLst>
                    <a:ext uri="{9D8B030D-6E8A-4147-A177-3AD203B41FA5}">
                      <a16:colId xmlns:a16="http://schemas.microsoft.com/office/drawing/2014/main" val="1024626167"/>
                    </a:ext>
                  </a:extLst>
                </a:gridCol>
                <a:gridCol w="602570">
                  <a:extLst>
                    <a:ext uri="{9D8B030D-6E8A-4147-A177-3AD203B41FA5}">
                      <a16:colId xmlns:a16="http://schemas.microsoft.com/office/drawing/2014/main" val="3988941757"/>
                    </a:ext>
                  </a:extLst>
                </a:gridCol>
                <a:gridCol w="751170">
                  <a:extLst>
                    <a:ext uri="{9D8B030D-6E8A-4147-A177-3AD203B41FA5}">
                      <a16:colId xmlns:a16="http://schemas.microsoft.com/office/drawing/2014/main" val="2024343231"/>
                    </a:ext>
                  </a:extLst>
                </a:gridCol>
                <a:gridCol w="907995">
                  <a:extLst>
                    <a:ext uri="{9D8B030D-6E8A-4147-A177-3AD203B41FA5}">
                      <a16:colId xmlns:a16="http://schemas.microsoft.com/office/drawing/2014/main" val="3140750617"/>
                    </a:ext>
                  </a:extLst>
                </a:gridCol>
                <a:gridCol w="1330959">
                  <a:extLst>
                    <a:ext uri="{9D8B030D-6E8A-4147-A177-3AD203B41FA5}">
                      <a16:colId xmlns:a16="http://schemas.microsoft.com/office/drawing/2014/main" val="4242254580"/>
                    </a:ext>
                  </a:extLst>
                </a:gridCol>
                <a:gridCol w="2628801">
                  <a:extLst>
                    <a:ext uri="{9D8B030D-6E8A-4147-A177-3AD203B41FA5}">
                      <a16:colId xmlns:a16="http://schemas.microsoft.com/office/drawing/2014/main" val="1227078950"/>
                    </a:ext>
                  </a:extLst>
                </a:gridCol>
              </a:tblGrid>
              <a:tr h="502920">
                <a:tc>
                  <a:txBody>
                    <a:bodyPr/>
                    <a:lstStyle/>
                    <a:p>
                      <a:pPr algn="l">
                        <a:spcAft>
                          <a:spcPts val="0"/>
                        </a:spcAft>
                      </a:pPr>
                      <a:r>
                        <a:rPr lang="tr-TR" sz="1800" b="1" dirty="0">
                          <a:effectLst/>
                          <a:latin typeface="Times New Roman" panose="02020603050405020304" pitchFamily="18" charset="0"/>
                          <a:cs typeface="Times New Roman" panose="02020603050405020304" pitchFamily="18" charset="0"/>
                        </a:rPr>
                        <a:t> </a:t>
                      </a:r>
                      <a:endParaRPr lang="tr-TR" sz="1800" b="1" dirty="0">
                        <a:solidFill>
                          <a:schemeClr val="tx1"/>
                        </a:solidFill>
                        <a:effectLst/>
                        <a:latin typeface="Times New Roman" panose="02020603050405020304" pitchFamily="18" charset="0"/>
                        <a:cs typeface="Times New Roman" panose="02020603050405020304" pitchFamily="18" charset="0"/>
                      </a:endParaRPr>
                    </a:p>
                  </a:txBody>
                  <a:tcPr marL="20066" marR="20066" marT="0" marB="0"/>
                </a:tc>
                <a:tc>
                  <a:txBody>
                    <a:bodyPr/>
                    <a:lstStyle/>
                    <a:p>
                      <a:pPr algn="ctr">
                        <a:spcAft>
                          <a:spcPts val="0"/>
                        </a:spcAft>
                      </a:pPr>
                      <a:r>
                        <a:rPr lang="tr-TR" sz="1800" b="1" dirty="0">
                          <a:solidFill>
                            <a:srgbClr val="FFFF00"/>
                          </a:solidFill>
                          <a:effectLst/>
                          <a:latin typeface="Times New Roman" panose="02020603050405020304" pitchFamily="18" charset="0"/>
                          <a:cs typeface="Times New Roman" panose="02020603050405020304" pitchFamily="18" charset="0"/>
                        </a:rPr>
                        <a:t>Parametreler</a:t>
                      </a:r>
                    </a:p>
                  </a:txBody>
                  <a:tcPr marL="20066" marR="20066" marT="0" marB="0"/>
                </a:tc>
                <a:tc gridSpan="2">
                  <a:txBody>
                    <a:bodyPr/>
                    <a:lstStyle/>
                    <a:p>
                      <a:pPr algn="ctr">
                        <a:spcAft>
                          <a:spcPts val="0"/>
                        </a:spcAft>
                      </a:pPr>
                      <a:r>
                        <a:rPr lang="tr-TR" sz="1800" b="1" dirty="0">
                          <a:solidFill>
                            <a:srgbClr val="FFFF00"/>
                          </a:solidFill>
                          <a:effectLst/>
                          <a:latin typeface="Times New Roman" panose="02020603050405020304" pitchFamily="18" charset="0"/>
                          <a:cs typeface="Times New Roman" panose="02020603050405020304" pitchFamily="18" charset="0"/>
                        </a:rPr>
                        <a:t>K</a:t>
                      </a:r>
                    </a:p>
                  </a:txBody>
                  <a:tcPr marL="20066" marR="20066" marT="0" marB="0"/>
                </a:tc>
                <a:tc hMerge="1">
                  <a:txBody>
                    <a:bodyPr/>
                    <a:lstStyle/>
                    <a:p>
                      <a:endParaRPr lang="tr-TR"/>
                    </a:p>
                  </a:txBody>
                  <a:tcPr/>
                </a:tc>
                <a:tc>
                  <a:txBody>
                    <a:bodyPr/>
                    <a:lstStyle/>
                    <a:p>
                      <a:pPr algn="ctr">
                        <a:spcAft>
                          <a:spcPts val="0"/>
                        </a:spcAft>
                      </a:pPr>
                      <a:r>
                        <a:rPr lang="tr-TR" sz="1800" b="1" dirty="0">
                          <a:solidFill>
                            <a:srgbClr val="FFFF00"/>
                          </a:solidFill>
                          <a:effectLst/>
                          <a:latin typeface="Times New Roman" panose="02020603050405020304" pitchFamily="18" charset="0"/>
                          <a:cs typeface="Times New Roman" panose="02020603050405020304" pitchFamily="18" charset="0"/>
                        </a:rPr>
                        <a:t>Z</a:t>
                      </a:r>
                    </a:p>
                  </a:txBody>
                  <a:tcPr marL="20066" marR="20066" marT="0" marB="0"/>
                </a:tc>
                <a:tc>
                  <a:txBody>
                    <a:bodyPr/>
                    <a:lstStyle/>
                    <a:p>
                      <a:pPr algn="ctr">
                        <a:spcAft>
                          <a:spcPts val="0"/>
                        </a:spcAft>
                      </a:pPr>
                      <a:r>
                        <a:rPr lang="tr-TR" sz="1800" b="1" dirty="0">
                          <a:solidFill>
                            <a:srgbClr val="FFFF00"/>
                          </a:solidFill>
                          <a:effectLst/>
                          <a:latin typeface="Times New Roman" panose="02020603050405020304" pitchFamily="18" charset="0"/>
                          <a:cs typeface="Times New Roman" panose="02020603050405020304" pitchFamily="18" charset="0"/>
                        </a:rPr>
                        <a:t>Minimum Örnek alma sıklığı</a:t>
                      </a:r>
                    </a:p>
                  </a:txBody>
                  <a:tcPr marL="20066" marR="20066" marT="0" marB="0"/>
                </a:tc>
                <a:tc>
                  <a:txBody>
                    <a:bodyPr/>
                    <a:lstStyle/>
                    <a:p>
                      <a:pPr algn="ctr">
                        <a:spcAft>
                          <a:spcPts val="0"/>
                        </a:spcAft>
                      </a:pPr>
                      <a:r>
                        <a:rPr lang="tr-TR" sz="1800" b="1" dirty="0">
                          <a:solidFill>
                            <a:srgbClr val="FFFF00"/>
                          </a:solidFill>
                          <a:effectLst/>
                          <a:latin typeface="Times New Roman" panose="02020603050405020304" pitchFamily="18" charset="0"/>
                          <a:cs typeface="Times New Roman" panose="02020603050405020304" pitchFamily="18" charset="0"/>
                        </a:rPr>
                        <a:t>Analiz ve inceleme metodu</a:t>
                      </a:r>
                    </a:p>
                  </a:txBody>
                  <a:tcPr marL="20066" marR="20066" marT="0" marB="0"/>
                </a:tc>
                <a:extLst>
                  <a:ext uri="{0D108BD9-81ED-4DB2-BD59-A6C34878D82A}">
                    <a16:rowId xmlns:a16="http://schemas.microsoft.com/office/drawing/2014/main" val="3917522482"/>
                  </a:ext>
                </a:extLst>
              </a:tr>
              <a:tr h="65359">
                <a:tc>
                  <a:txBody>
                    <a:bodyPr/>
                    <a:lstStyle/>
                    <a:p>
                      <a:pPr algn="l">
                        <a:spcAft>
                          <a:spcPts val="0"/>
                        </a:spcAft>
                      </a:pPr>
                      <a:r>
                        <a:rPr lang="tr-TR" sz="1800" b="1">
                          <a:solidFill>
                            <a:srgbClr val="99FF99"/>
                          </a:solidFill>
                          <a:effectLst/>
                          <a:latin typeface="Times New Roman" panose="02020603050405020304" pitchFamily="18" charset="0"/>
                          <a:cs typeface="Times New Roman" panose="02020603050405020304" pitchFamily="18" charset="0"/>
                        </a:rPr>
                        <a:t>A</a:t>
                      </a:r>
                    </a:p>
                  </a:txBody>
                  <a:tcPr marL="20066" marR="20066" marT="0" marB="0"/>
                </a:tc>
                <a:tc gridSpan="6">
                  <a:txBody>
                    <a:bodyPr/>
                    <a:lstStyle/>
                    <a:p>
                      <a:pPr algn="l">
                        <a:spcAft>
                          <a:spcPts val="0"/>
                        </a:spcAft>
                      </a:pPr>
                      <a:r>
                        <a:rPr lang="tr-TR" sz="1800" b="1" dirty="0" smtClean="0">
                          <a:solidFill>
                            <a:srgbClr val="99FF99"/>
                          </a:solidFill>
                          <a:effectLst/>
                          <a:latin typeface="Times New Roman" panose="02020603050405020304" pitchFamily="18" charset="0"/>
                          <a:cs typeface="Times New Roman" panose="02020603050405020304" pitchFamily="18" charset="0"/>
                        </a:rPr>
                        <a:t> Mikrobiyolojik</a:t>
                      </a:r>
                      <a:endParaRPr lang="tr-TR" sz="1800" b="1" dirty="0">
                        <a:solidFill>
                          <a:srgbClr val="99FF99"/>
                        </a:solidFill>
                        <a:effectLst/>
                        <a:latin typeface="Times New Roman" panose="02020603050405020304" pitchFamily="18" charset="0"/>
                        <a:cs typeface="Times New Roman" panose="02020603050405020304" pitchFamily="18" charset="0"/>
                      </a:endParaRPr>
                    </a:p>
                  </a:txBody>
                  <a:tcPr marL="20066" marR="20066" marT="0" marB="0"/>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110010469"/>
                  </a:ext>
                </a:extLst>
              </a:tr>
              <a:tr h="196077">
                <a:tc>
                  <a:txBody>
                    <a:bodyPr/>
                    <a:lstStyle/>
                    <a:p>
                      <a:pPr algn="l">
                        <a:spcAft>
                          <a:spcPts val="0"/>
                        </a:spcAft>
                      </a:pPr>
                      <a:r>
                        <a:rPr lang="tr-TR" sz="1800">
                          <a:effectLst/>
                          <a:latin typeface="Times New Roman" panose="02020603050405020304" pitchFamily="18" charset="0"/>
                          <a:cs typeface="Times New Roman" panose="02020603050405020304" pitchFamily="18" charset="0"/>
                        </a:rPr>
                        <a:t>1</a:t>
                      </a:r>
                      <a:endParaRPr lang="tr-TR" sz="1800">
                        <a:solidFill>
                          <a:schemeClr val="tx1"/>
                        </a:solidFill>
                        <a:effectLst/>
                        <a:latin typeface="Times New Roman" panose="02020603050405020304" pitchFamily="18" charset="0"/>
                        <a:cs typeface="Times New Roman" panose="02020603050405020304" pitchFamily="18" charset="0"/>
                      </a:endParaRPr>
                    </a:p>
                  </a:txBody>
                  <a:tcPr marL="20066" marR="20066" marT="0" marB="0"/>
                </a:tc>
                <a:tc>
                  <a:txBody>
                    <a:bodyPr/>
                    <a:lstStyle/>
                    <a:p>
                      <a:pPr algn="l">
                        <a:spcAft>
                          <a:spcPts val="0"/>
                        </a:spcAft>
                      </a:pPr>
                      <a:r>
                        <a:rPr lang="tr-TR" sz="1800" dirty="0">
                          <a:effectLst/>
                          <a:latin typeface="Times New Roman" panose="02020603050405020304" pitchFamily="18" charset="0"/>
                          <a:cs typeface="Times New Roman" panose="02020603050405020304" pitchFamily="18" charset="0"/>
                        </a:rPr>
                        <a:t>Toplam </a:t>
                      </a:r>
                      <a:r>
                        <a:rPr lang="tr-TR" sz="1800" dirty="0" err="1" smtClean="0">
                          <a:effectLst/>
                          <a:latin typeface="Times New Roman" panose="02020603050405020304" pitchFamily="18" charset="0"/>
                          <a:cs typeface="Times New Roman" panose="02020603050405020304" pitchFamily="18" charset="0"/>
                        </a:rPr>
                        <a:t>koliform</a:t>
                      </a:r>
                      <a:endParaRPr lang="tr-TR" sz="1800" dirty="0" smtClean="0">
                        <a:effectLst/>
                        <a:latin typeface="Times New Roman" panose="02020603050405020304" pitchFamily="18" charset="0"/>
                        <a:cs typeface="Times New Roman" panose="02020603050405020304" pitchFamily="18" charset="0"/>
                      </a:endParaRPr>
                    </a:p>
                    <a:p>
                      <a:pPr algn="l">
                        <a:spcAft>
                          <a:spcPts val="0"/>
                        </a:spcAft>
                      </a:pPr>
                      <a:r>
                        <a:rPr lang="tr-TR" sz="1800" dirty="0" smtClean="0">
                          <a:effectLst/>
                          <a:latin typeface="Times New Roman" panose="02020603050405020304" pitchFamily="18" charset="0"/>
                          <a:cs typeface="Times New Roman" panose="02020603050405020304" pitchFamily="18" charset="0"/>
                        </a:rPr>
                        <a:t> /100 </a:t>
                      </a:r>
                      <a:r>
                        <a:rPr lang="tr-TR" sz="1800" dirty="0">
                          <a:effectLst/>
                          <a:latin typeface="Times New Roman" panose="02020603050405020304" pitchFamily="18" charset="0"/>
                          <a:cs typeface="Times New Roman" panose="02020603050405020304" pitchFamily="18" charset="0"/>
                        </a:rPr>
                        <a:t>ml</a:t>
                      </a:r>
                      <a:endParaRPr lang="tr-TR" sz="1800" dirty="0">
                        <a:solidFill>
                          <a:schemeClr val="tx1"/>
                        </a:solidFill>
                        <a:effectLst/>
                        <a:latin typeface="Times New Roman" panose="02020603050405020304" pitchFamily="18" charset="0"/>
                        <a:cs typeface="Times New Roman" panose="02020603050405020304" pitchFamily="18" charset="0"/>
                      </a:endParaRPr>
                    </a:p>
                  </a:txBody>
                  <a:tcPr marL="20066" marR="20066" marT="0" marB="0"/>
                </a:tc>
                <a:tc>
                  <a:txBody>
                    <a:bodyPr/>
                    <a:lstStyle/>
                    <a:p>
                      <a:pPr algn="ctr">
                        <a:spcAft>
                          <a:spcPts val="0"/>
                        </a:spcAft>
                      </a:pPr>
                      <a:r>
                        <a:rPr lang="tr-TR" sz="1800" dirty="0">
                          <a:effectLst/>
                          <a:latin typeface="Times New Roman" panose="02020603050405020304" pitchFamily="18" charset="0"/>
                          <a:cs typeface="Times New Roman" panose="02020603050405020304" pitchFamily="18" charset="0"/>
                        </a:rPr>
                        <a:t>1000</a:t>
                      </a:r>
                    </a:p>
                    <a:p>
                      <a:pPr algn="ctr">
                        <a:spcAft>
                          <a:spcPts val="0"/>
                        </a:spcAft>
                      </a:pPr>
                      <a:r>
                        <a:rPr lang="tr-TR" sz="1800" dirty="0">
                          <a:effectLst/>
                          <a:latin typeface="Times New Roman" panose="02020603050405020304" pitchFamily="18" charset="0"/>
                          <a:cs typeface="Times New Roman" panose="02020603050405020304" pitchFamily="18" charset="0"/>
                        </a:rPr>
                        <a:t> </a:t>
                      </a:r>
                      <a:endParaRPr lang="tr-TR" sz="1800" dirty="0">
                        <a:solidFill>
                          <a:schemeClr val="tx1"/>
                        </a:solidFill>
                        <a:effectLst/>
                        <a:latin typeface="Times New Roman" panose="02020603050405020304" pitchFamily="18" charset="0"/>
                        <a:cs typeface="Times New Roman" panose="02020603050405020304" pitchFamily="18" charset="0"/>
                      </a:endParaRPr>
                    </a:p>
                  </a:txBody>
                  <a:tcPr marL="20066" marR="20066" marT="0" marB="0"/>
                </a:tc>
                <a:tc>
                  <a:txBody>
                    <a:bodyPr/>
                    <a:lstStyle/>
                    <a:p>
                      <a:pPr algn="ctr">
                        <a:spcAft>
                          <a:spcPts val="0"/>
                        </a:spcAft>
                      </a:pPr>
                      <a:r>
                        <a:rPr lang="tr-TR" sz="1800" dirty="0">
                          <a:effectLst/>
                          <a:latin typeface="Times New Roman" panose="02020603050405020304" pitchFamily="18" charset="0"/>
                          <a:cs typeface="Times New Roman" panose="02020603050405020304" pitchFamily="18" charset="0"/>
                        </a:rPr>
                        <a:t>500</a:t>
                      </a:r>
                    </a:p>
                    <a:p>
                      <a:pPr algn="ctr">
                        <a:spcAft>
                          <a:spcPts val="0"/>
                        </a:spcAft>
                      </a:pPr>
                      <a:r>
                        <a:rPr lang="tr-TR" sz="1800" dirty="0">
                          <a:effectLst/>
                          <a:latin typeface="Times New Roman" panose="02020603050405020304" pitchFamily="18" charset="0"/>
                          <a:cs typeface="Times New Roman" panose="02020603050405020304" pitchFamily="18" charset="0"/>
                        </a:rPr>
                        <a:t>(</a:t>
                      </a:r>
                      <a:r>
                        <a:rPr lang="tr-TR" sz="1800" dirty="0" smtClean="0">
                          <a:effectLst/>
                          <a:latin typeface="Times New Roman" panose="02020603050405020304" pitchFamily="18" charset="0"/>
                          <a:cs typeface="Times New Roman" panose="02020603050405020304" pitchFamily="18" charset="0"/>
                        </a:rPr>
                        <a:t>2015 yılı</a:t>
                      </a:r>
                      <a:r>
                        <a:rPr lang="tr-TR" sz="1800" dirty="0">
                          <a:effectLst/>
                          <a:latin typeface="Times New Roman" panose="02020603050405020304" pitchFamily="18" charset="0"/>
                          <a:cs typeface="Times New Roman" panose="02020603050405020304" pitchFamily="18" charset="0"/>
                        </a:rPr>
                        <a:t>)</a:t>
                      </a:r>
                      <a:endParaRPr lang="tr-TR" sz="1800" dirty="0">
                        <a:solidFill>
                          <a:schemeClr val="tx1"/>
                        </a:solidFill>
                        <a:effectLst/>
                        <a:latin typeface="Times New Roman" panose="02020603050405020304" pitchFamily="18" charset="0"/>
                        <a:cs typeface="Times New Roman" panose="02020603050405020304" pitchFamily="18" charset="0"/>
                      </a:endParaRPr>
                    </a:p>
                  </a:txBody>
                  <a:tcPr marL="20066" marR="20066" marT="0" marB="0"/>
                </a:tc>
                <a:tc>
                  <a:txBody>
                    <a:bodyPr/>
                    <a:lstStyle/>
                    <a:p>
                      <a:pPr algn="ctr">
                        <a:spcAft>
                          <a:spcPts val="0"/>
                        </a:spcAft>
                      </a:pPr>
                      <a:r>
                        <a:rPr lang="tr-TR" sz="1800" dirty="0">
                          <a:solidFill>
                            <a:schemeClr val="tx1"/>
                          </a:solidFill>
                          <a:effectLst/>
                          <a:latin typeface="Times New Roman" panose="02020603050405020304" pitchFamily="18" charset="0"/>
                          <a:cs typeface="Times New Roman" panose="02020603050405020304" pitchFamily="18" charset="0"/>
                        </a:rPr>
                        <a:t>10000</a:t>
                      </a:r>
                    </a:p>
                  </a:txBody>
                  <a:tcPr marL="20066" marR="20066" marT="0" marB="0"/>
                </a:tc>
                <a:tc>
                  <a:txBody>
                    <a:bodyPr/>
                    <a:lstStyle/>
                    <a:p>
                      <a:pPr algn="ctr">
                        <a:spcAft>
                          <a:spcPts val="0"/>
                        </a:spcAft>
                      </a:pPr>
                      <a:r>
                        <a:rPr lang="tr-TR" sz="1800" dirty="0" smtClean="0">
                          <a:effectLst/>
                          <a:latin typeface="Times New Roman" panose="02020603050405020304" pitchFamily="18" charset="0"/>
                          <a:cs typeface="Times New Roman" panose="02020603050405020304" pitchFamily="18" charset="0"/>
                        </a:rPr>
                        <a:t>İki</a:t>
                      </a:r>
                      <a:r>
                        <a:rPr lang="tr-TR" sz="1800" baseline="0" dirty="0" smtClean="0">
                          <a:effectLst/>
                          <a:latin typeface="Times New Roman" panose="02020603050405020304" pitchFamily="18" charset="0"/>
                          <a:cs typeface="Times New Roman" panose="02020603050405020304" pitchFamily="18" charset="0"/>
                        </a:rPr>
                        <a:t> </a:t>
                      </a:r>
                      <a:r>
                        <a:rPr lang="tr-TR" sz="1800" dirty="0" smtClean="0">
                          <a:effectLst/>
                          <a:latin typeface="Times New Roman" panose="02020603050405020304" pitchFamily="18" charset="0"/>
                          <a:cs typeface="Times New Roman" panose="02020603050405020304" pitchFamily="18" charset="0"/>
                        </a:rPr>
                        <a:t>haftada bir</a:t>
                      </a:r>
                      <a:r>
                        <a:rPr lang="tr-TR" sz="1800" dirty="0">
                          <a:effectLst/>
                          <a:latin typeface="Times New Roman" panose="02020603050405020304" pitchFamily="18" charset="0"/>
                          <a:cs typeface="Times New Roman" panose="02020603050405020304" pitchFamily="18" charset="0"/>
                        </a:rPr>
                        <a:t> </a:t>
                      </a:r>
                      <a:r>
                        <a:rPr lang="tr-TR" sz="1800" dirty="0" smtClean="0">
                          <a:effectLst/>
                          <a:latin typeface="Times New Roman" panose="02020603050405020304" pitchFamily="18" charset="0"/>
                          <a:cs typeface="Times New Roman" panose="02020603050405020304" pitchFamily="18" charset="0"/>
                        </a:rPr>
                        <a:t> (</a:t>
                      </a:r>
                      <a:r>
                        <a:rPr lang="tr-TR" sz="1800" dirty="0">
                          <a:effectLst/>
                          <a:latin typeface="Times New Roman" panose="02020603050405020304" pitchFamily="18" charset="0"/>
                          <a:cs typeface="Times New Roman" panose="02020603050405020304" pitchFamily="18" charset="0"/>
                        </a:rPr>
                        <a:t>1)</a:t>
                      </a:r>
                      <a:endParaRPr lang="tr-TR" sz="1800" dirty="0">
                        <a:solidFill>
                          <a:schemeClr val="tx1"/>
                        </a:solidFill>
                        <a:effectLst/>
                        <a:latin typeface="Times New Roman" panose="02020603050405020304" pitchFamily="18" charset="0"/>
                        <a:cs typeface="Times New Roman" panose="02020603050405020304" pitchFamily="18" charset="0"/>
                      </a:endParaRPr>
                    </a:p>
                  </a:txBody>
                  <a:tcPr marL="20066" marR="20066" marT="0" marB="0"/>
                </a:tc>
                <a:tc>
                  <a:txBody>
                    <a:bodyPr/>
                    <a:lstStyle/>
                    <a:p>
                      <a:pPr algn="ctr">
                        <a:spcAft>
                          <a:spcPts val="0"/>
                        </a:spcAft>
                      </a:pPr>
                      <a:r>
                        <a:rPr lang="tr-TR" sz="1800" dirty="0" err="1">
                          <a:effectLst/>
                          <a:latin typeface="Times New Roman" panose="02020603050405020304" pitchFamily="18" charset="0"/>
                          <a:cs typeface="Times New Roman" panose="02020603050405020304" pitchFamily="18" charset="0"/>
                        </a:rPr>
                        <a:t>Membran</a:t>
                      </a:r>
                      <a:r>
                        <a:rPr lang="tr-TR" sz="1800" dirty="0">
                          <a:effectLst/>
                          <a:latin typeface="Times New Roman" panose="02020603050405020304" pitchFamily="18" charset="0"/>
                          <a:cs typeface="Times New Roman" panose="02020603050405020304" pitchFamily="18" charset="0"/>
                        </a:rPr>
                        <a:t> Filtre</a:t>
                      </a:r>
                      <a:endParaRPr lang="tr-TR" sz="1800" dirty="0">
                        <a:solidFill>
                          <a:schemeClr val="tx1"/>
                        </a:solidFill>
                        <a:effectLst/>
                        <a:latin typeface="Times New Roman" panose="02020603050405020304" pitchFamily="18" charset="0"/>
                        <a:cs typeface="Times New Roman" panose="02020603050405020304" pitchFamily="18" charset="0"/>
                      </a:endParaRPr>
                    </a:p>
                  </a:txBody>
                  <a:tcPr marL="20066" marR="20066" marT="0" marB="0"/>
                </a:tc>
                <a:extLst>
                  <a:ext uri="{0D108BD9-81ED-4DB2-BD59-A6C34878D82A}">
                    <a16:rowId xmlns:a16="http://schemas.microsoft.com/office/drawing/2014/main" val="1108594166"/>
                  </a:ext>
                </a:extLst>
              </a:tr>
              <a:tr h="196077">
                <a:tc>
                  <a:txBody>
                    <a:bodyPr/>
                    <a:lstStyle/>
                    <a:p>
                      <a:pPr algn="l">
                        <a:spcAft>
                          <a:spcPts val="0"/>
                        </a:spcAft>
                      </a:pPr>
                      <a:r>
                        <a:rPr lang="tr-TR" sz="1800">
                          <a:effectLst/>
                          <a:latin typeface="Times New Roman" panose="02020603050405020304" pitchFamily="18" charset="0"/>
                          <a:cs typeface="Times New Roman" panose="02020603050405020304" pitchFamily="18" charset="0"/>
                        </a:rPr>
                        <a:t>2</a:t>
                      </a:r>
                      <a:endParaRPr lang="tr-TR" sz="1800">
                        <a:solidFill>
                          <a:schemeClr val="tx1"/>
                        </a:solidFill>
                        <a:effectLst/>
                        <a:latin typeface="Times New Roman" panose="02020603050405020304" pitchFamily="18" charset="0"/>
                        <a:cs typeface="Times New Roman" panose="02020603050405020304" pitchFamily="18" charset="0"/>
                      </a:endParaRPr>
                    </a:p>
                  </a:txBody>
                  <a:tcPr marL="20066" marR="20066" marT="0" marB="0"/>
                </a:tc>
                <a:tc>
                  <a:txBody>
                    <a:bodyPr/>
                    <a:lstStyle/>
                    <a:p>
                      <a:pPr algn="l">
                        <a:spcAft>
                          <a:spcPts val="0"/>
                        </a:spcAft>
                      </a:pPr>
                      <a:r>
                        <a:rPr lang="tr-TR" sz="1800" dirty="0" err="1">
                          <a:effectLst/>
                          <a:latin typeface="Times New Roman" panose="02020603050405020304" pitchFamily="18" charset="0"/>
                          <a:cs typeface="Times New Roman" panose="02020603050405020304" pitchFamily="18" charset="0"/>
                        </a:rPr>
                        <a:t>Fekal</a:t>
                      </a:r>
                      <a:r>
                        <a:rPr lang="tr-TR" sz="1800" dirty="0">
                          <a:effectLst/>
                          <a:latin typeface="Times New Roman" panose="02020603050405020304" pitchFamily="18" charset="0"/>
                          <a:cs typeface="Times New Roman" panose="02020603050405020304" pitchFamily="18" charset="0"/>
                        </a:rPr>
                        <a:t> </a:t>
                      </a:r>
                      <a:r>
                        <a:rPr lang="tr-TR" sz="1800" dirty="0" err="1" smtClean="0">
                          <a:effectLst/>
                          <a:latin typeface="Times New Roman" panose="02020603050405020304" pitchFamily="18" charset="0"/>
                          <a:cs typeface="Times New Roman" panose="02020603050405020304" pitchFamily="18" charset="0"/>
                        </a:rPr>
                        <a:t>koliformlar</a:t>
                      </a:r>
                      <a:r>
                        <a:rPr lang="tr-TR" sz="1800" dirty="0">
                          <a:effectLst/>
                          <a:latin typeface="Times New Roman" panose="02020603050405020304" pitchFamily="18" charset="0"/>
                          <a:cs typeface="Times New Roman" panose="02020603050405020304" pitchFamily="18" charset="0"/>
                        </a:rPr>
                        <a:t> </a:t>
                      </a:r>
                      <a:endParaRPr lang="tr-TR" sz="1800" dirty="0" smtClean="0">
                        <a:effectLst/>
                        <a:latin typeface="Times New Roman" panose="02020603050405020304" pitchFamily="18" charset="0"/>
                        <a:cs typeface="Times New Roman" panose="02020603050405020304" pitchFamily="18" charset="0"/>
                      </a:endParaRPr>
                    </a:p>
                    <a:p>
                      <a:pPr algn="l">
                        <a:spcAft>
                          <a:spcPts val="0"/>
                        </a:spcAft>
                      </a:pPr>
                      <a:r>
                        <a:rPr lang="tr-TR" sz="1800" dirty="0" smtClean="0">
                          <a:effectLst/>
                          <a:latin typeface="Times New Roman" panose="02020603050405020304" pitchFamily="18" charset="0"/>
                          <a:cs typeface="Times New Roman" panose="02020603050405020304" pitchFamily="18" charset="0"/>
                        </a:rPr>
                        <a:t> /</a:t>
                      </a:r>
                      <a:r>
                        <a:rPr lang="tr-TR" sz="1800" dirty="0">
                          <a:effectLst/>
                          <a:latin typeface="Times New Roman" panose="02020603050405020304" pitchFamily="18" charset="0"/>
                          <a:cs typeface="Times New Roman" panose="02020603050405020304" pitchFamily="18" charset="0"/>
                        </a:rPr>
                        <a:t>100 ml</a:t>
                      </a:r>
                      <a:endParaRPr lang="tr-TR" sz="1800" dirty="0">
                        <a:solidFill>
                          <a:schemeClr val="tx1"/>
                        </a:solidFill>
                        <a:effectLst/>
                        <a:latin typeface="Times New Roman" panose="02020603050405020304" pitchFamily="18" charset="0"/>
                        <a:cs typeface="Times New Roman" panose="02020603050405020304" pitchFamily="18" charset="0"/>
                      </a:endParaRPr>
                    </a:p>
                  </a:txBody>
                  <a:tcPr marL="20066" marR="20066" marT="0" marB="0"/>
                </a:tc>
                <a:tc>
                  <a:txBody>
                    <a:bodyPr/>
                    <a:lstStyle/>
                    <a:p>
                      <a:pPr algn="ctr">
                        <a:spcAft>
                          <a:spcPts val="0"/>
                        </a:spcAft>
                      </a:pPr>
                      <a:r>
                        <a:rPr lang="tr-TR" sz="1800" dirty="0">
                          <a:effectLst/>
                          <a:latin typeface="Times New Roman" panose="02020603050405020304" pitchFamily="18" charset="0"/>
                          <a:cs typeface="Times New Roman" panose="02020603050405020304" pitchFamily="18" charset="0"/>
                        </a:rPr>
                        <a:t>200</a:t>
                      </a:r>
                      <a:endParaRPr lang="tr-TR" sz="1800" dirty="0">
                        <a:solidFill>
                          <a:schemeClr val="tx1"/>
                        </a:solidFill>
                        <a:effectLst/>
                        <a:latin typeface="Times New Roman" panose="02020603050405020304" pitchFamily="18" charset="0"/>
                        <a:cs typeface="Times New Roman" panose="02020603050405020304" pitchFamily="18" charset="0"/>
                      </a:endParaRPr>
                    </a:p>
                  </a:txBody>
                  <a:tcPr marL="20066" marR="20066" marT="0" marB="0"/>
                </a:tc>
                <a:tc>
                  <a:txBody>
                    <a:bodyPr/>
                    <a:lstStyle/>
                    <a:p>
                      <a:pPr algn="ctr">
                        <a:spcAft>
                          <a:spcPts val="0"/>
                        </a:spcAft>
                      </a:pPr>
                      <a:r>
                        <a:rPr lang="tr-TR" sz="1800" dirty="0">
                          <a:effectLst/>
                          <a:latin typeface="Times New Roman" panose="02020603050405020304" pitchFamily="18" charset="0"/>
                          <a:cs typeface="Times New Roman" panose="02020603050405020304" pitchFamily="18" charset="0"/>
                        </a:rPr>
                        <a:t>100</a:t>
                      </a:r>
                    </a:p>
                    <a:p>
                      <a:pPr algn="ctr">
                        <a:spcAft>
                          <a:spcPts val="0"/>
                        </a:spcAft>
                      </a:pPr>
                      <a:r>
                        <a:rPr lang="tr-TR" sz="1800" dirty="0">
                          <a:effectLst/>
                          <a:latin typeface="Times New Roman" panose="02020603050405020304" pitchFamily="18" charset="0"/>
                          <a:cs typeface="Times New Roman" panose="02020603050405020304" pitchFamily="18" charset="0"/>
                        </a:rPr>
                        <a:t>(2015 yılı)</a:t>
                      </a:r>
                      <a:endParaRPr lang="tr-TR" sz="1800" dirty="0">
                        <a:solidFill>
                          <a:schemeClr val="tx1"/>
                        </a:solidFill>
                        <a:effectLst/>
                        <a:latin typeface="Times New Roman" panose="02020603050405020304" pitchFamily="18" charset="0"/>
                        <a:cs typeface="Times New Roman" panose="02020603050405020304" pitchFamily="18" charset="0"/>
                      </a:endParaRPr>
                    </a:p>
                  </a:txBody>
                  <a:tcPr marL="20066" marR="20066" marT="0" marB="0"/>
                </a:tc>
                <a:tc>
                  <a:txBody>
                    <a:bodyPr/>
                    <a:lstStyle/>
                    <a:p>
                      <a:pPr algn="ctr">
                        <a:spcAft>
                          <a:spcPts val="0"/>
                        </a:spcAft>
                      </a:pPr>
                      <a:r>
                        <a:rPr lang="tr-TR" sz="1800" dirty="0">
                          <a:solidFill>
                            <a:schemeClr val="tx1"/>
                          </a:solidFill>
                          <a:effectLst/>
                          <a:latin typeface="Times New Roman" panose="02020603050405020304" pitchFamily="18" charset="0"/>
                          <a:cs typeface="Times New Roman" panose="02020603050405020304" pitchFamily="18" charset="0"/>
                        </a:rPr>
                        <a:t>2000</a:t>
                      </a:r>
                    </a:p>
                  </a:txBody>
                  <a:tcPr marL="20066" marR="20066" marT="0" marB="0"/>
                </a:tc>
                <a:tc>
                  <a:txBody>
                    <a:bodyPr/>
                    <a:lstStyle/>
                    <a:p>
                      <a:pPr algn="ctr">
                        <a:spcAft>
                          <a:spcPts val="0"/>
                        </a:spcAft>
                      </a:pPr>
                      <a:r>
                        <a:rPr lang="tr-TR" sz="1800" dirty="0">
                          <a:effectLst/>
                          <a:latin typeface="Times New Roman" panose="02020603050405020304" pitchFamily="18" charset="0"/>
                          <a:cs typeface="Times New Roman" panose="02020603050405020304" pitchFamily="18" charset="0"/>
                        </a:rPr>
                        <a:t>İki haftada </a:t>
                      </a:r>
                      <a:r>
                        <a:rPr lang="tr-TR" sz="1800" dirty="0" smtClean="0">
                          <a:effectLst/>
                          <a:latin typeface="Times New Roman" panose="02020603050405020304" pitchFamily="18" charset="0"/>
                          <a:cs typeface="Times New Roman" panose="02020603050405020304" pitchFamily="18" charset="0"/>
                        </a:rPr>
                        <a:t>bir</a:t>
                      </a:r>
                      <a:r>
                        <a:rPr lang="tr-TR" sz="1800" dirty="0">
                          <a:effectLst/>
                          <a:latin typeface="Times New Roman" panose="02020603050405020304" pitchFamily="18" charset="0"/>
                          <a:cs typeface="Times New Roman" panose="02020603050405020304" pitchFamily="18" charset="0"/>
                        </a:rPr>
                        <a:t> </a:t>
                      </a:r>
                      <a:r>
                        <a:rPr lang="tr-TR" sz="1800" dirty="0" smtClean="0">
                          <a:effectLst/>
                          <a:latin typeface="Times New Roman" panose="02020603050405020304" pitchFamily="18" charset="0"/>
                          <a:cs typeface="Times New Roman" panose="02020603050405020304" pitchFamily="18" charset="0"/>
                        </a:rPr>
                        <a:t> (</a:t>
                      </a:r>
                      <a:r>
                        <a:rPr lang="tr-TR" sz="1800" dirty="0">
                          <a:effectLst/>
                          <a:latin typeface="Times New Roman" panose="02020603050405020304" pitchFamily="18" charset="0"/>
                          <a:cs typeface="Times New Roman" panose="02020603050405020304" pitchFamily="18" charset="0"/>
                        </a:rPr>
                        <a:t>1)</a:t>
                      </a:r>
                      <a:endParaRPr lang="tr-TR" sz="1800" dirty="0">
                        <a:solidFill>
                          <a:schemeClr val="tx1"/>
                        </a:solidFill>
                        <a:effectLst/>
                        <a:latin typeface="Times New Roman" panose="02020603050405020304" pitchFamily="18" charset="0"/>
                        <a:cs typeface="Times New Roman" panose="02020603050405020304" pitchFamily="18" charset="0"/>
                      </a:endParaRPr>
                    </a:p>
                  </a:txBody>
                  <a:tcPr marL="20066" marR="20066" marT="0" marB="0"/>
                </a:tc>
                <a:tc>
                  <a:txBody>
                    <a:bodyPr/>
                    <a:lstStyle/>
                    <a:p>
                      <a:pPr algn="ctr">
                        <a:spcAft>
                          <a:spcPts val="0"/>
                        </a:spcAft>
                      </a:pPr>
                      <a:r>
                        <a:rPr lang="tr-TR" sz="1800" dirty="0" err="1">
                          <a:effectLst/>
                          <a:latin typeface="Times New Roman" panose="02020603050405020304" pitchFamily="18" charset="0"/>
                          <a:cs typeface="Times New Roman" panose="02020603050405020304" pitchFamily="18" charset="0"/>
                        </a:rPr>
                        <a:t>Membran</a:t>
                      </a:r>
                      <a:r>
                        <a:rPr lang="tr-TR" sz="1800" dirty="0">
                          <a:effectLst/>
                          <a:latin typeface="Times New Roman" panose="02020603050405020304" pitchFamily="18" charset="0"/>
                          <a:cs typeface="Times New Roman" panose="02020603050405020304" pitchFamily="18" charset="0"/>
                        </a:rPr>
                        <a:t> Filtre</a:t>
                      </a:r>
                      <a:endParaRPr lang="tr-TR" sz="1800" dirty="0">
                        <a:solidFill>
                          <a:schemeClr val="tx1"/>
                        </a:solidFill>
                        <a:effectLst/>
                        <a:latin typeface="Times New Roman" panose="02020603050405020304" pitchFamily="18" charset="0"/>
                        <a:cs typeface="Times New Roman" panose="02020603050405020304" pitchFamily="18" charset="0"/>
                      </a:endParaRPr>
                    </a:p>
                  </a:txBody>
                  <a:tcPr marL="20066" marR="20066" marT="0" marB="0"/>
                </a:tc>
                <a:extLst>
                  <a:ext uri="{0D108BD9-81ED-4DB2-BD59-A6C34878D82A}">
                    <a16:rowId xmlns:a16="http://schemas.microsoft.com/office/drawing/2014/main" val="912478589"/>
                  </a:ext>
                </a:extLst>
              </a:tr>
              <a:tr h="130718">
                <a:tc>
                  <a:txBody>
                    <a:bodyPr/>
                    <a:lstStyle/>
                    <a:p>
                      <a:pPr algn="l">
                        <a:spcAft>
                          <a:spcPts val="0"/>
                        </a:spcAft>
                      </a:pPr>
                      <a:r>
                        <a:rPr lang="tr-TR" sz="1800">
                          <a:effectLst/>
                          <a:latin typeface="Times New Roman" panose="02020603050405020304" pitchFamily="18" charset="0"/>
                          <a:cs typeface="Times New Roman" panose="02020603050405020304" pitchFamily="18" charset="0"/>
                        </a:rPr>
                        <a:t>3</a:t>
                      </a:r>
                      <a:endParaRPr lang="tr-TR" sz="1800">
                        <a:solidFill>
                          <a:schemeClr val="tx1"/>
                        </a:solidFill>
                        <a:effectLst/>
                        <a:latin typeface="Times New Roman" panose="02020603050405020304" pitchFamily="18" charset="0"/>
                        <a:cs typeface="Times New Roman" panose="02020603050405020304" pitchFamily="18" charset="0"/>
                      </a:endParaRPr>
                    </a:p>
                  </a:txBody>
                  <a:tcPr marL="20066" marR="20066" marT="0" marB="0"/>
                </a:tc>
                <a:tc>
                  <a:txBody>
                    <a:bodyPr/>
                    <a:lstStyle/>
                    <a:p>
                      <a:pPr algn="l">
                        <a:spcAft>
                          <a:spcPts val="0"/>
                        </a:spcAft>
                      </a:pPr>
                      <a:r>
                        <a:rPr lang="tr-TR" sz="1800" dirty="0" err="1">
                          <a:effectLst/>
                          <a:latin typeface="Times New Roman" panose="02020603050405020304" pitchFamily="18" charset="0"/>
                          <a:cs typeface="Times New Roman" panose="02020603050405020304" pitchFamily="18" charset="0"/>
                        </a:rPr>
                        <a:t>Fekal</a:t>
                      </a:r>
                      <a:r>
                        <a:rPr lang="tr-TR" sz="1800" dirty="0">
                          <a:effectLst/>
                          <a:latin typeface="Times New Roman" panose="02020603050405020304" pitchFamily="18" charset="0"/>
                          <a:cs typeface="Times New Roman" panose="02020603050405020304" pitchFamily="18" charset="0"/>
                        </a:rPr>
                        <a:t> </a:t>
                      </a:r>
                      <a:r>
                        <a:rPr lang="tr-TR" sz="1800" dirty="0" smtClean="0">
                          <a:effectLst/>
                          <a:latin typeface="Times New Roman" panose="02020603050405020304" pitchFamily="18" charset="0"/>
                          <a:cs typeface="Times New Roman" panose="02020603050405020304" pitchFamily="18" charset="0"/>
                        </a:rPr>
                        <a:t>streptokok</a:t>
                      </a:r>
                      <a:r>
                        <a:rPr lang="tr-TR" sz="1800" dirty="0">
                          <a:effectLst/>
                          <a:latin typeface="Times New Roman" panose="02020603050405020304" pitchFamily="18" charset="0"/>
                          <a:cs typeface="Times New Roman" panose="02020603050405020304" pitchFamily="18" charset="0"/>
                        </a:rPr>
                        <a:t> </a:t>
                      </a:r>
                      <a:endParaRPr lang="tr-TR" sz="1800" dirty="0" smtClean="0">
                        <a:effectLst/>
                        <a:latin typeface="Times New Roman" panose="02020603050405020304" pitchFamily="18" charset="0"/>
                        <a:cs typeface="Times New Roman" panose="02020603050405020304" pitchFamily="18" charset="0"/>
                      </a:endParaRPr>
                    </a:p>
                    <a:p>
                      <a:pPr algn="l">
                        <a:spcAft>
                          <a:spcPts val="0"/>
                        </a:spcAft>
                      </a:pPr>
                      <a:r>
                        <a:rPr lang="tr-TR" sz="1800" dirty="0" smtClean="0">
                          <a:effectLst/>
                          <a:latin typeface="Times New Roman" panose="02020603050405020304" pitchFamily="18" charset="0"/>
                          <a:cs typeface="Times New Roman" panose="02020603050405020304" pitchFamily="18" charset="0"/>
                        </a:rPr>
                        <a:t> /</a:t>
                      </a:r>
                      <a:r>
                        <a:rPr lang="tr-TR" sz="1800" dirty="0">
                          <a:effectLst/>
                          <a:latin typeface="Times New Roman" panose="02020603050405020304" pitchFamily="18" charset="0"/>
                          <a:cs typeface="Times New Roman" panose="02020603050405020304" pitchFamily="18" charset="0"/>
                        </a:rPr>
                        <a:t>100 ml</a:t>
                      </a:r>
                      <a:endParaRPr lang="tr-TR" sz="1800" dirty="0">
                        <a:solidFill>
                          <a:schemeClr val="tx1"/>
                        </a:solidFill>
                        <a:effectLst/>
                        <a:latin typeface="Times New Roman" panose="02020603050405020304" pitchFamily="18" charset="0"/>
                        <a:cs typeface="Times New Roman" panose="02020603050405020304" pitchFamily="18" charset="0"/>
                      </a:endParaRPr>
                    </a:p>
                  </a:txBody>
                  <a:tcPr marL="20066" marR="20066" marT="0" marB="0"/>
                </a:tc>
                <a:tc gridSpan="2">
                  <a:txBody>
                    <a:bodyPr/>
                    <a:lstStyle/>
                    <a:p>
                      <a:pPr algn="ctr">
                        <a:spcAft>
                          <a:spcPts val="0"/>
                        </a:spcAft>
                      </a:pPr>
                      <a:r>
                        <a:rPr lang="tr-TR" sz="1800" dirty="0">
                          <a:effectLst/>
                          <a:latin typeface="Times New Roman" panose="02020603050405020304" pitchFamily="18" charset="0"/>
                          <a:cs typeface="Times New Roman" panose="02020603050405020304" pitchFamily="18" charset="0"/>
                        </a:rPr>
                        <a:t>  </a:t>
                      </a:r>
                      <a:r>
                        <a:rPr lang="tr-TR" sz="1800" dirty="0" smtClean="0">
                          <a:effectLst/>
                          <a:latin typeface="Times New Roman" panose="02020603050405020304" pitchFamily="18" charset="0"/>
                          <a:cs typeface="Times New Roman" panose="02020603050405020304" pitchFamily="18" charset="0"/>
                        </a:rPr>
                        <a:t>100</a:t>
                      </a:r>
                      <a:endParaRPr lang="tr-TR" sz="1800" dirty="0">
                        <a:solidFill>
                          <a:schemeClr val="tx1"/>
                        </a:solidFill>
                        <a:effectLst/>
                        <a:latin typeface="Times New Roman" panose="02020603050405020304" pitchFamily="18" charset="0"/>
                        <a:cs typeface="Times New Roman" panose="02020603050405020304" pitchFamily="18" charset="0"/>
                      </a:endParaRPr>
                    </a:p>
                  </a:txBody>
                  <a:tcPr marL="20066" marR="20066" marT="0" marB="0"/>
                </a:tc>
                <a:tc hMerge="1">
                  <a:txBody>
                    <a:bodyPr/>
                    <a:lstStyle/>
                    <a:p>
                      <a:endParaRPr lang="tr-TR"/>
                    </a:p>
                  </a:txBody>
                  <a:tcPr/>
                </a:tc>
                <a:tc>
                  <a:txBody>
                    <a:bodyPr/>
                    <a:lstStyle/>
                    <a:p>
                      <a:pPr algn="ctr">
                        <a:spcAft>
                          <a:spcPts val="0"/>
                        </a:spcAft>
                      </a:pPr>
                      <a:r>
                        <a:rPr lang="tr-TR" sz="1800" dirty="0">
                          <a:solidFill>
                            <a:schemeClr val="tx1"/>
                          </a:solidFill>
                          <a:effectLst/>
                          <a:latin typeface="Times New Roman" panose="02020603050405020304" pitchFamily="18" charset="0"/>
                          <a:cs typeface="Times New Roman" panose="02020603050405020304" pitchFamily="18" charset="0"/>
                        </a:rPr>
                        <a:t>1000</a:t>
                      </a:r>
                    </a:p>
                  </a:txBody>
                  <a:tcPr marL="20066" marR="20066" marT="0" marB="0"/>
                </a:tc>
                <a:tc>
                  <a:txBody>
                    <a:bodyPr/>
                    <a:lstStyle/>
                    <a:p>
                      <a:pPr algn="ctr">
                        <a:spcAft>
                          <a:spcPts val="0"/>
                        </a:spcAft>
                      </a:pPr>
                      <a:r>
                        <a:rPr lang="tr-TR" sz="1800" dirty="0">
                          <a:effectLst/>
                          <a:latin typeface="Times New Roman" panose="02020603050405020304" pitchFamily="18" charset="0"/>
                          <a:cs typeface="Times New Roman" panose="02020603050405020304" pitchFamily="18" charset="0"/>
                        </a:rPr>
                        <a:t>İki haftada </a:t>
                      </a:r>
                      <a:r>
                        <a:rPr lang="tr-TR" sz="1800" dirty="0" smtClean="0">
                          <a:effectLst/>
                          <a:latin typeface="Times New Roman" panose="02020603050405020304" pitchFamily="18" charset="0"/>
                          <a:cs typeface="Times New Roman" panose="02020603050405020304" pitchFamily="18" charset="0"/>
                        </a:rPr>
                        <a:t>bir (1</a:t>
                      </a:r>
                      <a:r>
                        <a:rPr lang="tr-TR" sz="1800" dirty="0">
                          <a:effectLst/>
                          <a:latin typeface="Times New Roman" panose="02020603050405020304" pitchFamily="18" charset="0"/>
                          <a:cs typeface="Times New Roman" panose="02020603050405020304" pitchFamily="18" charset="0"/>
                        </a:rPr>
                        <a:t>)</a:t>
                      </a:r>
                      <a:endParaRPr lang="tr-TR" sz="1800" dirty="0">
                        <a:solidFill>
                          <a:schemeClr val="tx1"/>
                        </a:solidFill>
                        <a:effectLst/>
                        <a:latin typeface="Times New Roman" panose="02020603050405020304" pitchFamily="18" charset="0"/>
                        <a:cs typeface="Times New Roman" panose="02020603050405020304" pitchFamily="18" charset="0"/>
                      </a:endParaRPr>
                    </a:p>
                  </a:txBody>
                  <a:tcPr marL="20066" marR="20066" marT="0" marB="0"/>
                </a:tc>
                <a:tc>
                  <a:txBody>
                    <a:bodyPr/>
                    <a:lstStyle/>
                    <a:p>
                      <a:pPr algn="ctr">
                        <a:spcAft>
                          <a:spcPts val="0"/>
                        </a:spcAft>
                      </a:pPr>
                      <a:r>
                        <a:rPr lang="tr-TR" sz="1800" dirty="0" err="1">
                          <a:effectLst/>
                          <a:latin typeface="Times New Roman" panose="02020603050405020304" pitchFamily="18" charset="0"/>
                          <a:cs typeface="Times New Roman" panose="02020603050405020304" pitchFamily="18" charset="0"/>
                        </a:rPr>
                        <a:t>Membran</a:t>
                      </a:r>
                      <a:r>
                        <a:rPr lang="tr-TR" sz="1800" dirty="0">
                          <a:effectLst/>
                          <a:latin typeface="Times New Roman" panose="02020603050405020304" pitchFamily="18" charset="0"/>
                          <a:cs typeface="Times New Roman" panose="02020603050405020304" pitchFamily="18" charset="0"/>
                        </a:rPr>
                        <a:t> Filtre</a:t>
                      </a:r>
                      <a:endParaRPr lang="tr-TR" sz="1800" dirty="0">
                        <a:solidFill>
                          <a:schemeClr val="tx1"/>
                        </a:solidFill>
                        <a:effectLst/>
                        <a:latin typeface="Times New Roman" panose="02020603050405020304" pitchFamily="18" charset="0"/>
                        <a:cs typeface="Times New Roman" panose="02020603050405020304" pitchFamily="18" charset="0"/>
                      </a:endParaRPr>
                    </a:p>
                  </a:txBody>
                  <a:tcPr marL="20066" marR="20066" marT="0" marB="0"/>
                </a:tc>
                <a:extLst>
                  <a:ext uri="{0D108BD9-81ED-4DB2-BD59-A6C34878D82A}">
                    <a16:rowId xmlns:a16="http://schemas.microsoft.com/office/drawing/2014/main" val="393452901"/>
                  </a:ext>
                </a:extLst>
              </a:tr>
              <a:tr h="130718">
                <a:tc>
                  <a:txBody>
                    <a:bodyPr/>
                    <a:lstStyle/>
                    <a:p>
                      <a:pPr algn="l">
                        <a:spcAft>
                          <a:spcPts val="0"/>
                        </a:spcAft>
                      </a:pPr>
                      <a:r>
                        <a:rPr lang="tr-TR" sz="1800">
                          <a:effectLst/>
                          <a:latin typeface="Times New Roman" panose="02020603050405020304" pitchFamily="18" charset="0"/>
                          <a:cs typeface="Times New Roman" panose="02020603050405020304" pitchFamily="18" charset="0"/>
                        </a:rPr>
                        <a:t>4</a:t>
                      </a:r>
                      <a:endParaRPr lang="tr-TR" sz="1800">
                        <a:solidFill>
                          <a:schemeClr val="tx1"/>
                        </a:solidFill>
                        <a:effectLst/>
                        <a:latin typeface="Times New Roman" panose="02020603050405020304" pitchFamily="18" charset="0"/>
                        <a:cs typeface="Times New Roman" panose="02020603050405020304" pitchFamily="18" charset="0"/>
                      </a:endParaRPr>
                    </a:p>
                  </a:txBody>
                  <a:tcPr marL="20066" marR="20066" marT="0" marB="0"/>
                </a:tc>
                <a:tc>
                  <a:txBody>
                    <a:bodyPr/>
                    <a:lstStyle/>
                    <a:p>
                      <a:pPr algn="l">
                        <a:spcAft>
                          <a:spcPts val="0"/>
                        </a:spcAft>
                      </a:pPr>
                      <a:r>
                        <a:rPr lang="tr-TR" sz="1800" dirty="0" err="1">
                          <a:effectLst/>
                          <a:latin typeface="Times New Roman" panose="02020603050405020304" pitchFamily="18" charset="0"/>
                          <a:cs typeface="Times New Roman" panose="02020603050405020304" pitchFamily="18" charset="0"/>
                        </a:rPr>
                        <a:t>Salmonella</a:t>
                      </a:r>
                      <a:r>
                        <a:rPr lang="tr-TR" sz="1800" dirty="0">
                          <a:effectLst/>
                          <a:latin typeface="Times New Roman" panose="02020603050405020304" pitchFamily="18" charset="0"/>
                          <a:cs typeface="Times New Roman" panose="02020603050405020304" pitchFamily="18" charset="0"/>
                        </a:rPr>
                        <a:t>  </a:t>
                      </a:r>
                      <a:r>
                        <a:rPr lang="tr-TR" sz="1800" dirty="0" smtClean="0">
                          <a:effectLst/>
                          <a:latin typeface="Times New Roman" panose="02020603050405020304" pitchFamily="18" charset="0"/>
                          <a:cs typeface="Times New Roman" panose="02020603050405020304" pitchFamily="18" charset="0"/>
                        </a:rPr>
                        <a:t>/</a:t>
                      </a:r>
                      <a:r>
                        <a:rPr lang="tr-TR" sz="1800" dirty="0">
                          <a:effectLst/>
                          <a:latin typeface="Times New Roman" panose="02020603050405020304" pitchFamily="18" charset="0"/>
                          <a:cs typeface="Times New Roman" panose="02020603050405020304" pitchFamily="18" charset="0"/>
                        </a:rPr>
                        <a:t>1 litre</a:t>
                      </a:r>
                      <a:endParaRPr lang="tr-TR" sz="1800" dirty="0">
                        <a:solidFill>
                          <a:schemeClr val="tx1"/>
                        </a:solidFill>
                        <a:effectLst/>
                        <a:latin typeface="Times New Roman" panose="02020603050405020304" pitchFamily="18" charset="0"/>
                        <a:cs typeface="Times New Roman" panose="02020603050405020304" pitchFamily="18" charset="0"/>
                      </a:endParaRPr>
                    </a:p>
                  </a:txBody>
                  <a:tcPr marL="20066" marR="20066" marT="0" marB="0"/>
                </a:tc>
                <a:tc gridSpan="2">
                  <a:txBody>
                    <a:bodyPr/>
                    <a:lstStyle/>
                    <a:p>
                      <a:pPr algn="ctr">
                        <a:spcAft>
                          <a:spcPts val="0"/>
                        </a:spcAft>
                      </a:pPr>
                      <a:r>
                        <a:rPr lang="tr-TR" sz="1800" dirty="0">
                          <a:effectLst/>
                          <a:latin typeface="Times New Roman" panose="02020603050405020304" pitchFamily="18" charset="0"/>
                          <a:cs typeface="Times New Roman" panose="02020603050405020304" pitchFamily="18" charset="0"/>
                        </a:rPr>
                        <a:t>-</a:t>
                      </a:r>
                      <a:endParaRPr lang="tr-TR" sz="1800" dirty="0">
                        <a:solidFill>
                          <a:schemeClr val="tx1"/>
                        </a:solidFill>
                        <a:effectLst/>
                        <a:latin typeface="Times New Roman" panose="02020603050405020304" pitchFamily="18" charset="0"/>
                        <a:cs typeface="Times New Roman" panose="02020603050405020304" pitchFamily="18" charset="0"/>
                      </a:endParaRPr>
                    </a:p>
                  </a:txBody>
                  <a:tcPr marL="20066" marR="20066" marT="0" marB="0"/>
                </a:tc>
                <a:tc hMerge="1">
                  <a:txBody>
                    <a:bodyPr/>
                    <a:lstStyle/>
                    <a:p>
                      <a:endParaRPr lang="tr-TR"/>
                    </a:p>
                  </a:txBody>
                  <a:tcPr/>
                </a:tc>
                <a:tc>
                  <a:txBody>
                    <a:bodyPr/>
                    <a:lstStyle/>
                    <a:p>
                      <a:pPr algn="ctr">
                        <a:spcAft>
                          <a:spcPts val="0"/>
                        </a:spcAft>
                      </a:pPr>
                      <a:r>
                        <a:rPr lang="tr-TR" sz="1800">
                          <a:effectLst/>
                          <a:latin typeface="Times New Roman" panose="02020603050405020304" pitchFamily="18" charset="0"/>
                          <a:cs typeface="Times New Roman" panose="02020603050405020304" pitchFamily="18" charset="0"/>
                        </a:rPr>
                        <a:t>0</a:t>
                      </a:r>
                      <a:endParaRPr lang="tr-TR" sz="1800">
                        <a:solidFill>
                          <a:schemeClr val="tx1"/>
                        </a:solidFill>
                        <a:effectLst/>
                        <a:latin typeface="Times New Roman" panose="02020603050405020304" pitchFamily="18" charset="0"/>
                        <a:cs typeface="Times New Roman" panose="02020603050405020304" pitchFamily="18" charset="0"/>
                      </a:endParaRPr>
                    </a:p>
                  </a:txBody>
                  <a:tcPr marL="20066" marR="20066" marT="0" marB="0"/>
                </a:tc>
                <a:tc>
                  <a:txBody>
                    <a:bodyPr/>
                    <a:lstStyle/>
                    <a:p>
                      <a:pPr algn="ctr">
                        <a:spcAft>
                          <a:spcPts val="0"/>
                        </a:spcAft>
                      </a:pPr>
                      <a:r>
                        <a:rPr lang="tr-TR" sz="1800" dirty="0">
                          <a:effectLst/>
                          <a:latin typeface="Times New Roman" panose="02020603050405020304" pitchFamily="18" charset="0"/>
                          <a:cs typeface="Times New Roman" panose="02020603050405020304" pitchFamily="18" charset="0"/>
                        </a:rPr>
                        <a:t>(2)</a:t>
                      </a:r>
                      <a:endParaRPr lang="tr-TR" sz="1800" dirty="0">
                        <a:solidFill>
                          <a:schemeClr val="tx1"/>
                        </a:solidFill>
                        <a:effectLst/>
                        <a:latin typeface="Times New Roman" panose="02020603050405020304" pitchFamily="18" charset="0"/>
                        <a:cs typeface="Times New Roman" panose="02020603050405020304" pitchFamily="18" charset="0"/>
                      </a:endParaRPr>
                    </a:p>
                  </a:txBody>
                  <a:tcPr marL="20066" marR="20066" marT="0" marB="0"/>
                </a:tc>
                <a:tc>
                  <a:txBody>
                    <a:bodyPr/>
                    <a:lstStyle/>
                    <a:p>
                      <a:pPr algn="ctr">
                        <a:spcAft>
                          <a:spcPts val="0"/>
                        </a:spcAft>
                      </a:pPr>
                      <a:r>
                        <a:rPr lang="tr-TR" sz="1800" dirty="0" err="1">
                          <a:effectLst/>
                          <a:latin typeface="Times New Roman" panose="02020603050405020304" pitchFamily="18" charset="0"/>
                          <a:cs typeface="Times New Roman" panose="02020603050405020304" pitchFamily="18" charset="0"/>
                        </a:rPr>
                        <a:t>Membran</a:t>
                      </a:r>
                      <a:r>
                        <a:rPr lang="tr-TR" sz="1800" dirty="0">
                          <a:effectLst/>
                          <a:latin typeface="Times New Roman" panose="02020603050405020304" pitchFamily="18" charset="0"/>
                          <a:cs typeface="Times New Roman" panose="02020603050405020304" pitchFamily="18" charset="0"/>
                        </a:rPr>
                        <a:t> Filtre</a:t>
                      </a:r>
                      <a:endParaRPr lang="tr-TR" sz="1800" dirty="0">
                        <a:solidFill>
                          <a:schemeClr val="tx1"/>
                        </a:solidFill>
                        <a:effectLst/>
                        <a:latin typeface="Times New Roman" panose="02020603050405020304" pitchFamily="18" charset="0"/>
                        <a:cs typeface="Times New Roman" panose="02020603050405020304" pitchFamily="18" charset="0"/>
                      </a:endParaRPr>
                    </a:p>
                  </a:txBody>
                  <a:tcPr marL="20066" marR="20066" marT="0" marB="0"/>
                </a:tc>
                <a:extLst>
                  <a:ext uri="{0D108BD9-81ED-4DB2-BD59-A6C34878D82A}">
                    <a16:rowId xmlns:a16="http://schemas.microsoft.com/office/drawing/2014/main" val="3976883673"/>
                  </a:ext>
                </a:extLst>
              </a:tr>
              <a:tr h="130718">
                <a:tc>
                  <a:txBody>
                    <a:bodyPr/>
                    <a:lstStyle/>
                    <a:p>
                      <a:pPr algn="l">
                        <a:spcAft>
                          <a:spcPts val="0"/>
                        </a:spcAft>
                      </a:pPr>
                      <a:r>
                        <a:rPr lang="tr-TR" sz="1800">
                          <a:effectLst/>
                          <a:latin typeface="Times New Roman" panose="02020603050405020304" pitchFamily="18" charset="0"/>
                          <a:cs typeface="Times New Roman" panose="02020603050405020304" pitchFamily="18" charset="0"/>
                        </a:rPr>
                        <a:t>5</a:t>
                      </a:r>
                      <a:endParaRPr lang="tr-TR" sz="1800">
                        <a:solidFill>
                          <a:schemeClr val="tx1"/>
                        </a:solidFill>
                        <a:effectLst/>
                        <a:latin typeface="Times New Roman" panose="02020603050405020304" pitchFamily="18" charset="0"/>
                        <a:cs typeface="Times New Roman" panose="02020603050405020304" pitchFamily="18" charset="0"/>
                      </a:endParaRPr>
                    </a:p>
                  </a:txBody>
                  <a:tcPr marL="20066" marR="20066" marT="0" marB="0"/>
                </a:tc>
                <a:tc>
                  <a:txBody>
                    <a:bodyPr/>
                    <a:lstStyle/>
                    <a:p>
                      <a:pPr algn="l">
                        <a:spcAft>
                          <a:spcPts val="0"/>
                        </a:spcAft>
                      </a:pPr>
                      <a:r>
                        <a:rPr lang="tr-TR" sz="1800" dirty="0" err="1">
                          <a:effectLst/>
                          <a:latin typeface="Times New Roman" panose="02020603050405020304" pitchFamily="18" charset="0"/>
                          <a:cs typeface="Times New Roman" panose="02020603050405020304" pitchFamily="18" charset="0"/>
                        </a:rPr>
                        <a:t>Entero</a:t>
                      </a:r>
                      <a:r>
                        <a:rPr lang="tr-TR" sz="1800" dirty="0">
                          <a:effectLst/>
                          <a:latin typeface="Times New Roman" panose="02020603050405020304" pitchFamily="18" charset="0"/>
                          <a:cs typeface="Times New Roman" panose="02020603050405020304" pitchFamily="18" charset="0"/>
                        </a:rPr>
                        <a:t> </a:t>
                      </a:r>
                      <a:r>
                        <a:rPr lang="tr-TR" sz="1800" dirty="0" smtClean="0">
                          <a:effectLst/>
                          <a:latin typeface="Times New Roman" panose="02020603050405020304" pitchFamily="18" charset="0"/>
                          <a:cs typeface="Times New Roman" panose="02020603050405020304" pitchFamily="18" charset="0"/>
                        </a:rPr>
                        <a:t>virüsler</a:t>
                      </a:r>
                    </a:p>
                    <a:p>
                      <a:pPr algn="l">
                        <a:spcAft>
                          <a:spcPts val="0"/>
                        </a:spcAft>
                      </a:pPr>
                      <a:r>
                        <a:rPr lang="tr-TR" sz="1800" dirty="0">
                          <a:effectLst/>
                          <a:latin typeface="Times New Roman" panose="02020603050405020304" pitchFamily="18" charset="0"/>
                          <a:cs typeface="Times New Roman" panose="02020603050405020304" pitchFamily="18" charset="0"/>
                        </a:rPr>
                        <a:t> </a:t>
                      </a:r>
                      <a:r>
                        <a:rPr lang="tr-TR" sz="1800" dirty="0" smtClean="0">
                          <a:effectLst/>
                          <a:latin typeface="Times New Roman" panose="02020603050405020304" pitchFamily="18" charset="0"/>
                          <a:cs typeface="Times New Roman" panose="02020603050405020304" pitchFamily="18" charset="0"/>
                        </a:rPr>
                        <a:t>PFU/10 </a:t>
                      </a:r>
                      <a:r>
                        <a:rPr lang="tr-TR" sz="1800" dirty="0">
                          <a:effectLst/>
                          <a:latin typeface="Times New Roman" panose="02020603050405020304" pitchFamily="18" charset="0"/>
                          <a:cs typeface="Times New Roman" panose="02020603050405020304" pitchFamily="18" charset="0"/>
                        </a:rPr>
                        <a:t>litre</a:t>
                      </a:r>
                      <a:endParaRPr lang="tr-TR" sz="1800" dirty="0">
                        <a:solidFill>
                          <a:schemeClr val="tx1"/>
                        </a:solidFill>
                        <a:effectLst/>
                        <a:latin typeface="Times New Roman" panose="02020603050405020304" pitchFamily="18" charset="0"/>
                        <a:cs typeface="Times New Roman" panose="02020603050405020304" pitchFamily="18" charset="0"/>
                      </a:endParaRPr>
                    </a:p>
                  </a:txBody>
                  <a:tcPr marL="20066" marR="20066" marT="0" marB="0"/>
                </a:tc>
                <a:tc gridSpan="2">
                  <a:txBody>
                    <a:bodyPr/>
                    <a:lstStyle/>
                    <a:p>
                      <a:pPr algn="ctr">
                        <a:spcAft>
                          <a:spcPts val="0"/>
                        </a:spcAft>
                      </a:pPr>
                      <a:r>
                        <a:rPr lang="tr-TR" sz="1800">
                          <a:effectLst/>
                          <a:latin typeface="Times New Roman" panose="02020603050405020304" pitchFamily="18" charset="0"/>
                          <a:cs typeface="Times New Roman" panose="02020603050405020304" pitchFamily="18" charset="0"/>
                        </a:rPr>
                        <a:t>-</a:t>
                      </a:r>
                      <a:endParaRPr lang="tr-TR" sz="1800">
                        <a:solidFill>
                          <a:schemeClr val="tx1"/>
                        </a:solidFill>
                        <a:effectLst/>
                        <a:latin typeface="Times New Roman" panose="02020603050405020304" pitchFamily="18" charset="0"/>
                        <a:cs typeface="Times New Roman" panose="02020603050405020304" pitchFamily="18" charset="0"/>
                      </a:endParaRPr>
                    </a:p>
                  </a:txBody>
                  <a:tcPr marL="20066" marR="20066" marT="0" marB="0"/>
                </a:tc>
                <a:tc hMerge="1">
                  <a:txBody>
                    <a:bodyPr/>
                    <a:lstStyle/>
                    <a:p>
                      <a:endParaRPr lang="tr-TR"/>
                    </a:p>
                  </a:txBody>
                  <a:tcPr/>
                </a:tc>
                <a:tc>
                  <a:txBody>
                    <a:bodyPr/>
                    <a:lstStyle/>
                    <a:p>
                      <a:pPr algn="ctr">
                        <a:spcAft>
                          <a:spcPts val="0"/>
                        </a:spcAft>
                      </a:pPr>
                      <a:r>
                        <a:rPr lang="tr-TR" sz="1800">
                          <a:effectLst/>
                          <a:latin typeface="Times New Roman" panose="02020603050405020304" pitchFamily="18" charset="0"/>
                          <a:cs typeface="Times New Roman" panose="02020603050405020304" pitchFamily="18" charset="0"/>
                        </a:rPr>
                        <a:t>0</a:t>
                      </a:r>
                      <a:endParaRPr lang="tr-TR" sz="1800">
                        <a:solidFill>
                          <a:schemeClr val="tx1"/>
                        </a:solidFill>
                        <a:effectLst/>
                        <a:latin typeface="Times New Roman" panose="02020603050405020304" pitchFamily="18" charset="0"/>
                        <a:cs typeface="Times New Roman" panose="02020603050405020304" pitchFamily="18" charset="0"/>
                      </a:endParaRPr>
                    </a:p>
                  </a:txBody>
                  <a:tcPr marL="20066" marR="20066" marT="0" marB="0"/>
                </a:tc>
                <a:tc>
                  <a:txBody>
                    <a:bodyPr/>
                    <a:lstStyle/>
                    <a:p>
                      <a:pPr algn="ctr">
                        <a:spcAft>
                          <a:spcPts val="0"/>
                        </a:spcAft>
                      </a:pPr>
                      <a:r>
                        <a:rPr lang="tr-TR" sz="1800">
                          <a:effectLst/>
                          <a:latin typeface="Times New Roman" panose="02020603050405020304" pitchFamily="18" charset="0"/>
                          <a:cs typeface="Times New Roman" panose="02020603050405020304" pitchFamily="18" charset="0"/>
                        </a:rPr>
                        <a:t>(2)</a:t>
                      </a:r>
                      <a:endParaRPr lang="tr-TR" sz="1800">
                        <a:solidFill>
                          <a:schemeClr val="tx1"/>
                        </a:solidFill>
                        <a:effectLst/>
                        <a:latin typeface="Times New Roman" panose="02020603050405020304" pitchFamily="18" charset="0"/>
                        <a:cs typeface="Times New Roman" panose="02020603050405020304" pitchFamily="18" charset="0"/>
                      </a:endParaRPr>
                    </a:p>
                  </a:txBody>
                  <a:tcPr marL="20066" marR="20066" marT="0" marB="0"/>
                </a:tc>
                <a:tc>
                  <a:txBody>
                    <a:bodyPr/>
                    <a:lstStyle/>
                    <a:p>
                      <a:pPr algn="ctr">
                        <a:spcAft>
                          <a:spcPts val="0"/>
                        </a:spcAft>
                      </a:pPr>
                      <a:r>
                        <a:rPr lang="tr-TR" sz="1800" dirty="0" err="1">
                          <a:effectLst/>
                          <a:latin typeface="Times New Roman" panose="02020603050405020304" pitchFamily="18" charset="0"/>
                          <a:cs typeface="Times New Roman" panose="02020603050405020304" pitchFamily="18" charset="0"/>
                        </a:rPr>
                        <a:t>Membran</a:t>
                      </a:r>
                      <a:r>
                        <a:rPr lang="tr-TR" sz="1800" dirty="0">
                          <a:effectLst/>
                          <a:latin typeface="Times New Roman" panose="02020603050405020304" pitchFamily="18" charset="0"/>
                          <a:cs typeface="Times New Roman" panose="02020603050405020304" pitchFamily="18" charset="0"/>
                        </a:rPr>
                        <a:t> Filtre (Virüse yönelik)</a:t>
                      </a:r>
                      <a:endParaRPr lang="tr-TR" sz="1800" dirty="0">
                        <a:solidFill>
                          <a:schemeClr val="tx1"/>
                        </a:solidFill>
                        <a:effectLst/>
                        <a:latin typeface="Times New Roman" panose="02020603050405020304" pitchFamily="18" charset="0"/>
                        <a:cs typeface="Times New Roman" panose="02020603050405020304" pitchFamily="18" charset="0"/>
                      </a:endParaRPr>
                    </a:p>
                  </a:txBody>
                  <a:tcPr marL="20066" marR="20066" marT="0" marB="0"/>
                </a:tc>
                <a:extLst>
                  <a:ext uri="{0D108BD9-81ED-4DB2-BD59-A6C34878D82A}">
                    <a16:rowId xmlns:a16="http://schemas.microsoft.com/office/drawing/2014/main" val="1315751775"/>
                  </a:ext>
                </a:extLst>
              </a:tr>
            </a:tbl>
          </a:graphicData>
        </a:graphic>
      </p:graphicFrame>
    </p:spTree>
    <p:extLst>
      <p:ext uri="{BB962C8B-B14F-4D97-AF65-F5344CB8AC3E}">
        <p14:creationId xmlns:p14="http://schemas.microsoft.com/office/powerpoint/2010/main" val="30940065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199" y="60158"/>
            <a:ext cx="8229600" cy="606177"/>
          </a:xfrm>
        </p:spPr>
        <p:txBody>
          <a:bodyPr>
            <a:noAutofit/>
          </a:bodyPr>
          <a:lstStyle/>
          <a:p>
            <a:pPr lvl="0" eaLnBrk="0" fontAlgn="base" hangingPunct="0">
              <a:spcAft>
                <a:spcPct val="0"/>
              </a:spcAft>
              <a:defRPr/>
            </a:pPr>
            <a:r>
              <a:rPr lang="tr-TR" altLang="tr-TR" sz="1700" b="1" dirty="0">
                <a:solidFill>
                  <a:srgbClr val="FFFF00"/>
                </a:solidFill>
                <a:latin typeface="Times New Roman" panose="02020603050405020304" pitchFamily="18" charset="0"/>
                <a:cs typeface="Times New Roman" panose="02020603050405020304" pitchFamily="18" charset="0"/>
              </a:rPr>
              <a:t>YÜZME VE REKREASYON AMACIYLA KULLANILAN  SULARIN </a:t>
            </a:r>
            <a:r>
              <a:rPr lang="tr-TR" altLang="tr-TR" sz="1700" b="1" dirty="0" smtClean="0">
                <a:solidFill>
                  <a:srgbClr val="FFFF00"/>
                </a:solidFill>
                <a:latin typeface="Times New Roman" panose="02020603050405020304" pitchFamily="18" charset="0"/>
                <a:cs typeface="Times New Roman" panose="02020603050405020304" pitchFamily="18" charset="0"/>
              </a:rPr>
              <a:t>SAĞLAMASI GEREKEN </a:t>
            </a:r>
            <a:r>
              <a:rPr lang="tr-TR" altLang="tr-TR" sz="1700" b="1" dirty="0">
                <a:solidFill>
                  <a:srgbClr val="FFFF00"/>
                </a:solidFill>
                <a:latin typeface="Times New Roman" panose="02020603050405020304" pitchFamily="18" charset="0"/>
                <a:cs typeface="Times New Roman" panose="02020603050405020304" pitchFamily="18" charset="0"/>
              </a:rPr>
              <a:t>KALİTE KRİTERLERİ </a:t>
            </a:r>
            <a:r>
              <a:rPr lang="tr-TR" altLang="tr-TR" sz="1700" b="1" dirty="0" smtClean="0">
                <a:solidFill>
                  <a:srgbClr val="FFFF00"/>
                </a:solidFill>
                <a:latin typeface="Times New Roman" panose="02020603050405020304" pitchFamily="18" charset="0"/>
                <a:cs typeface="Times New Roman" panose="02020603050405020304" pitchFamily="18" charset="0"/>
              </a:rPr>
              <a:t>TABLOSU</a:t>
            </a:r>
            <a:endParaRPr lang="tr-TR" sz="1700" dirty="0">
              <a:solidFill>
                <a:srgbClr val="FFFF00"/>
              </a:solidFill>
              <a:latin typeface="Times New Roman" panose="02020603050405020304" pitchFamily="18" charset="0"/>
              <a:cs typeface="Times New Roman" panose="02020603050405020304" pitchFamily="18" charset="0"/>
            </a:endParaRP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1047028429"/>
              </p:ext>
            </p:extLst>
          </p:nvPr>
        </p:nvGraphicFramePr>
        <p:xfrm>
          <a:off x="215515" y="764704"/>
          <a:ext cx="8712969" cy="5737003"/>
        </p:xfrm>
        <a:graphic>
          <a:graphicData uri="http://schemas.openxmlformats.org/drawingml/2006/table">
            <a:tbl>
              <a:tblPr firstRow="1" bandRow="1">
                <a:tableStyleId>{5940675A-B579-460E-94D1-54222C63F5DA}</a:tableStyleId>
              </a:tblPr>
              <a:tblGrid>
                <a:gridCol w="235833">
                  <a:extLst>
                    <a:ext uri="{9D8B030D-6E8A-4147-A177-3AD203B41FA5}">
                      <a16:colId xmlns:a16="http://schemas.microsoft.com/office/drawing/2014/main" val="3481860242"/>
                    </a:ext>
                  </a:extLst>
                </a:gridCol>
                <a:gridCol w="2622070">
                  <a:extLst>
                    <a:ext uri="{9D8B030D-6E8A-4147-A177-3AD203B41FA5}">
                      <a16:colId xmlns:a16="http://schemas.microsoft.com/office/drawing/2014/main" val="2825374961"/>
                    </a:ext>
                  </a:extLst>
                </a:gridCol>
                <a:gridCol w="915058">
                  <a:extLst>
                    <a:ext uri="{9D8B030D-6E8A-4147-A177-3AD203B41FA5}">
                      <a16:colId xmlns:a16="http://schemas.microsoft.com/office/drawing/2014/main" val="2424820100"/>
                    </a:ext>
                  </a:extLst>
                </a:gridCol>
                <a:gridCol w="1114045">
                  <a:extLst>
                    <a:ext uri="{9D8B030D-6E8A-4147-A177-3AD203B41FA5}">
                      <a16:colId xmlns:a16="http://schemas.microsoft.com/office/drawing/2014/main" val="255996806"/>
                    </a:ext>
                  </a:extLst>
                </a:gridCol>
                <a:gridCol w="1050264">
                  <a:extLst>
                    <a:ext uri="{9D8B030D-6E8A-4147-A177-3AD203B41FA5}">
                      <a16:colId xmlns:a16="http://schemas.microsoft.com/office/drawing/2014/main" val="1645589530"/>
                    </a:ext>
                  </a:extLst>
                </a:gridCol>
                <a:gridCol w="2775699">
                  <a:extLst>
                    <a:ext uri="{9D8B030D-6E8A-4147-A177-3AD203B41FA5}">
                      <a16:colId xmlns:a16="http://schemas.microsoft.com/office/drawing/2014/main" val="1751314313"/>
                    </a:ext>
                  </a:extLst>
                </a:gridCol>
              </a:tblGrid>
              <a:tr h="713084">
                <a:tc>
                  <a:txBody>
                    <a:bodyPr/>
                    <a:lstStyle/>
                    <a:p>
                      <a:pPr algn="just">
                        <a:spcAft>
                          <a:spcPts val="0"/>
                        </a:spcAft>
                      </a:pPr>
                      <a:r>
                        <a:rPr lang="tr-TR" sz="1200" b="1" dirty="0">
                          <a:solidFill>
                            <a:srgbClr val="FFFF00"/>
                          </a:solidFill>
                          <a:effectLst/>
                          <a:latin typeface="Times New Roman" panose="02020603050405020304" pitchFamily="18" charset="0"/>
                          <a:cs typeface="Times New Roman" panose="02020603050405020304" pitchFamily="18" charset="0"/>
                        </a:rPr>
                        <a:t> </a:t>
                      </a:r>
                    </a:p>
                  </a:txBody>
                  <a:tcPr marL="20066" marR="20066" marT="0" marB="0"/>
                </a:tc>
                <a:tc>
                  <a:txBody>
                    <a:bodyPr/>
                    <a:lstStyle/>
                    <a:p>
                      <a:pPr algn="just">
                        <a:spcAft>
                          <a:spcPts val="0"/>
                        </a:spcAft>
                      </a:pPr>
                      <a:r>
                        <a:rPr lang="tr-TR" sz="1600" b="1" dirty="0">
                          <a:solidFill>
                            <a:srgbClr val="FFFF00"/>
                          </a:solidFill>
                          <a:effectLst/>
                          <a:latin typeface="Times New Roman" panose="02020603050405020304" pitchFamily="18" charset="0"/>
                          <a:cs typeface="Times New Roman" panose="02020603050405020304" pitchFamily="18" charset="0"/>
                        </a:rPr>
                        <a:t>Parametreler</a:t>
                      </a:r>
                    </a:p>
                  </a:txBody>
                  <a:tcPr marL="20066" marR="20066" marT="0" marB="0"/>
                </a:tc>
                <a:tc>
                  <a:txBody>
                    <a:bodyPr/>
                    <a:lstStyle/>
                    <a:p>
                      <a:pPr algn="just">
                        <a:spcAft>
                          <a:spcPts val="0"/>
                        </a:spcAft>
                      </a:pPr>
                      <a:r>
                        <a:rPr lang="tr-TR" sz="1600" b="1" dirty="0">
                          <a:solidFill>
                            <a:srgbClr val="FFFF00"/>
                          </a:solidFill>
                          <a:effectLst/>
                          <a:latin typeface="Times New Roman" panose="02020603050405020304" pitchFamily="18" charset="0"/>
                          <a:cs typeface="Times New Roman" panose="02020603050405020304" pitchFamily="18" charset="0"/>
                        </a:rPr>
                        <a:t>K</a:t>
                      </a:r>
                    </a:p>
                  </a:txBody>
                  <a:tcPr marL="20066" marR="20066" marT="0" marB="0"/>
                </a:tc>
                <a:tc>
                  <a:txBody>
                    <a:bodyPr/>
                    <a:lstStyle/>
                    <a:p>
                      <a:pPr algn="just">
                        <a:spcAft>
                          <a:spcPts val="0"/>
                        </a:spcAft>
                      </a:pPr>
                      <a:r>
                        <a:rPr lang="tr-TR" sz="1600" b="1" dirty="0">
                          <a:solidFill>
                            <a:srgbClr val="FFFF00"/>
                          </a:solidFill>
                          <a:effectLst/>
                          <a:latin typeface="Times New Roman" panose="02020603050405020304" pitchFamily="18" charset="0"/>
                          <a:cs typeface="Times New Roman" panose="02020603050405020304" pitchFamily="18" charset="0"/>
                        </a:rPr>
                        <a:t>Z</a:t>
                      </a:r>
                    </a:p>
                  </a:txBody>
                  <a:tcPr marL="20066" marR="20066" marT="0" marB="0"/>
                </a:tc>
                <a:tc>
                  <a:txBody>
                    <a:bodyPr/>
                    <a:lstStyle/>
                    <a:p>
                      <a:pPr algn="just">
                        <a:spcAft>
                          <a:spcPts val="0"/>
                        </a:spcAft>
                      </a:pPr>
                      <a:r>
                        <a:rPr lang="tr-TR" sz="1600" b="1" dirty="0">
                          <a:solidFill>
                            <a:srgbClr val="FFFF00"/>
                          </a:solidFill>
                          <a:effectLst/>
                          <a:latin typeface="Times New Roman" panose="02020603050405020304" pitchFamily="18" charset="0"/>
                          <a:cs typeface="Times New Roman" panose="02020603050405020304" pitchFamily="18" charset="0"/>
                        </a:rPr>
                        <a:t>Minimum Örnek </a:t>
                      </a:r>
                      <a:r>
                        <a:rPr lang="tr-TR" sz="1600" b="1" dirty="0" smtClean="0">
                          <a:solidFill>
                            <a:srgbClr val="FFFF00"/>
                          </a:solidFill>
                          <a:effectLst/>
                          <a:latin typeface="Times New Roman" panose="02020603050405020304" pitchFamily="18" charset="0"/>
                          <a:cs typeface="Times New Roman" panose="02020603050405020304" pitchFamily="18" charset="0"/>
                        </a:rPr>
                        <a:t>alma sıklığı</a:t>
                      </a:r>
                      <a:endParaRPr lang="tr-TR" sz="1600" b="1" dirty="0">
                        <a:solidFill>
                          <a:srgbClr val="FFFF00"/>
                        </a:solidFill>
                        <a:effectLst/>
                        <a:latin typeface="Times New Roman" panose="02020603050405020304" pitchFamily="18" charset="0"/>
                        <a:cs typeface="Times New Roman" panose="02020603050405020304" pitchFamily="18" charset="0"/>
                      </a:endParaRPr>
                    </a:p>
                  </a:txBody>
                  <a:tcPr marL="20066" marR="20066" marT="0" marB="0"/>
                </a:tc>
                <a:tc>
                  <a:txBody>
                    <a:bodyPr/>
                    <a:lstStyle/>
                    <a:p>
                      <a:pPr algn="just">
                        <a:spcAft>
                          <a:spcPts val="0"/>
                        </a:spcAft>
                      </a:pPr>
                      <a:r>
                        <a:rPr lang="tr-TR" sz="1600" b="1" dirty="0">
                          <a:solidFill>
                            <a:srgbClr val="FFFF00"/>
                          </a:solidFill>
                          <a:effectLst/>
                          <a:latin typeface="Times New Roman" panose="02020603050405020304" pitchFamily="18" charset="0"/>
                          <a:cs typeface="Times New Roman" panose="02020603050405020304" pitchFamily="18" charset="0"/>
                        </a:rPr>
                        <a:t>Analiz ve inceleme metodu</a:t>
                      </a:r>
                    </a:p>
                  </a:txBody>
                  <a:tcPr marL="20066" marR="20066" marT="0" marB="0"/>
                </a:tc>
                <a:extLst>
                  <a:ext uri="{0D108BD9-81ED-4DB2-BD59-A6C34878D82A}">
                    <a16:rowId xmlns:a16="http://schemas.microsoft.com/office/drawing/2014/main" val="3801746879"/>
                  </a:ext>
                </a:extLst>
              </a:tr>
              <a:tr h="252551">
                <a:tc>
                  <a:txBody>
                    <a:bodyPr/>
                    <a:lstStyle/>
                    <a:p>
                      <a:pPr algn="just">
                        <a:spcAft>
                          <a:spcPts val="0"/>
                        </a:spcAft>
                      </a:pPr>
                      <a:r>
                        <a:rPr lang="tr-TR" sz="1700" b="1" dirty="0">
                          <a:solidFill>
                            <a:srgbClr val="99FF99"/>
                          </a:solidFill>
                          <a:effectLst/>
                        </a:rPr>
                        <a:t>B</a:t>
                      </a:r>
                      <a:endParaRPr lang="tr-TR" sz="1700" b="1" dirty="0">
                        <a:solidFill>
                          <a:srgbClr val="99FF99"/>
                        </a:solidFill>
                        <a:effectLst/>
                        <a:latin typeface="Arial" panose="020B0604020202020204" pitchFamily="34" charset="0"/>
                        <a:cs typeface="Arial" panose="020B0604020202020204" pitchFamily="34" charset="0"/>
                      </a:endParaRPr>
                    </a:p>
                  </a:txBody>
                  <a:tcPr marL="20066" marR="20066" marT="0" marB="0"/>
                </a:tc>
                <a:tc gridSpan="5">
                  <a:txBody>
                    <a:bodyPr/>
                    <a:lstStyle/>
                    <a:p>
                      <a:pPr algn="just">
                        <a:spcAft>
                          <a:spcPts val="0"/>
                        </a:spcAft>
                      </a:pPr>
                      <a:r>
                        <a:rPr lang="tr-TR" sz="1700" b="1" dirty="0" err="1" smtClean="0">
                          <a:solidFill>
                            <a:srgbClr val="99FF99"/>
                          </a:solidFill>
                          <a:effectLst/>
                        </a:rPr>
                        <a:t>Fiziko</a:t>
                      </a:r>
                      <a:r>
                        <a:rPr lang="tr-TR" sz="1700" b="1" dirty="0" smtClean="0">
                          <a:solidFill>
                            <a:srgbClr val="99FF99"/>
                          </a:solidFill>
                          <a:effectLst/>
                        </a:rPr>
                        <a:t>-kimyasal</a:t>
                      </a:r>
                      <a:r>
                        <a:rPr lang="tr-TR" sz="1700" b="1" dirty="0">
                          <a:solidFill>
                            <a:srgbClr val="99FF99"/>
                          </a:solidFill>
                          <a:effectLst/>
                        </a:rPr>
                        <a:t> </a:t>
                      </a:r>
                      <a:endParaRPr lang="tr-TR" sz="1700" b="1" dirty="0">
                        <a:solidFill>
                          <a:srgbClr val="99FF99"/>
                        </a:solidFill>
                        <a:effectLst/>
                        <a:latin typeface="Arial" panose="020B0604020202020204" pitchFamily="34" charset="0"/>
                        <a:cs typeface="Arial" panose="020B0604020202020204" pitchFamily="34" charset="0"/>
                      </a:endParaRPr>
                    </a:p>
                  </a:txBody>
                  <a:tcPr marL="20066" marR="20066" marT="0" marB="0"/>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967777853"/>
                  </a:ext>
                </a:extLst>
              </a:tr>
              <a:tr h="178271">
                <a:tc>
                  <a:txBody>
                    <a:bodyPr/>
                    <a:lstStyle/>
                    <a:p>
                      <a:pPr algn="just">
                        <a:spcAft>
                          <a:spcPts val="0"/>
                        </a:spcAft>
                      </a:pPr>
                      <a:r>
                        <a:rPr lang="tr-TR" sz="1200" dirty="0">
                          <a:effectLst/>
                        </a:rPr>
                        <a:t>6</a:t>
                      </a:r>
                      <a:endParaRPr lang="tr-TR" sz="1200" dirty="0">
                        <a:effectLst/>
                        <a:latin typeface="Arial" panose="020B0604020202020204" pitchFamily="34" charset="0"/>
                        <a:cs typeface="Arial" panose="020B0604020202020204" pitchFamily="34" charset="0"/>
                      </a:endParaRPr>
                    </a:p>
                  </a:txBody>
                  <a:tcPr marL="20066" marR="20066" marT="0" marB="0"/>
                </a:tc>
                <a:tc>
                  <a:txBody>
                    <a:bodyPr/>
                    <a:lstStyle/>
                    <a:p>
                      <a:pPr algn="just">
                        <a:spcAft>
                          <a:spcPts val="0"/>
                        </a:spcAft>
                      </a:pPr>
                      <a:r>
                        <a:rPr lang="tr-TR" sz="1200" dirty="0" err="1">
                          <a:effectLst/>
                        </a:rPr>
                        <a:t>pH</a:t>
                      </a:r>
                      <a:endParaRPr lang="tr-TR" sz="1200" dirty="0">
                        <a:effectLst/>
                        <a:latin typeface="Arial" panose="020B0604020202020204" pitchFamily="34" charset="0"/>
                        <a:cs typeface="Arial" panose="020B0604020202020204" pitchFamily="34" charset="0"/>
                      </a:endParaRPr>
                    </a:p>
                  </a:txBody>
                  <a:tcPr marL="20066" marR="20066" marT="0" marB="0"/>
                </a:tc>
                <a:tc>
                  <a:txBody>
                    <a:bodyPr/>
                    <a:lstStyle/>
                    <a:p>
                      <a:pPr algn="l">
                        <a:spcAft>
                          <a:spcPts val="0"/>
                        </a:spcAft>
                      </a:pPr>
                      <a:r>
                        <a:rPr lang="tr-TR" sz="1200" dirty="0">
                          <a:effectLst/>
                        </a:rPr>
                        <a:t>-</a:t>
                      </a:r>
                      <a:endParaRPr lang="tr-TR" sz="1200" dirty="0">
                        <a:effectLst/>
                        <a:latin typeface="Arial" panose="020B0604020202020204" pitchFamily="34" charset="0"/>
                        <a:cs typeface="Arial" panose="020B0604020202020204" pitchFamily="34" charset="0"/>
                      </a:endParaRPr>
                    </a:p>
                  </a:txBody>
                  <a:tcPr marL="20066" marR="20066" marT="0" marB="0"/>
                </a:tc>
                <a:tc>
                  <a:txBody>
                    <a:bodyPr/>
                    <a:lstStyle/>
                    <a:p>
                      <a:pPr algn="l">
                        <a:spcAft>
                          <a:spcPts val="0"/>
                        </a:spcAft>
                      </a:pPr>
                      <a:r>
                        <a:rPr lang="tr-TR" sz="1200" dirty="0">
                          <a:effectLst/>
                        </a:rPr>
                        <a:t>6 ila 9 (0)</a:t>
                      </a:r>
                      <a:endParaRPr lang="tr-TR" sz="1200" dirty="0">
                        <a:effectLst/>
                        <a:latin typeface="Arial" panose="020B0604020202020204" pitchFamily="34" charset="0"/>
                        <a:cs typeface="Arial" panose="020B0604020202020204" pitchFamily="34" charset="0"/>
                      </a:endParaRPr>
                    </a:p>
                  </a:txBody>
                  <a:tcPr marL="20066" marR="20066" marT="0" marB="0"/>
                </a:tc>
                <a:tc>
                  <a:txBody>
                    <a:bodyPr/>
                    <a:lstStyle/>
                    <a:p>
                      <a:pPr algn="l">
                        <a:spcAft>
                          <a:spcPts val="0"/>
                        </a:spcAft>
                      </a:pPr>
                      <a:r>
                        <a:rPr lang="tr-TR" sz="1200" dirty="0">
                          <a:effectLst/>
                        </a:rPr>
                        <a:t>(2)</a:t>
                      </a:r>
                      <a:endParaRPr lang="tr-TR" sz="1200" dirty="0">
                        <a:effectLst/>
                        <a:latin typeface="Arial" panose="020B0604020202020204" pitchFamily="34" charset="0"/>
                        <a:cs typeface="Arial" panose="020B0604020202020204" pitchFamily="34" charset="0"/>
                      </a:endParaRPr>
                    </a:p>
                  </a:txBody>
                  <a:tcPr marL="20066" marR="20066" marT="0" marB="0"/>
                </a:tc>
                <a:tc>
                  <a:txBody>
                    <a:bodyPr/>
                    <a:lstStyle/>
                    <a:p>
                      <a:pPr algn="l">
                        <a:spcAft>
                          <a:spcPts val="0"/>
                        </a:spcAft>
                      </a:pPr>
                      <a:r>
                        <a:rPr lang="de-DE" sz="1200" dirty="0">
                          <a:effectLst/>
                        </a:rPr>
                        <a:t>pH 7 </a:t>
                      </a:r>
                      <a:r>
                        <a:rPr lang="de-DE" sz="1200" dirty="0" err="1" smtClean="0">
                          <a:effectLst/>
                        </a:rPr>
                        <a:t>ve</a:t>
                      </a:r>
                      <a:r>
                        <a:rPr lang="tr-TR" sz="1200" baseline="0" dirty="0" smtClean="0">
                          <a:effectLst/>
                        </a:rPr>
                        <a:t> </a:t>
                      </a:r>
                      <a:r>
                        <a:rPr lang="de-DE" sz="1200" dirty="0" smtClean="0">
                          <a:effectLst/>
                        </a:rPr>
                        <a:t>9’da</a:t>
                      </a:r>
                      <a:r>
                        <a:rPr lang="de-DE" sz="1200" dirty="0">
                          <a:effectLst/>
                        </a:rPr>
                        <a:t> </a:t>
                      </a:r>
                      <a:r>
                        <a:rPr lang="de-DE" sz="1200" dirty="0" err="1">
                          <a:effectLst/>
                        </a:rPr>
                        <a:t>kalibrasyonla</a:t>
                      </a:r>
                      <a:r>
                        <a:rPr lang="de-DE" sz="1200" dirty="0">
                          <a:effectLst/>
                        </a:rPr>
                        <a:t> </a:t>
                      </a:r>
                      <a:r>
                        <a:rPr lang="de-DE" sz="1200" dirty="0" err="1">
                          <a:effectLst/>
                        </a:rPr>
                        <a:t>elektrometri</a:t>
                      </a:r>
                      <a:endParaRPr lang="de-DE" sz="1200" dirty="0">
                        <a:effectLst/>
                        <a:latin typeface="Arial" panose="020B0604020202020204" pitchFamily="34" charset="0"/>
                        <a:cs typeface="Arial" panose="020B0604020202020204" pitchFamily="34" charset="0"/>
                      </a:endParaRPr>
                    </a:p>
                  </a:txBody>
                  <a:tcPr marL="20066" marR="20066" marT="0" marB="0"/>
                </a:tc>
                <a:extLst>
                  <a:ext uri="{0D108BD9-81ED-4DB2-BD59-A6C34878D82A}">
                    <a16:rowId xmlns:a16="http://schemas.microsoft.com/office/drawing/2014/main" val="3349277388"/>
                  </a:ext>
                </a:extLst>
              </a:tr>
              <a:tr h="534813">
                <a:tc>
                  <a:txBody>
                    <a:bodyPr/>
                    <a:lstStyle/>
                    <a:p>
                      <a:pPr algn="just">
                        <a:spcAft>
                          <a:spcPts val="0"/>
                        </a:spcAft>
                      </a:pPr>
                      <a:r>
                        <a:rPr lang="tr-TR" sz="1200" dirty="0">
                          <a:effectLst/>
                        </a:rPr>
                        <a:t>7</a:t>
                      </a:r>
                      <a:endParaRPr lang="tr-TR" sz="1200" dirty="0">
                        <a:effectLst/>
                        <a:latin typeface="Arial" panose="020B0604020202020204" pitchFamily="34" charset="0"/>
                        <a:cs typeface="Arial" panose="020B0604020202020204" pitchFamily="34" charset="0"/>
                      </a:endParaRPr>
                    </a:p>
                  </a:txBody>
                  <a:tcPr marL="20066" marR="20066" marT="0" marB="0"/>
                </a:tc>
                <a:tc>
                  <a:txBody>
                    <a:bodyPr/>
                    <a:lstStyle/>
                    <a:p>
                      <a:pPr algn="just">
                        <a:spcAft>
                          <a:spcPts val="0"/>
                        </a:spcAft>
                      </a:pPr>
                      <a:r>
                        <a:rPr lang="tr-TR" sz="1200" dirty="0">
                          <a:effectLst/>
                        </a:rPr>
                        <a:t>Renk</a:t>
                      </a:r>
                      <a:endParaRPr lang="tr-TR" sz="1200" dirty="0">
                        <a:effectLst/>
                        <a:latin typeface="Arial" panose="020B0604020202020204" pitchFamily="34" charset="0"/>
                        <a:cs typeface="Arial" panose="020B0604020202020204" pitchFamily="34" charset="0"/>
                      </a:endParaRPr>
                    </a:p>
                  </a:txBody>
                  <a:tcPr marL="20066" marR="20066" marT="0" marB="0"/>
                </a:tc>
                <a:tc>
                  <a:txBody>
                    <a:bodyPr/>
                    <a:lstStyle/>
                    <a:p>
                      <a:pPr algn="l">
                        <a:spcAft>
                          <a:spcPts val="0"/>
                        </a:spcAft>
                      </a:pPr>
                      <a:r>
                        <a:rPr lang="tr-TR" sz="1200" dirty="0">
                          <a:effectLst/>
                        </a:rPr>
                        <a:t>-</a:t>
                      </a:r>
                    </a:p>
                    <a:p>
                      <a:pPr algn="l">
                        <a:spcAft>
                          <a:spcPts val="0"/>
                        </a:spcAft>
                      </a:pPr>
                      <a:r>
                        <a:rPr lang="tr-TR" sz="1200" dirty="0">
                          <a:effectLst/>
                        </a:rPr>
                        <a:t> </a:t>
                      </a:r>
                    </a:p>
                    <a:p>
                      <a:pPr algn="l">
                        <a:spcAft>
                          <a:spcPts val="0"/>
                        </a:spcAft>
                      </a:pPr>
                      <a:r>
                        <a:rPr lang="tr-TR" sz="1200" dirty="0">
                          <a:effectLst/>
                        </a:rPr>
                        <a:t> </a:t>
                      </a:r>
                      <a:r>
                        <a:rPr lang="tr-TR" sz="1200" dirty="0" smtClean="0">
                          <a:effectLst/>
                        </a:rPr>
                        <a:t>-</a:t>
                      </a:r>
                      <a:endParaRPr lang="tr-TR" sz="1200" dirty="0">
                        <a:effectLst/>
                        <a:latin typeface="Arial" panose="020B0604020202020204" pitchFamily="34" charset="0"/>
                        <a:cs typeface="Arial" panose="020B0604020202020204" pitchFamily="34" charset="0"/>
                      </a:endParaRPr>
                    </a:p>
                  </a:txBody>
                  <a:tcPr marL="20066" marR="20066" marT="0" marB="0"/>
                </a:tc>
                <a:tc>
                  <a:txBody>
                    <a:bodyPr/>
                    <a:lstStyle/>
                    <a:p>
                      <a:pPr algn="l">
                        <a:spcAft>
                          <a:spcPts val="0"/>
                        </a:spcAft>
                      </a:pPr>
                      <a:r>
                        <a:rPr lang="tr-TR" sz="1200" dirty="0">
                          <a:effectLst/>
                        </a:rPr>
                        <a:t>Renkte olağan dışı bir değişiklik olmamalı (0)</a:t>
                      </a:r>
                      <a:endParaRPr lang="tr-TR" sz="1200" dirty="0">
                        <a:effectLst/>
                        <a:latin typeface="Arial" panose="020B0604020202020204" pitchFamily="34" charset="0"/>
                        <a:cs typeface="Arial" panose="020B0604020202020204" pitchFamily="34" charset="0"/>
                      </a:endParaRPr>
                    </a:p>
                  </a:txBody>
                  <a:tcPr marL="20066" marR="20066" marT="0" marB="0"/>
                </a:tc>
                <a:tc>
                  <a:txBody>
                    <a:bodyPr/>
                    <a:lstStyle/>
                    <a:p>
                      <a:pPr algn="l">
                        <a:spcAft>
                          <a:spcPts val="0"/>
                        </a:spcAft>
                      </a:pPr>
                      <a:r>
                        <a:rPr lang="sv-SE" sz="1200" dirty="0">
                          <a:effectLst/>
                        </a:rPr>
                        <a:t>İki haftada bir</a:t>
                      </a:r>
                    </a:p>
                    <a:p>
                      <a:pPr algn="l">
                        <a:spcAft>
                          <a:spcPts val="0"/>
                        </a:spcAft>
                      </a:pPr>
                      <a:r>
                        <a:rPr lang="sv-SE" sz="1200" dirty="0">
                          <a:effectLst/>
                        </a:rPr>
                        <a:t>          (1)</a:t>
                      </a:r>
                    </a:p>
                    <a:p>
                      <a:pPr algn="l">
                        <a:spcAft>
                          <a:spcPts val="0"/>
                        </a:spcAft>
                      </a:pPr>
                      <a:r>
                        <a:rPr lang="sv-SE" sz="1200" dirty="0">
                          <a:effectLst/>
                        </a:rPr>
                        <a:t>          (2)</a:t>
                      </a:r>
                      <a:endParaRPr lang="sv-SE" sz="1200" dirty="0">
                        <a:effectLst/>
                        <a:latin typeface="Arial" panose="020B0604020202020204" pitchFamily="34" charset="0"/>
                        <a:cs typeface="Arial" panose="020B0604020202020204" pitchFamily="34" charset="0"/>
                      </a:endParaRPr>
                    </a:p>
                  </a:txBody>
                  <a:tcPr marL="20066" marR="20066" marT="0" marB="0"/>
                </a:tc>
                <a:tc>
                  <a:txBody>
                    <a:bodyPr/>
                    <a:lstStyle/>
                    <a:p>
                      <a:pPr algn="l">
                        <a:spcAft>
                          <a:spcPts val="0"/>
                        </a:spcAft>
                      </a:pPr>
                      <a:r>
                        <a:rPr lang="tr-TR" sz="1200" dirty="0">
                          <a:effectLst/>
                        </a:rPr>
                        <a:t>Görsel inceleme yada </a:t>
                      </a:r>
                      <a:r>
                        <a:rPr lang="tr-TR" sz="1200" dirty="0" err="1">
                          <a:effectLst/>
                        </a:rPr>
                        <a:t>Pt</a:t>
                      </a:r>
                      <a:r>
                        <a:rPr lang="tr-TR" sz="1200" dirty="0">
                          <a:effectLst/>
                        </a:rPr>
                        <a:t>. </a:t>
                      </a:r>
                      <a:r>
                        <a:rPr lang="tr-TR" sz="1200" dirty="0" err="1">
                          <a:effectLst/>
                        </a:rPr>
                        <a:t>Co</a:t>
                      </a:r>
                      <a:r>
                        <a:rPr lang="tr-TR" sz="1200" dirty="0">
                          <a:effectLst/>
                        </a:rPr>
                        <a:t> ölçeğinde standartlarla </a:t>
                      </a:r>
                      <a:r>
                        <a:rPr lang="tr-TR" sz="1200" dirty="0" err="1" smtClean="0">
                          <a:effectLst/>
                        </a:rPr>
                        <a:t>fotometrik</a:t>
                      </a:r>
                      <a:r>
                        <a:rPr lang="tr-TR" sz="1200" dirty="0" smtClean="0">
                          <a:effectLst/>
                        </a:rPr>
                        <a:t> olarak</a:t>
                      </a:r>
                      <a:endParaRPr lang="tr-TR" sz="1200" dirty="0">
                        <a:effectLst/>
                        <a:latin typeface="Arial" panose="020B0604020202020204" pitchFamily="34" charset="0"/>
                        <a:cs typeface="Arial" panose="020B0604020202020204" pitchFamily="34" charset="0"/>
                      </a:endParaRPr>
                    </a:p>
                  </a:txBody>
                  <a:tcPr marL="20066" marR="20066" marT="0" marB="0"/>
                </a:tc>
                <a:extLst>
                  <a:ext uri="{0D108BD9-81ED-4DB2-BD59-A6C34878D82A}">
                    <a16:rowId xmlns:a16="http://schemas.microsoft.com/office/drawing/2014/main" val="1911418431"/>
                  </a:ext>
                </a:extLst>
              </a:tr>
              <a:tr h="713084">
                <a:tc>
                  <a:txBody>
                    <a:bodyPr/>
                    <a:lstStyle/>
                    <a:p>
                      <a:pPr algn="just">
                        <a:spcAft>
                          <a:spcPts val="0"/>
                        </a:spcAft>
                      </a:pPr>
                      <a:r>
                        <a:rPr lang="tr-TR" sz="1200" dirty="0">
                          <a:effectLst/>
                        </a:rPr>
                        <a:t>8</a:t>
                      </a:r>
                      <a:endParaRPr lang="tr-TR" sz="1200" dirty="0">
                        <a:effectLst/>
                        <a:latin typeface="Arial" panose="020B0604020202020204" pitchFamily="34" charset="0"/>
                        <a:cs typeface="Arial" panose="020B0604020202020204" pitchFamily="34" charset="0"/>
                      </a:endParaRPr>
                    </a:p>
                  </a:txBody>
                  <a:tcPr marL="20066" marR="20066" marT="0" marB="0"/>
                </a:tc>
                <a:tc>
                  <a:txBody>
                    <a:bodyPr/>
                    <a:lstStyle/>
                    <a:p>
                      <a:pPr algn="just">
                        <a:spcAft>
                          <a:spcPts val="0"/>
                        </a:spcAft>
                      </a:pPr>
                      <a:r>
                        <a:rPr lang="tr-TR" sz="1200" dirty="0">
                          <a:effectLst/>
                        </a:rPr>
                        <a:t>Mineral yağlar </a:t>
                      </a:r>
                      <a:r>
                        <a:rPr lang="tr-TR" sz="1200" dirty="0" smtClean="0">
                          <a:effectLst/>
                        </a:rPr>
                        <a:t>mg/l</a:t>
                      </a:r>
                      <a:endParaRPr lang="tr-TR" sz="1200" dirty="0">
                        <a:effectLst/>
                        <a:latin typeface="Arial" panose="020B0604020202020204" pitchFamily="34" charset="0"/>
                        <a:cs typeface="Arial" panose="020B0604020202020204" pitchFamily="34" charset="0"/>
                      </a:endParaRPr>
                    </a:p>
                  </a:txBody>
                  <a:tcPr marL="20066" marR="20066" marT="0" marB="0"/>
                </a:tc>
                <a:tc>
                  <a:txBody>
                    <a:bodyPr/>
                    <a:lstStyle/>
                    <a:p>
                      <a:pPr algn="l">
                        <a:spcAft>
                          <a:spcPts val="0"/>
                        </a:spcAft>
                      </a:pPr>
                      <a:r>
                        <a:rPr lang="tr-TR" sz="1200" dirty="0" smtClean="0">
                          <a:effectLst/>
                        </a:rPr>
                        <a:t>-</a:t>
                      </a:r>
                      <a:endParaRPr lang="tr-TR" sz="1200" dirty="0">
                        <a:effectLst/>
                      </a:endParaRPr>
                    </a:p>
                    <a:p>
                      <a:pPr algn="l">
                        <a:spcAft>
                          <a:spcPts val="0"/>
                        </a:spcAft>
                      </a:pPr>
                      <a:r>
                        <a:rPr lang="tr-TR" sz="1200" dirty="0">
                          <a:effectLst/>
                        </a:rPr>
                        <a:t> </a:t>
                      </a:r>
                    </a:p>
                    <a:p>
                      <a:pPr algn="l">
                        <a:spcAft>
                          <a:spcPts val="0"/>
                        </a:spcAft>
                      </a:pPr>
                      <a:r>
                        <a:rPr lang="tr-TR" sz="1200" dirty="0">
                          <a:effectLst/>
                        </a:rPr>
                        <a:t> </a:t>
                      </a:r>
                      <a:endParaRPr lang="tr-TR" sz="1200" dirty="0">
                        <a:effectLst/>
                        <a:latin typeface="Arial" panose="020B0604020202020204" pitchFamily="34" charset="0"/>
                        <a:cs typeface="Arial" panose="020B0604020202020204" pitchFamily="34" charset="0"/>
                      </a:endParaRPr>
                    </a:p>
                  </a:txBody>
                  <a:tcPr marL="20066" marR="20066" marT="0" marB="0"/>
                </a:tc>
                <a:tc>
                  <a:txBody>
                    <a:bodyPr/>
                    <a:lstStyle/>
                    <a:p>
                      <a:pPr algn="l">
                        <a:spcAft>
                          <a:spcPts val="0"/>
                        </a:spcAft>
                      </a:pPr>
                      <a:r>
                        <a:rPr lang="tr-TR" sz="1200" dirty="0">
                          <a:effectLst/>
                        </a:rPr>
                        <a:t>Su yüzeyinde görünür film tabaka ve koku </a:t>
                      </a:r>
                      <a:r>
                        <a:rPr lang="tr-TR" sz="1200" dirty="0" smtClean="0">
                          <a:effectLst/>
                        </a:rPr>
                        <a:t>olmamalı</a:t>
                      </a:r>
                      <a:endParaRPr lang="tr-TR" sz="1200" dirty="0">
                        <a:effectLst/>
                        <a:latin typeface="Arial" panose="020B0604020202020204" pitchFamily="34" charset="0"/>
                        <a:cs typeface="Arial" panose="020B0604020202020204" pitchFamily="34" charset="0"/>
                      </a:endParaRPr>
                    </a:p>
                  </a:txBody>
                  <a:tcPr marL="20066" marR="20066" marT="0" marB="0"/>
                </a:tc>
                <a:tc>
                  <a:txBody>
                    <a:bodyPr/>
                    <a:lstStyle/>
                    <a:p>
                      <a:pPr algn="l">
                        <a:spcAft>
                          <a:spcPts val="0"/>
                        </a:spcAft>
                      </a:pPr>
                      <a:r>
                        <a:rPr lang="sv-SE" sz="1200" dirty="0">
                          <a:effectLst/>
                        </a:rPr>
                        <a:t>İki haftada bir</a:t>
                      </a:r>
                    </a:p>
                    <a:p>
                      <a:pPr algn="l">
                        <a:spcAft>
                          <a:spcPts val="0"/>
                        </a:spcAft>
                      </a:pPr>
                      <a:r>
                        <a:rPr lang="sv-SE" sz="1200" dirty="0">
                          <a:effectLst/>
                        </a:rPr>
                        <a:t>         ( 1)</a:t>
                      </a:r>
                    </a:p>
                    <a:p>
                      <a:pPr algn="l">
                        <a:spcAft>
                          <a:spcPts val="0"/>
                        </a:spcAft>
                      </a:pPr>
                      <a:r>
                        <a:rPr lang="sv-SE" sz="1200" dirty="0">
                          <a:effectLst/>
                        </a:rPr>
                        <a:t>          (2)</a:t>
                      </a:r>
                      <a:endParaRPr lang="sv-SE" sz="1200" dirty="0">
                        <a:effectLst/>
                        <a:latin typeface="Arial" panose="020B0604020202020204" pitchFamily="34" charset="0"/>
                        <a:cs typeface="Arial" panose="020B0604020202020204" pitchFamily="34" charset="0"/>
                      </a:endParaRPr>
                    </a:p>
                  </a:txBody>
                  <a:tcPr marL="20066" marR="20066" marT="0" marB="0"/>
                </a:tc>
                <a:tc>
                  <a:txBody>
                    <a:bodyPr/>
                    <a:lstStyle/>
                    <a:p>
                      <a:pPr algn="l">
                        <a:spcAft>
                          <a:spcPts val="0"/>
                        </a:spcAft>
                      </a:pPr>
                      <a:r>
                        <a:rPr lang="tr-TR" sz="1200" dirty="0">
                          <a:effectLst/>
                        </a:rPr>
                        <a:t>Görsel yada kokusal inceleme yada uygun bir miktar kullanarak </a:t>
                      </a:r>
                      <a:r>
                        <a:rPr lang="tr-TR" sz="1200" dirty="0" smtClean="0">
                          <a:effectLst/>
                        </a:rPr>
                        <a:t>ayrıştırma </a:t>
                      </a:r>
                      <a:r>
                        <a:rPr lang="tr-TR" sz="1200" dirty="0">
                          <a:effectLst/>
                        </a:rPr>
                        <a:t> ve kuru atığın tartılması</a:t>
                      </a:r>
                      <a:endParaRPr lang="tr-TR" sz="1200" dirty="0">
                        <a:effectLst/>
                        <a:latin typeface="Arial" panose="020B0604020202020204" pitchFamily="34" charset="0"/>
                        <a:cs typeface="Arial" panose="020B0604020202020204" pitchFamily="34" charset="0"/>
                      </a:endParaRPr>
                    </a:p>
                  </a:txBody>
                  <a:tcPr marL="20066" marR="20066" marT="0" marB="0"/>
                </a:tc>
                <a:extLst>
                  <a:ext uri="{0D108BD9-81ED-4DB2-BD59-A6C34878D82A}">
                    <a16:rowId xmlns:a16="http://schemas.microsoft.com/office/drawing/2014/main" val="260860923"/>
                  </a:ext>
                </a:extLst>
              </a:tr>
              <a:tr h="534813">
                <a:tc>
                  <a:txBody>
                    <a:bodyPr/>
                    <a:lstStyle/>
                    <a:p>
                      <a:pPr algn="just">
                        <a:spcAft>
                          <a:spcPts val="0"/>
                        </a:spcAft>
                      </a:pPr>
                      <a:r>
                        <a:rPr lang="tr-TR" sz="1200" dirty="0">
                          <a:effectLst/>
                        </a:rPr>
                        <a:t>9</a:t>
                      </a:r>
                      <a:endParaRPr lang="tr-TR" sz="1200" dirty="0">
                        <a:effectLst/>
                        <a:latin typeface="Arial" panose="020B0604020202020204" pitchFamily="34" charset="0"/>
                        <a:cs typeface="Arial" panose="020B0604020202020204" pitchFamily="34" charset="0"/>
                      </a:endParaRPr>
                    </a:p>
                  </a:txBody>
                  <a:tcPr marL="20066" marR="20066" marT="0" marB="0"/>
                </a:tc>
                <a:tc>
                  <a:txBody>
                    <a:bodyPr/>
                    <a:lstStyle/>
                    <a:p>
                      <a:pPr algn="just">
                        <a:spcAft>
                          <a:spcPts val="0"/>
                        </a:spcAft>
                      </a:pPr>
                      <a:r>
                        <a:rPr lang="tr-TR" sz="1200" dirty="0" smtClean="0">
                          <a:effectLst/>
                        </a:rPr>
                        <a:t>Metilen mavisiyle</a:t>
                      </a:r>
                      <a:r>
                        <a:rPr lang="tr-TR" sz="1200" dirty="0">
                          <a:effectLst/>
                        </a:rPr>
                        <a:t> mg/l</a:t>
                      </a:r>
                    </a:p>
                    <a:p>
                      <a:pPr algn="just">
                        <a:spcAft>
                          <a:spcPts val="0"/>
                        </a:spcAft>
                      </a:pPr>
                      <a:r>
                        <a:rPr lang="tr-TR" sz="1200" dirty="0" smtClean="0">
                          <a:effectLst/>
                        </a:rPr>
                        <a:t>Reaksiyona giren</a:t>
                      </a:r>
                      <a:r>
                        <a:rPr lang="tr-TR" sz="1200" dirty="0">
                          <a:effectLst/>
                        </a:rPr>
                        <a:t> (</a:t>
                      </a:r>
                      <a:r>
                        <a:rPr lang="tr-TR" sz="1200" dirty="0" err="1" smtClean="0">
                          <a:effectLst/>
                        </a:rPr>
                        <a:t>lauril</a:t>
                      </a:r>
                      <a:r>
                        <a:rPr lang="tr-TR" sz="1200" dirty="0" smtClean="0">
                          <a:effectLst/>
                        </a:rPr>
                        <a:t>-sülfat) yüzey </a:t>
                      </a:r>
                      <a:r>
                        <a:rPr lang="tr-TR" sz="1200" dirty="0">
                          <a:effectLst/>
                        </a:rPr>
                        <a:t>aktif maddeler</a:t>
                      </a:r>
                      <a:endParaRPr lang="tr-TR" sz="1200" dirty="0">
                        <a:effectLst/>
                        <a:latin typeface="Arial" panose="020B0604020202020204" pitchFamily="34" charset="0"/>
                        <a:cs typeface="Arial" panose="020B0604020202020204" pitchFamily="34" charset="0"/>
                      </a:endParaRPr>
                    </a:p>
                  </a:txBody>
                  <a:tcPr marL="20066" marR="20066" marT="0" marB="0"/>
                </a:tc>
                <a:tc>
                  <a:txBody>
                    <a:bodyPr/>
                    <a:lstStyle/>
                    <a:p>
                      <a:pPr algn="l">
                        <a:spcAft>
                          <a:spcPts val="0"/>
                        </a:spcAft>
                      </a:pPr>
                      <a:r>
                        <a:rPr lang="tr-TR" sz="1200" dirty="0">
                          <a:effectLst/>
                        </a:rPr>
                        <a:t>-</a:t>
                      </a:r>
                    </a:p>
                    <a:p>
                      <a:pPr algn="l">
                        <a:spcAft>
                          <a:spcPts val="0"/>
                        </a:spcAft>
                      </a:pPr>
                      <a:r>
                        <a:rPr lang="tr-TR" sz="1200" dirty="0">
                          <a:effectLst/>
                        </a:rPr>
                        <a:t> </a:t>
                      </a:r>
                    </a:p>
                    <a:p>
                      <a:pPr algn="l">
                        <a:spcAft>
                          <a:spcPts val="0"/>
                        </a:spcAft>
                      </a:pPr>
                      <a:r>
                        <a:rPr lang="tr-TR" sz="1200" baseline="0" dirty="0">
                          <a:solidFill>
                            <a:srgbClr val="FF0000"/>
                          </a:solidFill>
                          <a:effectLst/>
                        </a:rPr>
                        <a:t> </a:t>
                      </a:r>
                      <a:r>
                        <a:rPr lang="tr-TR" sz="1200" baseline="0" dirty="0" smtClean="0">
                          <a:solidFill>
                            <a:schemeClr val="tx1"/>
                          </a:solidFill>
                          <a:effectLst/>
                        </a:rPr>
                        <a:t>≤ </a:t>
                      </a:r>
                      <a:r>
                        <a:rPr lang="tr-TR" sz="1200" dirty="0" smtClean="0">
                          <a:solidFill>
                            <a:schemeClr val="tx1"/>
                          </a:solidFill>
                          <a:effectLst/>
                        </a:rPr>
                        <a:t>0,3</a:t>
                      </a:r>
                      <a:endParaRPr lang="tr-TR" sz="1200" dirty="0">
                        <a:solidFill>
                          <a:schemeClr val="tx1"/>
                        </a:solidFill>
                        <a:effectLst/>
                        <a:latin typeface="Arial" panose="020B0604020202020204" pitchFamily="34" charset="0"/>
                        <a:cs typeface="Arial" panose="020B0604020202020204" pitchFamily="34" charset="0"/>
                      </a:endParaRPr>
                    </a:p>
                  </a:txBody>
                  <a:tcPr marL="20066" marR="20066" marT="0" marB="0"/>
                </a:tc>
                <a:tc>
                  <a:txBody>
                    <a:bodyPr/>
                    <a:lstStyle/>
                    <a:p>
                      <a:pPr algn="l">
                        <a:spcAft>
                          <a:spcPts val="0"/>
                        </a:spcAft>
                      </a:pPr>
                      <a:r>
                        <a:rPr lang="tr-TR" sz="1200" dirty="0">
                          <a:effectLst/>
                        </a:rPr>
                        <a:t>Kalıcı olmayan köpük</a:t>
                      </a:r>
                    </a:p>
                    <a:p>
                      <a:pPr algn="l">
                        <a:spcAft>
                          <a:spcPts val="0"/>
                        </a:spcAft>
                      </a:pPr>
                      <a:r>
                        <a:rPr lang="tr-TR" sz="1200" dirty="0">
                          <a:effectLst/>
                        </a:rPr>
                        <a:t> </a:t>
                      </a:r>
                      <a:r>
                        <a:rPr lang="tr-TR" sz="1200" dirty="0" smtClean="0">
                          <a:effectLst/>
                        </a:rPr>
                        <a:t>-</a:t>
                      </a:r>
                      <a:endParaRPr lang="tr-TR" sz="1200" dirty="0">
                        <a:effectLst/>
                        <a:latin typeface="Arial" panose="020B0604020202020204" pitchFamily="34" charset="0"/>
                        <a:cs typeface="Arial" panose="020B0604020202020204" pitchFamily="34" charset="0"/>
                      </a:endParaRPr>
                    </a:p>
                  </a:txBody>
                  <a:tcPr marL="20066" marR="20066" marT="0" marB="0"/>
                </a:tc>
                <a:tc>
                  <a:txBody>
                    <a:bodyPr/>
                    <a:lstStyle/>
                    <a:p>
                      <a:pPr algn="l">
                        <a:spcAft>
                          <a:spcPts val="0"/>
                        </a:spcAft>
                      </a:pPr>
                      <a:r>
                        <a:rPr lang="sv-SE" sz="1200" dirty="0">
                          <a:effectLst/>
                        </a:rPr>
                        <a:t>İki haftada bir</a:t>
                      </a:r>
                    </a:p>
                    <a:p>
                      <a:pPr algn="l">
                        <a:spcAft>
                          <a:spcPts val="0"/>
                        </a:spcAft>
                      </a:pPr>
                      <a:r>
                        <a:rPr lang="sv-SE" sz="1200" dirty="0">
                          <a:effectLst/>
                        </a:rPr>
                        <a:t>          (1</a:t>
                      </a:r>
                      <a:r>
                        <a:rPr lang="sv-SE" sz="1200" dirty="0" smtClean="0">
                          <a:effectLst/>
                        </a:rPr>
                        <a:t>)</a:t>
                      </a:r>
                      <a:r>
                        <a:rPr lang="sv-SE" sz="1200" dirty="0">
                          <a:effectLst/>
                        </a:rPr>
                        <a:t> </a:t>
                      </a:r>
                    </a:p>
                    <a:p>
                      <a:pPr algn="l">
                        <a:spcAft>
                          <a:spcPts val="0"/>
                        </a:spcAft>
                      </a:pPr>
                      <a:r>
                        <a:rPr lang="sv-SE" sz="1200" dirty="0">
                          <a:effectLst/>
                        </a:rPr>
                        <a:t>          (2)</a:t>
                      </a:r>
                      <a:endParaRPr lang="sv-SE" sz="1200" dirty="0">
                        <a:effectLst/>
                        <a:latin typeface="Arial" panose="020B0604020202020204" pitchFamily="34" charset="0"/>
                        <a:cs typeface="Arial" panose="020B0604020202020204" pitchFamily="34" charset="0"/>
                      </a:endParaRPr>
                    </a:p>
                  </a:txBody>
                  <a:tcPr marL="20066" marR="20066" marT="0" marB="0"/>
                </a:tc>
                <a:tc>
                  <a:txBody>
                    <a:bodyPr/>
                    <a:lstStyle/>
                    <a:p>
                      <a:pPr algn="l">
                        <a:spcAft>
                          <a:spcPts val="0"/>
                        </a:spcAft>
                      </a:pPr>
                      <a:r>
                        <a:rPr lang="tr-TR" sz="1200" dirty="0">
                          <a:effectLst/>
                        </a:rPr>
                        <a:t>Görsel inceleme yada metilen mavisi ile </a:t>
                      </a:r>
                      <a:r>
                        <a:rPr lang="tr-TR" sz="1200" dirty="0" err="1">
                          <a:effectLst/>
                        </a:rPr>
                        <a:t>spektrometrik</a:t>
                      </a:r>
                      <a:r>
                        <a:rPr lang="tr-TR" sz="1200" dirty="0">
                          <a:effectLst/>
                        </a:rPr>
                        <a:t> </a:t>
                      </a:r>
                      <a:r>
                        <a:rPr lang="tr-TR" sz="1200" dirty="0" err="1" smtClean="0">
                          <a:effectLst/>
                        </a:rPr>
                        <a:t>absorpsiyon</a:t>
                      </a:r>
                      <a:endParaRPr lang="tr-TR" sz="1200" dirty="0">
                        <a:effectLst/>
                      </a:endParaRPr>
                    </a:p>
                    <a:p>
                      <a:pPr algn="l">
                        <a:spcAft>
                          <a:spcPts val="0"/>
                        </a:spcAft>
                      </a:pPr>
                      <a:r>
                        <a:rPr lang="tr-TR" sz="1200" dirty="0">
                          <a:effectLst/>
                        </a:rPr>
                        <a:t> </a:t>
                      </a:r>
                      <a:endParaRPr lang="tr-TR" sz="1200" dirty="0">
                        <a:effectLst/>
                        <a:latin typeface="Arial" panose="020B0604020202020204" pitchFamily="34" charset="0"/>
                        <a:cs typeface="Arial" panose="020B0604020202020204" pitchFamily="34" charset="0"/>
                      </a:endParaRPr>
                    </a:p>
                  </a:txBody>
                  <a:tcPr marL="20066" marR="20066" marT="0" marB="0"/>
                </a:tc>
                <a:extLst>
                  <a:ext uri="{0D108BD9-81ED-4DB2-BD59-A6C34878D82A}">
                    <a16:rowId xmlns:a16="http://schemas.microsoft.com/office/drawing/2014/main" val="2217185146"/>
                  </a:ext>
                </a:extLst>
              </a:tr>
              <a:tr h="713084">
                <a:tc>
                  <a:txBody>
                    <a:bodyPr/>
                    <a:lstStyle/>
                    <a:p>
                      <a:pPr algn="just">
                        <a:spcAft>
                          <a:spcPts val="0"/>
                        </a:spcAft>
                      </a:pPr>
                      <a:r>
                        <a:rPr lang="tr-TR" sz="1200">
                          <a:effectLst/>
                        </a:rPr>
                        <a:t>10</a:t>
                      </a:r>
                      <a:endParaRPr lang="tr-TR" sz="1200">
                        <a:effectLst/>
                        <a:latin typeface="Arial" panose="020B0604020202020204" pitchFamily="34" charset="0"/>
                        <a:cs typeface="Arial" panose="020B0604020202020204" pitchFamily="34" charset="0"/>
                      </a:endParaRPr>
                    </a:p>
                  </a:txBody>
                  <a:tcPr marL="20066" marR="20066" marT="0" marB="0"/>
                </a:tc>
                <a:tc>
                  <a:txBody>
                    <a:bodyPr/>
                    <a:lstStyle/>
                    <a:p>
                      <a:pPr algn="just">
                        <a:spcAft>
                          <a:spcPts val="0"/>
                        </a:spcAft>
                      </a:pPr>
                      <a:r>
                        <a:rPr lang="tr-TR" sz="1200" dirty="0" smtClean="0">
                          <a:effectLst/>
                        </a:rPr>
                        <a:t>Toplam Fenol</a:t>
                      </a:r>
                      <a:r>
                        <a:rPr lang="tr-TR" sz="1200" dirty="0">
                          <a:effectLst/>
                        </a:rPr>
                        <a:t> </a:t>
                      </a:r>
                      <a:r>
                        <a:rPr lang="tr-TR" sz="1200" dirty="0" smtClean="0">
                          <a:effectLst/>
                        </a:rPr>
                        <a:t>mg/l C</a:t>
                      </a:r>
                      <a:r>
                        <a:rPr lang="tr-TR" sz="1200" baseline="-25000" dirty="0" smtClean="0">
                          <a:effectLst/>
                        </a:rPr>
                        <a:t>6</a:t>
                      </a:r>
                      <a:r>
                        <a:rPr lang="tr-TR" sz="1200" dirty="0" smtClean="0">
                          <a:effectLst/>
                        </a:rPr>
                        <a:t>H</a:t>
                      </a:r>
                      <a:r>
                        <a:rPr lang="tr-TR" sz="1200" baseline="-25000" dirty="0" smtClean="0">
                          <a:effectLst/>
                        </a:rPr>
                        <a:t>5</a:t>
                      </a:r>
                      <a:r>
                        <a:rPr lang="tr-TR" sz="1200" dirty="0" smtClean="0">
                          <a:effectLst/>
                        </a:rPr>
                        <a:t>OH</a:t>
                      </a:r>
                      <a:endParaRPr lang="tr-TR" sz="1200" dirty="0">
                        <a:effectLst/>
                        <a:latin typeface="Arial" panose="020B0604020202020204" pitchFamily="34" charset="0"/>
                        <a:cs typeface="Arial" panose="020B0604020202020204" pitchFamily="34" charset="0"/>
                      </a:endParaRPr>
                    </a:p>
                  </a:txBody>
                  <a:tcPr marL="20066" marR="20066" marT="0" marB="0"/>
                </a:tc>
                <a:tc>
                  <a:txBody>
                    <a:bodyPr/>
                    <a:lstStyle/>
                    <a:p>
                      <a:pPr algn="l">
                        <a:spcAft>
                          <a:spcPts val="0"/>
                        </a:spcAft>
                      </a:pPr>
                      <a:r>
                        <a:rPr kumimoji="0" lang="tr-TR" sz="1200" b="0" i="0" u="none" strike="noStrike" kern="1200" cap="none" spc="0" normalizeH="0" baseline="0" noProof="0" dirty="0" smtClean="0">
                          <a:ln>
                            <a:noFill/>
                          </a:ln>
                          <a:solidFill>
                            <a:srgbClr val="FF0000"/>
                          </a:solidFill>
                          <a:effectLst/>
                          <a:uLnTx/>
                          <a:uFillTx/>
                          <a:latin typeface="+mn-lt"/>
                          <a:ea typeface="+mn-ea"/>
                          <a:cs typeface="+mn-cs"/>
                        </a:rPr>
                        <a:t> </a:t>
                      </a:r>
                      <a:r>
                        <a:rPr kumimoji="0" lang="tr-TR" sz="1200" b="0" i="0" u="none" strike="noStrike" kern="1200" cap="none" spc="0" normalizeH="0" baseline="0" noProof="0" dirty="0" smtClean="0">
                          <a:ln>
                            <a:noFill/>
                          </a:ln>
                          <a:solidFill>
                            <a:schemeClr val="tx1"/>
                          </a:solidFill>
                          <a:effectLst/>
                          <a:uLnTx/>
                          <a:uFillTx/>
                          <a:latin typeface="+mn-lt"/>
                          <a:ea typeface="+mn-ea"/>
                          <a:cs typeface="+mn-cs"/>
                        </a:rPr>
                        <a:t>-</a:t>
                      </a:r>
                      <a:endParaRPr kumimoji="0" lang="tr-TR" sz="1200" b="0" i="0" u="none" strike="noStrike" kern="1200" cap="none" spc="0" normalizeH="0" baseline="0" noProof="0" dirty="0" smtClean="0">
                        <a:ln>
                          <a:noFill/>
                        </a:ln>
                        <a:solidFill>
                          <a:srgbClr val="FF0000"/>
                        </a:solidFill>
                        <a:effectLst/>
                        <a:uLnTx/>
                        <a:uFillTx/>
                        <a:latin typeface="+mn-lt"/>
                        <a:ea typeface="+mn-ea"/>
                        <a:cs typeface="+mn-cs"/>
                      </a:endParaRPr>
                    </a:p>
                    <a:p>
                      <a:pPr algn="l">
                        <a:spcAft>
                          <a:spcPts val="0"/>
                        </a:spcAft>
                      </a:pPr>
                      <a:endParaRPr kumimoji="0" lang="tr-TR" sz="1200" b="0" i="0" u="none" strike="noStrike" kern="1200" cap="none" spc="0" normalizeH="0" baseline="0" noProof="0" dirty="0" smtClean="0">
                        <a:ln>
                          <a:noFill/>
                        </a:ln>
                        <a:solidFill>
                          <a:srgbClr val="FF0000"/>
                        </a:solidFill>
                        <a:effectLst/>
                        <a:uLnTx/>
                        <a:uFillTx/>
                        <a:latin typeface="+mn-lt"/>
                        <a:ea typeface="+mn-ea"/>
                        <a:cs typeface="+mn-cs"/>
                      </a:endParaRPr>
                    </a:p>
                    <a:p>
                      <a:pPr algn="l">
                        <a:spcAft>
                          <a:spcPts val="0"/>
                        </a:spcAft>
                      </a:pPr>
                      <a:endParaRPr kumimoji="0" lang="tr-TR" sz="1200" b="0" i="0" u="none" strike="noStrike" kern="1200" cap="none" spc="0" normalizeH="0" baseline="0" noProof="0" dirty="0" smtClean="0">
                        <a:ln>
                          <a:noFill/>
                        </a:ln>
                        <a:solidFill>
                          <a:srgbClr val="FF0000"/>
                        </a:solidFill>
                        <a:effectLst/>
                        <a:uLnTx/>
                        <a:uFillTx/>
                        <a:latin typeface="+mn-lt"/>
                        <a:ea typeface="+mn-ea"/>
                        <a:cs typeface="+mn-cs"/>
                      </a:endParaRPr>
                    </a:p>
                    <a:p>
                      <a:pPr algn="l">
                        <a:spcAft>
                          <a:spcPts val="0"/>
                        </a:spcAft>
                      </a:pPr>
                      <a:r>
                        <a:rPr kumimoji="0" lang="tr-TR" sz="1200" b="0" i="0" u="none" strike="noStrike" kern="1200" cap="none" spc="0" normalizeH="0" baseline="0" noProof="0" dirty="0" smtClean="0">
                          <a:ln>
                            <a:noFill/>
                          </a:ln>
                          <a:solidFill>
                            <a:srgbClr val="FFFFFF"/>
                          </a:solidFill>
                          <a:effectLst/>
                          <a:uLnTx/>
                          <a:uFillTx/>
                          <a:latin typeface="+mn-lt"/>
                          <a:ea typeface="+mn-ea"/>
                          <a:cs typeface="+mn-cs"/>
                        </a:rPr>
                        <a:t>≤0.005</a:t>
                      </a:r>
                      <a:endParaRPr lang="tr-TR" sz="1200" dirty="0">
                        <a:solidFill>
                          <a:srgbClr val="FF0000"/>
                        </a:solidFill>
                        <a:effectLst/>
                        <a:latin typeface="Arial" panose="020B0604020202020204" pitchFamily="34" charset="0"/>
                        <a:cs typeface="Arial" panose="020B0604020202020204" pitchFamily="34" charset="0"/>
                      </a:endParaRPr>
                    </a:p>
                  </a:txBody>
                  <a:tcPr marL="20066" marR="20066" marT="0" marB="0"/>
                </a:tc>
                <a:tc>
                  <a:txBody>
                    <a:bodyPr/>
                    <a:lstStyle/>
                    <a:p>
                      <a:pPr algn="l">
                        <a:spcAft>
                          <a:spcPts val="0"/>
                        </a:spcAft>
                      </a:pPr>
                      <a:r>
                        <a:rPr lang="tr-TR" sz="1200" dirty="0">
                          <a:effectLst/>
                        </a:rPr>
                        <a:t>Fenolün özel kokusu </a:t>
                      </a:r>
                      <a:r>
                        <a:rPr lang="tr-TR" sz="1200" dirty="0" smtClean="0">
                          <a:effectLst/>
                        </a:rPr>
                        <a:t>bulunmayacak</a:t>
                      </a:r>
                    </a:p>
                    <a:p>
                      <a:pPr algn="l">
                        <a:spcAft>
                          <a:spcPts val="0"/>
                        </a:spcAft>
                      </a:pPr>
                      <a:r>
                        <a:rPr lang="tr-TR" sz="1200" dirty="0" smtClean="0">
                          <a:effectLst/>
                          <a:latin typeface="Arial" panose="020B0604020202020204" pitchFamily="34" charset="0"/>
                          <a:cs typeface="Arial" panose="020B0604020202020204" pitchFamily="34" charset="0"/>
                        </a:rPr>
                        <a:t> </a:t>
                      </a:r>
                      <a:r>
                        <a:rPr lang="tr-TR" sz="1200" dirty="0" smtClean="0">
                          <a:effectLst/>
                          <a:latin typeface="+mn-lt"/>
                          <a:cs typeface="Arial" panose="020B0604020202020204" pitchFamily="34" charset="0"/>
                        </a:rPr>
                        <a:t>≤ 0.005</a:t>
                      </a:r>
                      <a:endParaRPr lang="tr-TR" sz="1200" dirty="0">
                        <a:effectLst/>
                        <a:latin typeface="+mn-lt"/>
                        <a:cs typeface="Arial" panose="020B0604020202020204" pitchFamily="34" charset="0"/>
                      </a:endParaRPr>
                    </a:p>
                  </a:txBody>
                  <a:tcPr marL="20066" marR="20066" marT="0" marB="0"/>
                </a:tc>
                <a:tc>
                  <a:txBody>
                    <a:bodyPr/>
                    <a:lstStyle/>
                    <a:p>
                      <a:pPr algn="l">
                        <a:spcAft>
                          <a:spcPts val="0"/>
                        </a:spcAft>
                      </a:pPr>
                      <a:r>
                        <a:rPr lang="sv-SE" sz="1200" dirty="0">
                          <a:effectLst/>
                        </a:rPr>
                        <a:t>İki haftada bir</a:t>
                      </a:r>
                    </a:p>
                    <a:p>
                      <a:pPr algn="l">
                        <a:spcAft>
                          <a:spcPts val="0"/>
                        </a:spcAft>
                      </a:pPr>
                      <a:r>
                        <a:rPr lang="sv-SE" sz="1200" dirty="0">
                          <a:effectLst/>
                        </a:rPr>
                        <a:t>          (1</a:t>
                      </a:r>
                      <a:r>
                        <a:rPr lang="sv-SE" sz="1200" dirty="0" smtClean="0">
                          <a:effectLst/>
                        </a:rPr>
                        <a:t>)</a:t>
                      </a:r>
                      <a:r>
                        <a:rPr lang="sv-SE" sz="1200" dirty="0">
                          <a:effectLst/>
                        </a:rPr>
                        <a:t> </a:t>
                      </a:r>
                    </a:p>
                    <a:p>
                      <a:pPr algn="l">
                        <a:spcAft>
                          <a:spcPts val="0"/>
                        </a:spcAft>
                      </a:pPr>
                      <a:r>
                        <a:rPr lang="sv-SE" sz="1200" dirty="0">
                          <a:effectLst/>
                        </a:rPr>
                        <a:t>          (2)</a:t>
                      </a:r>
                      <a:endParaRPr lang="sv-SE" sz="1200" dirty="0">
                        <a:effectLst/>
                        <a:latin typeface="Arial" panose="020B0604020202020204" pitchFamily="34" charset="0"/>
                        <a:cs typeface="Arial" panose="020B0604020202020204" pitchFamily="34" charset="0"/>
                      </a:endParaRPr>
                    </a:p>
                  </a:txBody>
                  <a:tcPr marL="20066" marR="20066" marT="0" marB="0"/>
                </a:tc>
                <a:tc>
                  <a:txBody>
                    <a:bodyPr/>
                    <a:lstStyle/>
                    <a:p>
                      <a:pPr algn="l">
                        <a:spcAft>
                          <a:spcPts val="0"/>
                        </a:spcAft>
                      </a:pPr>
                      <a:r>
                        <a:rPr lang="tr-TR" sz="1200" dirty="0">
                          <a:effectLst/>
                        </a:rPr>
                        <a:t>Fenolün özel kokusunun olmadığının doğrulanması </a:t>
                      </a:r>
                      <a:r>
                        <a:rPr lang="tr-TR" sz="1200" dirty="0" smtClean="0">
                          <a:effectLst/>
                        </a:rPr>
                        <a:t>veya</a:t>
                      </a:r>
                      <a:r>
                        <a:rPr lang="tr-TR" sz="1200" baseline="0" dirty="0" smtClean="0">
                          <a:effectLst/>
                        </a:rPr>
                        <a:t> </a:t>
                      </a:r>
                      <a:r>
                        <a:rPr lang="tr-TR" sz="1200" dirty="0" smtClean="0">
                          <a:effectLst/>
                        </a:rPr>
                        <a:t>4-aminoantipyrine </a:t>
                      </a:r>
                      <a:r>
                        <a:rPr lang="tr-TR" sz="1200" dirty="0" err="1" smtClean="0">
                          <a:effectLst/>
                        </a:rPr>
                        <a:t>absorpsiyon</a:t>
                      </a:r>
                      <a:r>
                        <a:rPr lang="tr-TR" sz="1200" dirty="0">
                          <a:effectLst/>
                        </a:rPr>
                        <a:t> </a:t>
                      </a:r>
                      <a:r>
                        <a:rPr lang="tr-TR" sz="1200" dirty="0" err="1">
                          <a:effectLst/>
                        </a:rPr>
                        <a:t>spektrofotometrisi</a:t>
                      </a:r>
                      <a:r>
                        <a:rPr lang="tr-TR" sz="1200" dirty="0">
                          <a:effectLst/>
                        </a:rPr>
                        <a:t> (4 AAP) metodu</a:t>
                      </a:r>
                      <a:endParaRPr lang="tr-TR" sz="1200" dirty="0">
                        <a:effectLst/>
                        <a:latin typeface="Arial" panose="020B0604020202020204" pitchFamily="34" charset="0"/>
                        <a:cs typeface="Arial" panose="020B0604020202020204" pitchFamily="34" charset="0"/>
                      </a:endParaRPr>
                    </a:p>
                  </a:txBody>
                  <a:tcPr marL="20066" marR="20066" marT="0" marB="0"/>
                </a:tc>
                <a:extLst>
                  <a:ext uri="{0D108BD9-81ED-4DB2-BD59-A6C34878D82A}">
                    <a16:rowId xmlns:a16="http://schemas.microsoft.com/office/drawing/2014/main" val="322459865"/>
                  </a:ext>
                </a:extLst>
              </a:tr>
              <a:tr h="356542">
                <a:tc>
                  <a:txBody>
                    <a:bodyPr/>
                    <a:lstStyle/>
                    <a:p>
                      <a:pPr algn="just">
                        <a:spcAft>
                          <a:spcPts val="0"/>
                        </a:spcAft>
                      </a:pPr>
                      <a:r>
                        <a:rPr lang="tr-TR" sz="1200">
                          <a:effectLst/>
                        </a:rPr>
                        <a:t>11</a:t>
                      </a:r>
                      <a:endParaRPr lang="tr-TR" sz="1200">
                        <a:effectLst/>
                        <a:latin typeface="Arial" panose="020B0604020202020204" pitchFamily="34" charset="0"/>
                        <a:cs typeface="Arial" panose="020B0604020202020204" pitchFamily="34" charset="0"/>
                      </a:endParaRPr>
                    </a:p>
                  </a:txBody>
                  <a:tcPr marL="20066" marR="20066" marT="0" marB="0"/>
                </a:tc>
                <a:tc>
                  <a:txBody>
                    <a:bodyPr/>
                    <a:lstStyle/>
                    <a:p>
                      <a:pPr>
                        <a:spcAft>
                          <a:spcPts val="0"/>
                        </a:spcAft>
                      </a:pPr>
                      <a:r>
                        <a:rPr lang="tr-TR" sz="1200" dirty="0" smtClean="0">
                          <a:effectLst/>
                        </a:rPr>
                        <a:t>Işık geçirgenliği</a:t>
                      </a:r>
                      <a:r>
                        <a:rPr lang="tr-TR" sz="1200" dirty="0">
                          <a:effectLst/>
                        </a:rPr>
                        <a:t> </a:t>
                      </a:r>
                      <a:r>
                        <a:rPr lang="tr-TR" sz="1200" dirty="0" smtClean="0">
                          <a:effectLst/>
                        </a:rPr>
                        <a:t>(</a:t>
                      </a:r>
                      <a:r>
                        <a:rPr lang="tr-TR" sz="1200" dirty="0">
                          <a:effectLst/>
                        </a:rPr>
                        <a:t>m)</a:t>
                      </a:r>
                      <a:endParaRPr lang="tr-TR" sz="1200" dirty="0">
                        <a:effectLst/>
                        <a:latin typeface="Arial" panose="020B0604020202020204" pitchFamily="34" charset="0"/>
                        <a:cs typeface="Arial" panose="020B0604020202020204" pitchFamily="34" charset="0"/>
                      </a:endParaRPr>
                    </a:p>
                  </a:txBody>
                  <a:tcPr marL="20066" marR="20066" marT="0" marB="0"/>
                </a:tc>
                <a:tc>
                  <a:txBody>
                    <a:bodyPr/>
                    <a:lstStyle/>
                    <a:p>
                      <a:pPr algn="l">
                        <a:spcAft>
                          <a:spcPts val="0"/>
                        </a:spcAft>
                      </a:pPr>
                      <a:r>
                        <a:rPr lang="tr-TR" sz="1200" dirty="0">
                          <a:effectLst/>
                        </a:rPr>
                        <a:t>            2</a:t>
                      </a:r>
                      <a:endParaRPr lang="tr-TR" sz="1200" dirty="0">
                        <a:effectLst/>
                        <a:latin typeface="Arial" panose="020B0604020202020204" pitchFamily="34" charset="0"/>
                        <a:cs typeface="Arial" panose="020B0604020202020204" pitchFamily="34" charset="0"/>
                      </a:endParaRPr>
                    </a:p>
                  </a:txBody>
                  <a:tcPr marL="20066" marR="20066" marT="0" marB="0"/>
                </a:tc>
                <a:tc>
                  <a:txBody>
                    <a:bodyPr/>
                    <a:lstStyle/>
                    <a:p>
                      <a:pPr algn="l">
                        <a:spcAft>
                          <a:spcPts val="0"/>
                        </a:spcAft>
                      </a:pPr>
                      <a:r>
                        <a:rPr lang="tr-TR" sz="1200" dirty="0">
                          <a:effectLst/>
                        </a:rPr>
                        <a:t>           </a:t>
                      </a:r>
                      <a:r>
                        <a:rPr lang="tr-TR" sz="1200" dirty="0">
                          <a:solidFill>
                            <a:srgbClr val="FF0000"/>
                          </a:solidFill>
                          <a:effectLst/>
                        </a:rPr>
                        <a:t> </a:t>
                      </a:r>
                      <a:r>
                        <a:rPr lang="tr-TR" sz="1200" dirty="0">
                          <a:solidFill>
                            <a:schemeClr val="tx1"/>
                          </a:solidFill>
                          <a:effectLst/>
                        </a:rPr>
                        <a:t>1(0)</a:t>
                      </a:r>
                      <a:endParaRPr lang="tr-TR" sz="1200" dirty="0">
                        <a:solidFill>
                          <a:schemeClr val="tx1"/>
                        </a:solidFill>
                        <a:effectLst/>
                        <a:latin typeface="Arial" panose="020B0604020202020204" pitchFamily="34" charset="0"/>
                        <a:cs typeface="Arial" panose="020B0604020202020204" pitchFamily="34" charset="0"/>
                      </a:endParaRPr>
                    </a:p>
                  </a:txBody>
                  <a:tcPr marL="20066" marR="20066" marT="0" marB="0"/>
                </a:tc>
                <a:tc>
                  <a:txBody>
                    <a:bodyPr/>
                    <a:lstStyle/>
                    <a:p>
                      <a:pPr algn="l">
                        <a:spcAft>
                          <a:spcPts val="0"/>
                        </a:spcAft>
                      </a:pPr>
                      <a:r>
                        <a:rPr lang="tr-TR" sz="1200" dirty="0">
                          <a:effectLst/>
                        </a:rPr>
                        <a:t>İki haftada bir</a:t>
                      </a:r>
                    </a:p>
                    <a:p>
                      <a:pPr algn="l">
                        <a:spcAft>
                          <a:spcPts val="0"/>
                        </a:spcAft>
                      </a:pPr>
                      <a:r>
                        <a:rPr lang="tr-TR" sz="1200" dirty="0">
                          <a:effectLst/>
                        </a:rPr>
                        <a:t>         (1</a:t>
                      </a:r>
                      <a:r>
                        <a:rPr lang="tr-TR" sz="1200" dirty="0" smtClean="0">
                          <a:effectLst/>
                        </a:rPr>
                        <a:t>)</a:t>
                      </a:r>
                      <a:r>
                        <a:rPr lang="tr-TR" sz="1200" dirty="0">
                          <a:effectLst/>
                        </a:rPr>
                        <a:t> </a:t>
                      </a:r>
                      <a:endParaRPr lang="tr-TR" sz="1200" dirty="0">
                        <a:effectLst/>
                        <a:latin typeface="Arial" panose="020B0604020202020204" pitchFamily="34" charset="0"/>
                        <a:cs typeface="Arial" panose="020B0604020202020204" pitchFamily="34" charset="0"/>
                      </a:endParaRPr>
                    </a:p>
                  </a:txBody>
                  <a:tcPr marL="20066" marR="20066" marT="0" marB="0"/>
                </a:tc>
                <a:tc>
                  <a:txBody>
                    <a:bodyPr/>
                    <a:lstStyle/>
                    <a:p>
                      <a:pPr algn="l">
                        <a:spcAft>
                          <a:spcPts val="0"/>
                        </a:spcAft>
                      </a:pPr>
                      <a:r>
                        <a:rPr lang="tr-TR" sz="1200" dirty="0" err="1">
                          <a:effectLst/>
                        </a:rPr>
                        <a:t>Secchi</a:t>
                      </a:r>
                      <a:r>
                        <a:rPr lang="tr-TR" sz="1200" dirty="0">
                          <a:effectLst/>
                        </a:rPr>
                        <a:t> diski ile</a:t>
                      </a:r>
                      <a:endParaRPr lang="tr-TR" sz="1200" dirty="0">
                        <a:effectLst/>
                        <a:latin typeface="Arial" panose="020B0604020202020204" pitchFamily="34" charset="0"/>
                        <a:cs typeface="Arial" panose="020B0604020202020204" pitchFamily="34" charset="0"/>
                      </a:endParaRPr>
                    </a:p>
                  </a:txBody>
                  <a:tcPr marL="20066" marR="20066" marT="0" marB="0"/>
                </a:tc>
                <a:extLst>
                  <a:ext uri="{0D108BD9-81ED-4DB2-BD59-A6C34878D82A}">
                    <a16:rowId xmlns:a16="http://schemas.microsoft.com/office/drawing/2014/main" val="3059585542"/>
                  </a:ext>
                </a:extLst>
              </a:tr>
              <a:tr h="356542">
                <a:tc>
                  <a:txBody>
                    <a:bodyPr/>
                    <a:lstStyle/>
                    <a:p>
                      <a:pPr algn="just">
                        <a:spcAft>
                          <a:spcPts val="0"/>
                        </a:spcAft>
                      </a:pPr>
                      <a:r>
                        <a:rPr lang="tr-TR" sz="1200">
                          <a:effectLst/>
                        </a:rPr>
                        <a:t>12</a:t>
                      </a:r>
                      <a:endParaRPr lang="tr-TR" sz="1200">
                        <a:effectLst/>
                        <a:latin typeface="Arial" panose="020B0604020202020204" pitchFamily="34" charset="0"/>
                        <a:cs typeface="Arial" panose="020B0604020202020204" pitchFamily="34" charset="0"/>
                      </a:endParaRPr>
                    </a:p>
                  </a:txBody>
                  <a:tcPr marL="20066" marR="20066" marT="0" marB="0"/>
                </a:tc>
                <a:tc>
                  <a:txBody>
                    <a:bodyPr/>
                    <a:lstStyle/>
                    <a:p>
                      <a:pPr algn="just">
                        <a:spcAft>
                          <a:spcPts val="0"/>
                        </a:spcAft>
                      </a:pPr>
                      <a:r>
                        <a:rPr lang="tr-TR" sz="1200" dirty="0" smtClean="0">
                          <a:effectLst/>
                        </a:rPr>
                        <a:t>Çözülmüş oksijen </a:t>
                      </a:r>
                      <a:r>
                        <a:rPr lang="tr-TR" sz="1200" dirty="0" smtClean="0">
                          <a:effectLst/>
                        </a:rPr>
                        <a:t>doygunluk </a:t>
                      </a:r>
                      <a:r>
                        <a:rPr lang="tr-TR" sz="1200" dirty="0" smtClean="0">
                          <a:effectLst/>
                        </a:rPr>
                        <a:t>yüzdesi</a:t>
                      </a:r>
                      <a:r>
                        <a:rPr lang="tr-TR" sz="1200" dirty="0">
                          <a:effectLst/>
                        </a:rPr>
                        <a:t> </a:t>
                      </a:r>
                      <a:endParaRPr lang="tr-TR" sz="1200" dirty="0">
                        <a:effectLst/>
                        <a:latin typeface="Arial" panose="020B0604020202020204" pitchFamily="34" charset="0"/>
                        <a:cs typeface="Arial" panose="020B0604020202020204" pitchFamily="34" charset="0"/>
                      </a:endParaRPr>
                    </a:p>
                  </a:txBody>
                  <a:tcPr marL="20066" marR="20066" marT="0" marB="0"/>
                </a:tc>
                <a:tc>
                  <a:txBody>
                    <a:bodyPr/>
                    <a:lstStyle/>
                    <a:p>
                      <a:pPr algn="l">
                        <a:spcAft>
                          <a:spcPts val="0"/>
                        </a:spcAft>
                      </a:pPr>
                      <a:r>
                        <a:rPr lang="tr-TR" sz="1200" dirty="0">
                          <a:effectLst/>
                        </a:rPr>
                        <a:t>80 – 120</a:t>
                      </a:r>
                      <a:endParaRPr lang="tr-TR" sz="1200" dirty="0">
                        <a:effectLst/>
                        <a:latin typeface="Arial" panose="020B0604020202020204" pitchFamily="34" charset="0"/>
                        <a:cs typeface="Arial" panose="020B0604020202020204" pitchFamily="34" charset="0"/>
                      </a:endParaRPr>
                    </a:p>
                  </a:txBody>
                  <a:tcPr marL="20066" marR="20066" marT="0" marB="0"/>
                </a:tc>
                <a:tc>
                  <a:txBody>
                    <a:bodyPr/>
                    <a:lstStyle/>
                    <a:p>
                      <a:pPr algn="ctr">
                        <a:spcAft>
                          <a:spcPts val="0"/>
                        </a:spcAft>
                      </a:pPr>
                      <a:r>
                        <a:rPr lang="tr-TR" sz="1200" dirty="0">
                          <a:effectLst/>
                        </a:rPr>
                        <a:t>-</a:t>
                      </a:r>
                      <a:endParaRPr lang="tr-TR" sz="1200" dirty="0">
                        <a:effectLst/>
                        <a:latin typeface="Arial" panose="020B0604020202020204" pitchFamily="34" charset="0"/>
                        <a:cs typeface="Arial" panose="020B0604020202020204" pitchFamily="34" charset="0"/>
                      </a:endParaRPr>
                    </a:p>
                  </a:txBody>
                  <a:tcPr marL="20066" marR="20066" marT="0" marB="0"/>
                </a:tc>
                <a:tc>
                  <a:txBody>
                    <a:bodyPr/>
                    <a:lstStyle/>
                    <a:p>
                      <a:pPr algn="l">
                        <a:spcAft>
                          <a:spcPts val="0"/>
                        </a:spcAft>
                      </a:pPr>
                      <a:r>
                        <a:rPr lang="tr-TR" sz="1200" dirty="0">
                          <a:effectLst/>
                        </a:rPr>
                        <a:t>         (2)</a:t>
                      </a:r>
                      <a:endParaRPr lang="tr-TR" sz="1200" dirty="0">
                        <a:effectLst/>
                        <a:latin typeface="Arial" panose="020B0604020202020204" pitchFamily="34" charset="0"/>
                        <a:cs typeface="Arial" panose="020B0604020202020204" pitchFamily="34" charset="0"/>
                      </a:endParaRPr>
                    </a:p>
                  </a:txBody>
                  <a:tcPr marL="20066" marR="20066" marT="0" marB="0"/>
                </a:tc>
                <a:tc>
                  <a:txBody>
                    <a:bodyPr/>
                    <a:lstStyle/>
                    <a:p>
                      <a:pPr algn="l">
                        <a:spcAft>
                          <a:spcPts val="0"/>
                        </a:spcAft>
                      </a:pPr>
                      <a:r>
                        <a:rPr lang="tr-TR" sz="1200" dirty="0" err="1">
                          <a:effectLst/>
                        </a:rPr>
                        <a:t>Winkler</a:t>
                      </a:r>
                      <a:r>
                        <a:rPr lang="tr-TR" sz="1200" dirty="0">
                          <a:effectLst/>
                        </a:rPr>
                        <a:t> metodu ya da </a:t>
                      </a:r>
                      <a:r>
                        <a:rPr lang="tr-TR" sz="1200" dirty="0" err="1">
                          <a:effectLst/>
                        </a:rPr>
                        <a:t>elektrometrik</a:t>
                      </a:r>
                      <a:r>
                        <a:rPr lang="tr-TR" sz="1200" dirty="0">
                          <a:effectLst/>
                        </a:rPr>
                        <a:t> </a:t>
                      </a:r>
                      <a:r>
                        <a:rPr lang="tr-TR" sz="1200" dirty="0" err="1">
                          <a:effectLst/>
                        </a:rPr>
                        <a:t>metod</a:t>
                      </a:r>
                      <a:r>
                        <a:rPr lang="tr-TR" sz="1200" dirty="0">
                          <a:effectLst/>
                        </a:rPr>
                        <a:t> (oksijen metre)</a:t>
                      </a:r>
                      <a:endParaRPr lang="tr-TR" sz="1200" dirty="0">
                        <a:effectLst/>
                        <a:latin typeface="Arial" panose="020B0604020202020204" pitchFamily="34" charset="0"/>
                        <a:cs typeface="Arial" panose="020B0604020202020204" pitchFamily="34" charset="0"/>
                      </a:endParaRPr>
                    </a:p>
                  </a:txBody>
                  <a:tcPr marL="20066" marR="20066" marT="0" marB="0"/>
                </a:tc>
                <a:extLst>
                  <a:ext uri="{0D108BD9-81ED-4DB2-BD59-A6C34878D82A}">
                    <a16:rowId xmlns:a16="http://schemas.microsoft.com/office/drawing/2014/main" val="470302195"/>
                  </a:ext>
                </a:extLst>
              </a:tr>
              <a:tr h="534813">
                <a:tc>
                  <a:txBody>
                    <a:bodyPr/>
                    <a:lstStyle/>
                    <a:p>
                      <a:pPr algn="just">
                        <a:spcAft>
                          <a:spcPts val="0"/>
                        </a:spcAft>
                      </a:pPr>
                      <a:r>
                        <a:rPr lang="tr-TR" sz="1200">
                          <a:effectLst/>
                        </a:rPr>
                        <a:t>13</a:t>
                      </a:r>
                      <a:endParaRPr lang="tr-TR" sz="1200">
                        <a:effectLst/>
                        <a:latin typeface="Arial" panose="020B0604020202020204" pitchFamily="34" charset="0"/>
                        <a:cs typeface="Arial" panose="020B0604020202020204" pitchFamily="34" charset="0"/>
                      </a:endParaRPr>
                    </a:p>
                  </a:txBody>
                  <a:tcPr marL="20066" marR="20066" marT="0" marB="0"/>
                </a:tc>
                <a:tc>
                  <a:txBody>
                    <a:bodyPr/>
                    <a:lstStyle/>
                    <a:p>
                      <a:pPr algn="l">
                        <a:spcAft>
                          <a:spcPts val="0"/>
                        </a:spcAft>
                      </a:pPr>
                      <a:r>
                        <a:rPr lang="tr-TR" sz="1200" dirty="0">
                          <a:effectLst/>
                        </a:rPr>
                        <a:t>Katran kalıntıları ve ağaç, plastik maddeler, şişeler, cam kaplar, plastik, kauçuk benzeri ve diğer yüzen </a:t>
                      </a:r>
                      <a:r>
                        <a:rPr lang="tr-TR" sz="1200" dirty="0" smtClean="0">
                          <a:effectLst/>
                        </a:rPr>
                        <a:t>maddeler</a:t>
                      </a:r>
                      <a:r>
                        <a:rPr lang="tr-TR" sz="1200" dirty="0">
                          <a:effectLst/>
                        </a:rPr>
                        <a:t> </a:t>
                      </a:r>
                      <a:endParaRPr lang="tr-TR" sz="1200" dirty="0">
                        <a:effectLst/>
                        <a:latin typeface="Arial" panose="020B0604020202020204" pitchFamily="34" charset="0"/>
                        <a:cs typeface="Arial" panose="020B0604020202020204" pitchFamily="34" charset="0"/>
                      </a:endParaRPr>
                    </a:p>
                  </a:txBody>
                  <a:tcPr marL="20066" marR="20066" marT="0" marB="0"/>
                </a:tc>
                <a:tc>
                  <a:txBody>
                    <a:bodyPr/>
                    <a:lstStyle/>
                    <a:p>
                      <a:pPr algn="l">
                        <a:spcAft>
                          <a:spcPts val="0"/>
                        </a:spcAft>
                      </a:pPr>
                      <a:r>
                        <a:rPr lang="tr-TR" sz="1200" dirty="0">
                          <a:effectLst/>
                        </a:rPr>
                        <a:t>bulunmamalı</a:t>
                      </a:r>
                      <a:endParaRPr lang="tr-TR" sz="1200" dirty="0">
                        <a:effectLst/>
                        <a:latin typeface="Arial" panose="020B0604020202020204" pitchFamily="34" charset="0"/>
                        <a:cs typeface="Arial" panose="020B0604020202020204" pitchFamily="34" charset="0"/>
                      </a:endParaRPr>
                    </a:p>
                  </a:txBody>
                  <a:tcPr marL="20066" marR="20066" marT="0" marB="0"/>
                </a:tc>
                <a:tc>
                  <a:txBody>
                    <a:bodyPr/>
                    <a:lstStyle/>
                    <a:p>
                      <a:pPr algn="l">
                        <a:spcAft>
                          <a:spcPts val="0"/>
                        </a:spcAft>
                      </a:pPr>
                      <a:r>
                        <a:rPr lang="tr-TR" sz="1200" dirty="0">
                          <a:effectLst/>
                        </a:rPr>
                        <a:t> </a:t>
                      </a:r>
                      <a:endParaRPr lang="tr-TR" sz="1200" dirty="0">
                        <a:effectLst/>
                        <a:latin typeface="Arial" panose="020B0604020202020204" pitchFamily="34" charset="0"/>
                        <a:cs typeface="Arial" panose="020B0604020202020204" pitchFamily="34" charset="0"/>
                      </a:endParaRPr>
                    </a:p>
                  </a:txBody>
                  <a:tcPr marL="20066" marR="20066" marT="0" marB="0"/>
                </a:tc>
                <a:tc>
                  <a:txBody>
                    <a:bodyPr/>
                    <a:lstStyle/>
                    <a:p>
                      <a:pPr algn="l">
                        <a:spcAft>
                          <a:spcPts val="0"/>
                        </a:spcAft>
                      </a:pPr>
                      <a:r>
                        <a:rPr lang="tr-TR" sz="1200" dirty="0">
                          <a:effectLst/>
                        </a:rPr>
                        <a:t>İki haftada bir</a:t>
                      </a:r>
                    </a:p>
                    <a:p>
                      <a:pPr algn="l">
                        <a:spcAft>
                          <a:spcPts val="0"/>
                        </a:spcAft>
                      </a:pPr>
                      <a:r>
                        <a:rPr lang="tr-TR" sz="1200" dirty="0">
                          <a:effectLst/>
                        </a:rPr>
                        <a:t>         (1)</a:t>
                      </a:r>
                      <a:endParaRPr lang="tr-TR" sz="1200" dirty="0">
                        <a:effectLst/>
                        <a:latin typeface="Arial" panose="020B0604020202020204" pitchFamily="34" charset="0"/>
                        <a:cs typeface="Arial" panose="020B0604020202020204" pitchFamily="34" charset="0"/>
                      </a:endParaRPr>
                    </a:p>
                  </a:txBody>
                  <a:tcPr marL="20066" marR="20066" marT="0" marB="0"/>
                </a:tc>
                <a:tc>
                  <a:txBody>
                    <a:bodyPr/>
                    <a:lstStyle/>
                    <a:p>
                      <a:pPr algn="l">
                        <a:spcAft>
                          <a:spcPts val="0"/>
                        </a:spcAft>
                      </a:pPr>
                      <a:r>
                        <a:rPr lang="tr-TR" sz="1200" dirty="0">
                          <a:effectLst/>
                        </a:rPr>
                        <a:t>Görsel inceleme</a:t>
                      </a:r>
                      <a:endParaRPr lang="tr-TR" sz="1200" dirty="0">
                        <a:effectLst/>
                        <a:latin typeface="Arial" panose="020B0604020202020204" pitchFamily="34" charset="0"/>
                        <a:cs typeface="Arial" panose="020B0604020202020204" pitchFamily="34" charset="0"/>
                      </a:endParaRPr>
                    </a:p>
                  </a:txBody>
                  <a:tcPr marL="20066" marR="20066" marT="0" marB="0"/>
                </a:tc>
                <a:extLst>
                  <a:ext uri="{0D108BD9-81ED-4DB2-BD59-A6C34878D82A}">
                    <a16:rowId xmlns:a16="http://schemas.microsoft.com/office/drawing/2014/main" val="3632337910"/>
                  </a:ext>
                </a:extLst>
              </a:tr>
              <a:tr h="356542">
                <a:tc>
                  <a:txBody>
                    <a:bodyPr/>
                    <a:lstStyle/>
                    <a:p>
                      <a:pPr algn="just">
                        <a:spcAft>
                          <a:spcPts val="0"/>
                        </a:spcAft>
                      </a:pPr>
                      <a:r>
                        <a:rPr lang="tr-TR" sz="1200">
                          <a:effectLst/>
                        </a:rPr>
                        <a:t>14</a:t>
                      </a:r>
                      <a:endParaRPr lang="tr-TR" sz="1200">
                        <a:effectLst/>
                        <a:latin typeface="Arial" panose="020B0604020202020204" pitchFamily="34" charset="0"/>
                        <a:cs typeface="Arial" panose="020B0604020202020204" pitchFamily="34" charset="0"/>
                      </a:endParaRPr>
                    </a:p>
                  </a:txBody>
                  <a:tcPr marL="20066" marR="20066" marT="0" marB="0"/>
                </a:tc>
                <a:tc>
                  <a:txBody>
                    <a:bodyPr/>
                    <a:lstStyle/>
                    <a:p>
                      <a:pPr algn="just">
                        <a:spcAft>
                          <a:spcPts val="0"/>
                        </a:spcAft>
                      </a:pPr>
                      <a:r>
                        <a:rPr lang="tr-TR" sz="1200" dirty="0" smtClean="0">
                          <a:effectLst/>
                        </a:rPr>
                        <a:t>Amonyum</a:t>
                      </a:r>
                      <a:r>
                        <a:rPr lang="tr-TR" sz="1200" dirty="0">
                          <a:effectLst/>
                        </a:rPr>
                        <a:t> mg/L NH</a:t>
                      </a:r>
                      <a:r>
                        <a:rPr lang="tr-TR" sz="1200" baseline="-25000" dirty="0">
                          <a:effectLst/>
                        </a:rPr>
                        <a:t>4</a:t>
                      </a:r>
                      <a:endParaRPr lang="tr-TR" sz="1200" dirty="0">
                        <a:effectLst/>
                        <a:latin typeface="Arial" panose="020B0604020202020204" pitchFamily="34" charset="0"/>
                        <a:cs typeface="Arial" panose="020B0604020202020204" pitchFamily="34" charset="0"/>
                      </a:endParaRPr>
                    </a:p>
                  </a:txBody>
                  <a:tcPr marL="20066" marR="20066" marT="0" marB="0"/>
                </a:tc>
                <a:tc>
                  <a:txBody>
                    <a:bodyPr/>
                    <a:lstStyle/>
                    <a:p>
                      <a:pPr algn="l">
                        <a:spcAft>
                          <a:spcPts val="0"/>
                        </a:spcAft>
                      </a:pPr>
                      <a:r>
                        <a:rPr lang="tr-TR" sz="1200" dirty="0">
                          <a:effectLst/>
                        </a:rPr>
                        <a:t> </a:t>
                      </a:r>
                      <a:endParaRPr lang="tr-TR" sz="1200" dirty="0">
                        <a:effectLst/>
                        <a:latin typeface="Arial" panose="020B0604020202020204" pitchFamily="34" charset="0"/>
                        <a:cs typeface="Arial" panose="020B0604020202020204" pitchFamily="34" charset="0"/>
                      </a:endParaRPr>
                    </a:p>
                  </a:txBody>
                  <a:tcPr marL="20066" marR="20066" marT="0" marB="0"/>
                </a:tc>
                <a:tc>
                  <a:txBody>
                    <a:bodyPr/>
                    <a:lstStyle/>
                    <a:p>
                      <a:pPr algn="l">
                        <a:spcAft>
                          <a:spcPts val="0"/>
                        </a:spcAft>
                      </a:pPr>
                      <a:r>
                        <a:rPr lang="tr-TR" sz="1200">
                          <a:effectLst/>
                        </a:rPr>
                        <a:t> </a:t>
                      </a:r>
                      <a:endParaRPr lang="tr-TR" sz="1200">
                        <a:effectLst/>
                        <a:latin typeface="Arial" panose="020B0604020202020204" pitchFamily="34" charset="0"/>
                        <a:cs typeface="Arial" panose="020B0604020202020204" pitchFamily="34" charset="0"/>
                      </a:endParaRPr>
                    </a:p>
                  </a:txBody>
                  <a:tcPr marL="20066" marR="20066" marT="0" marB="0"/>
                </a:tc>
                <a:tc>
                  <a:txBody>
                    <a:bodyPr/>
                    <a:lstStyle/>
                    <a:p>
                      <a:pPr algn="l">
                        <a:spcAft>
                          <a:spcPts val="0"/>
                        </a:spcAft>
                      </a:pPr>
                      <a:r>
                        <a:rPr lang="tr-TR" sz="1200">
                          <a:effectLst/>
                        </a:rPr>
                        <a:t>         (3)</a:t>
                      </a:r>
                      <a:endParaRPr lang="tr-TR" sz="1200">
                        <a:effectLst/>
                        <a:latin typeface="Arial" panose="020B0604020202020204" pitchFamily="34" charset="0"/>
                        <a:cs typeface="Arial" panose="020B0604020202020204" pitchFamily="34" charset="0"/>
                      </a:endParaRPr>
                    </a:p>
                  </a:txBody>
                  <a:tcPr marL="20066" marR="20066" marT="0" marB="0"/>
                </a:tc>
                <a:tc>
                  <a:txBody>
                    <a:bodyPr/>
                    <a:lstStyle/>
                    <a:p>
                      <a:pPr algn="l">
                        <a:spcAft>
                          <a:spcPts val="0"/>
                        </a:spcAft>
                      </a:pPr>
                      <a:r>
                        <a:rPr lang="tr-TR" sz="1200" dirty="0" err="1">
                          <a:effectLst/>
                        </a:rPr>
                        <a:t>Absorpsiyon</a:t>
                      </a:r>
                      <a:r>
                        <a:rPr lang="tr-TR" sz="1200" dirty="0">
                          <a:effectLst/>
                        </a:rPr>
                        <a:t> </a:t>
                      </a:r>
                      <a:r>
                        <a:rPr lang="tr-TR" sz="1200" dirty="0" err="1">
                          <a:effectLst/>
                        </a:rPr>
                        <a:t>spektrofotometrisi</a:t>
                      </a:r>
                      <a:r>
                        <a:rPr lang="tr-TR" sz="1200" dirty="0">
                          <a:effectLst/>
                        </a:rPr>
                        <a:t>, </a:t>
                      </a:r>
                      <a:r>
                        <a:rPr lang="tr-TR" sz="1200" dirty="0" err="1">
                          <a:effectLst/>
                        </a:rPr>
                        <a:t>Nessler</a:t>
                      </a:r>
                      <a:r>
                        <a:rPr lang="tr-TR" sz="1200" dirty="0">
                          <a:effectLst/>
                        </a:rPr>
                        <a:t> metodu, ya da </a:t>
                      </a:r>
                      <a:r>
                        <a:rPr lang="tr-TR" sz="1200" dirty="0" err="1" smtClean="0">
                          <a:effectLst/>
                        </a:rPr>
                        <a:t>indofenol</a:t>
                      </a:r>
                      <a:r>
                        <a:rPr lang="tr-TR" sz="1200" dirty="0" smtClean="0">
                          <a:effectLst/>
                        </a:rPr>
                        <a:t> mavisi metodu</a:t>
                      </a:r>
                      <a:r>
                        <a:rPr lang="tr-TR" sz="1200" dirty="0">
                          <a:effectLst/>
                        </a:rPr>
                        <a:t> </a:t>
                      </a:r>
                      <a:endParaRPr lang="tr-TR" sz="1200" dirty="0">
                        <a:effectLst/>
                        <a:latin typeface="Arial" panose="020B0604020202020204" pitchFamily="34" charset="0"/>
                        <a:cs typeface="Arial" panose="020B0604020202020204" pitchFamily="34" charset="0"/>
                      </a:endParaRPr>
                    </a:p>
                  </a:txBody>
                  <a:tcPr marL="20066" marR="20066" marT="0" marB="0"/>
                </a:tc>
                <a:extLst>
                  <a:ext uri="{0D108BD9-81ED-4DB2-BD59-A6C34878D82A}">
                    <a16:rowId xmlns:a16="http://schemas.microsoft.com/office/drawing/2014/main" val="404773772"/>
                  </a:ext>
                </a:extLst>
              </a:tr>
              <a:tr h="357283">
                <a:tc>
                  <a:txBody>
                    <a:bodyPr/>
                    <a:lstStyle/>
                    <a:p>
                      <a:pPr algn="just">
                        <a:spcAft>
                          <a:spcPts val="0"/>
                        </a:spcAft>
                      </a:pPr>
                      <a:r>
                        <a:rPr lang="tr-TR" sz="1200" dirty="0">
                          <a:effectLst/>
                        </a:rPr>
                        <a:t>15</a:t>
                      </a:r>
                      <a:endParaRPr lang="tr-TR" sz="1200" dirty="0">
                        <a:effectLst/>
                        <a:latin typeface="Arial" panose="020B0604020202020204" pitchFamily="34" charset="0"/>
                        <a:cs typeface="Arial" panose="020B0604020202020204" pitchFamily="34" charset="0"/>
                      </a:endParaRPr>
                    </a:p>
                  </a:txBody>
                  <a:tcPr marL="20066" marR="20066" marT="0" marB="0"/>
                </a:tc>
                <a:tc>
                  <a:txBody>
                    <a:bodyPr/>
                    <a:lstStyle/>
                    <a:p>
                      <a:pPr algn="just">
                        <a:spcAft>
                          <a:spcPts val="0"/>
                        </a:spcAft>
                      </a:pPr>
                      <a:r>
                        <a:rPr lang="tr-TR" sz="1200" dirty="0" err="1">
                          <a:effectLst/>
                        </a:rPr>
                        <a:t>Kjeldahl</a:t>
                      </a:r>
                      <a:r>
                        <a:rPr lang="tr-TR" sz="1200" dirty="0">
                          <a:effectLst/>
                        </a:rPr>
                        <a:t> Azotu </a:t>
                      </a:r>
                      <a:r>
                        <a:rPr lang="tr-TR" sz="1200" dirty="0" smtClean="0">
                          <a:effectLst/>
                        </a:rPr>
                        <a:t>mg/L </a:t>
                      </a:r>
                      <a:r>
                        <a:rPr lang="tr-TR" sz="1200" dirty="0" smtClean="0">
                          <a:effectLst/>
                        </a:rPr>
                        <a:t>N</a:t>
                      </a:r>
                      <a:endParaRPr lang="tr-TR" sz="1200" dirty="0">
                        <a:effectLst/>
                        <a:latin typeface="Arial" panose="020B0604020202020204" pitchFamily="34" charset="0"/>
                        <a:cs typeface="Arial" panose="020B0604020202020204" pitchFamily="34" charset="0"/>
                      </a:endParaRPr>
                    </a:p>
                  </a:txBody>
                  <a:tcPr marL="20066" marR="20066" marT="0" marB="0"/>
                </a:tc>
                <a:tc>
                  <a:txBody>
                    <a:bodyPr/>
                    <a:lstStyle/>
                    <a:p>
                      <a:pPr algn="l">
                        <a:spcAft>
                          <a:spcPts val="0"/>
                        </a:spcAft>
                      </a:pPr>
                      <a:r>
                        <a:rPr lang="tr-TR" sz="1200" dirty="0">
                          <a:effectLst/>
                        </a:rPr>
                        <a:t> </a:t>
                      </a:r>
                      <a:endParaRPr lang="tr-TR" sz="1200" dirty="0">
                        <a:effectLst/>
                        <a:latin typeface="Arial" panose="020B0604020202020204" pitchFamily="34" charset="0"/>
                        <a:cs typeface="Arial" panose="020B0604020202020204" pitchFamily="34" charset="0"/>
                      </a:endParaRPr>
                    </a:p>
                  </a:txBody>
                  <a:tcPr marL="20066" marR="20066" marT="0" marB="0"/>
                </a:tc>
                <a:tc>
                  <a:txBody>
                    <a:bodyPr/>
                    <a:lstStyle/>
                    <a:p>
                      <a:pPr algn="l">
                        <a:spcAft>
                          <a:spcPts val="0"/>
                        </a:spcAft>
                      </a:pPr>
                      <a:r>
                        <a:rPr lang="tr-TR" sz="1200" dirty="0">
                          <a:effectLst/>
                        </a:rPr>
                        <a:t> </a:t>
                      </a:r>
                      <a:endParaRPr lang="tr-TR" sz="1200" dirty="0">
                        <a:effectLst/>
                        <a:latin typeface="Arial" panose="020B0604020202020204" pitchFamily="34" charset="0"/>
                        <a:cs typeface="Arial" panose="020B0604020202020204" pitchFamily="34" charset="0"/>
                      </a:endParaRPr>
                    </a:p>
                  </a:txBody>
                  <a:tcPr marL="20066" marR="20066" marT="0" marB="0"/>
                </a:tc>
                <a:tc>
                  <a:txBody>
                    <a:bodyPr/>
                    <a:lstStyle/>
                    <a:p>
                      <a:pPr algn="l">
                        <a:spcAft>
                          <a:spcPts val="0"/>
                        </a:spcAft>
                      </a:pPr>
                      <a:r>
                        <a:rPr lang="tr-TR" sz="1200" dirty="0">
                          <a:effectLst/>
                        </a:rPr>
                        <a:t>         (3)</a:t>
                      </a:r>
                      <a:endParaRPr lang="tr-TR" sz="1200" dirty="0">
                        <a:effectLst/>
                        <a:latin typeface="Arial" panose="020B0604020202020204" pitchFamily="34" charset="0"/>
                        <a:cs typeface="Arial" panose="020B0604020202020204" pitchFamily="34" charset="0"/>
                      </a:endParaRPr>
                    </a:p>
                  </a:txBody>
                  <a:tcPr marL="20066" marR="20066" marT="0" marB="0"/>
                </a:tc>
                <a:tc>
                  <a:txBody>
                    <a:bodyPr/>
                    <a:lstStyle/>
                    <a:p>
                      <a:pPr algn="l">
                        <a:spcAft>
                          <a:spcPts val="0"/>
                        </a:spcAft>
                      </a:pPr>
                      <a:r>
                        <a:rPr lang="tr-TR" sz="1200" dirty="0" err="1">
                          <a:effectLst/>
                        </a:rPr>
                        <a:t>Kjeldahl</a:t>
                      </a:r>
                      <a:r>
                        <a:rPr lang="tr-TR" sz="1200" dirty="0">
                          <a:effectLst/>
                        </a:rPr>
                        <a:t> metodu.</a:t>
                      </a:r>
                      <a:endParaRPr lang="tr-TR" sz="1200" dirty="0">
                        <a:effectLst/>
                        <a:latin typeface="Arial" panose="020B0604020202020204" pitchFamily="34" charset="0"/>
                        <a:cs typeface="Arial" panose="020B0604020202020204" pitchFamily="34" charset="0"/>
                      </a:endParaRPr>
                    </a:p>
                  </a:txBody>
                  <a:tcPr marL="20066" marR="20066" marT="0" marB="0"/>
                </a:tc>
                <a:extLst>
                  <a:ext uri="{0D108BD9-81ED-4DB2-BD59-A6C34878D82A}">
                    <a16:rowId xmlns:a16="http://schemas.microsoft.com/office/drawing/2014/main" val="2973023319"/>
                  </a:ext>
                </a:extLst>
              </a:tr>
            </a:tbl>
          </a:graphicData>
        </a:graphic>
      </p:graphicFrame>
    </p:spTree>
    <p:extLst>
      <p:ext uri="{BB962C8B-B14F-4D97-AF65-F5344CB8AC3E}">
        <p14:creationId xmlns:p14="http://schemas.microsoft.com/office/powerpoint/2010/main" val="32014641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pPr algn="ctr"/>
            <a:endParaRPr lang="tr-TR" b="1" dirty="0" smtClean="0">
              <a:solidFill>
                <a:srgbClr val="FFFF00"/>
              </a:solidFill>
            </a:endParaRPr>
          </a:p>
          <a:p>
            <a:pPr algn="ctr"/>
            <a:endParaRPr lang="tr-TR" b="1" dirty="0" smtClean="0">
              <a:solidFill>
                <a:srgbClr val="FFFF00"/>
              </a:solidFill>
            </a:endParaRPr>
          </a:p>
          <a:p>
            <a:pPr algn="ctr">
              <a:buNone/>
            </a:pPr>
            <a:r>
              <a:rPr lang="tr-TR" sz="4800" b="1" dirty="0" smtClean="0">
                <a:solidFill>
                  <a:srgbClr val="FFFF00"/>
                </a:solidFill>
              </a:rPr>
              <a:t>Giriş</a:t>
            </a:r>
            <a:endParaRPr lang="tr-TR" sz="4800" b="1" dirty="0">
              <a:solidFill>
                <a:srgbClr val="FFFF00"/>
              </a:solidFill>
            </a:endParaRPr>
          </a:p>
        </p:txBody>
      </p:sp>
    </p:spTree>
    <p:extLst>
      <p:ext uri="{BB962C8B-B14F-4D97-AF65-F5344CB8AC3E}">
        <p14:creationId xmlns:p14="http://schemas.microsoft.com/office/powerpoint/2010/main" val="12394331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39552" y="0"/>
            <a:ext cx="8229600" cy="908720"/>
          </a:xfrm>
        </p:spPr>
        <p:txBody>
          <a:bodyPr>
            <a:noAutofit/>
          </a:bodyPr>
          <a:lstStyle/>
          <a:p>
            <a:pPr lvl="0" eaLnBrk="0" fontAlgn="base" hangingPunct="0">
              <a:spcAft>
                <a:spcPct val="0"/>
              </a:spcAft>
              <a:defRPr/>
            </a:pPr>
            <a:r>
              <a:rPr lang="tr-TR" altLang="tr-TR" sz="1800" b="1" dirty="0">
                <a:solidFill>
                  <a:srgbClr val="FFFF00"/>
                </a:solidFill>
                <a:latin typeface="Times New Roman" panose="02020603050405020304" pitchFamily="18" charset="0"/>
                <a:cs typeface="Times New Roman" panose="02020603050405020304" pitchFamily="18" charset="0"/>
              </a:rPr>
              <a:t>YÜZME VE REKREASYON AMACIYLA KULLANILAN  SULARIN </a:t>
            </a:r>
            <a:r>
              <a:rPr lang="tr-TR" altLang="tr-TR" sz="1800" b="1" dirty="0" smtClean="0">
                <a:solidFill>
                  <a:srgbClr val="FFFF00"/>
                </a:solidFill>
                <a:latin typeface="Times New Roman" panose="02020603050405020304" pitchFamily="18" charset="0"/>
                <a:cs typeface="Times New Roman" panose="02020603050405020304" pitchFamily="18" charset="0"/>
              </a:rPr>
              <a:t>SAĞLAMASI GEREKEN </a:t>
            </a:r>
            <a:r>
              <a:rPr lang="tr-TR" altLang="tr-TR" sz="1800" b="1" dirty="0">
                <a:solidFill>
                  <a:srgbClr val="FFFF00"/>
                </a:solidFill>
                <a:latin typeface="Times New Roman" panose="02020603050405020304" pitchFamily="18" charset="0"/>
                <a:cs typeface="Times New Roman" panose="02020603050405020304" pitchFamily="18" charset="0"/>
              </a:rPr>
              <a:t>KALİTE KRİTERLERİ TABLOSU</a:t>
            </a:r>
            <a:endParaRPr lang="tr-TR" sz="1800" dirty="0">
              <a:solidFill>
                <a:srgbClr val="FFFF00"/>
              </a:solidFill>
              <a:latin typeface="Times New Roman" panose="02020603050405020304" pitchFamily="18" charset="0"/>
              <a:cs typeface="Times New Roman" panose="02020603050405020304" pitchFamily="18" charset="0"/>
            </a:endParaRP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2964050200"/>
              </p:ext>
            </p:extLst>
          </p:nvPr>
        </p:nvGraphicFramePr>
        <p:xfrm>
          <a:off x="179512" y="1052736"/>
          <a:ext cx="8784975" cy="5125184"/>
        </p:xfrm>
        <a:graphic>
          <a:graphicData uri="http://schemas.openxmlformats.org/drawingml/2006/table">
            <a:tbl>
              <a:tblPr>
                <a:tableStyleId>{5940675A-B579-460E-94D1-54222C63F5DA}</a:tableStyleId>
              </a:tblPr>
              <a:tblGrid>
                <a:gridCol w="290068">
                  <a:extLst>
                    <a:ext uri="{9D8B030D-6E8A-4147-A177-3AD203B41FA5}">
                      <a16:colId xmlns:a16="http://schemas.microsoft.com/office/drawing/2014/main" val="2678032461"/>
                    </a:ext>
                  </a:extLst>
                </a:gridCol>
                <a:gridCol w="2053371">
                  <a:extLst>
                    <a:ext uri="{9D8B030D-6E8A-4147-A177-3AD203B41FA5}">
                      <a16:colId xmlns:a16="http://schemas.microsoft.com/office/drawing/2014/main" val="1835337955"/>
                    </a:ext>
                  </a:extLst>
                </a:gridCol>
                <a:gridCol w="774792">
                  <a:extLst>
                    <a:ext uri="{9D8B030D-6E8A-4147-A177-3AD203B41FA5}">
                      <a16:colId xmlns:a16="http://schemas.microsoft.com/office/drawing/2014/main" val="1519415969"/>
                    </a:ext>
                  </a:extLst>
                </a:gridCol>
                <a:gridCol w="797687">
                  <a:extLst>
                    <a:ext uri="{9D8B030D-6E8A-4147-A177-3AD203B41FA5}">
                      <a16:colId xmlns:a16="http://schemas.microsoft.com/office/drawing/2014/main" val="3067850624"/>
                    </a:ext>
                  </a:extLst>
                </a:gridCol>
                <a:gridCol w="1377823">
                  <a:extLst>
                    <a:ext uri="{9D8B030D-6E8A-4147-A177-3AD203B41FA5}">
                      <a16:colId xmlns:a16="http://schemas.microsoft.com/office/drawing/2014/main" val="3697733450"/>
                    </a:ext>
                  </a:extLst>
                </a:gridCol>
                <a:gridCol w="3491234">
                  <a:extLst>
                    <a:ext uri="{9D8B030D-6E8A-4147-A177-3AD203B41FA5}">
                      <a16:colId xmlns:a16="http://schemas.microsoft.com/office/drawing/2014/main" val="729838335"/>
                    </a:ext>
                  </a:extLst>
                </a:gridCol>
              </a:tblGrid>
              <a:tr h="1162784">
                <a:tc>
                  <a:txBody>
                    <a:bodyPr/>
                    <a:lstStyle/>
                    <a:p>
                      <a:pPr algn="just">
                        <a:spcAft>
                          <a:spcPts val="0"/>
                        </a:spcAft>
                      </a:pPr>
                      <a:r>
                        <a:rPr lang="tr-TR" sz="1600" b="1" dirty="0">
                          <a:solidFill>
                            <a:srgbClr val="FFFF00"/>
                          </a:solidFill>
                          <a:effectLst/>
                          <a:latin typeface="Times New Roman" panose="02020603050405020304" pitchFamily="18" charset="0"/>
                          <a:cs typeface="Times New Roman" panose="02020603050405020304" pitchFamily="18" charset="0"/>
                        </a:rPr>
                        <a:t> </a:t>
                      </a:r>
                    </a:p>
                  </a:txBody>
                  <a:tcPr marL="20066" marR="20066" marT="0" marB="0"/>
                </a:tc>
                <a:tc>
                  <a:txBody>
                    <a:bodyPr/>
                    <a:lstStyle/>
                    <a:p>
                      <a:pPr algn="just">
                        <a:spcAft>
                          <a:spcPts val="0"/>
                        </a:spcAft>
                      </a:pPr>
                      <a:r>
                        <a:rPr lang="tr-TR" sz="1600" b="1" dirty="0">
                          <a:solidFill>
                            <a:srgbClr val="FFFF00"/>
                          </a:solidFill>
                          <a:effectLst/>
                          <a:latin typeface="Times New Roman" panose="02020603050405020304" pitchFamily="18" charset="0"/>
                          <a:cs typeface="Times New Roman" panose="02020603050405020304" pitchFamily="18" charset="0"/>
                        </a:rPr>
                        <a:t>Parametreler</a:t>
                      </a:r>
                    </a:p>
                  </a:txBody>
                  <a:tcPr marL="20066" marR="20066" marT="0" marB="0"/>
                </a:tc>
                <a:tc>
                  <a:txBody>
                    <a:bodyPr/>
                    <a:lstStyle/>
                    <a:p>
                      <a:pPr algn="ctr">
                        <a:spcAft>
                          <a:spcPts val="0"/>
                        </a:spcAft>
                      </a:pPr>
                      <a:r>
                        <a:rPr lang="tr-TR" sz="1600" b="1" dirty="0">
                          <a:solidFill>
                            <a:srgbClr val="FFFF00"/>
                          </a:solidFill>
                          <a:effectLst/>
                          <a:latin typeface="Times New Roman" panose="02020603050405020304" pitchFamily="18" charset="0"/>
                          <a:cs typeface="Times New Roman" panose="02020603050405020304" pitchFamily="18" charset="0"/>
                        </a:rPr>
                        <a:t>K</a:t>
                      </a:r>
                    </a:p>
                  </a:txBody>
                  <a:tcPr marL="20066" marR="20066" marT="0" marB="0"/>
                </a:tc>
                <a:tc>
                  <a:txBody>
                    <a:bodyPr/>
                    <a:lstStyle/>
                    <a:p>
                      <a:pPr algn="ctr">
                        <a:spcAft>
                          <a:spcPts val="0"/>
                        </a:spcAft>
                      </a:pPr>
                      <a:r>
                        <a:rPr lang="tr-TR" sz="1600" b="1" dirty="0">
                          <a:solidFill>
                            <a:srgbClr val="FFFF00"/>
                          </a:solidFill>
                          <a:effectLst/>
                          <a:latin typeface="Times New Roman" panose="02020603050405020304" pitchFamily="18" charset="0"/>
                          <a:cs typeface="Times New Roman" panose="02020603050405020304" pitchFamily="18" charset="0"/>
                        </a:rPr>
                        <a:t>Z</a:t>
                      </a:r>
                    </a:p>
                  </a:txBody>
                  <a:tcPr marL="20066" marR="20066" marT="0" marB="0"/>
                </a:tc>
                <a:tc>
                  <a:txBody>
                    <a:bodyPr/>
                    <a:lstStyle/>
                    <a:p>
                      <a:pPr algn="ctr">
                        <a:spcAft>
                          <a:spcPts val="0"/>
                        </a:spcAft>
                      </a:pPr>
                      <a:r>
                        <a:rPr lang="tr-TR" sz="1600" b="1" dirty="0">
                          <a:solidFill>
                            <a:srgbClr val="FFFF00"/>
                          </a:solidFill>
                          <a:effectLst/>
                          <a:latin typeface="Times New Roman" panose="02020603050405020304" pitchFamily="18" charset="0"/>
                          <a:cs typeface="Times New Roman" panose="02020603050405020304" pitchFamily="18" charset="0"/>
                        </a:rPr>
                        <a:t>Minimum Örnek alma sıklığı</a:t>
                      </a:r>
                    </a:p>
                  </a:txBody>
                  <a:tcPr marL="20066" marR="20066" marT="0" marB="0"/>
                </a:tc>
                <a:tc>
                  <a:txBody>
                    <a:bodyPr/>
                    <a:lstStyle/>
                    <a:p>
                      <a:pPr algn="just">
                        <a:spcAft>
                          <a:spcPts val="0"/>
                        </a:spcAft>
                      </a:pPr>
                      <a:r>
                        <a:rPr lang="tr-TR" sz="1600" b="1" dirty="0">
                          <a:solidFill>
                            <a:srgbClr val="FFFF00"/>
                          </a:solidFill>
                          <a:effectLst/>
                          <a:latin typeface="Times New Roman" panose="02020603050405020304" pitchFamily="18" charset="0"/>
                          <a:cs typeface="Times New Roman" panose="02020603050405020304" pitchFamily="18" charset="0"/>
                        </a:rPr>
                        <a:t>Analiz ve inceleme metodu</a:t>
                      </a:r>
                    </a:p>
                  </a:txBody>
                  <a:tcPr marL="20066" marR="20066" marT="0" marB="0"/>
                </a:tc>
                <a:extLst>
                  <a:ext uri="{0D108BD9-81ED-4DB2-BD59-A6C34878D82A}">
                    <a16:rowId xmlns:a16="http://schemas.microsoft.com/office/drawing/2014/main" val="4041837236"/>
                  </a:ext>
                </a:extLst>
              </a:tr>
              <a:tr h="65359">
                <a:tc>
                  <a:txBody>
                    <a:bodyPr/>
                    <a:lstStyle/>
                    <a:p>
                      <a:pPr algn="just">
                        <a:spcAft>
                          <a:spcPts val="0"/>
                        </a:spcAft>
                      </a:pPr>
                      <a:r>
                        <a:rPr lang="tr-TR" sz="1600" b="1" dirty="0">
                          <a:solidFill>
                            <a:srgbClr val="99FF99"/>
                          </a:solidFill>
                          <a:effectLst/>
                          <a:latin typeface="Times New Roman" panose="02020603050405020304" pitchFamily="18" charset="0"/>
                          <a:cs typeface="Times New Roman" panose="02020603050405020304" pitchFamily="18" charset="0"/>
                        </a:rPr>
                        <a:t>C</a:t>
                      </a:r>
                    </a:p>
                  </a:txBody>
                  <a:tcPr marL="20066" marR="20066" marT="0" marB="0"/>
                </a:tc>
                <a:tc gridSpan="5">
                  <a:txBody>
                    <a:bodyPr/>
                    <a:lstStyle/>
                    <a:p>
                      <a:pPr algn="just">
                        <a:spcAft>
                          <a:spcPts val="0"/>
                        </a:spcAft>
                      </a:pPr>
                      <a:r>
                        <a:rPr lang="tr-TR" sz="1800" b="1" dirty="0">
                          <a:solidFill>
                            <a:srgbClr val="99FF99"/>
                          </a:solidFill>
                          <a:effectLst/>
                          <a:latin typeface="Times New Roman" panose="02020603050405020304" pitchFamily="18" charset="0"/>
                          <a:cs typeface="Times New Roman" panose="02020603050405020304" pitchFamily="18" charset="0"/>
                        </a:rPr>
                        <a:t>Kirlenme göstergesi olarak görülen diğer </a:t>
                      </a:r>
                      <a:r>
                        <a:rPr lang="tr-TR" sz="1800" b="1" dirty="0" smtClean="0">
                          <a:solidFill>
                            <a:srgbClr val="99FF99"/>
                          </a:solidFill>
                          <a:effectLst/>
                          <a:latin typeface="Times New Roman" panose="02020603050405020304" pitchFamily="18" charset="0"/>
                          <a:cs typeface="Times New Roman" panose="02020603050405020304" pitchFamily="18" charset="0"/>
                        </a:rPr>
                        <a:t>maddeler</a:t>
                      </a:r>
                    </a:p>
                    <a:p>
                      <a:pPr algn="just">
                        <a:spcAft>
                          <a:spcPts val="0"/>
                        </a:spcAft>
                      </a:pPr>
                      <a:endParaRPr lang="tr-TR" sz="1800" b="1" dirty="0">
                        <a:solidFill>
                          <a:srgbClr val="99FF99"/>
                        </a:solidFill>
                        <a:effectLst/>
                        <a:latin typeface="Times New Roman" panose="02020603050405020304" pitchFamily="18" charset="0"/>
                        <a:cs typeface="Times New Roman" panose="02020603050405020304" pitchFamily="18" charset="0"/>
                      </a:endParaRPr>
                    </a:p>
                  </a:txBody>
                  <a:tcPr marL="20066" marR="20066" marT="0" marB="0"/>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3528038320"/>
                  </a:ext>
                </a:extLst>
              </a:tr>
              <a:tr h="261436">
                <a:tc>
                  <a:txBody>
                    <a:bodyPr/>
                    <a:lstStyle/>
                    <a:p>
                      <a:pPr algn="just">
                        <a:spcAft>
                          <a:spcPts val="0"/>
                        </a:spcAft>
                      </a:pPr>
                      <a:r>
                        <a:rPr lang="tr-TR" sz="1600">
                          <a:effectLst/>
                          <a:latin typeface="Times New Roman" panose="02020603050405020304" pitchFamily="18" charset="0"/>
                          <a:cs typeface="Times New Roman" panose="02020603050405020304" pitchFamily="18" charset="0"/>
                        </a:rPr>
                        <a:t>16</a:t>
                      </a:r>
                    </a:p>
                  </a:txBody>
                  <a:tcPr marL="20066" marR="20066" marT="0" marB="0"/>
                </a:tc>
                <a:tc>
                  <a:txBody>
                    <a:bodyPr/>
                    <a:lstStyle/>
                    <a:p>
                      <a:pPr algn="l">
                        <a:spcAft>
                          <a:spcPts val="0"/>
                        </a:spcAft>
                      </a:pPr>
                      <a:r>
                        <a:rPr lang="tr-TR" sz="1600" dirty="0" smtClean="0">
                          <a:effectLst/>
                          <a:latin typeface="Times New Roman" panose="02020603050405020304" pitchFamily="18" charset="0"/>
                          <a:cs typeface="Times New Roman" panose="02020603050405020304" pitchFamily="18" charset="0"/>
                        </a:rPr>
                        <a:t>Pestisitler</a:t>
                      </a:r>
                      <a:r>
                        <a:rPr lang="tr-TR" sz="1600" dirty="0">
                          <a:effectLst/>
                          <a:latin typeface="Times New Roman" panose="02020603050405020304" pitchFamily="18" charset="0"/>
                          <a:cs typeface="Times New Roman" panose="02020603050405020304" pitchFamily="18" charset="0"/>
                        </a:rPr>
                        <a:t> </a:t>
                      </a:r>
                      <a:r>
                        <a:rPr lang="tr-TR" sz="1600" dirty="0" smtClean="0">
                          <a:effectLst/>
                          <a:latin typeface="Times New Roman" panose="02020603050405020304" pitchFamily="18" charset="0"/>
                          <a:cs typeface="Times New Roman" panose="02020603050405020304" pitchFamily="18" charset="0"/>
                        </a:rPr>
                        <a:t>mg/l (</a:t>
                      </a:r>
                      <a:r>
                        <a:rPr lang="tr-TR" sz="1600" dirty="0" err="1" smtClean="0">
                          <a:effectLst/>
                          <a:latin typeface="Times New Roman" panose="02020603050405020304" pitchFamily="18" charset="0"/>
                          <a:cs typeface="Times New Roman" panose="02020603050405020304" pitchFamily="18" charset="0"/>
                        </a:rPr>
                        <a:t>paratilon</a:t>
                      </a:r>
                      <a:r>
                        <a:rPr lang="tr-TR" sz="1600" dirty="0">
                          <a:effectLst/>
                          <a:latin typeface="Times New Roman" panose="02020603050405020304" pitchFamily="18" charset="0"/>
                          <a:cs typeface="Times New Roman" panose="02020603050405020304" pitchFamily="18" charset="0"/>
                        </a:rPr>
                        <a:t>, HCH, </a:t>
                      </a:r>
                      <a:r>
                        <a:rPr lang="tr-TR" sz="1600" dirty="0" err="1">
                          <a:effectLst/>
                          <a:latin typeface="Times New Roman" panose="02020603050405020304" pitchFamily="18" charset="0"/>
                          <a:cs typeface="Times New Roman" panose="02020603050405020304" pitchFamily="18" charset="0"/>
                        </a:rPr>
                        <a:t>dieldrin</a:t>
                      </a:r>
                      <a:r>
                        <a:rPr lang="tr-TR" sz="1600" dirty="0">
                          <a:effectLst/>
                          <a:latin typeface="Times New Roman" panose="02020603050405020304" pitchFamily="18" charset="0"/>
                          <a:cs typeface="Times New Roman" panose="02020603050405020304" pitchFamily="18" charset="0"/>
                        </a:rPr>
                        <a:t>)</a:t>
                      </a:r>
                    </a:p>
                    <a:p>
                      <a:pPr algn="l">
                        <a:spcAft>
                          <a:spcPts val="0"/>
                        </a:spcAft>
                      </a:pPr>
                      <a:r>
                        <a:rPr lang="tr-TR" sz="1600" dirty="0">
                          <a:effectLst/>
                          <a:latin typeface="Times New Roman" panose="02020603050405020304" pitchFamily="18" charset="0"/>
                          <a:cs typeface="Times New Roman" panose="02020603050405020304" pitchFamily="18" charset="0"/>
                        </a:rPr>
                        <a:t> </a:t>
                      </a:r>
                    </a:p>
                  </a:txBody>
                  <a:tcPr marL="20066" marR="20066" marT="0" marB="0"/>
                </a:tc>
                <a:tc>
                  <a:txBody>
                    <a:bodyPr/>
                    <a:lstStyle/>
                    <a:p>
                      <a:pPr algn="just">
                        <a:spcAft>
                          <a:spcPts val="0"/>
                        </a:spcAft>
                      </a:pPr>
                      <a:r>
                        <a:rPr lang="tr-TR" sz="1600" dirty="0">
                          <a:effectLst/>
                          <a:latin typeface="Times New Roman" panose="02020603050405020304" pitchFamily="18" charset="0"/>
                          <a:cs typeface="Times New Roman" panose="02020603050405020304" pitchFamily="18" charset="0"/>
                        </a:rPr>
                        <a:t> </a:t>
                      </a:r>
                    </a:p>
                  </a:txBody>
                  <a:tcPr marL="20066" marR="20066" marT="0" marB="0"/>
                </a:tc>
                <a:tc>
                  <a:txBody>
                    <a:bodyPr/>
                    <a:lstStyle/>
                    <a:p>
                      <a:pPr algn="just">
                        <a:spcAft>
                          <a:spcPts val="0"/>
                        </a:spcAft>
                      </a:pPr>
                      <a:r>
                        <a:rPr lang="tr-TR" sz="1600" dirty="0">
                          <a:effectLst/>
                          <a:latin typeface="Times New Roman" panose="02020603050405020304" pitchFamily="18" charset="0"/>
                          <a:cs typeface="Times New Roman" panose="02020603050405020304" pitchFamily="18" charset="0"/>
                        </a:rPr>
                        <a:t> </a:t>
                      </a:r>
                    </a:p>
                  </a:txBody>
                  <a:tcPr marL="20066" marR="20066" marT="0" marB="0"/>
                </a:tc>
                <a:tc>
                  <a:txBody>
                    <a:bodyPr/>
                    <a:lstStyle/>
                    <a:p>
                      <a:pPr algn="just">
                        <a:spcAft>
                          <a:spcPts val="0"/>
                        </a:spcAft>
                      </a:pPr>
                      <a:r>
                        <a:rPr lang="tr-TR" sz="1600" dirty="0">
                          <a:effectLst/>
                          <a:latin typeface="Times New Roman" panose="02020603050405020304" pitchFamily="18" charset="0"/>
                          <a:cs typeface="Times New Roman" panose="02020603050405020304" pitchFamily="18" charset="0"/>
                        </a:rPr>
                        <a:t>         (2)</a:t>
                      </a:r>
                    </a:p>
                  </a:txBody>
                  <a:tcPr marL="20066" marR="20066" marT="0" marB="0"/>
                </a:tc>
                <a:tc>
                  <a:txBody>
                    <a:bodyPr/>
                    <a:lstStyle/>
                    <a:p>
                      <a:pPr algn="l">
                        <a:spcAft>
                          <a:spcPts val="0"/>
                        </a:spcAft>
                      </a:pPr>
                      <a:r>
                        <a:rPr lang="tr-TR" sz="1600" dirty="0">
                          <a:effectLst/>
                          <a:latin typeface="Times New Roman" panose="02020603050405020304" pitchFamily="18" charset="0"/>
                          <a:cs typeface="Times New Roman" panose="02020603050405020304" pitchFamily="18" charset="0"/>
                        </a:rPr>
                        <a:t>Uygun </a:t>
                      </a:r>
                      <a:r>
                        <a:rPr lang="tr-TR" sz="1600" dirty="0" err="1">
                          <a:effectLst/>
                          <a:latin typeface="Times New Roman" panose="02020603050405020304" pitchFamily="18" charset="0"/>
                          <a:cs typeface="Times New Roman" panose="02020603050405020304" pitchFamily="18" charset="0"/>
                        </a:rPr>
                        <a:t>solventlerle</a:t>
                      </a:r>
                      <a:r>
                        <a:rPr lang="tr-TR" sz="1600" dirty="0">
                          <a:effectLst/>
                          <a:latin typeface="Times New Roman" panose="02020603050405020304" pitchFamily="18" charset="0"/>
                          <a:cs typeface="Times New Roman" panose="02020603050405020304" pitchFamily="18" charset="0"/>
                        </a:rPr>
                        <a:t> </a:t>
                      </a:r>
                      <a:r>
                        <a:rPr lang="tr-TR" sz="1600" dirty="0" err="1">
                          <a:effectLst/>
                          <a:latin typeface="Times New Roman" panose="02020603050405020304" pitchFamily="18" charset="0"/>
                          <a:cs typeface="Times New Roman" panose="02020603050405020304" pitchFamily="18" charset="0"/>
                        </a:rPr>
                        <a:t>ekstraksiyon</a:t>
                      </a:r>
                      <a:r>
                        <a:rPr lang="tr-TR" sz="1600" dirty="0">
                          <a:effectLst/>
                          <a:latin typeface="Times New Roman" panose="02020603050405020304" pitchFamily="18" charset="0"/>
                          <a:cs typeface="Times New Roman" panose="02020603050405020304" pitchFamily="18" charset="0"/>
                        </a:rPr>
                        <a:t> ve </a:t>
                      </a:r>
                      <a:r>
                        <a:rPr lang="tr-TR" sz="1600" dirty="0" err="1" smtClean="0">
                          <a:effectLst/>
                          <a:latin typeface="Times New Roman" panose="02020603050405020304" pitchFamily="18" charset="0"/>
                          <a:cs typeface="Times New Roman" panose="02020603050405020304" pitchFamily="18" charset="0"/>
                        </a:rPr>
                        <a:t>kromatografik</a:t>
                      </a:r>
                      <a:endParaRPr lang="tr-TR" sz="1600" dirty="0" smtClean="0">
                        <a:effectLst/>
                        <a:latin typeface="Times New Roman" panose="02020603050405020304" pitchFamily="18" charset="0"/>
                        <a:cs typeface="Times New Roman" panose="02020603050405020304" pitchFamily="18" charset="0"/>
                      </a:endParaRPr>
                    </a:p>
                    <a:p>
                      <a:pPr algn="l">
                        <a:spcAft>
                          <a:spcPts val="0"/>
                        </a:spcAft>
                      </a:pPr>
                      <a:r>
                        <a:rPr lang="tr-TR" sz="1600" dirty="0" smtClean="0">
                          <a:effectLst/>
                          <a:latin typeface="Times New Roman" panose="02020603050405020304" pitchFamily="18" charset="0"/>
                          <a:cs typeface="Times New Roman" panose="02020603050405020304" pitchFamily="18" charset="0"/>
                        </a:rPr>
                        <a:t>yöntemlerle </a:t>
                      </a:r>
                      <a:r>
                        <a:rPr lang="tr-TR" sz="1600" dirty="0">
                          <a:effectLst/>
                          <a:latin typeface="Times New Roman" panose="02020603050405020304" pitchFamily="18" charset="0"/>
                          <a:cs typeface="Times New Roman" panose="02020603050405020304" pitchFamily="18" charset="0"/>
                        </a:rPr>
                        <a:t>belirleme</a:t>
                      </a:r>
                    </a:p>
                  </a:txBody>
                  <a:tcPr marL="20066" marR="20066" marT="0" marB="0"/>
                </a:tc>
                <a:extLst>
                  <a:ext uri="{0D108BD9-81ED-4DB2-BD59-A6C34878D82A}">
                    <a16:rowId xmlns:a16="http://schemas.microsoft.com/office/drawing/2014/main" val="1670167514"/>
                  </a:ext>
                </a:extLst>
              </a:tr>
              <a:tr h="457513">
                <a:tc>
                  <a:txBody>
                    <a:bodyPr/>
                    <a:lstStyle/>
                    <a:p>
                      <a:pPr algn="just">
                        <a:spcAft>
                          <a:spcPts val="0"/>
                        </a:spcAft>
                      </a:pPr>
                      <a:r>
                        <a:rPr lang="tr-TR" sz="1600">
                          <a:effectLst/>
                          <a:latin typeface="Times New Roman" panose="02020603050405020304" pitchFamily="18" charset="0"/>
                          <a:cs typeface="Times New Roman" panose="02020603050405020304" pitchFamily="18" charset="0"/>
                        </a:rPr>
                        <a:t>17</a:t>
                      </a:r>
                    </a:p>
                  </a:txBody>
                  <a:tcPr marL="20066" marR="20066" marT="0" marB="0"/>
                </a:tc>
                <a:tc>
                  <a:txBody>
                    <a:bodyPr/>
                    <a:lstStyle/>
                    <a:p>
                      <a:pPr algn="l">
                        <a:spcAft>
                          <a:spcPts val="0"/>
                        </a:spcAft>
                      </a:pPr>
                      <a:r>
                        <a:rPr lang="tr-TR" sz="1600" dirty="0" smtClean="0">
                          <a:effectLst/>
                          <a:latin typeface="Times New Roman" panose="02020603050405020304" pitchFamily="18" charset="0"/>
                          <a:cs typeface="Times New Roman" panose="02020603050405020304" pitchFamily="18" charset="0"/>
                        </a:rPr>
                        <a:t>Ağır Metaller:</a:t>
                      </a:r>
                      <a:r>
                        <a:rPr lang="tr-TR" sz="1600" dirty="0">
                          <a:effectLst/>
                          <a:latin typeface="Times New Roman" panose="02020603050405020304" pitchFamily="18" charset="0"/>
                          <a:cs typeface="Times New Roman" panose="02020603050405020304" pitchFamily="18" charset="0"/>
                        </a:rPr>
                        <a:t> mg/l</a:t>
                      </a:r>
                    </a:p>
                    <a:p>
                      <a:pPr algn="l">
                        <a:spcAft>
                          <a:spcPts val="0"/>
                        </a:spcAft>
                      </a:pPr>
                      <a:r>
                        <a:rPr lang="tr-TR" sz="1600" dirty="0" smtClean="0">
                          <a:effectLst/>
                          <a:latin typeface="Times New Roman" panose="02020603050405020304" pitchFamily="18" charset="0"/>
                          <a:cs typeface="Times New Roman" panose="02020603050405020304" pitchFamily="18" charset="0"/>
                        </a:rPr>
                        <a:t>-Arsenik</a:t>
                      </a:r>
                      <a:r>
                        <a:rPr lang="tr-TR" sz="1600" dirty="0">
                          <a:effectLst/>
                          <a:latin typeface="Times New Roman" panose="02020603050405020304" pitchFamily="18" charset="0"/>
                          <a:cs typeface="Times New Roman" panose="02020603050405020304" pitchFamily="18" charset="0"/>
                        </a:rPr>
                        <a:t>    As</a:t>
                      </a:r>
                    </a:p>
                    <a:p>
                      <a:pPr algn="l">
                        <a:spcAft>
                          <a:spcPts val="0"/>
                        </a:spcAft>
                      </a:pPr>
                      <a:r>
                        <a:rPr lang="tr-TR" sz="1600" dirty="0">
                          <a:effectLst/>
                          <a:latin typeface="Times New Roman" panose="02020603050405020304" pitchFamily="18" charset="0"/>
                          <a:cs typeface="Times New Roman" panose="02020603050405020304" pitchFamily="18" charset="0"/>
                        </a:rPr>
                        <a:t>-Kadmiyum  </a:t>
                      </a:r>
                      <a:r>
                        <a:rPr lang="tr-TR" sz="1600" dirty="0" err="1">
                          <a:effectLst/>
                          <a:latin typeface="Times New Roman" panose="02020603050405020304" pitchFamily="18" charset="0"/>
                          <a:cs typeface="Times New Roman" panose="02020603050405020304" pitchFamily="18" charset="0"/>
                        </a:rPr>
                        <a:t>Cd</a:t>
                      </a:r>
                      <a:endParaRPr lang="tr-TR" sz="1600" dirty="0">
                        <a:effectLst/>
                        <a:latin typeface="Times New Roman" panose="02020603050405020304" pitchFamily="18" charset="0"/>
                        <a:cs typeface="Times New Roman" panose="02020603050405020304" pitchFamily="18" charset="0"/>
                      </a:endParaRPr>
                    </a:p>
                    <a:p>
                      <a:pPr algn="l">
                        <a:spcAft>
                          <a:spcPts val="0"/>
                        </a:spcAft>
                      </a:pPr>
                      <a:r>
                        <a:rPr lang="tr-TR" sz="1600" dirty="0">
                          <a:effectLst/>
                          <a:latin typeface="Times New Roman" panose="02020603050405020304" pitchFamily="18" charset="0"/>
                          <a:cs typeface="Times New Roman" panose="02020603050405020304" pitchFamily="18" charset="0"/>
                        </a:rPr>
                        <a:t>-Krom </a:t>
                      </a:r>
                      <a:r>
                        <a:rPr lang="tr-TR" sz="1600" dirty="0" smtClean="0">
                          <a:effectLst/>
                          <a:latin typeface="Times New Roman" panose="02020603050405020304" pitchFamily="18" charset="0"/>
                          <a:cs typeface="Times New Roman" panose="02020603050405020304" pitchFamily="18" charset="0"/>
                        </a:rPr>
                        <a:t>VI </a:t>
                      </a:r>
                      <a:r>
                        <a:rPr lang="tr-TR" sz="1600" dirty="0" err="1" smtClean="0">
                          <a:effectLst/>
                          <a:latin typeface="Times New Roman" panose="02020603050405020304" pitchFamily="18" charset="0"/>
                          <a:cs typeface="Times New Roman" panose="02020603050405020304" pitchFamily="18" charset="0"/>
                        </a:rPr>
                        <a:t>CrVI</a:t>
                      </a:r>
                      <a:endParaRPr lang="tr-TR" sz="1600" dirty="0">
                        <a:effectLst/>
                        <a:latin typeface="Times New Roman" panose="02020603050405020304" pitchFamily="18" charset="0"/>
                        <a:cs typeface="Times New Roman" panose="02020603050405020304" pitchFamily="18" charset="0"/>
                      </a:endParaRPr>
                    </a:p>
                    <a:p>
                      <a:pPr algn="l">
                        <a:spcAft>
                          <a:spcPts val="0"/>
                        </a:spcAft>
                      </a:pPr>
                      <a:r>
                        <a:rPr lang="tr-TR" sz="1600" dirty="0">
                          <a:effectLst/>
                          <a:latin typeface="Times New Roman" panose="02020603050405020304" pitchFamily="18" charset="0"/>
                          <a:cs typeface="Times New Roman" panose="02020603050405020304" pitchFamily="18" charset="0"/>
                        </a:rPr>
                        <a:t>-Kurşun </a:t>
                      </a:r>
                      <a:r>
                        <a:rPr lang="tr-TR" sz="1600" dirty="0" smtClean="0">
                          <a:effectLst/>
                          <a:latin typeface="Times New Roman" panose="02020603050405020304" pitchFamily="18" charset="0"/>
                          <a:cs typeface="Times New Roman" panose="02020603050405020304" pitchFamily="18" charset="0"/>
                        </a:rPr>
                        <a:t>Pb</a:t>
                      </a:r>
                      <a:endParaRPr lang="tr-TR" sz="1600" dirty="0">
                        <a:effectLst/>
                        <a:latin typeface="Times New Roman" panose="02020603050405020304" pitchFamily="18" charset="0"/>
                        <a:cs typeface="Times New Roman" panose="02020603050405020304" pitchFamily="18" charset="0"/>
                      </a:endParaRPr>
                    </a:p>
                    <a:p>
                      <a:pPr algn="l">
                        <a:spcAft>
                          <a:spcPts val="0"/>
                        </a:spcAft>
                      </a:pPr>
                      <a:r>
                        <a:rPr lang="tr-TR" sz="1600" dirty="0">
                          <a:effectLst/>
                          <a:latin typeface="Times New Roman" panose="02020603050405020304" pitchFamily="18" charset="0"/>
                          <a:cs typeface="Times New Roman" panose="02020603050405020304" pitchFamily="18" charset="0"/>
                        </a:rPr>
                        <a:t>-</a:t>
                      </a:r>
                      <a:r>
                        <a:rPr lang="tr-TR" sz="1600" dirty="0" err="1" smtClean="0">
                          <a:effectLst/>
                          <a:latin typeface="Times New Roman" panose="02020603050405020304" pitchFamily="18" charset="0"/>
                          <a:cs typeface="Times New Roman" panose="02020603050405020304" pitchFamily="18" charset="0"/>
                        </a:rPr>
                        <a:t>Civa</a:t>
                      </a:r>
                      <a:r>
                        <a:rPr lang="tr-TR" sz="1600" dirty="0" smtClean="0">
                          <a:effectLst/>
                          <a:latin typeface="Times New Roman" panose="02020603050405020304" pitchFamily="18" charset="0"/>
                          <a:cs typeface="Times New Roman" panose="02020603050405020304" pitchFamily="18" charset="0"/>
                        </a:rPr>
                        <a:t> Hg</a:t>
                      </a:r>
                      <a:endParaRPr lang="tr-TR" sz="1600" dirty="0">
                        <a:effectLst/>
                        <a:latin typeface="Times New Roman" panose="02020603050405020304" pitchFamily="18" charset="0"/>
                        <a:cs typeface="Times New Roman" panose="02020603050405020304" pitchFamily="18" charset="0"/>
                      </a:endParaRPr>
                    </a:p>
                  </a:txBody>
                  <a:tcPr marL="20066" marR="20066" marT="0" marB="0"/>
                </a:tc>
                <a:tc>
                  <a:txBody>
                    <a:bodyPr/>
                    <a:lstStyle/>
                    <a:p>
                      <a:pPr algn="just">
                        <a:spcAft>
                          <a:spcPts val="0"/>
                        </a:spcAft>
                      </a:pPr>
                      <a:r>
                        <a:rPr lang="tr-TR" sz="1600">
                          <a:effectLst/>
                          <a:latin typeface="Times New Roman" panose="02020603050405020304" pitchFamily="18" charset="0"/>
                          <a:cs typeface="Times New Roman" panose="02020603050405020304" pitchFamily="18" charset="0"/>
                        </a:rPr>
                        <a:t> </a:t>
                      </a:r>
                    </a:p>
                  </a:txBody>
                  <a:tcPr marL="20066" marR="20066" marT="0" marB="0"/>
                </a:tc>
                <a:tc>
                  <a:txBody>
                    <a:bodyPr/>
                    <a:lstStyle/>
                    <a:p>
                      <a:pPr algn="ctr">
                        <a:spcAft>
                          <a:spcPts val="0"/>
                        </a:spcAft>
                      </a:pPr>
                      <a:r>
                        <a:rPr lang="tr-TR" sz="1600" dirty="0">
                          <a:effectLst/>
                          <a:latin typeface="Times New Roman" panose="02020603050405020304" pitchFamily="18" charset="0"/>
                          <a:cs typeface="Times New Roman" panose="02020603050405020304" pitchFamily="18" charset="0"/>
                        </a:rPr>
                        <a:t> </a:t>
                      </a:r>
                    </a:p>
                    <a:p>
                      <a:pPr algn="ctr">
                        <a:spcAft>
                          <a:spcPts val="0"/>
                        </a:spcAft>
                      </a:pPr>
                      <a:r>
                        <a:rPr lang="tr-TR" sz="1600" dirty="0">
                          <a:effectLst/>
                          <a:latin typeface="Times New Roman" panose="02020603050405020304" pitchFamily="18" charset="0"/>
                          <a:cs typeface="Times New Roman" panose="02020603050405020304" pitchFamily="18" charset="0"/>
                        </a:rPr>
                        <a:t> </a:t>
                      </a:r>
                    </a:p>
                    <a:p>
                      <a:pPr algn="ctr">
                        <a:spcAft>
                          <a:spcPts val="0"/>
                        </a:spcAft>
                      </a:pPr>
                      <a:r>
                        <a:rPr lang="tr-TR" sz="1600" dirty="0">
                          <a:effectLst/>
                          <a:latin typeface="Times New Roman" panose="02020603050405020304" pitchFamily="18" charset="0"/>
                          <a:cs typeface="Times New Roman" panose="02020603050405020304" pitchFamily="18" charset="0"/>
                        </a:rPr>
                        <a:t> </a:t>
                      </a:r>
                    </a:p>
                  </a:txBody>
                  <a:tcPr marL="20066" marR="20066" marT="0" marB="0"/>
                </a:tc>
                <a:tc>
                  <a:txBody>
                    <a:bodyPr/>
                    <a:lstStyle/>
                    <a:p>
                      <a:pPr algn="just">
                        <a:spcAft>
                          <a:spcPts val="0"/>
                        </a:spcAft>
                      </a:pPr>
                      <a:r>
                        <a:rPr lang="tr-TR" sz="1600">
                          <a:effectLst/>
                          <a:latin typeface="Times New Roman" panose="02020603050405020304" pitchFamily="18" charset="0"/>
                          <a:cs typeface="Times New Roman" panose="02020603050405020304" pitchFamily="18" charset="0"/>
                        </a:rPr>
                        <a:t>   </a:t>
                      </a:r>
                    </a:p>
                    <a:p>
                      <a:pPr algn="just">
                        <a:spcAft>
                          <a:spcPts val="0"/>
                        </a:spcAft>
                      </a:pPr>
                      <a:r>
                        <a:rPr lang="tr-TR" sz="1600">
                          <a:effectLst/>
                          <a:latin typeface="Times New Roman" panose="02020603050405020304" pitchFamily="18" charset="0"/>
                          <a:cs typeface="Times New Roman" panose="02020603050405020304" pitchFamily="18" charset="0"/>
                        </a:rPr>
                        <a:t> </a:t>
                      </a:r>
                    </a:p>
                    <a:p>
                      <a:pPr algn="just">
                        <a:spcAft>
                          <a:spcPts val="0"/>
                        </a:spcAft>
                      </a:pPr>
                      <a:r>
                        <a:rPr lang="tr-TR" sz="1600">
                          <a:effectLst/>
                          <a:latin typeface="Times New Roman" panose="02020603050405020304" pitchFamily="18" charset="0"/>
                          <a:cs typeface="Times New Roman" panose="02020603050405020304" pitchFamily="18" charset="0"/>
                        </a:rPr>
                        <a:t> </a:t>
                      </a:r>
                    </a:p>
                    <a:p>
                      <a:pPr algn="just">
                        <a:spcAft>
                          <a:spcPts val="0"/>
                        </a:spcAft>
                      </a:pPr>
                      <a:r>
                        <a:rPr lang="tr-TR" sz="1600">
                          <a:effectLst/>
                          <a:latin typeface="Times New Roman" panose="02020603050405020304" pitchFamily="18" charset="0"/>
                          <a:cs typeface="Times New Roman" panose="02020603050405020304" pitchFamily="18" charset="0"/>
                        </a:rPr>
                        <a:t> </a:t>
                      </a:r>
                    </a:p>
                    <a:p>
                      <a:pPr>
                        <a:spcAft>
                          <a:spcPts val="0"/>
                        </a:spcAft>
                      </a:pPr>
                      <a:r>
                        <a:rPr lang="tr-TR" sz="1600">
                          <a:effectLst/>
                          <a:latin typeface="Times New Roman" panose="02020603050405020304" pitchFamily="18" charset="0"/>
                          <a:cs typeface="Times New Roman" panose="02020603050405020304" pitchFamily="18" charset="0"/>
                        </a:rPr>
                        <a:t>         (2)</a:t>
                      </a:r>
                    </a:p>
                  </a:txBody>
                  <a:tcPr marL="20066" marR="20066" marT="0" marB="0"/>
                </a:tc>
                <a:tc>
                  <a:txBody>
                    <a:bodyPr/>
                    <a:lstStyle/>
                    <a:p>
                      <a:pPr algn="l">
                        <a:spcAft>
                          <a:spcPts val="0"/>
                        </a:spcAft>
                      </a:pPr>
                      <a:r>
                        <a:rPr lang="tr-TR" sz="1600" dirty="0">
                          <a:effectLst/>
                          <a:latin typeface="Times New Roman" panose="02020603050405020304" pitchFamily="18" charset="0"/>
                          <a:cs typeface="Times New Roman" panose="02020603050405020304" pitchFamily="18" charset="0"/>
                        </a:rPr>
                        <a:t> </a:t>
                      </a:r>
                      <a:r>
                        <a:rPr lang="tr-TR" sz="1600" dirty="0" smtClean="0">
                          <a:effectLst/>
                          <a:latin typeface="Times New Roman" panose="02020603050405020304" pitchFamily="18" charset="0"/>
                          <a:cs typeface="Times New Roman" panose="02020603050405020304" pitchFamily="18" charset="0"/>
                        </a:rPr>
                        <a:t>Genellikle</a:t>
                      </a:r>
                      <a:r>
                        <a:rPr lang="tr-TR" sz="1600" dirty="0">
                          <a:effectLst/>
                          <a:latin typeface="Times New Roman" panose="02020603050405020304" pitchFamily="18" charset="0"/>
                          <a:cs typeface="Times New Roman" panose="02020603050405020304" pitchFamily="18" charset="0"/>
                        </a:rPr>
                        <a:t> </a:t>
                      </a:r>
                      <a:r>
                        <a:rPr lang="tr-TR" sz="1600" dirty="0" err="1">
                          <a:effectLst/>
                          <a:latin typeface="Times New Roman" panose="02020603050405020304" pitchFamily="18" charset="0"/>
                          <a:cs typeface="Times New Roman" panose="02020603050405020304" pitchFamily="18" charset="0"/>
                        </a:rPr>
                        <a:t>ekstraksiyonu</a:t>
                      </a:r>
                      <a:r>
                        <a:rPr lang="tr-TR" sz="1600" dirty="0">
                          <a:effectLst/>
                          <a:latin typeface="Times New Roman" panose="02020603050405020304" pitchFamily="18" charset="0"/>
                          <a:cs typeface="Times New Roman" panose="02020603050405020304" pitchFamily="18" charset="0"/>
                        </a:rPr>
                        <a:t> takiben Atomik </a:t>
                      </a:r>
                      <a:r>
                        <a:rPr lang="tr-TR" sz="1600" dirty="0" err="1" smtClean="0">
                          <a:effectLst/>
                          <a:latin typeface="Times New Roman" panose="02020603050405020304" pitchFamily="18" charset="0"/>
                          <a:cs typeface="Times New Roman" panose="02020603050405020304" pitchFamily="18" charset="0"/>
                        </a:rPr>
                        <a:t>Absorpsiyon</a:t>
                      </a:r>
                      <a:r>
                        <a:rPr lang="tr-TR" sz="1600" dirty="0" smtClean="0">
                          <a:effectLst/>
                          <a:latin typeface="Times New Roman" panose="02020603050405020304" pitchFamily="18" charset="0"/>
                          <a:cs typeface="Times New Roman" panose="02020603050405020304" pitchFamily="18" charset="0"/>
                        </a:rPr>
                        <a:t> </a:t>
                      </a:r>
                      <a:r>
                        <a:rPr lang="tr-TR" sz="1600" dirty="0" err="1" smtClean="0">
                          <a:effectLst/>
                          <a:latin typeface="Times New Roman" panose="02020603050405020304" pitchFamily="18" charset="0"/>
                          <a:cs typeface="Times New Roman" panose="02020603050405020304" pitchFamily="18" charset="0"/>
                        </a:rPr>
                        <a:t>Spektrofotometrisi</a:t>
                      </a:r>
                      <a:r>
                        <a:rPr lang="tr-TR" sz="1600" dirty="0" smtClean="0">
                          <a:effectLst/>
                          <a:latin typeface="Times New Roman" panose="02020603050405020304" pitchFamily="18" charset="0"/>
                          <a:cs typeface="Times New Roman" panose="02020603050405020304" pitchFamily="18" charset="0"/>
                        </a:rPr>
                        <a:t> Veya </a:t>
                      </a:r>
                      <a:r>
                        <a:rPr lang="tr-TR" sz="1600" dirty="0">
                          <a:effectLst/>
                          <a:latin typeface="Times New Roman" panose="02020603050405020304" pitchFamily="18" charset="0"/>
                          <a:cs typeface="Times New Roman" panose="02020603050405020304" pitchFamily="18" charset="0"/>
                        </a:rPr>
                        <a:t>ICP-OES yöntemi</a:t>
                      </a:r>
                    </a:p>
                  </a:txBody>
                  <a:tcPr marL="20066" marR="20066" marT="0" marB="0"/>
                </a:tc>
                <a:extLst>
                  <a:ext uri="{0D108BD9-81ED-4DB2-BD59-A6C34878D82A}">
                    <a16:rowId xmlns:a16="http://schemas.microsoft.com/office/drawing/2014/main" val="2244831729"/>
                  </a:ext>
                </a:extLst>
              </a:tr>
              <a:tr h="130718">
                <a:tc>
                  <a:txBody>
                    <a:bodyPr/>
                    <a:lstStyle/>
                    <a:p>
                      <a:pPr algn="just">
                        <a:spcAft>
                          <a:spcPts val="0"/>
                        </a:spcAft>
                      </a:pPr>
                      <a:r>
                        <a:rPr lang="tr-TR" sz="1600">
                          <a:effectLst/>
                          <a:latin typeface="Times New Roman" panose="02020603050405020304" pitchFamily="18" charset="0"/>
                          <a:cs typeface="Times New Roman" panose="02020603050405020304" pitchFamily="18" charset="0"/>
                        </a:rPr>
                        <a:t>18</a:t>
                      </a:r>
                    </a:p>
                  </a:txBody>
                  <a:tcPr marL="20066" marR="20066" marT="0" marB="0"/>
                </a:tc>
                <a:tc>
                  <a:txBody>
                    <a:bodyPr/>
                    <a:lstStyle/>
                    <a:p>
                      <a:pPr algn="l">
                        <a:spcAft>
                          <a:spcPts val="0"/>
                        </a:spcAft>
                      </a:pPr>
                      <a:r>
                        <a:rPr lang="tr-TR" sz="1600" dirty="0">
                          <a:effectLst/>
                          <a:latin typeface="Times New Roman" panose="02020603050405020304" pitchFamily="18" charset="0"/>
                          <a:cs typeface="Times New Roman" panose="02020603050405020304" pitchFamily="18" charset="0"/>
                        </a:rPr>
                        <a:t>Toplam Siyanür </a:t>
                      </a:r>
                      <a:r>
                        <a:rPr lang="tr-TR" sz="1600" dirty="0" smtClean="0">
                          <a:effectLst/>
                          <a:latin typeface="Times New Roman" panose="02020603050405020304" pitchFamily="18" charset="0"/>
                          <a:cs typeface="Times New Roman" panose="02020603050405020304" pitchFamily="18" charset="0"/>
                        </a:rPr>
                        <a:t>mg/l </a:t>
                      </a:r>
                      <a:r>
                        <a:rPr lang="tr-TR" sz="1600" dirty="0">
                          <a:effectLst/>
                          <a:latin typeface="Times New Roman" panose="02020603050405020304" pitchFamily="18" charset="0"/>
                          <a:cs typeface="Times New Roman" panose="02020603050405020304" pitchFamily="18" charset="0"/>
                        </a:rPr>
                        <a:t>CN</a:t>
                      </a:r>
                    </a:p>
                  </a:txBody>
                  <a:tcPr marL="20066" marR="20066" marT="0" marB="0"/>
                </a:tc>
                <a:tc>
                  <a:txBody>
                    <a:bodyPr/>
                    <a:lstStyle/>
                    <a:p>
                      <a:pPr algn="just">
                        <a:spcAft>
                          <a:spcPts val="0"/>
                        </a:spcAft>
                      </a:pPr>
                      <a:r>
                        <a:rPr lang="tr-TR" sz="1600">
                          <a:effectLst/>
                          <a:latin typeface="Times New Roman" panose="02020603050405020304" pitchFamily="18" charset="0"/>
                          <a:cs typeface="Times New Roman" panose="02020603050405020304" pitchFamily="18" charset="0"/>
                        </a:rPr>
                        <a:t> </a:t>
                      </a:r>
                    </a:p>
                  </a:txBody>
                  <a:tcPr marL="20066" marR="20066" marT="0" marB="0"/>
                </a:tc>
                <a:tc>
                  <a:txBody>
                    <a:bodyPr/>
                    <a:lstStyle/>
                    <a:p>
                      <a:pPr algn="ctr">
                        <a:spcAft>
                          <a:spcPts val="0"/>
                        </a:spcAft>
                      </a:pPr>
                      <a:r>
                        <a:rPr lang="tr-TR" sz="1600">
                          <a:effectLst/>
                          <a:latin typeface="Times New Roman" panose="02020603050405020304" pitchFamily="18" charset="0"/>
                          <a:cs typeface="Times New Roman" panose="02020603050405020304" pitchFamily="18" charset="0"/>
                        </a:rPr>
                        <a:t> </a:t>
                      </a:r>
                    </a:p>
                  </a:txBody>
                  <a:tcPr marL="20066" marR="20066" marT="0" marB="0"/>
                </a:tc>
                <a:tc>
                  <a:txBody>
                    <a:bodyPr/>
                    <a:lstStyle/>
                    <a:p>
                      <a:pPr algn="just">
                        <a:spcAft>
                          <a:spcPts val="0"/>
                        </a:spcAft>
                      </a:pPr>
                      <a:r>
                        <a:rPr lang="tr-TR" sz="1600">
                          <a:effectLst/>
                          <a:latin typeface="Times New Roman" panose="02020603050405020304" pitchFamily="18" charset="0"/>
                          <a:cs typeface="Times New Roman" panose="02020603050405020304" pitchFamily="18" charset="0"/>
                        </a:rPr>
                        <a:t>         (2)</a:t>
                      </a:r>
                    </a:p>
                  </a:txBody>
                  <a:tcPr marL="20066" marR="20066" marT="0" marB="0"/>
                </a:tc>
                <a:tc>
                  <a:txBody>
                    <a:bodyPr/>
                    <a:lstStyle/>
                    <a:p>
                      <a:pPr algn="l">
                        <a:spcAft>
                          <a:spcPts val="0"/>
                        </a:spcAft>
                      </a:pPr>
                      <a:r>
                        <a:rPr lang="tr-TR" sz="1600" dirty="0">
                          <a:effectLst/>
                          <a:latin typeface="Times New Roman" panose="02020603050405020304" pitchFamily="18" charset="0"/>
                          <a:cs typeface="Times New Roman" panose="02020603050405020304" pitchFamily="18" charset="0"/>
                        </a:rPr>
                        <a:t>Özel bir ayıraç kullanarak </a:t>
                      </a:r>
                      <a:r>
                        <a:rPr lang="tr-TR" sz="1600" dirty="0" err="1">
                          <a:effectLst/>
                          <a:latin typeface="Times New Roman" panose="02020603050405020304" pitchFamily="18" charset="0"/>
                          <a:cs typeface="Times New Roman" panose="02020603050405020304" pitchFamily="18" charset="0"/>
                        </a:rPr>
                        <a:t>absorpsiyon</a:t>
                      </a:r>
                      <a:r>
                        <a:rPr lang="tr-TR" sz="1600" dirty="0">
                          <a:effectLst/>
                          <a:latin typeface="Times New Roman" panose="02020603050405020304" pitchFamily="18" charset="0"/>
                          <a:cs typeface="Times New Roman" panose="02020603050405020304" pitchFamily="18" charset="0"/>
                        </a:rPr>
                        <a:t> </a:t>
                      </a:r>
                      <a:r>
                        <a:rPr lang="tr-TR" sz="1600" dirty="0" err="1">
                          <a:effectLst/>
                          <a:latin typeface="Times New Roman" panose="02020603050405020304" pitchFamily="18" charset="0"/>
                          <a:cs typeface="Times New Roman" panose="02020603050405020304" pitchFamily="18" charset="0"/>
                        </a:rPr>
                        <a:t>spektrofotometrisi</a:t>
                      </a:r>
                      <a:endParaRPr lang="tr-TR" sz="1600" dirty="0">
                        <a:effectLst/>
                        <a:latin typeface="Times New Roman" panose="02020603050405020304" pitchFamily="18" charset="0"/>
                        <a:cs typeface="Times New Roman" panose="02020603050405020304" pitchFamily="18" charset="0"/>
                      </a:endParaRPr>
                    </a:p>
                  </a:txBody>
                  <a:tcPr marL="20066" marR="20066" marT="0" marB="0"/>
                </a:tc>
                <a:extLst>
                  <a:ext uri="{0D108BD9-81ED-4DB2-BD59-A6C34878D82A}">
                    <a16:rowId xmlns:a16="http://schemas.microsoft.com/office/drawing/2014/main" val="954553601"/>
                  </a:ext>
                </a:extLst>
              </a:tr>
              <a:tr h="196077">
                <a:tc>
                  <a:txBody>
                    <a:bodyPr/>
                    <a:lstStyle/>
                    <a:p>
                      <a:pPr algn="just">
                        <a:spcAft>
                          <a:spcPts val="0"/>
                        </a:spcAft>
                      </a:pPr>
                      <a:r>
                        <a:rPr lang="tr-TR" sz="1600">
                          <a:effectLst/>
                          <a:latin typeface="Times New Roman" panose="02020603050405020304" pitchFamily="18" charset="0"/>
                          <a:cs typeface="Times New Roman" panose="02020603050405020304" pitchFamily="18" charset="0"/>
                        </a:rPr>
                        <a:t>19</a:t>
                      </a:r>
                    </a:p>
                  </a:txBody>
                  <a:tcPr marL="20066" marR="20066" marT="0" marB="0"/>
                </a:tc>
                <a:tc>
                  <a:txBody>
                    <a:bodyPr/>
                    <a:lstStyle/>
                    <a:p>
                      <a:pPr algn="l">
                        <a:spcAft>
                          <a:spcPts val="0"/>
                        </a:spcAft>
                      </a:pPr>
                      <a:r>
                        <a:rPr lang="it-IT" sz="1600" dirty="0" smtClean="0">
                          <a:effectLst/>
                          <a:latin typeface="Times New Roman" panose="02020603050405020304" pitchFamily="18" charset="0"/>
                          <a:cs typeface="Times New Roman" panose="02020603050405020304" pitchFamily="18" charset="0"/>
                        </a:rPr>
                        <a:t>Nitrat-mg/l</a:t>
                      </a:r>
                      <a:r>
                        <a:rPr lang="tr-TR" sz="1600" dirty="0" smtClean="0">
                          <a:effectLst/>
                          <a:latin typeface="Times New Roman" panose="02020603050405020304" pitchFamily="18" charset="0"/>
                          <a:cs typeface="Times New Roman" panose="02020603050405020304" pitchFamily="18" charset="0"/>
                        </a:rPr>
                        <a:t> </a:t>
                      </a:r>
                      <a:r>
                        <a:rPr lang="it-IT" sz="1600" dirty="0" smtClean="0">
                          <a:effectLst/>
                          <a:latin typeface="Times New Roman" panose="02020603050405020304" pitchFamily="18" charset="0"/>
                          <a:cs typeface="Times New Roman" panose="02020603050405020304" pitchFamily="18" charset="0"/>
                        </a:rPr>
                        <a:t>NO</a:t>
                      </a:r>
                      <a:r>
                        <a:rPr lang="it-IT" sz="1600" baseline="-25000" dirty="0" smtClean="0">
                          <a:effectLst/>
                          <a:latin typeface="Times New Roman" panose="02020603050405020304" pitchFamily="18" charset="0"/>
                          <a:cs typeface="Times New Roman" panose="02020603050405020304" pitchFamily="18" charset="0"/>
                        </a:rPr>
                        <a:t>3</a:t>
                      </a:r>
                      <a:r>
                        <a:rPr lang="tr-TR" sz="1600" baseline="-25000" dirty="0" smtClean="0">
                          <a:effectLst/>
                          <a:latin typeface="Times New Roman" panose="02020603050405020304" pitchFamily="18" charset="0"/>
                          <a:cs typeface="Times New Roman" panose="02020603050405020304" pitchFamily="18" charset="0"/>
                        </a:rPr>
                        <a:t> </a:t>
                      </a:r>
                      <a:r>
                        <a:rPr lang="it-IT" sz="1600" dirty="0" smtClean="0">
                          <a:effectLst/>
                          <a:latin typeface="Times New Roman" panose="02020603050405020304" pitchFamily="18" charset="0"/>
                          <a:cs typeface="Times New Roman" panose="02020603050405020304" pitchFamily="18" charset="0"/>
                        </a:rPr>
                        <a:t>Fosfat</a:t>
                      </a:r>
                      <a:r>
                        <a:rPr lang="it-IT" sz="1600" dirty="0">
                          <a:effectLst/>
                          <a:latin typeface="Times New Roman" panose="02020603050405020304" pitchFamily="18" charset="0"/>
                          <a:cs typeface="Times New Roman" panose="02020603050405020304" pitchFamily="18" charset="0"/>
                        </a:rPr>
                        <a:t> </a:t>
                      </a:r>
                      <a:r>
                        <a:rPr lang="it-IT" sz="1600" dirty="0" smtClean="0">
                          <a:effectLst/>
                          <a:latin typeface="Times New Roman" panose="02020603050405020304" pitchFamily="18" charset="0"/>
                          <a:cs typeface="Times New Roman" panose="02020603050405020304" pitchFamily="18" charset="0"/>
                        </a:rPr>
                        <a:t>mg/l </a:t>
                      </a:r>
                      <a:r>
                        <a:rPr lang="it-IT" sz="1600" dirty="0">
                          <a:effectLst/>
                          <a:latin typeface="Times New Roman" panose="02020603050405020304" pitchFamily="18" charset="0"/>
                          <a:cs typeface="Times New Roman" panose="02020603050405020304" pitchFamily="18" charset="0"/>
                        </a:rPr>
                        <a:t>PO</a:t>
                      </a:r>
                      <a:r>
                        <a:rPr lang="it-IT" sz="1600" baseline="-25000" dirty="0">
                          <a:effectLst/>
                          <a:latin typeface="Times New Roman" panose="02020603050405020304" pitchFamily="18" charset="0"/>
                          <a:cs typeface="Times New Roman" panose="02020603050405020304" pitchFamily="18" charset="0"/>
                        </a:rPr>
                        <a:t>4</a:t>
                      </a:r>
                      <a:endParaRPr lang="it-IT" sz="1600" dirty="0">
                        <a:effectLst/>
                        <a:latin typeface="Times New Roman" panose="02020603050405020304" pitchFamily="18" charset="0"/>
                        <a:cs typeface="Times New Roman" panose="02020603050405020304" pitchFamily="18" charset="0"/>
                      </a:endParaRPr>
                    </a:p>
                  </a:txBody>
                  <a:tcPr marL="20066" marR="20066" marT="0" marB="0"/>
                </a:tc>
                <a:tc>
                  <a:txBody>
                    <a:bodyPr/>
                    <a:lstStyle/>
                    <a:p>
                      <a:pPr algn="just">
                        <a:spcAft>
                          <a:spcPts val="0"/>
                        </a:spcAft>
                      </a:pPr>
                      <a:r>
                        <a:rPr lang="tr-TR" sz="1600">
                          <a:effectLst/>
                          <a:latin typeface="Times New Roman" panose="02020603050405020304" pitchFamily="18" charset="0"/>
                          <a:cs typeface="Times New Roman" panose="02020603050405020304" pitchFamily="18" charset="0"/>
                        </a:rPr>
                        <a:t> </a:t>
                      </a:r>
                    </a:p>
                  </a:txBody>
                  <a:tcPr marL="20066" marR="20066" marT="0" marB="0"/>
                </a:tc>
                <a:tc>
                  <a:txBody>
                    <a:bodyPr/>
                    <a:lstStyle/>
                    <a:p>
                      <a:pPr algn="just">
                        <a:spcAft>
                          <a:spcPts val="0"/>
                        </a:spcAft>
                      </a:pPr>
                      <a:r>
                        <a:rPr lang="tr-TR" sz="1600">
                          <a:effectLst/>
                          <a:latin typeface="Times New Roman" panose="02020603050405020304" pitchFamily="18" charset="0"/>
                          <a:cs typeface="Times New Roman" panose="02020603050405020304" pitchFamily="18" charset="0"/>
                        </a:rPr>
                        <a:t> </a:t>
                      </a:r>
                    </a:p>
                  </a:txBody>
                  <a:tcPr marL="20066" marR="20066" marT="0" marB="0"/>
                </a:tc>
                <a:tc>
                  <a:txBody>
                    <a:bodyPr/>
                    <a:lstStyle/>
                    <a:p>
                      <a:pPr algn="just">
                        <a:spcAft>
                          <a:spcPts val="0"/>
                        </a:spcAft>
                      </a:pPr>
                      <a:r>
                        <a:rPr lang="tr-TR" sz="1600" dirty="0">
                          <a:effectLst/>
                          <a:latin typeface="Times New Roman" panose="02020603050405020304" pitchFamily="18" charset="0"/>
                          <a:cs typeface="Times New Roman" panose="02020603050405020304" pitchFamily="18" charset="0"/>
                        </a:rPr>
                        <a:t>         (2)</a:t>
                      </a:r>
                    </a:p>
                  </a:txBody>
                  <a:tcPr marL="20066" marR="20066" marT="0" marB="0"/>
                </a:tc>
                <a:tc>
                  <a:txBody>
                    <a:bodyPr/>
                    <a:lstStyle/>
                    <a:p>
                      <a:pPr algn="l">
                        <a:spcAft>
                          <a:spcPts val="0"/>
                        </a:spcAft>
                      </a:pPr>
                      <a:r>
                        <a:rPr lang="tr-TR" sz="1600" dirty="0">
                          <a:effectLst/>
                          <a:latin typeface="Times New Roman" panose="02020603050405020304" pitchFamily="18" charset="0"/>
                          <a:cs typeface="Times New Roman" panose="02020603050405020304" pitchFamily="18" charset="0"/>
                        </a:rPr>
                        <a:t>Özel bir ayıraç kullanarak </a:t>
                      </a:r>
                      <a:r>
                        <a:rPr lang="tr-TR" sz="1600" dirty="0" err="1">
                          <a:effectLst/>
                          <a:latin typeface="Times New Roman" panose="02020603050405020304" pitchFamily="18" charset="0"/>
                          <a:cs typeface="Times New Roman" panose="02020603050405020304" pitchFamily="18" charset="0"/>
                        </a:rPr>
                        <a:t>absorpsiyon</a:t>
                      </a:r>
                      <a:r>
                        <a:rPr lang="tr-TR" sz="1600" dirty="0">
                          <a:effectLst/>
                          <a:latin typeface="Times New Roman" panose="02020603050405020304" pitchFamily="18" charset="0"/>
                          <a:cs typeface="Times New Roman" panose="02020603050405020304" pitchFamily="18" charset="0"/>
                        </a:rPr>
                        <a:t> </a:t>
                      </a:r>
                      <a:r>
                        <a:rPr lang="tr-TR" sz="1600" dirty="0" err="1" smtClean="0">
                          <a:effectLst/>
                          <a:latin typeface="Times New Roman" panose="02020603050405020304" pitchFamily="18" charset="0"/>
                          <a:cs typeface="Times New Roman" panose="02020603050405020304" pitchFamily="18" charset="0"/>
                        </a:rPr>
                        <a:t>spektrofotometrisi</a:t>
                      </a:r>
                      <a:endParaRPr lang="tr-TR" sz="1600" dirty="0">
                        <a:effectLst/>
                        <a:latin typeface="Times New Roman" panose="02020603050405020304" pitchFamily="18" charset="0"/>
                        <a:cs typeface="Times New Roman" panose="02020603050405020304" pitchFamily="18" charset="0"/>
                      </a:endParaRPr>
                    </a:p>
                  </a:txBody>
                  <a:tcPr marL="20066" marR="20066" marT="0" marB="0"/>
                </a:tc>
                <a:extLst>
                  <a:ext uri="{0D108BD9-81ED-4DB2-BD59-A6C34878D82A}">
                    <a16:rowId xmlns:a16="http://schemas.microsoft.com/office/drawing/2014/main" val="3275151054"/>
                  </a:ext>
                </a:extLst>
              </a:tr>
            </a:tbl>
          </a:graphicData>
        </a:graphic>
      </p:graphicFrame>
    </p:spTree>
    <p:extLst>
      <p:ext uri="{BB962C8B-B14F-4D97-AF65-F5344CB8AC3E}">
        <p14:creationId xmlns:p14="http://schemas.microsoft.com/office/powerpoint/2010/main" val="24123669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dirty="0" smtClean="0"/>
              <a:t>1., 2</a:t>
            </a:r>
            <a:r>
              <a:rPr lang="tr-TR" dirty="0" smtClean="0"/>
              <a:t>. </a:t>
            </a:r>
            <a:r>
              <a:rPr lang="tr-TR" dirty="0" smtClean="0"/>
              <a:t>ve 3. </a:t>
            </a:r>
            <a:r>
              <a:rPr lang="tr-TR" dirty="0"/>
              <a:t>S</a:t>
            </a:r>
            <a:r>
              <a:rPr lang="tr-TR" dirty="0" smtClean="0"/>
              <a:t>eyrelme</a:t>
            </a:r>
            <a:endParaRPr lang="tr-TR" dirty="0"/>
          </a:p>
        </p:txBody>
      </p:sp>
      <p:pic>
        <p:nvPicPr>
          <p:cNvPr id="16" name="İçerik Yer Tutucusu 15"/>
          <p:cNvPicPr>
            <a:picLocks noGrp="1" noChangeAspect="1"/>
          </p:cNvPicPr>
          <p:nvPr>
            <p:ph idx="1"/>
          </p:nvPr>
        </p:nvPicPr>
        <p:blipFill>
          <a:blip r:embed="rId2"/>
          <a:stretch>
            <a:fillRect/>
          </a:stretch>
        </p:blipFill>
        <p:spPr>
          <a:xfrm>
            <a:off x="179503" y="1917264"/>
            <a:ext cx="8809886" cy="3888000"/>
          </a:xfrm>
          <a:prstGeom prst="rect">
            <a:avLst/>
          </a:prstGeom>
        </p:spPr>
      </p:pic>
    </p:spTree>
    <p:extLst>
      <p:ext uri="{BB962C8B-B14F-4D97-AF65-F5344CB8AC3E}">
        <p14:creationId xmlns:p14="http://schemas.microsoft.com/office/powerpoint/2010/main" val="23858580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a:bodyPr>
          <a:lstStyle/>
          <a:p>
            <a:pPr marL="0" indent="0">
              <a:buNone/>
            </a:pPr>
            <a:r>
              <a:rPr lang="tr-TR" i="1" dirty="0" smtClean="0">
                <a:solidFill>
                  <a:srgbClr val="FFFF00"/>
                </a:solidFill>
              </a:rPr>
              <a:t>1.Seyrelme (S</a:t>
            </a:r>
            <a:r>
              <a:rPr lang="tr-TR" i="1" baseline="-25000" dirty="0" smtClean="0">
                <a:solidFill>
                  <a:srgbClr val="FFFF00"/>
                </a:solidFill>
              </a:rPr>
              <a:t>1</a:t>
            </a:r>
            <a:r>
              <a:rPr lang="tr-TR" i="1" dirty="0" smtClean="0">
                <a:solidFill>
                  <a:srgbClr val="FFFF00"/>
                </a:solidFill>
              </a:rPr>
              <a:t>)</a:t>
            </a:r>
          </a:p>
          <a:p>
            <a:r>
              <a:rPr lang="tr-TR" dirty="0" err="1" smtClean="0"/>
              <a:t>Atıksuyun</a:t>
            </a:r>
            <a:r>
              <a:rPr lang="tr-TR" dirty="0" smtClean="0"/>
              <a:t> deliklerden çıkarak yüzeye doğru yükselmesi sırasında deniz suyu ile karışması sonucu oluşur. </a:t>
            </a:r>
          </a:p>
          <a:p>
            <a:r>
              <a:rPr lang="tr-TR" dirty="0" smtClean="0"/>
              <a:t>Bu seyrelme borudaki deliklerin deşarj derinliğine bağlıdır.</a:t>
            </a:r>
          </a:p>
          <a:p>
            <a:r>
              <a:rPr lang="tr-TR" dirty="0" smtClean="0"/>
              <a:t>Derinlik ne kadar fazla olursa, seyrelme o kadar fazla olur.</a:t>
            </a:r>
          </a:p>
        </p:txBody>
      </p:sp>
    </p:spTree>
    <p:extLst>
      <p:ext uri="{BB962C8B-B14F-4D97-AF65-F5344CB8AC3E}">
        <p14:creationId xmlns:p14="http://schemas.microsoft.com/office/powerpoint/2010/main" val="4005850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95536" y="1268760"/>
            <a:ext cx="8229600" cy="4525963"/>
          </a:xfrm>
        </p:spPr>
        <p:txBody>
          <a:bodyPr/>
          <a:lstStyle/>
          <a:p>
            <a:pPr marL="0" indent="0">
              <a:buNone/>
            </a:pPr>
            <a:r>
              <a:rPr lang="tr-TR" i="1" dirty="0" smtClean="0">
                <a:solidFill>
                  <a:srgbClr val="FFFF00"/>
                </a:solidFill>
              </a:rPr>
              <a:t>2.Seyrelme(S</a:t>
            </a:r>
            <a:r>
              <a:rPr lang="tr-TR" i="1" baseline="-25000" dirty="0" smtClean="0">
                <a:solidFill>
                  <a:srgbClr val="FFFF00"/>
                </a:solidFill>
              </a:rPr>
              <a:t>2</a:t>
            </a:r>
            <a:r>
              <a:rPr lang="tr-TR" i="1" dirty="0" smtClean="0">
                <a:solidFill>
                  <a:srgbClr val="FFFF00"/>
                </a:solidFill>
              </a:rPr>
              <a:t>)</a:t>
            </a:r>
            <a:endParaRPr lang="tr-TR" i="1" dirty="0">
              <a:solidFill>
                <a:srgbClr val="FFFF00"/>
              </a:solidFill>
            </a:endParaRPr>
          </a:p>
          <a:p>
            <a:r>
              <a:rPr lang="tr-TR" dirty="0" err="1" smtClean="0"/>
              <a:t>Atıksuyun</a:t>
            </a:r>
            <a:r>
              <a:rPr lang="tr-TR" dirty="0" smtClean="0"/>
              <a:t> sahile doğru hareketi sırasında deniz suyu ile karışması sonucu oluşur.</a:t>
            </a:r>
          </a:p>
          <a:p>
            <a:r>
              <a:rPr lang="tr-TR" dirty="0" smtClean="0"/>
              <a:t>Bu seyrelme deniz deşarj borusunun uzunluğuna bağlıdır.</a:t>
            </a:r>
          </a:p>
          <a:p>
            <a:r>
              <a:rPr lang="tr-TR" dirty="0" smtClean="0"/>
              <a:t>Boru ne kadar uzun olursa, seyrelme o kadar fazla olur.</a:t>
            </a:r>
          </a:p>
          <a:p>
            <a:endParaRPr lang="tr-TR" dirty="0"/>
          </a:p>
        </p:txBody>
      </p:sp>
    </p:spTree>
    <p:extLst>
      <p:ext uri="{BB962C8B-B14F-4D97-AF65-F5344CB8AC3E}">
        <p14:creationId xmlns:p14="http://schemas.microsoft.com/office/powerpoint/2010/main" val="22677500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pPr marL="0" indent="0">
              <a:buNone/>
            </a:pPr>
            <a:r>
              <a:rPr lang="tr-TR" i="1" dirty="0" smtClean="0">
                <a:solidFill>
                  <a:srgbClr val="FFFF00"/>
                </a:solidFill>
              </a:rPr>
              <a:t>3.Seyrelme(S</a:t>
            </a:r>
            <a:r>
              <a:rPr lang="tr-TR" i="1" baseline="-25000" dirty="0" smtClean="0">
                <a:solidFill>
                  <a:srgbClr val="FFFF00"/>
                </a:solidFill>
              </a:rPr>
              <a:t>3</a:t>
            </a:r>
            <a:r>
              <a:rPr lang="tr-TR" i="1" dirty="0" smtClean="0">
                <a:solidFill>
                  <a:srgbClr val="FFFF00"/>
                </a:solidFill>
              </a:rPr>
              <a:t>)</a:t>
            </a:r>
            <a:endParaRPr lang="tr-TR" i="1" dirty="0">
              <a:solidFill>
                <a:srgbClr val="FFFF00"/>
              </a:solidFill>
            </a:endParaRPr>
          </a:p>
          <a:p>
            <a:r>
              <a:rPr lang="tr-TR" dirty="0" smtClean="0"/>
              <a:t>Bu seyrelme bakterilerin güneş ışığı ile </a:t>
            </a:r>
            <a:r>
              <a:rPr lang="tr-TR" dirty="0" err="1" smtClean="0"/>
              <a:t>inaktivasyonu</a:t>
            </a:r>
            <a:r>
              <a:rPr lang="tr-TR" dirty="0" smtClean="0"/>
              <a:t> (ölümü) ile oluşur.</a:t>
            </a:r>
          </a:p>
          <a:p>
            <a:r>
              <a:rPr lang="tr-TR" dirty="0" err="1" smtClean="0"/>
              <a:t>Atıksuyun</a:t>
            </a:r>
            <a:r>
              <a:rPr lang="tr-TR" dirty="0" smtClean="0"/>
              <a:t> sahile ulaşmasına kadar geçen süreye bağlıdır.</a:t>
            </a:r>
          </a:p>
          <a:p>
            <a:r>
              <a:rPr lang="tr-TR" dirty="0" smtClean="0"/>
              <a:t>Bu süre ne kadar uzun olursa, ölen bakteri sayısı da o kadar fazla olur.</a:t>
            </a:r>
          </a:p>
        </p:txBody>
      </p:sp>
    </p:spTree>
    <p:extLst>
      <p:ext uri="{BB962C8B-B14F-4D97-AF65-F5344CB8AC3E}">
        <p14:creationId xmlns:p14="http://schemas.microsoft.com/office/powerpoint/2010/main" val="26812753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solidFill>
                  <a:srgbClr val="FFC000"/>
                </a:solidFill>
              </a:rPr>
              <a:t>T</a:t>
            </a:r>
            <a:r>
              <a:rPr lang="tr-TR" baseline="-25000" dirty="0" smtClean="0">
                <a:solidFill>
                  <a:srgbClr val="FFC000"/>
                </a:solidFill>
              </a:rPr>
              <a:t>90</a:t>
            </a:r>
            <a:endParaRPr lang="tr-TR" baseline="-25000" dirty="0">
              <a:solidFill>
                <a:srgbClr val="FFC000"/>
              </a:solidFill>
            </a:endParaRPr>
          </a:p>
        </p:txBody>
      </p:sp>
      <p:sp>
        <p:nvSpPr>
          <p:cNvPr id="3" name="İçerik Yer Tutucusu 2"/>
          <p:cNvSpPr>
            <a:spLocks noGrp="1"/>
          </p:cNvSpPr>
          <p:nvPr>
            <p:ph idx="1"/>
          </p:nvPr>
        </p:nvSpPr>
        <p:spPr/>
        <p:txBody>
          <a:bodyPr>
            <a:normAutofit/>
          </a:bodyPr>
          <a:lstStyle/>
          <a:p>
            <a:r>
              <a:rPr lang="tr-TR" dirty="0" smtClean="0"/>
              <a:t>Tanım: Deniz suyu ortamında bakterilerin %90’ının ölmesi için gereken süredir.</a:t>
            </a:r>
          </a:p>
          <a:p>
            <a:r>
              <a:rPr lang="tr-TR" dirty="0" smtClean="0"/>
              <a:t>T</a:t>
            </a:r>
            <a:r>
              <a:rPr lang="tr-TR" baseline="-25000" dirty="0" smtClean="0"/>
              <a:t>90</a:t>
            </a:r>
            <a:r>
              <a:rPr lang="tr-TR" dirty="0" smtClean="0"/>
              <a:t> değeri iklim ve hava koşullarına göre denizden denize de değişir.</a:t>
            </a:r>
          </a:p>
          <a:p>
            <a:r>
              <a:rPr lang="tr-TR" dirty="0" smtClean="0"/>
              <a:t>Mesela Akdeniz’de T</a:t>
            </a:r>
            <a:r>
              <a:rPr lang="tr-TR" baseline="-25000" dirty="0" smtClean="0"/>
              <a:t>90</a:t>
            </a:r>
            <a:r>
              <a:rPr lang="tr-TR" dirty="0" smtClean="0"/>
              <a:t> değeri yazın 1,0 saat Karadeniz’de ise 2,0 saat kabul edilir.</a:t>
            </a:r>
            <a:endParaRPr lang="tr-TR" dirty="0"/>
          </a:p>
        </p:txBody>
      </p:sp>
    </p:spTree>
    <p:extLst>
      <p:ext uri="{BB962C8B-B14F-4D97-AF65-F5344CB8AC3E}">
        <p14:creationId xmlns:p14="http://schemas.microsoft.com/office/powerpoint/2010/main" val="7970241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solidFill>
                  <a:srgbClr val="FFC000"/>
                </a:solidFill>
              </a:rPr>
              <a:t>Toplam Seyrelme</a:t>
            </a:r>
            <a:endParaRPr lang="tr-TR" dirty="0">
              <a:solidFill>
                <a:srgbClr val="FFC000"/>
              </a:solidFill>
            </a:endParaRPr>
          </a:p>
        </p:txBody>
      </p:sp>
      <p:sp>
        <p:nvSpPr>
          <p:cNvPr id="3" name="İçerik Yer Tutucusu 2"/>
          <p:cNvSpPr>
            <a:spLocks noGrp="1"/>
          </p:cNvSpPr>
          <p:nvPr>
            <p:ph idx="1"/>
          </p:nvPr>
        </p:nvSpPr>
        <p:spPr/>
        <p:txBody>
          <a:bodyPr/>
          <a:lstStyle/>
          <a:p>
            <a:r>
              <a:rPr lang="tr-TR" dirty="0" smtClean="0"/>
              <a:t>Toplam seyrelme (S</a:t>
            </a:r>
            <a:r>
              <a:rPr lang="tr-TR" baseline="-25000" dirty="0" smtClean="0"/>
              <a:t>T</a:t>
            </a:r>
            <a:r>
              <a:rPr lang="tr-TR" dirty="0" smtClean="0"/>
              <a:t>) aşağıdaki eşitlikten bulunur.</a:t>
            </a:r>
          </a:p>
          <a:p>
            <a:pPr marL="0" indent="0" algn="ctr">
              <a:buNone/>
            </a:pPr>
            <a:r>
              <a:rPr lang="tr-TR" dirty="0" smtClean="0"/>
              <a:t>S</a:t>
            </a:r>
            <a:r>
              <a:rPr lang="tr-TR" baseline="-25000" dirty="0" smtClean="0"/>
              <a:t>T </a:t>
            </a:r>
            <a:r>
              <a:rPr lang="tr-TR" dirty="0" smtClean="0"/>
              <a:t>= S</a:t>
            </a:r>
            <a:r>
              <a:rPr lang="tr-TR" baseline="-25000" dirty="0" smtClean="0"/>
              <a:t>1</a:t>
            </a:r>
            <a:r>
              <a:rPr lang="tr-TR" dirty="0" smtClean="0"/>
              <a:t> </a:t>
            </a:r>
            <a:r>
              <a:rPr lang="tr-TR" sz="2400" dirty="0" smtClean="0"/>
              <a:t>x</a:t>
            </a:r>
            <a:r>
              <a:rPr lang="tr-TR" dirty="0" smtClean="0"/>
              <a:t> S</a:t>
            </a:r>
            <a:r>
              <a:rPr lang="tr-TR" baseline="-25000" dirty="0" smtClean="0"/>
              <a:t>2</a:t>
            </a:r>
            <a:r>
              <a:rPr lang="tr-TR" dirty="0" smtClean="0"/>
              <a:t> </a:t>
            </a:r>
            <a:r>
              <a:rPr lang="tr-TR" sz="2400" dirty="0" smtClean="0"/>
              <a:t>x</a:t>
            </a:r>
            <a:r>
              <a:rPr lang="tr-TR" dirty="0" smtClean="0"/>
              <a:t> S</a:t>
            </a:r>
            <a:r>
              <a:rPr lang="tr-TR" baseline="-25000" dirty="0" smtClean="0"/>
              <a:t>3</a:t>
            </a:r>
          </a:p>
          <a:p>
            <a:endParaRPr lang="tr-TR" dirty="0"/>
          </a:p>
        </p:txBody>
      </p:sp>
    </p:spTree>
    <p:extLst>
      <p:ext uri="{BB962C8B-B14F-4D97-AF65-F5344CB8AC3E}">
        <p14:creationId xmlns:p14="http://schemas.microsoft.com/office/powerpoint/2010/main" val="37020629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39552" y="1052736"/>
            <a:ext cx="8229600" cy="4525963"/>
          </a:xfrm>
        </p:spPr>
        <p:txBody>
          <a:bodyPr>
            <a:normAutofit fontScale="92500" lnSpcReduction="10000"/>
          </a:bodyPr>
          <a:lstStyle/>
          <a:p>
            <a:pPr marL="0" indent="0">
              <a:buClr>
                <a:schemeClr val="tx1"/>
              </a:buClr>
              <a:buNone/>
            </a:pPr>
            <a:r>
              <a:rPr lang="tr-TR" sz="2800" b="1" dirty="0" smtClean="0">
                <a:solidFill>
                  <a:srgbClr val="FFFF00"/>
                </a:solidFill>
                <a:latin typeface="Arial" panose="020B0604020202020204" pitchFamily="34" charset="0"/>
                <a:cs typeface="Arial" panose="020B0604020202020204" pitchFamily="34" charset="0"/>
              </a:rPr>
              <a:t>Su </a:t>
            </a:r>
            <a:r>
              <a:rPr lang="tr-TR" sz="2800" b="1" dirty="0">
                <a:solidFill>
                  <a:srgbClr val="FFFF00"/>
                </a:solidFill>
                <a:latin typeface="Arial" panose="020B0604020202020204" pitchFamily="34" charset="0"/>
                <a:cs typeface="Arial" panose="020B0604020202020204" pitchFamily="34" charset="0"/>
              </a:rPr>
              <a:t>Kirliliği Kontrolü </a:t>
            </a:r>
            <a:r>
              <a:rPr lang="tr-TR" sz="2800" b="1" dirty="0" smtClean="0">
                <a:solidFill>
                  <a:srgbClr val="FFFF00"/>
                </a:solidFill>
                <a:latin typeface="Arial" panose="020B0604020202020204" pitchFamily="34" charset="0"/>
                <a:cs typeface="Arial" panose="020B0604020202020204" pitchFamily="34" charset="0"/>
              </a:rPr>
              <a:t>Yönetmeliği’ne göre:</a:t>
            </a:r>
          </a:p>
          <a:p>
            <a:pPr marL="0" indent="0">
              <a:buClr>
                <a:schemeClr val="tx1"/>
              </a:buClr>
              <a:buNone/>
            </a:pPr>
            <a:r>
              <a:rPr lang="tr-TR" sz="2800" b="1" dirty="0" smtClean="0">
                <a:solidFill>
                  <a:srgbClr val="FFFF00"/>
                </a:solidFill>
                <a:latin typeface="Arial" panose="020B0604020202020204" pitchFamily="34" charset="0"/>
                <a:cs typeface="Arial" panose="020B0604020202020204" pitchFamily="34" charset="0"/>
              </a:rPr>
              <a:t> </a:t>
            </a:r>
            <a:endParaRPr lang="tr-TR" sz="2800" b="1" dirty="0" smtClean="0">
              <a:latin typeface="Arial" panose="020B0604020202020204" pitchFamily="34" charset="0"/>
              <a:cs typeface="Arial" panose="020B0604020202020204" pitchFamily="34" charset="0"/>
            </a:endParaRPr>
          </a:p>
          <a:p>
            <a:pPr>
              <a:buClr>
                <a:schemeClr val="tx1"/>
              </a:buClr>
              <a:buFont typeface="Wingdings" panose="05000000000000000000" pitchFamily="2" charset="2"/>
              <a:buChar char="Ø"/>
            </a:pPr>
            <a:r>
              <a:rPr lang="tr-TR" sz="2800" b="1" dirty="0" smtClean="0">
                <a:latin typeface="Arial" panose="020B0604020202020204" pitchFamily="34" charset="0"/>
                <a:cs typeface="Arial" panose="020B0604020202020204" pitchFamily="34" charset="0"/>
              </a:rPr>
              <a:t>Birinci </a:t>
            </a:r>
            <a:r>
              <a:rPr lang="tr-TR" sz="2800" b="1" dirty="0">
                <a:latin typeface="Arial" panose="020B0604020202020204" pitchFamily="34" charset="0"/>
                <a:cs typeface="Arial" panose="020B0604020202020204" pitchFamily="34" charset="0"/>
              </a:rPr>
              <a:t>seyrelme değeri 40’dan küçük </a:t>
            </a:r>
            <a:r>
              <a:rPr lang="tr-TR" sz="2800" b="1" dirty="0" smtClean="0">
                <a:latin typeface="Arial" panose="020B0604020202020204" pitchFamily="34" charset="0"/>
                <a:cs typeface="Arial" panose="020B0604020202020204" pitchFamily="34" charset="0"/>
              </a:rPr>
              <a:t>olmamalıdır</a:t>
            </a:r>
            <a:r>
              <a:rPr lang="tr-TR" sz="2800" b="1" dirty="0" smtClean="0">
                <a:latin typeface="Arial" panose="020B0604020202020204" pitchFamily="34" charset="0"/>
                <a:cs typeface="Arial" panose="020B0604020202020204" pitchFamily="34" charset="0"/>
              </a:rPr>
              <a:t>. Arzu </a:t>
            </a:r>
            <a:r>
              <a:rPr lang="tr-TR" sz="2800" b="1" dirty="0">
                <a:latin typeface="Arial" panose="020B0604020202020204" pitchFamily="34" charset="0"/>
                <a:cs typeface="Arial" panose="020B0604020202020204" pitchFamily="34" charset="0"/>
              </a:rPr>
              <a:t>edilen değer 100 ve üzeri </a:t>
            </a:r>
            <a:r>
              <a:rPr lang="tr-TR" sz="2800" b="1" dirty="0" smtClean="0">
                <a:latin typeface="Arial" panose="020B0604020202020204" pitchFamily="34" charset="0"/>
                <a:cs typeface="Arial" panose="020B0604020202020204" pitchFamily="34" charset="0"/>
              </a:rPr>
              <a:t>olmalıdır.</a:t>
            </a:r>
          </a:p>
          <a:p>
            <a:pPr>
              <a:buClr>
                <a:schemeClr val="tx1"/>
              </a:buClr>
              <a:buFont typeface="Wingdings" panose="05000000000000000000" pitchFamily="2" charset="2"/>
              <a:buChar char="Ø"/>
            </a:pPr>
            <a:endParaRPr lang="tr-TR" sz="2800" b="1" dirty="0">
              <a:latin typeface="Arial" panose="020B0604020202020204" pitchFamily="34" charset="0"/>
              <a:cs typeface="Arial" panose="020B0604020202020204" pitchFamily="34" charset="0"/>
            </a:endParaRPr>
          </a:p>
          <a:p>
            <a:pPr>
              <a:spcBef>
                <a:spcPts val="0"/>
              </a:spcBef>
              <a:buClr>
                <a:schemeClr val="tx1"/>
              </a:buClr>
              <a:buFont typeface="Wingdings" panose="05000000000000000000" pitchFamily="2" charset="2"/>
              <a:buChar char="Ø"/>
            </a:pPr>
            <a:r>
              <a:rPr lang="tr-TR" sz="2800" b="1" dirty="0" smtClean="0">
                <a:latin typeface="Arial" panose="020B0604020202020204" pitchFamily="34" charset="0"/>
                <a:cs typeface="Arial" panose="020B0604020202020204" pitchFamily="34" charset="0"/>
              </a:rPr>
              <a:t>Yaz </a:t>
            </a:r>
            <a:r>
              <a:rPr lang="tr-TR" sz="2800" b="1" dirty="0">
                <a:latin typeface="Arial" panose="020B0604020202020204" pitchFamily="34" charset="0"/>
                <a:cs typeface="Arial" panose="020B0604020202020204" pitchFamily="34" charset="0"/>
              </a:rPr>
              <a:t>aylarında T</a:t>
            </a:r>
            <a:r>
              <a:rPr lang="tr-TR" sz="2800" b="1" baseline="-30000" dirty="0">
                <a:latin typeface="Arial" panose="020B0604020202020204" pitchFamily="34" charset="0"/>
                <a:cs typeface="Arial" panose="020B0604020202020204" pitchFamily="34" charset="0"/>
              </a:rPr>
              <a:t>90</a:t>
            </a:r>
            <a:r>
              <a:rPr lang="tr-TR" sz="2800" b="1" dirty="0">
                <a:latin typeface="Arial" panose="020B0604020202020204" pitchFamily="34" charset="0"/>
                <a:cs typeface="Arial" panose="020B0604020202020204" pitchFamily="34" charset="0"/>
              </a:rPr>
              <a:t> değeri Ege ve Akdeniz’de </a:t>
            </a:r>
            <a:r>
              <a:rPr lang="tr-TR" sz="2800" b="1" dirty="0" smtClean="0">
                <a:latin typeface="Arial" panose="020B0604020202020204" pitchFamily="34" charset="0"/>
                <a:cs typeface="Arial" panose="020B0604020202020204" pitchFamily="34" charset="0"/>
              </a:rPr>
              <a:t>en az </a:t>
            </a:r>
            <a:r>
              <a:rPr lang="tr-TR" sz="2800" b="1" dirty="0">
                <a:latin typeface="Arial" panose="020B0604020202020204" pitchFamily="34" charset="0"/>
                <a:cs typeface="Arial" panose="020B0604020202020204" pitchFamily="34" charset="0"/>
              </a:rPr>
              <a:t>1 saat, Karadeniz’de 2 saat, Marmara Denizinde ise 1,5 saat alınmalıdır. </a:t>
            </a:r>
          </a:p>
          <a:p>
            <a:pPr marL="457200" lvl="1" indent="-457200">
              <a:lnSpc>
                <a:spcPct val="90000"/>
              </a:lnSpc>
              <a:spcBef>
                <a:spcPts val="0"/>
              </a:spcBef>
              <a:buClr>
                <a:schemeClr val="tx1"/>
              </a:buClr>
              <a:buFont typeface="Wingdings" panose="05000000000000000000" pitchFamily="2" charset="2"/>
              <a:buChar char="Ø"/>
            </a:pPr>
            <a:endParaRPr lang="tr-TR" b="1" dirty="0">
              <a:latin typeface="Arial" panose="020B0604020202020204" pitchFamily="34" charset="0"/>
              <a:cs typeface="Arial" panose="020B0604020202020204" pitchFamily="34" charset="0"/>
            </a:endParaRPr>
          </a:p>
          <a:p>
            <a:pPr marL="457200" lvl="1" indent="-457200">
              <a:lnSpc>
                <a:spcPct val="90000"/>
              </a:lnSpc>
              <a:spcBef>
                <a:spcPts val="0"/>
              </a:spcBef>
              <a:buClr>
                <a:schemeClr val="tx1"/>
              </a:buClr>
              <a:buFont typeface="Wingdings" panose="05000000000000000000" pitchFamily="2" charset="2"/>
              <a:buChar char="Ø"/>
            </a:pPr>
            <a:r>
              <a:rPr lang="tr-TR" b="1" dirty="0">
                <a:latin typeface="Arial" panose="020B0604020202020204" pitchFamily="34" charset="0"/>
                <a:cs typeface="Arial" panose="020B0604020202020204" pitchFamily="34" charset="0"/>
              </a:rPr>
              <a:t>Kış aylarında ise T</a:t>
            </a:r>
            <a:r>
              <a:rPr lang="tr-TR" b="1" baseline="-30000" dirty="0">
                <a:latin typeface="Arial" panose="020B0604020202020204" pitchFamily="34" charset="0"/>
                <a:cs typeface="Arial" panose="020B0604020202020204" pitchFamily="34" charset="0"/>
              </a:rPr>
              <a:t>90 </a:t>
            </a:r>
            <a:r>
              <a:rPr lang="tr-TR" b="1" dirty="0">
                <a:latin typeface="Arial" panose="020B0604020202020204" pitchFamily="34" charset="0"/>
                <a:cs typeface="Arial" panose="020B0604020202020204" pitchFamily="34" charset="0"/>
              </a:rPr>
              <a:t>değeri ortalama 3-5 saat arasında alınmalıdır. </a:t>
            </a:r>
          </a:p>
          <a:p>
            <a:pPr marL="0" indent="0">
              <a:buNone/>
            </a:pPr>
            <a:endParaRPr lang="tr-TR" dirty="0"/>
          </a:p>
        </p:txBody>
      </p:sp>
    </p:spTree>
    <p:extLst>
      <p:ext uri="{BB962C8B-B14F-4D97-AF65-F5344CB8AC3E}">
        <p14:creationId xmlns:p14="http://schemas.microsoft.com/office/powerpoint/2010/main" val="13626620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2879321814"/>
              </p:ext>
            </p:extLst>
          </p:nvPr>
        </p:nvGraphicFramePr>
        <p:xfrm>
          <a:off x="374848" y="548680"/>
          <a:ext cx="8445624" cy="5751512"/>
        </p:xfrm>
        <a:graphic>
          <a:graphicData uri="http://schemas.openxmlformats.org/drawingml/2006/table">
            <a:tbl>
              <a:tblPr firstRow="1" bandRow="1">
                <a:tableStyleId>{5940675A-B579-460E-94D1-54222C63F5DA}</a:tableStyleId>
              </a:tblPr>
              <a:tblGrid>
                <a:gridCol w="1488579">
                  <a:extLst>
                    <a:ext uri="{9D8B030D-6E8A-4147-A177-3AD203B41FA5}">
                      <a16:colId xmlns:a16="http://schemas.microsoft.com/office/drawing/2014/main" val="2803610824"/>
                    </a:ext>
                  </a:extLst>
                </a:gridCol>
                <a:gridCol w="6957045">
                  <a:extLst>
                    <a:ext uri="{9D8B030D-6E8A-4147-A177-3AD203B41FA5}">
                      <a16:colId xmlns:a16="http://schemas.microsoft.com/office/drawing/2014/main" val="1947727484"/>
                    </a:ext>
                  </a:extLst>
                </a:gridCol>
              </a:tblGrid>
              <a:tr h="576064">
                <a:tc>
                  <a:txBody>
                    <a:bodyPr/>
                    <a:lstStyle/>
                    <a:p>
                      <a:pPr marL="36195" marR="36195">
                        <a:spcBef>
                          <a:spcPts val="600"/>
                        </a:spcBef>
                        <a:spcAft>
                          <a:spcPts val="600"/>
                        </a:spcAft>
                      </a:pPr>
                      <a:r>
                        <a:rPr lang="tr-TR" sz="1500" b="1" dirty="0">
                          <a:solidFill>
                            <a:srgbClr val="FFFF00"/>
                          </a:solidFill>
                          <a:effectLst/>
                          <a:latin typeface="Times New Roman" panose="02020603050405020304" pitchFamily="18" charset="0"/>
                          <a:cs typeface="Times New Roman" panose="02020603050405020304" pitchFamily="18" charset="0"/>
                        </a:rPr>
                        <a:t> </a:t>
                      </a:r>
                    </a:p>
                    <a:p>
                      <a:pPr marL="36195" marR="36195">
                        <a:spcBef>
                          <a:spcPts val="600"/>
                        </a:spcBef>
                        <a:spcAft>
                          <a:spcPts val="600"/>
                        </a:spcAft>
                      </a:pPr>
                      <a:r>
                        <a:rPr lang="tr-TR" sz="1500" b="1" dirty="0" smtClean="0">
                          <a:solidFill>
                            <a:srgbClr val="FFFF00"/>
                          </a:solidFill>
                          <a:effectLst/>
                          <a:latin typeface="Times New Roman" panose="02020603050405020304" pitchFamily="18" charset="0"/>
                          <a:cs typeface="Times New Roman" panose="02020603050405020304" pitchFamily="18" charset="0"/>
                        </a:rPr>
                        <a:t>PARAMETRE</a:t>
                      </a:r>
                      <a:r>
                        <a:rPr lang="tr-TR" sz="1500" b="1" dirty="0">
                          <a:solidFill>
                            <a:srgbClr val="FFFF00"/>
                          </a:solidFill>
                          <a:effectLst/>
                          <a:latin typeface="Times New Roman" panose="02020603050405020304" pitchFamily="18" charset="0"/>
                          <a:cs typeface="Times New Roman" panose="02020603050405020304" pitchFamily="18" charset="0"/>
                        </a:rPr>
                        <a:t> </a:t>
                      </a:r>
                      <a:endParaRPr lang="tr-TR" sz="1500" b="1" dirty="0">
                        <a:solidFill>
                          <a:srgbClr val="FFFF00"/>
                        </a:solidFill>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36195" marR="36195">
                        <a:spcBef>
                          <a:spcPts val="600"/>
                        </a:spcBef>
                        <a:spcAft>
                          <a:spcPts val="600"/>
                        </a:spcAft>
                      </a:pPr>
                      <a:r>
                        <a:rPr lang="tr-TR" sz="1500" b="1" dirty="0">
                          <a:solidFill>
                            <a:srgbClr val="FFFF00"/>
                          </a:solidFill>
                          <a:effectLst/>
                          <a:latin typeface="Times New Roman" panose="02020603050405020304" pitchFamily="18" charset="0"/>
                          <a:cs typeface="Times New Roman" panose="02020603050405020304" pitchFamily="18" charset="0"/>
                        </a:rPr>
                        <a:t> </a:t>
                      </a:r>
                    </a:p>
                    <a:p>
                      <a:pPr marL="36195" marR="36195" algn="ctr">
                        <a:spcBef>
                          <a:spcPts val="600"/>
                        </a:spcBef>
                        <a:spcAft>
                          <a:spcPts val="600"/>
                        </a:spcAft>
                      </a:pPr>
                      <a:r>
                        <a:rPr lang="tr-TR" sz="1500" b="1" dirty="0">
                          <a:solidFill>
                            <a:srgbClr val="FFFF00"/>
                          </a:solidFill>
                          <a:effectLst/>
                          <a:latin typeface="Times New Roman" panose="02020603050405020304" pitchFamily="18" charset="0"/>
                          <a:cs typeface="Times New Roman" panose="02020603050405020304" pitchFamily="18" charset="0"/>
                        </a:rPr>
                        <a:t>LIMIT</a:t>
                      </a:r>
                      <a:endParaRPr lang="tr-TR" sz="1500" b="1" dirty="0">
                        <a:solidFill>
                          <a:srgbClr val="FFFF00"/>
                        </a:solidFill>
                        <a:effectLst/>
                        <a:latin typeface="Times New Roman" panose="02020603050405020304" pitchFamily="18" charset="0"/>
                        <a:ea typeface="Times New Roman"/>
                        <a:cs typeface="Times New Roman" panose="02020603050405020304" pitchFamily="18" charset="0"/>
                      </a:endParaRPr>
                    </a:p>
                  </a:txBody>
                  <a:tcPr marL="68580" marR="68580" marT="0" marB="0"/>
                </a:tc>
                <a:extLst>
                  <a:ext uri="{0D108BD9-81ED-4DB2-BD59-A6C34878D82A}">
                    <a16:rowId xmlns:a16="http://schemas.microsoft.com/office/drawing/2014/main" val="3164163404"/>
                  </a:ext>
                </a:extLst>
              </a:tr>
              <a:tr h="370840">
                <a:tc>
                  <a:txBody>
                    <a:bodyPr/>
                    <a:lstStyle/>
                    <a:p>
                      <a:pPr marL="36195" marR="36195">
                        <a:spcBef>
                          <a:spcPts val="600"/>
                        </a:spcBef>
                        <a:spcAft>
                          <a:spcPts val="600"/>
                        </a:spcAft>
                      </a:pPr>
                      <a:r>
                        <a:rPr lang="tr-TR" sz="1500" b="1" dirty="0" smtClean="0">
                          <a:solidFill>
                            <a:srgbClr val="99FF99"/>
                          </a:solidFill>
                          <a:effectLst/>
                          <a:latin typeface="Times New Roman" panose="02020603050405020304" pitchFamily="18" charset="0"/>
                          <a:cs typeface="Times New Roman" panose="02020603050405020304" pitchFamily="18" charset="0"/>
                        </a:rPr>
                        <a:t>Sıcaklık</a:t>
                      </a:r>
                      <a:endParaRPr lang="tr-TR" sz="1500" b="1" dirty="0">
                        <a:solidFill>
                          <a:srgbClr val="99FF99"/>
                        </a:solidFill>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36195" algn="just">
                        <a:lnSpc>
                          <a:spcPct val="150000"/>
                        </a:lnSpc>
                        <a:spcBef>
                          <a:spcPts val="600"/>
                        </a:spcBef>
                        <a:spcAft>
                          <a:spcPts val="600"/>
                        </a:spcAft>
                      </a:pPr>
                      <a:r>
                        <a:rPr lang="tr-TR" sz="1500" b="1" dirty="0">
                          <a:effectLst/>
                          <a:latin typeface="Times New Roman" panose="02020603050405020304" pitchFamily="18" charset="0"/>
                          <a:cs typeface="Times New Roman" panose="02020603050405020304" pitchFamily="18" charset="0"/>
                        </a:rPr>
                        <a:t>Deniz ortamının seyreltme kapasitesi ne olursa olsun, denize deşarj edilecek suların sıcaklığı 35 ˚C </a:t>
                      </a:r>
                      <a:r>
                        <a:rPr lang="tr-TR" sz="1500" b="1" dirty="0" err="1">
                          <a:effectLst/>
                          <a:latin typeface="Times New Roman" panose="02020603050405020304" pitchFamily="18" charset="0"/>
                          <a:cs typeface="Times New Roman" panose="02020603050405020304" pitchFamily="18" charset="0"/>
                        </a:rPr>
                        <a:t>yi</a:t>
                      </a:r>
                      <a:r>
                        <a:rPr lang="tr-TR" sz="1500" b="1" dirty="0">
                          <a:effectLst/>
                          <a:latin typeface="Times New Roman" panose="02020603050405020304" pitchFamily="18" charset="0"/>
                          <a:cs typeface="Times New Roman" panose="02020603050405020304" pitchFamily="18" charset="0"/>
                        </a:rPr>
                        <a:t> aşamaz. Sıcak su deşarjları </a:t>
                      </a:r>
                      <a:r>
                        <a:rPr lang="tr-TR" sz="1500" b="1" dirty="0" err="1">
                          <a:effectLst/>
                          <a:latin typeface="Times New Roman" panose="02020603050405020304" pitchFamily="18" charset="0"/>
                          <a:cs typeface="Times New Roman" panose="02020603050405020304" pitchFamily="18" charset="0"/>
                        </a:rPr>
                        <a:t>difüzörün</a:t>
                      </a:r>
                      <a:r>
                        <a:rPr lang="tr-TR" sz="1500" b="1" dirty="0">
                          <a:effectLst/>
                          <a:latin typeface="Times New Roman" panose="02020603050405020304" pitchFamily="18" charset="0"/>
                          <a:cs typeface="Times New Roman" panose="02020603050405020304" pitchFamily="18" charset="0"/>
                        </a:rPr>
                        <a:t> fiziksel olarak sağladığı birinci seyrelme (S</a:t>
                      </a:r>
                      <a:r>
                        <a:rPr lang="tr-TR" sz="1500" b="1" baseline="-25000" dirty="0">
                          <a:effectLst/>
                          <a:latin typeface="Times New Roman" panose="02020603050405020304" pitchFamily="18" charset="0"/>
                          <a:cs typeface="Times New Roman" panose="02020603050405020304" pitchFamily="18" charset="0"/>
                        </a:rPr>
                        <a:t>1</a:t>
                      </a:r>
                      <a:r>
                        <a:rPr lang="tr-TR" sz="1500" b="1" dirty="0">
                          <a:effectLst/>
                          <a:latin typeface="Times New Roman" panose="02020603050405020304" pitchFamily="18" charset="0"/>
                          <a:cs typeface="Times New Roman" panose="02020603050405020304" pitchFamily="18" charset="0"/>
                        </a:rPr>
                        <a:t>) sonucun da karıştığı deniz suyunun sıcaklığını Haziran-Eylül aylarını kapsayan yaz döneminde 1 ˚C’den, diğer aylarda ise 2 ˚C den fazla arttıramaz. Ancak, deniz suyu sıcaklığının 28 </a:t>
                      </a:r>
                      <a:r>
                        <a:rPr lang="tr-TR" sz="1500" b="1" baseline="30000" dirty="0">
                          <a:effectLst/>
                          <a:latin typeface="Times New Roman" panose="02020603050405020304" pitchFamily="18" charset="0"/>
                          <a:cs typeface="Times New Roman" panose="02020603050405020304" pitchFamily="18" charset="0"/>
                        </a:rPr>
                        <a:t>0 </a:t>
                      </a:r>
                      <a:r>
                        <a:rPr lang="tr-TR" sz="1500" b="1" dirty="0">
                          <a:effectLst/>
                          <a:latin typeface="Times New Roman" panose="02020603050405020304" pitchFamily="18" charset="0"/>
                          <a:cs typeface="Times New Roman" panose="02020603050405020304" pitchFamily="18" charset="0"/>
                        </a:rPr>
                        <a:t>C’nin üzerinde olduğu durumlarda, soğutma amaçlı olarak kullanılan deniz suyunun deşarj </a:t>
                      </a:r>
                      <a:r>
                        <a:rPr lang="tr-TR" sz="1500" b="1" dirty="0" smtClean="0">
                          <a:effectLst/>
                          <a:latin typeface="Times New Roman" panose="02020603050405020304" pitchFamily="18" charset="0"/>
                          <a:cs typeface="Times New Roman" panose="02020603050405020304" pitchFamily="18" charset="0"/>
                        </a:rPr>
                        <a:t>sıcaklığına </a:t>
                      </a:r>
                      <a:r>
                        <a:rPr lang="tr-TR" sz="1500" b="1" dirty="0">
                          <a:effectLst/>
                          <a:latin typeface="Times New Roman" panose="02020603050405020304" pitchFamily="18" charset="0"/>
                          <a:cs typeface="Times New Roman" panose="02020603050405020304" pitchFamily="18" charset="0"/>
                        </a:rPr>
                        <a:t>herhangi bir sınırlama getirilmeksizin alıcı ortam sıcaklığını 3 </a:t>
                      </a:r>
                      <a:r>
                        <a:rPr lang="tr-TR" sz="1500" b="1" baseline="30000" dirty="0">
                          <a:effectLst/>
                          <a:latin typeface="Times New Roman" panose="02020603050405020304" pitchFamily="18" charset="0"/>
                          <a:cs typeface="Times New Roman" panose="02020603050405020304" pitchFamily="18" charset="0"/>
                        </a:rPr>
                        <a:t>0 </a:t>
                      </a:r>
                      <a:r>
                        <a:rPr lang="tr-TR" sz="1500" b="1" dirty="0">
                          <a:effectLst/>
                          <a:latin typeface="Times New Roman" panose="02020603050405020304" pitchFamily="18" charset="0"/>
                          <a:cs typeface="Times New Roman" panose="02020603050405020304" pitchFamily="18" charset="0"/>
                        </a:rPr>
                        <a:t>C’den fazla artırmayacak şekilde deşarjına izin verilebilir.</a:t>
                      </a:r>
                      <a:endParaRPr lang="tr-TR" sz="1500" b="1" dirty="0">
                        <a:solidFill>
                          <a:schemeClr val="bg1"/>
                        </a:solidFill>
                        <a:effectLst/>
                        <a:latin typeface="Times New Roman" panose="02020603050405020304" pitchFamily="18" charset="0"/>
                        <a:ea typeface="Times New Roman"/>
                        <a:cs typeface="Times New Roman" panose="02020603050405020304" pitchFamily="18" charset="0"/>
                      </a:endParaRPr>
                    </a:p>
                  </a:txBody>
                  <a:tcPr marL="68580" marR="68580" marT="0" marB="0"/>
                </a:tc>
                <a:extLst>
                  <a:ext uri="{0D108BD9-81ED-4DB2-BD59-A6C34878D82A}">
                    <a16:rowId xmlns:a16="http://schemas.microsoft.com/office/drawing/2014/main" val="294234155"/>
                  </a:ext>
                </a:extLst>
              </a:tr>
              <a:tr h="1255712">
                <a:tc>
                  <a:txBody>
                    <a:bodyPr/>
                    <a:lstStyle/>
                    <a:p>
                      <a:pPr marL="36195" marR="36195">
                        <a:spcBef>
                          <a:spcPts val="600"/>
                        </a:spcBef>
                        <a:spcAft>
                          <a:spcPts val="600"/>
                        </a:spcAft>
                      </a:pPr>
                      <a:r>
                        <a:rPr lang="da-DK" sz="1500" b="1" dirty="0">
                          <a:solidFill>
                            <a:srgbClr val="99FF99"/>
                          </a:solidFill>
                          <a:effectLst/>
                          <a:latin typeface="Times New Roman" panose="02020603050405020304" pitchFamily="18" charset="0"/>
                          <a:cs typeface="Times New Roman" panose="02020603050405020304" pitchFamily="18" charset="0"/>
                        </a:rPr>
                        <a:t>En muhtemel sayı (EMS) olarak toplam ve fekal koliformlar</a:t>
                      </a:r>
                      <a:endParaRPr lang="tr-TR" sz="1500" b="1" dirty="0">
                        <a:solidFill>
                          <a:srgbClr val="99FF99"/>
                        </a:solidFill>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36195">
                        <a:lnSpc>
                          <a:spcPct val="150000"/>
                        </a:lnSpc>
                        <a:spcBef>
                          <a:spcPts val="600"/>
                        </a:spcBef>
                        <a:spcAft>
                          <a:spcPts val="600"/>
                        </a:spcAft>
                      </a:pPr>
                      <a:r>
                        <a:rPr lang="da-DK" sz="1500" b="1" dirty="0">
                          <a:effectLst/>
                          <a:latin typeface="Times New Roman" panose="02020603050405020304" pitchFamily="18" charset="0"/>
                          <a:cs typeface="Times New Roman" panose="02020603050405020304" pitchFamily="18" charset="0"/>
                        </a:rPr>
                        <a:t>Derin deniz deşarjıyla sağlanacak olan toplam seyrelme sonucunda insan teması olan koruma bölgesinde, zamanın % 90’ında, EMS olarak toplam koliform seviyesi 1000 TC/100 ml ve fekal koliform seviyesi 200 FC/100 ml’den az olmalıdır</a:t>
                      </a:r>
                      <a:r>
                        <a:rPr lang="da-DK" sz="1500" b="1" dirty="0" smtClean="0">
                          <a:effectLst/>
                          <a:latin typeface="Times New Roman" panose="02020603050405020304" pitchFamily="18" charset="0"/>
                          <a:cs typeface="Times New Roman" panose="02020603050405020304" pitchFamily="18" charset="0"/>
                        </a:rPr>
                        <a:t>.</a:t>
                      </a:r>
                      <a:r>
                        <a:rPr lang="da-DK" sz="1500" b="1" dirty="0">
                          <a:effectLst/>
                          <a:latin typeface="Times New Roman" panose="02020603050405020304" pitchFamily="18" charset="0"/>
                          <a:cs typeface="Times New Roman" panose="02020603050405020304" pitchFamily="18" charset="0"/>
                        </a:rPr>
                        <a:t> </a:t>
                      </a:r>
                      <a:endParaRPr lang="tr-TR" sz="1500" b="1" dirty="0">
                        <a:solidFill>
                          <a:schemeClr val="bg1"/>
                        </a:solidFill>
                        <a:effectLst/>
                        <a:latin typeface="Times New Roman" panose="02020603050405020304" pitchFamily="18" charset="0"/>
                        <a:ea typeface="Times New Roman"/>
                        <a:cs typeface="Times New Roman" panose="02020603050405020304" pitchFamily="18" charset="0"/>
                      </a:endParaRPr>
                    </a:p>
                  </a:txBody>
                  <a:tcPr marL="68580" marR="68580" marT="0" marB="0"/>
                </a:tc>
                <a:extLst>
                  <a:ext uri="{0D108BD9-81ED-4DB2-BD59-A6C34878D82A}">
                    <a16:rowId xmlns:a16="http://schemas.microsoft.com/office/drawing/2014/main" val="3481247854"/>
                  </a:ext>
                </a:extLst>
              </a:tr>
              <a:tr h="643436">
                <a:tc>
                  <a:txBody>
                    <a:bodyPr/>
                    <a:lstStyle/>
                    <a:p>
                      <a:pPr marL="36195" marR="36195">
                        <a:spcBef>
                          <a:spcPts val="600"/>
                        </a:spcBef>
                        <a:spcAft>
                          <a:spcPts val="600"/>
                        </a:spcAft>
                      </a:pPr>
                      <a:r>
                        <a:rPr lang="de-DE" sz="1500" b="1" dirty="0">
                          <a:solidFill>
                            <a:srgbClr val="99FF99"/>
                          </a:solidFill>
                          <a:effectLst/>
                          <a:latin typeface="Times New Roman" panose="02020603050405020304" pitchFamily="18" charset="0"/>
                          <a:cs typeface="Times New Roman" panose="02020603050405020304" pitchFamily="18" charset="0"/>
                        </a:rPr>
                        <a:t>Katı </a:t>
                      </a:r>
                      <a:r>
                        <a:rPr lang="de-DE" sz="1500" b="1" dirty="0" err="1">
                          <a:solidFill>
                            <a:srgbClr val="99FF99"/>
                          </a:solidFill>
                          <a:effectLst/>
                          <a:latin typeface="Times New Roman" panose="02020603050405020304" pitchFamily="18" charset="0"/>
                          <a:cs typeface="Times New Roman" panose="02020603050405020304" pitchFamily="18" charset="0"/>
                        </a:rPr>
                        <a:t>ve</a:t>
                      </a:r>
                      <a:r>
                        <a:rPr lang="de-DE" sz="1500" b="1" dirty="0">
                          <a:solidFill>
                            <a:srgbClr val="99FF99"/>
                          </a:solidFill>
                          <a:effectLst/>
                          <a:latin typeface="Times New Roman" panose="02020603050405020304" pitchFamily="18" charset="0"/>
                          <a:cs typeface="Times New Roman" panose="02020603050405020304" pitchFamily="18" charset="0"/>
                        </a:rPr>
                        <a:t> </a:t>
                      </a:r>
                      <a:r>
                        <a:rPr lang="de-DE" sz="1500" b="1" dirty="0" err="1">
                          <a:solidFill>
                            <a:srgbClr val="99FF99"/>
                          </a:solidFill>
                          <a:effectLst/>
                          <a:latin typeface="Times New Roman" panose="02020603050405020304" pitchFamily="18" charset="0"/>
                          <a:cs typeface="Times New Roman" panose="02020603050405020304" pitchFamily="18" charset="0"/>
                        </a:rPr>
                        <a:t>yüzen</a:t>
                      </a:r>
                      <a:r>
                        <a:rPr lang="de-DE" sz="1500" b="1" dirty="0">
                          <a:solidFill>
                            <a:srgbClr val="99FF99"/>
                          </a:solidFill>
                          <a:effectLst/>
                          <a:latin typeface="Times New Roman" panose="02020603050405020304" pitchFamily="18" charset="0"/>
                          <a:cs typeface="Times New Roman" panose="02020603050405020304" pitchFamily="18" charset="0"/>
                        </a:rPr>
                        <a:t> </a:t>
                      </a:r>
                      <a:r>
                        <a:rPr lang="de-DE" sz="1500" b="1" dirty="0" err="1">
                          <a:solidFill>
                            <a:srgbClr val="99FF99"/>
                          </a:solidFill>
                          <a:effectLst/>
                          <a:latin typeface="Times New Roman" panose="02020603050405020304" pitchFamily="18" charset="0"/>
                          <a:cs typeface="Times New Roman" panose="02020603050405020304" pitchFamily="18" charset="0"/>
                        </a:rPr>
                        <a:t>maddeler</a:t>
                      </a:r>
                      <a:endParaRPr lang="tr-TR" sz="1500" b="1" dirty="0">
                        <a:solidFill>
                          <a:srgbClr val="99FF99"/>
                        </a:solidFill>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36195" algn="just">
                        <a:lnSpc>
                          <a:spcPct val="150000"/>
                        </a:lnSpc>
                        <a:spcBef>
                          <a:spcPts val="600"/>
                        </a:spcBef>
                        <a:spcAft>
                          <a:spcPts val="600"/>
                        </a:spcAft>
                      </a:pPr>
                      <a:r>
                        <a:rPr lang="de-DE" sz="1500" b="1" dirty="0" err="1">
                          <a:effectLst/>
                          <a:latin typeface="Times New Roman" panose="02020603050405020304" pitchFamily="18" charset="0"/>
                          <a:cs typeface="Times New Roman" panose="02020603050405020304" pitchFamily="18" charset="0"/>
                        </a:rPr>
                        <a:t>Difüzör</a:t>
                      </a:r>
                      <a:r>
                        <a:rPr lang="de-DE" sz="1500" b="1" dirty="0">
                          <a:effectLst/>
                          <a:latin typeface="Times New Roman" panose="02020603050405020304" pitchFamily="18" charset="0"/>
                          <a:cs typeface="Times New Roman" panose="02020603050405020304" pitchFamily="18" charset="0"/>
                        </a:rPr>
                        <a:t> </a:t>
                      </a:r>
                      <a:r>
                        <a:rPr lang="de-DE" sz="1500" b="1" dirty="0" err="1">
                          <a:effectLst/>
                          <a:latin typeface="Times New Roman" panose="02020603050405020304" pitchFamily="18" charset="0"/>
                          <a:cs typeface="Times New Roman" panose="02020603050405020304" pitchFamily="18" charset="0"/>
                        </a:rPr>
                        <a:t>çıkışı</a:t>
                      </a:r>
                      <a:r>
                        <a:rPr lang="de-DE" sz="1500" b="1" dirty="0">
                          <a:effectLst/>
                          <a:latin typeface="Times New Roman" panose="02020603050405020304" pitchFamily="18" charset="0"/>
                          <a:cs typeface="Times New Roman" panose="02020603050405020304" pitchFamily="18" charset="0"/>
                        </a:rPr>
                        <a:t> </a:t>
                      </a:r>
                      <a:r>
                        <a:rPr lang="de-DE" sz="1500" b="1" dirty="0" err="1">
                          <a:effectLst/>
                          <a:latin typeface="Times New Roman" panose="02020603050405020304" pitchFamily="18" charset="0"/>
                          <a:cs typeface="Times New Roman" panose="02020603050405020304" pitchFamily="18" charset="0"/>
                        </a:rPr>
                        <a:t>üzerinde</a:t>
                      </a:r>
                      <a:r>
                        <a:rPr lang="de-DE" sz="1500" b="1" dirty="0">
                          <a:effectLst/>
                          <a:latin typeface="Times New Roman" panose="02020603050405020304" pitchFamily="18" charset="0"/>
                          <a:cs typeface="Times New Roman" panose="02020603050405020304" pitchFamily="18" charset="0"/>
                        </a:rPr>
                        <a:t>, </a:t>
                      </a:r>
                      <a:r>
                        <a:rPr lang="de-DE" sz="1500" b="1" dirty="0" err="1">
                          <a:effectLst/>
                          <a:latin typeface="Times New Roman" panose="02020603050405020304" pitchFamily="18" charset="0"/>
                          <a:cs typeface="Times New Roman" panose="02020603050405020304" pitchFamily="18" charset="0"/>
                        </a:rPr>
                        <a:t>toplam</a:t>
                      </a:r>
                      <a:r>
                        <a:rPr lang="de-DE" sz="1500" b="1" dirty="0">
                          <a:effectLst/>
                          <a:latin typeface="Times New Roman" panose="02020603050405020304" pitchFamily="18" charset="0"/>
                          <a:cs typeface="Times New Roman" panose="02020603050405020304" pitchFamily="18" charset="0"/>
                        </a:rPr>
                        <a:t> </a:t>
                      </a:r>
                      <a:r>
                        <a:rPr lang="de-DE" sz="1500" b="1" dirty="0" err="1">
                          <a:effectLst/>
                          <a:latin typeface="Times New Roman" panose="02020603050405020304" pitchFamily="18" charset="0"/>
                          <a:cs typeface="Times New Roman" panose="02020603050405020304" pitchFamily="18" charset="0"/>
                        </a:rPr>
                        <a:t>genişliği</a:t>
                      </a:r>
                      <a:r>
                        <a:rPr lang="de-DE" sz="1500" b="1" dirty="0">
                          <a:effectLst/>
                          <a:latin typeface="Times New Roman" panose="02020603050405020304" pitchFamily="18" charset="0"/>
                          <a:cs typeface="Times New Roman" panose="02020603050405020304" pitchFamily="18" charset="0"/>
                        </a:rPr>
                        <a:t> o </a:t>
                      </a:r>
                      <a:r>
                        <a:rPr lang="de-DE" sz="1500" b="1" dirty="0" err="1">
                          <a:effectLst/>
                          <a:latin typeface="Times New Roman" panose="02020603050405020304" pitchFamily="18" charset="0"/>
                          <a:cs typeface="Times New Roman" panose="02020603050405020304" pitchFamily="18" charset="0"/>
                        </a:rPr>
                        <a:t>noktadaki</a:t>
                      </a:r>
                      <a:r>
                        <a:rPr lang="de-DE" sz="1500" b="1" dirty="0">
                          <a:effectLst/>
                          <a:latin typeface="Times New Roman" panose="02020603050405020304" pitchFamily="18" charset="0"/>
                          <a:cs typeface="Times New Roman" panose="02020603050405020304" pitchFamily="18" charset="0"/>
                        </a:rPr>
                        <a:t> </a:t>
                      </a:r>
                      <a:r>
                        <a:rPr lang="de-DE" sz="1500" b="1" dirty="0" err="1">
                          <a:effectLst/>
                          <a:latin typeface="Times New Roman" panose="02020603050405020304" pitchFamily="18" charset="0"/>
                          <a:cs typeface="Times New Roman" panose="02020603050405020304" pitchFamily="18" charset="0"/>
                        </a:rPr>
                        <a:t>deniz</a:t>
                      </a:r>
                      <a:r>
                        <a:rPr lang="de-DE" sz="1500" b="1" dirty="0">
                          <a:effectLst/>
                          <a:latin typeface="Times New Roman" panose="02020603050405020304" pitchFamily="18" charset="0"/>
                          <a:cs typeface="Times New Roman" panose="02020603050405020304" pitchFamily="18" charset="0"/>
                        </a:rPr>
                        <a:t> </a:t>
                      </a:r>
                      <a:r>
                        <a:rPr lang="de-DE" sz="1500" b="1" dirty="0" err="1">
                          <a:effectLst/>
                          <a:latin typeface="Times New Roman" panose="02020603050405020304" pitchFamily="18" charset="0"/>
                          <a:cs typeface="Times New Roman" panose="02020603050405020304" pitchFamily="18" charset="0"/>
                        </a:rPr>
                        <a:t>suyu</a:t>
                      </a:r>
                      <a:r>
                        <a:rPr lang="de-DE" sz="1500" b="1" dirty="0">
                          <a:effectLst/>
                          <a:latin typeface="Times New Roman" panose="02020603050405020304" pitchFamily="18" charset="0"/>
                          <a:cs typeface="Times New Roman" panose="02020603050405020304" pitchFamily="18" charset="0"/>
                        </a:rPr>
                        <a:t> </a:t>
                      </a:r>
                      <a:r>
                        <a:rPr lang="de-DE" sz="1500" b="1" dirty="0" err="1">
                          <a:effectLst/>
                          <a:latin typeface="Times New Roman" panose="02020603050405020304" pitchFamily="18" charset="0"/>
                          <a:cs typeface="Times New Roman" panose="02020603050405020304" pitchFamily="18" charset="0"/>
                        </a:rPr>
                        <a:t>derinliğine</a:t>
                      </a:r>
                      <a:r>
                        <a:rPr lang="de-DE" sz="1500" b="1" dirty="0">
                          <a:effectLst/>
                          <a:latin typeface="Times New Roman" panose="02020603050405020304" pitchFamily="18" charset="0"/>
                          <a:cs typeface="Times New Roman" panose="02020603050405020304" pitchFamily="18" charset="0"/>
                        </a:rPr>
                        <a:t> </a:t>
                      </a:r>
                      <a:r>
                        <a:rPr lang="de-DE" sz="1500" b="1" dirty="0" err="1">
                          <a:effectLst/>
                          <a:latin typeface="Times New Roman" panose="02020603050405020304" pitchFamily="18" charset="0"/>
                          <a:cs typeface="Times New Roman" panose="02020603050405020304" pitchFamily="18" charset="0"/>
                        </a:rPr>
                        <a:t>eşit</a:t>
                      </a:r>
                      <a:r>
                        <a:rPr lang="de-DE" sz="1500" b="1" dirty="0">
                          <a:effectLst/>
                          <a:latin typeface="Times New Roman" panose="02020603050405020304" pitchFamily="18" charset="0"/>
                          <a:cs typeface="Times New Roman" panose="02020603050405020304" pitchFamily="18" charset="0"/>
                        </a:rPr>
                        <a:t> </a:t>
                      </a:r>
                      <a:r>
                        <a:rPr lang="de-DE" sz="1500" b="1" dirty="0" err="1">
                          <a:effectLst/>
                          <a:latin typeface="Times New Roman" panose="02020603050405020304" pitchFamily="18" charset="0"/>
                          <a:cs typeface="Times New Roman" panose="02020603050405020304" pitchFamily="18" charset="0"/>
                        </a:rPr>
                        <a:t>olan</a:t>
                      </a:r>
                      <a:r>
                        <a:rPr lang="de-DE" sz="1500" b="1" dirty="0">
                          <a:effectLst/>
                          <a:latin typeface="Times New Roman" panose="02020603050405020304" pitchFamily="18" charset="0"/>
                          <a:cs typeface="Times New Roman" panose="02020603050405020304" pitchFamily="18" charset="0"/>
                        </a:rPr>
                        <a:t> </a:t>
                      </a:r>
                      <a:r>
                        <a:rPr lang="de-DE" sz="1500" b="1" dirty="0" err="1">
                          <a:effectLst/>
                          <a:latin typeface="Times New Roman" panose="02020603050405020304" pitchFamily="18" charset="0"/>
                          <a:cs typeface="Times New Roman" panose="02020603050405020304" pitchFamily="18" charset="0"/>
                        </a:rPr>
                        <a:t>bir</a:t>
                      </a:r>
                      <a:r>
                        <a:rPr lang="de-DE" sz="1500" b="1" dirty="0">
                          <a:effectLst/>
                          <a:latin typeface="Times New Roman" panose="02020603050405020304" pitchFamily="18" charset="0"/>
                          <a:cs typeface="Times New Roman" panose="02020603050405020304" pitchFamily="18" charset="0"/>
                        </a:rPr>
                        <a:t> </a:t>
                      </a:r>
                      <a:r>
                        <a:rPr lang="de-DE" sz="1500" b="1" dirty="0" err="1">
                          <a:effectLst/>
                          <a:latin typeface="Times New Roman" panose="02020603050405020304" pitchFamily="18" charset="0"/>
                          <a:cs typeface="Times New Roman" panose="02020603050405020304" pitchFamily="18" charset="0"/>
                        </a:rPr>
                        <a:t>şerit</a:t>
                      </a:r>
                      <a:r>
                        <a:rPr lang="de-DE" sz="1500" b="1" dirty="0">
                          <a:effectLst/>
                          <a:latin typeface="Times New Roman" panose="02020603050405020304" pitchFamily="18" charset="0"/>
                          <a:cs typeface="Times New Roman" panose="02020603050405020304" pitchFamily="18" charset="0"/>
                        </a:rPr>
                        <a:t> </a:t>
                      </a:r>
                      <a:r>
                        <a:rPr lang="de-DE" sz="1500" b="1" dirty="0" err="1">
                          <a:effectLst/>
                          <a:latin typeface="Times New Roman" panose="02020603050405020304" pitchFamily="18" charset="0"/>
                          <a:cs typeface="Times New Roman" panose="02020603050405020304" pitchFamily="18" charset="0"/>
                        </a:rPr>
                        <a:t>dışında</a:t>
                      </a:r>
                      <a:r>
                        <a:rPr lang="de-DE" sz="1500" b="1" dirty="0">
                          <a:effectLst/>
                          <a:latin typeface="Times New Roman" panose="02020603050405020304" pitchFamily="18" charset="0"/>
                          <a:cs typeface="Times New Roman" panose="02020603050405020304" pitchFamily="18" charset="0"/>
                        </a:rPr>
                        <a:t> </a:t>
                      </a:r>
                      <a:r>
                        <a:rPr lang="de-DE" sz="1500" b="1" dirty="0" err="1">
                          <a:effectLst/>
                          <a:latin typeface="Times New Roman" panose="02020603050405020304" pitchFamily="18" charset="0"/>
                          <a:cs typeface="Times New Roman" panose="02020603050405020304" pitchFamily="18" charset="0"/>
                        </a:rPr>
                        <a:t>gözle</a:t>
                      </a:r>
                      <a:r>
                        <a:rPr lang="de-DE" sz="1500" b="1" dirty="0">
                          <a:effectLst/>
                          <a:latin typeface="Times New Roman" panose="02020603050405020304" pitchFamily="18" charset="0"/>
                          <a:cs typeface="Times New Roman" panose="02020603050405020304" pitchFamily="18" charset="0"/>
                        </a:rPr>
                        <a:t> </a:t>
                      </a:r>
                      <a:r>
                        <a:rPr lang="de-DE" sz="1500" b="1" dirty="0" err="1">
                          <a:effectLst/>
                          <a:latin typeface="Times New Roman" panose="02020603050405020304" pitchFamily="18" charset="0"/>
                          <a:cs typeface="Times New Roman" panose="02020603050405020304" pitchFamily="18" charset="0"/>
                        </a:rPr>
                        <a:t>izlenebilecek</a:t>
                      </a:r>
                      <a:r>
                        <a:rPr lang="de-DE" sz="1500" b="1" dirty="0">
                          <a:effectLst/>
                          <a:latin typeface="Times New Roman" panose="02020603050405020304" pitchFamily="18" charset="0"/>
                          <a:cs typeface="Times New Roman" panose="02020603050405020304" pitchFamily="18" charset="0"/>
                        </a:rPr>
                        <a:t> </a:t>
                      </a:r>
                      <a:r>
                        <a:rPr lang="de-DE" sz="1500" b="1" dirty="0" err="1">
                          <a:effectLst/>
                          <a:latin typeface="Times New Roman" panose="02020603050405020304" pitchFamily="18" charset="0"/>
                          <a:cs typeface="Times New Roman" panose="02020603050405020304" pitchFamily="18" charset="0"/>
                        </a:rPr>
                        <a:t>katı</a:t>
                      </a:r>
                      <a:r>
                        <a:rPr lang="de-DE" sz="1500" b="1" dirty="0">
                          <a:effectLst/>
                          <a:latin typeface="Times New Roman" panose="02020603050405020304" pitchFamily="18" charset="0"/>
                          <a:cs typeface="Times New Roman" panose="02020603050405020304" pitchFamily="18" charset="0"/>
                        </a:rPr>
                        <a:t> </a:t>
                      </a:r>
                      <a:r>
                        <a:rPr lang="de-DE" sz="1500" b="1" dirty="0" err="1">
                          <a:effectLst/>
                          <a:latin typeface="Times New Roman" panose="02020603050405020304" pitchFamily="18" charset="0"/>
                          <a:cs typeface="Times New Roman" panose="02020603050405020304" pitchFamily="18" charset="0"/>
                        </a:rPr>
                        <a:t>ve</a:t>
                      </a:r>
                      <a:r>
                        <a:rPr lang="de-DE" sz="1500" b="1" dirty="0">
                          <a:effectLst/>
                          <a:latin typeface="Times New Roman" panose="02020603050405020304" pitchFamily="18" charset="0"/>
                          <a:cs typeface="Times New Roman" panose="02020603050405020304" pitchFamily="18" charset="0"/>
                        </a:rPr>
                        <a:t> </a:t>
                      </a:r>
                      <a:r>
                        <a:rPr lang="de-DE" sz="1500" b="1" dirty="0" err="1">
                          <a:effectLst/>
                          <a:latin typeface="Times New Roman" panose="02020603050405020304" pitchFamily="18" charset="0"/>
                          <a:cs typeface="Times New Roman" panose="02020603050405020304" pitchFamily="18" charset="0"/>
                        </a:rPr>
                        <a:t>yüzer</a:t>
                      </a:r>
                      <a:r>
                        <a:rPr lang="de-DE" sz="1500" b="1" dirty="0">
                          <a:effectLst/>
                          <a:latin typeface="Times New Roman" panose="02020603050405020304" pitchFamily="18" charset="0"/>
                          <a:cs typeface="Times New Roman" panose="02020603050405020304" pitchFamily="18" charset="0"/>
                        </a:rPr>
                        <a:t> </a:t>
                      </a:r>
                      <a:r>
                        <a:rPr lang="de-DE" sz="1500" b="1" dirty="0" err="1">
                          <a:effectLst/>
                          <a:latin typeface="Times New Roman" panose="02020603050405020304" pitchFamily="18" charset="0"/>
                          <a:cs typeface="Times New Roman" panose="02020603050405020304" pitchFamily="18" charset="0"/>
                        </a:rPr>
                        <a:t>maddeler</a:t>
                      </a:r>
                      <a:r>
                        <a:rPr lang="de-DE" sz="1500" b="1" dirty="0">
                          <a:effectLst/>
                          <a:latin typeface="Times New Roman" panose="02020603050405020304" pitchFamily="18" charset="0"/>
                          <a:cs typeface="Times New Roman" panose="02020603050405020304" pitchFamily="18" charset="0"/>
                        </a:rPr>
                        <a:t> </a:t>
                      </a:r>
                      <a:r>
                        <a:rPr lang="de-DE" sz="1500" b="1" dirty="0" err="1">
                          <a:effectLst/>
                          <a:latin typeface="Times New Roman" panose="02020603050405020304" pitchFamily="18" charset="0"/>
                          <a:cs typeface="Times New Roman" panose="02020603050405020304" pitchFamily="18" charset="0"/>
                        </a:rPr>
                        <a:t>bulunmayacaktır</a:t>
                      </a:r>
                      <a:r>
                        <a:rPr lang="de-DE" sz="1500" b="1" dirty="0">
                          <a:effectLst/>
                          <a:latin typeface="Times New Roman" panose="02020603050405020304" pitchFamily="18" charset="0"/>
                          <a:cs typeface="Times New Roman" panose="02020603050405020304" pitchFamily="18" charset="0"/>
                        </a:rPr>
                        <a:t>.</a:t>
                      </a:r>
                      <a:endParaRPr lang="tr-TR" sz="1500" b="1" dirty="0">
                        <a:solidFill>
                          <a:schemeClr val="bg1"/>
                        </a:solidFill>
                        <a:effectLst/>
                        <a:latin typeface="Times New Roman" panose="02020603050405020304" pitchFamily="18" charset="0"/>
                        <a:ea typeface="Times New Roman"/>
                        <a:cs typeface="Times New Roman" panose="02020603050405020304" pitchFamily="18" charset="0"/>
                      </a:endParaRPr>
                    </a:p>
                  </a:txBody>
                  <a:tcPr marL="68580" marR="68580" marT="0" marB="0"/>
                </a:tc>
                <a:extLst>
                  <a:ext uri="{0D108BD9-81ED-4DB2-BD59-A6C34878D82A}">
                    <a16:rowId xmlns:a16="http://schemas.microsoft.com/office/drawing/2014/main" val="232514148"/>
                  </a:ext>
                </a:extLst>
              </a:tr>
              <a:tr h="370840">
                <a:tc>
                  <a:txBody>
                    <a:bodyPr/>
                    <a:lstStyle/>
                    <a:p>
                      <a:pPr marL="36195" marR="36195" algn="l">
                        <a:spcBef>
                          <a:spcPts val="600"/>
                        </a:spcBef>
                        <a:spcAft>
                          <a:spcPts val="600"/>
                        </a:spcAft>
                      </a:pPr>
                      <a:r>
                        <a:rPr lang="de-DE" sz="1500" b="1" dirty="0" err="1">
                          <a:solidFill>
                            <a:srgbClr val="99FF99"/>
                          </a:solidFill>
                          <a:effectLst/>
                          <a:latin typeface="Times New Roman" panose="02020603050405020304" pitchFamily="18" charset="0"/>
                          <a:cs typeface="Times New Roman" panose="02020603050405020304" pitchFamily="18" charset="0"/>
                        </a:rPr>
                        <a:t>Diğer</a:t>
                      </a:r>
                      <a:r>
                        <a:rPr lang="de-DE" sz="1500" b="1" dirty="0">
                          <a:solidFill>
                            <a:srgbClr val="99FF99"/>
                          </a:solidFill>
                          <a:effectLst/>
                          <a:latin typeface="Times New Roman" panose="02020603050405020304" pitchFamily="18" charset="0"/>
                          <a:cs typeface="Times New Roman" panose="02020603050405020304" pitchFamily="18" charset="0"/>
                        </a:rPr>
                        <a:t> </a:t>
                      </a:r>
                      <a:r>
                        <a:rPr lang="de-DE" sz="1500" b="1" dirty="0" err="1">
                          <a:solidFill>
                            <a:srgbClr val="99FF99"/>
                          </a:solidFill>
                          <a:effectLst/>
                          <a:latin typeface="Times New Roman" panose="02020603050405020304" pitchFamily="18" charset="0"/>
                          <a:cs typeface="Times New Roman" panose="02020603050405020304" pitchFamily="18" charset="0"/>
                        </a:rPr>
                        <a:t>parametreler</a:t>
                      </a:r>
                      <a:endParaRPr lang="tr-TR" sz="1500" b="1" dirty="0">
                        <a:solidFill>
                          <a:srgbClr val="99FF99"/>
                        </a:solidFill>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36195">
                        <a:lnSpc>
                          <a:spcPct val="150000"/>
                        </a:lnSpc>
                        <a:spcBef>
                          <a:spcPts val="600"/>
                        </a:spcBef>
                        <a:spcAft>
                          <a:spcPts val="600"/>
                        </a:spcAft>
                      </a:pPr>
                      <a:r>
                        <a:rPr lang="tr-TR" sz="1500" b="1" dirty="0" smtClean="0">
                          <a:effectLst/>
                          <a:latin typeface="Times New Roman" panose="02020603050405020304" pitchFamily="18" charset="0"/>
                          <a:cs typeface="Times New Roman" panose="02020603050405020304" pitchFamily="18" charset="0"/>
                        </a:rPr>
                        <a:t>T</a:t>
                      </a:r>
                      <a:r>
                        <a:rPr lang="es-MX" sz="1500" b="1" dirty="0" smtClean="0">
                          <a:effectLst/>
                          <a:latin typeface="Times New Roman" panose="02020603050405020304" pitchFamily="18" charset="0"/>
                          <a:cs typeface="Times New Roman" panose="02020603050405020304" pitchFamily="18" charset="0"/>
                        </a:rPr>
                        <a:t>ablo </a:t>
                      </a:r>
                      <a:r>
                        <a:rPr lang="es-MX" sz="1500" b="1" dirty="0">
                          <a:effectLst/>
                          <a:latin typeface="Times New Roman" panose="02020603050405020304" pitchFamily="18" charset="0"/>
                          <a:cs typeface="Times New Roman" panose="02020603050405020304" pitchFamily="18" charset="0"/>
                        </a:rPr>
                        <a:t>4 te verilen limitlere uyulacaktır.</a:t>
                      </a:r>
                      <a:endParaRPr lang="tr-TR" sz="1500" b="1" dirty="0">
                        <a:solidFill>
                          <a:schemeClr val="bg1"/>
                        </a:solidFill>
                        <a:effectLst/>
                        <a:latin typeface="Times New Roman" panose="02020603050405020304" pitchFamily="18" charset="0"/>
                        <a:ea typeface="Times New Roman"/>
                        <a:cs typeface="Times New Roman" panose="02020603050405020304" pitchFamily="18" charset="0"/>
                      </a:endParaRPr>
                    </a:p>
                  </a:txBody>
                  <a:tcPr marL="68580" marR="68580" marT="0" marB="0"/>
                </a:tc>
                <a:extLst>
                  <a:ext uri="{0D108BD9-81ED-4DB2-BD59-A6C34878D82A}">
                    <a16:rowId xmlns:a16="http://schemas.microsoft.com/office/drawing/2014/main" val="3494117859"/>
                  </a:ext>
                </a:extLst>
              </a:tr>
            </a:tbl>
          </a:graphicData>
        </a:graphic>
      </p:graphicFrame>
      <p:sp>
        <p:nvSpPr>
          <p:cNvPr id="5" name="Dikdörtgen 4"/>
          <p:cNvSpPr/>
          <p:nvPr/>
        </p:nvSpPr>
        <p:spPr>
          <a:xfrm>
            <a:off x="467544" y="116632"/>
            <a:ext cx="8352928" cy="369332"/>
          </a:xfrm>
          <a:prstGeom prst="rect">
            <a:avLst/>
          </a:prstGeom>
        </p:spPr>
        <p:txBody>
          <a:bodyPr wrap="square">
            <a:spAutoFit/>
          </a:bodyPr>
          <a:lstStyle/>
          <a:p>
            <a:pPr lvl="0" fontAlgn="base">
              <a:spcBef>
                <a:spcPct val="0"/>
              </a:spcBef>
              <a:spcAft>
                <a:spcPct val="0"/>
              </a:spcAft>
              <a:defRPr/>
            </a:pPr>
            <a:r>
              <a:rPr lang="tr-TR" b="1" dirty="0"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TABLO </a:t>
            </a:r>
            <a:r>
              <a:rPr lang="tr-TR"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23: DERİN DENİZ DEŞARJLARI İÇİN </a:t>
            </a:r>
            <a:r>
              <a:rPr lang="tr-TR" b="1" dirty="0"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UYGULANACAK KRİTERLER</a:t>
            </a:r>
            <a:endParaRPr lang="tr-TR"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14874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pPr algn="ctr"/>
            <a:endParaRPr lang="tr-TR" b="1" dirty="0" smtClean="0">
              <a:solidFill>
                <a:srgbClr val="FFFF00"/>
              </a:solidFill>
            </a:endParaRPr>
          </a:p>
          <a:p>
            <a:pPr algn="ctr"/>
            <a:endParaRPr lang="tr-TR" b="1" dirty="0" smtClean="0">
              <a:solidFill>
                <a:srgbClr val="FFFF00"/>
              </a:solidFill>
            </a:endParaRPr>
          </a:p>
          <a:p>
            <a:pPr algn="ctr">
              <a:buNone/>
            </a:pPr>
            <a:r>
              <a:rPr lang="tr-TR" sz="4800" b="1" dirty="0" smtClean="0">
                <a:solidFill>
                  <a:srgbClr val="FFFF00"/>
                </a:solidFill>
              </a:rPr>
              <a:t>İzleme</a:t>
            </a:r>
            <a:endParaRPr lang="tr-TR" sz="4800" b="1" dirty="0">
              <a:solidFill>
                <a:srgbClr val="FFFF00"/>
              </a:solidFill>
            </a:endParaRPr>
          </a:p>
        </p:txBody>
      </p:sp>
    </p:spTree>
    <p:extLst>
      <p:ext uri="{BB962C8B-B14F-4D97-AF65-F5344CB8AC3E}">
        <p14:creationId xmlns:p14="http://schemas.microsoft.com/office/powerpoint/2010/main" val="7068090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dirty="0">
                <a:solidFill>
                  <a:srgbClr val="FFFF00"/>
                </a:solidFill>
                <a:latin typeface="pt_sansbold"/>
              </a:rPr>
              <a:t>Derin deniz deşarjı nedir?</a:t>
            </a:r>
            <a:endParaRPr lang="tr-TR" dirty="0">
              <a:solidFill>
                <a:srgbClr val="FFFF00"/>
              </a:solidFill>
            </a:endParaRPr>
          </a:p>
        </p:txBody>
      </p:sp>
      <p:sp>
        <p:nvSpPr>
          <p:cNvPr id="3" name="2 İçerik Yer Tutucusu"/>
          <p:cNvSpPr>
            <a:spLocks noGrp="1"/>
          </p:cNvSpPr>
          <p:nvPr>
            <p:ph idx="1"/>
          </p:nvPr>
        </p:nvSpPr>
        <p:spPr/>
        <p:txBody>
          <a:bodyPr>
            <a:normAutofit/>
          </a:bodyPr>
          <a:lstStyle/>
          <a:p>
            <a:r>
              <a:rPr lang="tr-TR" b="1" dirty="0" err="1" smtClean="0"/>
              <a:t>Atıksuyun</a:t>
            </a:r>
            <a:r>
              <a:rPr lang="tr-TR" b="1" dirty="0" smtClean="0"/>
              <a:t> sahilden </a:t>
            </a:r>
            <a:r>
              <a:rPr lang="tr-TR" b="1" dirty="0"/>
              <a:t>belirli </a:t>
            </a:r>
            <a:r>
              <a:rPr lang="tr-TR" b="1" dirty="0" smtClean="0"/>
              <a:t>uzaklıkta deniz dibine </a:t>
            </a:r>
            <a:r>
              <a:rPr lang="tr-TR" b="1" dirty="0"/>
              <a:t>boru ve </a:t>
            </a:r>
            <a:r>
              <a:rPr lang="tr-TR" b="1" dirty="0" err="1"/>
              <a:t>difüzörlerle</a:t>
            </a:r>
            <a:r>
              <a:rPr lang="tr-TR" b="1" dirty="0"/>
              <a:t> deşarj edilmesi </a:t>
            </a:r>
            <a:r>
              <a:rPr lang="tr-TR" b="1" dirty="0" smtClean="0"/>
              <a:t>işlemidir. </a:t>
            </a:r>
          </a:p>
        </p:txBody>
      </p:sp>
      <p:pic>
        <p:nvPicPr>
          <p:cNvPr id="6" name="Resim 5"/>
          <p:cNvPicPr>
            <a:picLocks noChangeAspect="1"/>
          </p:cNvPicPr>
          <p:nvPr/>
        </p:nvPicPr>
        <p:blipFill>
          <a:blip r:embed="rId2"/>
          <a:stretch>
            <a:fillRect/>
          </a:stretch>
        </p:blipFill>
        <p:spPr>
          <a:xfrm>
            <a:off x="755576" y="3284984"/>
            <a:ext cx="7259999" cy="3204000"/>
          </a:xfrm>
          <a:prstGeom prst="rect">
            <a:avLst/>
          </a:prstGeom>
        </p:spPr>
      </p:pic>
    </p:spTree>
    <p:extLst>
      <p:ext uri="{BB962C8B-B14F-4D97-AF65-F5344CB8AC3E}">
        <p14:creationId xmlns:p14="http://schemas.microsoft.com/office/powerpoint/2010/main" val="10628710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381000" y="404664"/>
            <a:ext cx="8229600" cy="1143000"/>
          </a:xfrm>
        </p:spPr>
        <p:txBody>
          <a:bodyPr>
            <a:normAutofit fontScale="90000"/>
          </a:bodyPr>
          <a:lstStyle/>
          <a:p>
            <a:pPr>
              <a:lnSpc>
                <a:spcPct val="80000"/>
              </a:lnSpc>
            </a:pPr>
            <a:r>
              <a:rPr lang="tr-TR" altLang="tr-TR" sz="4000" b="1" dirty="0">
                <a:solidFill>
                  <a:srgbClr val="FFFF00"/>
                </a:solidFill>
              </a:rPr>
              <a:t>27.07.2006 tarih ve 2006/21 sayılı </a:t>
            </a:r>
            <a:br>
              <a:rPr lang="tr-TR" altLang="tr-TR" sz="4000" b="1" dirty="0">
                <a:solidFill>
                  <a:srgbClr val="FFFF00"/>
                </a:solidFill>
              </a:rPr>
            </a:br>
            <a:r>
              <a:rPr lang="tr-TR" altLang="tr-TR" sz="4000" b="1" dirty="0">
                <a:solidFill>
                  <a:srgbClr val="FFFF00"/>
                </a:solidFill>
              </a:rPr>
              <a:t>Derin Deniz Deşarjı Proje Onay Genelgesi</a:t>
            </a:r>
            <a:r>
              <a:rPr lang="tr-TR" altLang="tr-TR" b="1" u="sng" dirty="0">
                <a:solidFill>
                  <a:srgbClr val="FFFF00"/>
                </a:solidFill>
              </a:rPr>
              <a:t/>
            </a:r>
            <a:br>
              <a:rPr lang="tr-TR" altLang="tr-TR" b="1" u="sng" dirty="0">
                <a:solidFill>
                  <a:srgbClr val="FFFF00"/>
                </a:solidFill>
              </a:rPr>
            </a:br>
            <a:endParaRPr lang="tr-TR" altLang="tr-TR" dirty="0">
              <a:solidFill>
                <a:srgbClr val="FFFF00"/>
              </a:solidFill>
            </a:endParaRPr>
          </a:p>
        </p:txBody>
      </p:sp>
      <p:sp>
        <p:nvSpPr>
          <p:cNvPr id="89091" name="Rectangle 3"/>
          <p:cNvSpPr>
            <a:spLocks noGrp="1" noChangeArrowheads="1"/>
          </p:cNvSpPr>
          <p:nvPr>
            <p:ph idx="1"/>
          </p:nvPr>
        </p:nvSpPr>
        <p:spPr>
          <a:xfrm>
            <a:off x="381000" y="1268760"/>
            <a:ext cx="8439472" cy="5328592"/>
          </a:xfrm>
        </p:spPr>
        <p:txBody>
          <a:bodyPr/>
          <a:lstStyle/>
          <a:p>
            <a:pPr>
              <a:lnSpc>
                <a:spcPct val="80000"/>
              </a:lnSpc>
              <a:buFont typeface="Wingdings" panose="05000000000000000000" pitchFamily="2" charset="2"/>
              <a:buNone/>
            </a:pPr>
            <a:endParaRPr lang="tr-TR" altLang="tr-TR" sz="1900" dirty="0"/>
          </a:p>
          <a:p>
            <a:pPr>
              <a:lnSpc>
                <a:spcPct val="80000"/>
              </a:lnSpc>
              <a:buFont typeface="Wingdings" panose="05000000000000000000" pitchFamily="2" charset="2"/>
              <a:buNone/>
            </a:pPr>
            <a:r>
              <a:rPr lang="tr-TR" altLang="tr-TR" sz="2400" b="1" dirty="0">
                <a:solidFill>
                  <a:srgbClr val="FFFF00"/>
                </a:solidFill>
              </a:rPr>
              <a:t>İzleme, Bakım ve Kontrol:</a:t>
            </a:r>
            <a:r>
              <a:rPr lang="tr-TR" altLang="tr-TR" sz="2400" dirty="0">
                <a:solidFill>
                  <a:srgbClr val="FFFF00"/>
                </a:solidFill>
              </a:rPr>
              <a:t> (EK-1)</a:t>
            </a:r>
          </a:p>
          <a:p>
            <a:pPr>
              <a:lnSpc>
                <a:spcPct val="80000"/>
              </a:lnSpc>
              <a:buFont typeface="Wingdings" panose="05000000000000000000" pitchFamily="2" charset="2"/>
              <a:buNone/>
            </a:pPr>
            <a:endParaRPr lang="tr-TR" altLang="tr-TR" sz="2400" dirty="0"/>
          </a:p>
          <a:p>
            <a:pPr algn="just">
              <a:lnSpc>
                <a:spcPct val="80000"/>
              </a:lnSpc>
            </a:pPr>
            <a:r>
              <a:rPr lang="tr-TR" altLang="tr-TR" sz="2400" dirty="0"/>
              <a:t>Her yıl bahar ayında boru boyunca deşarj hattı </a:t>
            </a:r>
            <a:r>
              <a:rPr lang="tr-TR" altLang="tr-TR" sz="2400" u="sng" dirty="0">
                <a:solidFill>
                  <a:schemeClr val="accent6"/>
                </a:solidFill>
              </a:rPr>
              <a:t>kamera</a:t>
            </a:r>
            <a:r>
              <a:rPr lang="tr-TR" altLang="tr-TR" sz="2400" dirty="0">
                <a:solidFill>
                  <a:schemeClr val="accent6"/>
                </a:solidFill>
              </a:rPr>
              <a:t> ile kaydedilip kontrol edilerek kayıt altına alınır</a:t>
            </a:r>
            <a:r>
              <a:rPr lang="tr-TR" altLang="tr-TR" sz="2400" dirty="0"/>
              <a:t>. </a:t>
            </a:r>
          </a:p>
          <a:p>
            <a:pPr algn="just">
              <a:lnSpc>
                <a:spcPct val="80000"/>
              </a:lnSpc>
              <a:buFont typeface="Wingdings" panose="05000000000000000000" pitchFamily="2" charset="2"/>
              <a:buNone/>
            </a:pPr>
            <a:endParaRPr lang="tr-TR" altLang="tr-TR" sz="2400" dirty="0"/>
          </a:p>
          <a:p>
            <a:pPr algn="just">
              <a:lnSpc>
                <a:spcPct val="80000"/>
              </a:lnSpc>
            </a:pPr>
            <a:r>
              <a:rPr lang="tr-TR" altLang="tr-TR" sz="2400" dirty="0" err="1">
                <a:solidFill>
                  <a:schemeClr val="accent6"/>
                </a:solidFill>
              </a:rPr>
              <a:t>Difüzörlerde</a:t>
            </a:r>
            <a:r>
              <a:rPr lang="tr-TR" altLang="tr-TR" sz="2400" dirty="0">
                <a:solidFill>
                  <a:schemeClr val="accent6"/>
                </a:solidFill>
              </a:rPr>
              <a:t> tıkanıklık olup olmadığına </a:t>
            </a:r>
            <a:r>
              <a:rPr lang="tr-TR" altLang="tr-TR" sz="2400" dirty="0"/>
              <a:t>bakılır, besleme bacasındaki su seviyesi kontrol edilir, buradaki ani su artışı veya kesilmesi durumlarında müdahale edilir. </a:t>
            </a:r>
          </a:p>
          <a:p>
            <a:pPr algn="just">
              <a:lnSpc>
                <a:spcPct val="80000"/>
              </a:lnSpc>
              <a:buFont typeface="Wingdings" panose="05000000000000000000" pitchFamily="2" charset="2"/>
              <a:buNone/>
            </a:pPr>
            <a:endParaRPr lang="tr-TR" altLang="tr-TR" sz="2400" dirty="0"/>
          </a:p>
          <a:p>
            <a:pPr algn="just">
              <a:lnSpc>
                <a:spcPct val="80000"/>
              </a:lnSpc>
            </a:pPr>
            <a:r>
              <a:rPr lang="tr-TR" altLang="tr-TR" sz="2400" dirty="0"/>
              <a:t>Ayrıca bölgesel bazda alıcı ortamın deşarj sonrasındaki durumu takip altına alınır, </a:t>
            </a:r>
            <a:r>
              <a:rPr lang="tr-TR" altLang="tr-TR" sz="2400" dirty="0">
                <a:solidFill>
                  <a:schemeClr val="accent6"/>
                </a:solidFill>
              </a:rPr>
              <a:t>atık suyun yayılımı kontrol edilir</a:t>
            </a:r>
            <a:r>
              <a:rPr lang="tr-TR" altLang="tr-TR" sz="2400" dirty="0"/>
              <a:t>. Belirlenen Koruma </a:t>
            </a:r>
            <a:r>
              <a:rPr lang="tr-TR" altLang="tr-TR" sz="2400" dirty="0" smtClean="0"/>
              <a:t>Bölgesinde </a:t>
            </a:r>
            <a:r>
              <a:rPr lang="tr-TR" altLang="tr-TR" sz="2400" dirty="0"/>
              <a:t>ise </a:t>
            </a:r>
            <a:r>
              <a:rPr lang="tr-TR" altLang="tr-TR" sz="2400" dirty="0" err="1">
                <a:solidFill>
                  <a:schemeClr val="accent6"/>
                </a:solidFill>
              </a:rPr>
              <a:t>koliform</a:t>
            </a:r>
            <a:r>
              <a:rPr lang="tr-TR" altLang="tr-TR" sz="2400" dirty="0"/>
              <a:t> izlemesi yapılır.</a:t>
            </a:r>
          </a:p>
          <a:p>
            <a:pPr>
              <a:lnSpc>
                <a:spcPct val="80000"/>
              </a:lnSpc>
            </a:pPr>
            <a:endParaRPr lang="tr-TR" altLang="tr-TR" sz="1800" dirty="0"/>
          </a:p>
        </p:txBody>
      </p:sp>
    </p:spTree>
    <p:extLst>
      <p:ext uri="{BB962C8B-B14F-4D97-AF65-F5344CB8AC3E}">
        <p14:creationId xmlns:p14="http://schemas.microsoft.com/office/powerpoint/2010/main" val="27250667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457200" y="332656"/>
            <a:ext cx="8229600" cy="1143000"/>
          </a:xfrm>
        </p:spPr>
        <p:txBody>
          <a:bodyPr>
            <a:normAutofit fontScale="90000"/>
          </a:bodyPr>
          <a:lstStyle/>
          <a:p>
            <a:pPr marL="342900" lvl="0" indent="-342900">
              <a:lnSpc>
                <a:spcPct val="80000"/>
              </a:lnSpc>
              <a:spcBef>
                <a:spcPct val="20000"/>
              </a:spcBef>
            </a:pPr>
            <a:r>
              <a:rPr lang="tr-TR" altLang="tr-TR" sz="3600" b="1" dirty="0">
                <a:solidFill>
                  <a:srgbClr val="FFFF00"/>
                </a:solidFill>
                <a:ea typeface="+mn-ea"/>
                <a:cs typeface="+mn-cs"/>
              </a:rPr>
              <a:t>30.07.2009 tarih ve 2009/16 sayılı </a:t>
            </a:r>
            <a:r>
              <a:rPr lang="tr-TR" altLang="tr-TR" sz="3600" b="1" dirty="0" smtClean="0">
                <a:solidFill>
                  <a:srgbClr val="FFFF00"/>
                </a:solidFill>
                <a:ea typeface="+mn-ea"/>
                <a:cs typeface="+mn-cs"/>
              </a:rPr>
              <a:t/>
            </a:r>
            <a:br>
              <a:rPr lang="tr-TR" altLang="tr-TR" sz="3600" b="1" dirty="0" smtClean="0">
                <a:solidFill>
                  <a:srgbClr val="FFFF00"/>
                </a:solidFill>
                <a:ea typeface="+mn-ea"/>
                <a:cs typeface="+mn-cs"/>
              </a:rPr>
            </a:br>
            <a:r>
              <a:rPr lang="tr-TR" altLang="tr-TR" sz="3600" b="1" dirty="0" smtClean="0">
                <a:solidFill>
                  <a:srgbClr val="FFFF00"/>
                </a:solidFill>
                <a:ea typeface="+mn-ea"/>
                <a:cs typeface="+mn-cs"/>
              </a:rPr>
              <a:t>Derin </a:t>
            </a:r>
            <a:r>
              <a:rPr lang="tr-TR" altLang="tr-TR" sz="3600" b="1" dirty="0">
                <a:solidFill>
                  <a:srgbClr val="FFFF00"/>
                </a:solidFill>
                <a:ea typeface="+mn-ea"/>
                <a:cs typeface="+mn-cs"/>
              </a:rPr>
              <a:t>Deniz Deşarjı İzleme Genelgesi</a:t>
            </a:r>
            <a:r>
              <a:rPr lang="tr-TR" altLang="tr-TR" sz="2000" u="sng" dirty="0">
                <a:solidFill>
                  <a:srgbClr val="FFFFFF"/>
                </a:solidFill>
                <a:ea typeface="+mn-ea"/>
                <a:cs typeface="+mn-cs"/>
              </a:rPr>
              <a:t/>
            </a:r>
            <a:br>
              <a:rPr lang="tr-TR" altLang="tr-TR" sz="2000" u="sng" dirty="0">
                <a:solidFill>
                  <a:srgbClr val="FFFFFF"/>
                </a:solidFill>
                <a:ea typeface="+mn-ea"/>
                <a:cs typeface="+mn-cs"/>
              </a:rPr>
            </a:br>
            <a:endParaRPr lang="tr-TR" altLang="tr-TR" dirty="0"/>
          </a:p>
        </p:txBody>
      </p:sp>
      <p:sp>
        <p:nvSpPr>
          <p:cNvPr id="93187" name="Rectangle 3"/>
          <p:cNvSpPr>
            <a:spLocks noGrp="1" noChangeArrowheads="1"/>
          </p:cNvSpPr>
          <p:nvPr>
            <p:ph idx="1"/>
          </p:nvPr>
        </p:nvSpPr>
        <p:spPr>
          <a:xfrm>
            <a:off x="457200" y="1268760"/>
            <a:ext cx="8229600" cy="5400600"/>
          </a:xfrm>
        </p:spPr>
        <p:txBody>
          <a:bodyPr>
            <a:normAutofit/>
          </a:bodyPr>
          <a:lstStyle/>
          <a:p>
            <a:pPr algn="just">
              <a:lnSpc>
                <a:spcPct val="80000"/>
              </a:lnSpc>
              <a:buFont typeface="Wingdings" panose="05000000000000000000" pitchFamily="2" charset="2"/>
              <a:buNone/>
            </a:pPr>
            <a:r>
              <a:rPr lang="tr-TR" altLang="tr-TR" sz="2000" dirty="0" smtClean="0"/>
              <a:t>	</a:t>
            </a:r>
            <a:r>
              <a:rPr lang="tr-TR" altLang="tr-TR" sz="2800" b="1" dirty="0" smtClean="0">
                <a:solidFill>
                  <a:srgbClr val="FFFF00"/>
                </a:solidFill>
              </a:rPr>
              <a:t>Derin Deniz Deşarjlarının çevresel etkileri;</a:t>
            </a:r>
          </a:p>
          <a:p>
            <a:pPr algn="just">
              <a:lnSpc>
                <a:spcPct val="80000"/>
              </a:lnSpc>
            </a:pPr>
            <a:r>
              <a:rPr lang="tr-TR" altLang="tr-TR" sz="2800" dirty="0" err="1" smtClean="0"/>
              <a:t>atıksuda</a:t>
            </a:r>
            <a:r>
              <a:rPr lang="tr-TR" altLang="tr-TR" sz="2800" dirty="0" smtClean="0"/>
              <a:t> </a:t>
            </a:r>
            <a:endParaRPr lang="tr-TR" altLang="tr-TR" sz="2800" dirty="0"/>
          </a:p>
          <a:p>
            <a:pPr algn="just">
              <a:lnSpc>
                <a:spcPct val="80000"/>
              </a:lnSpc>
            </a:pPr>
            <a:r>
              <a:rPr lang="tr-TR" altLang="tr-TR" sz="2800" dirty="0"/>
              <a:t>alıcı ortamda </a:t>
            </a:r>
          </a:p>
          <a:p>
            <a:pPr algn="just">
              <a:lnSpc>
                <a:spcPct val="80000"/>
              </a:lnSpc>
            </a:pPr>
            <a:r>
              <a:rPr lang="tr-TR" altLang="tr-TR" sz="2800" dirty="0"/>
              <a:t>derin deniz deşarjı hattında</a:t>
            </a:r>
          </a:p>
          <a:p>
            <a:pPr algn="just">
              <a:lnSpc>
                <a:spcPct val="80000"/>
              </a:lnSpc>
              <a:buFont typeface="Wingdings" panose="05000000000000000000" pitchFamily="2" charset="2"/>
              <a:buNone/>
            </a:pPr>
            <a:endParaRPr lang="tr-TR" altLang="tr-TR" sz="2800" dirty="0" smtClean="0">
              <a:solidFill>
                <a:srgbClr val="FFFF00"/>
              </a:solidFill>
            </a:endParaRPr>
          </a:p>
          <a:p>
            <a:pPr algn="just">
              <a:lnSpc>
                <a:spcPct val="80000"/>
              </a:lnSpc>
              <a:buFont typeface="Wingdings" panose="05000000000000000000" pitchFamily="2" charset="2"/>
              <a:buNone/>
            </a:pPr>
            <a:r>
              <a:rPr lang="tr-TR" altLang="tr-TR" sz="2800" dirty="0" smtClean="0">
                <a:solidFill>
                  <a:srgbClr val="FFFF00"/>
                </a:solidFill>
              </a:rPr>
              <a:t>	</a:t>
            </a:r>
            <a:r>
              <a:rPr lang="tr-TR" altLang="tr-TR" sz="2800" b="1" dirty="0" smtClean="0">
                <a:solidFill>
                  <a:srgbClr val="FFFF00"/>
                </a:solidFill>
              </a:rPr>
              <a:t>Genelgede </a:t>
            </a:r>
            <a:r>
              <a:rPr lang="tr-TR" altLang="tr-TR" sz="2800" b="1" dirty="0">
                <a:solidFill>
                  <a:srgbClr val="FFFF00"/>
                </a:solidFill>
              </a:rPr>
              <a:t>verilen parametreler,</a:t>
            </a:r>
          </a:p>
          <a:p>
            <a:pPr algn="just">
              <a:lnSpc>
                <a:spcPct val="80000"/>
              </a:lnSpc>
            </a:pPr>
            <a:r>
              <a:rPr lang="tr-TR" altLang="tr-TR" sz="2800" dirty="0"/>
              <a:t>izleme </a:t>
            </a:r>
            <a:r>
              <a:rPr lang="tr-TR" altLang="tr-TR" sz="2800" dirty="0" smtClean="0"/>
              <a:t>noktalarında</a:t>
            </a:r>
            <a:endParaRPr lang="tr-TR" altLang="tr-TR" sz="2800" dirty="0"/>
          </a:p>
          <a:p>
            <a:pPr algn="just">
              <a:lnSpc>
                <a:spcPct val="80000"/>
              </a:lnSpc>
            </a:pPr>
            <a:r>
              <a:rPr lang="tr-TR" altLang="tr-TR" sz="2800" dirty="0"/>
              <a:t>izleme </a:t>
            </a:r>
            <a:r>
              <a:rPr lang="tr-TR" altLang="tr-TR" sz="2800" dirty="0" smtClean="0"/>
              <a:t>yöntemi ve</a:t>
            </a:r>
            <a:endParaRPr lang="tr-TR" altLang="tr-TR" sz="2800" dirty="0"/>
          </a:p>
          <a:p>
            <a:pPr algn="just">
              <a:lnSpc>
                <a:spcPct val="80000"/>
              </a:lnSpc>
            </a:pPr>
            <a:r>
              <a:rPr lang="tr-TR" altLang="tr-TR" sz="2800" dirty="0"/>
              <a:t>numune alma aralığına </a:t>
            </a:r>
            <a:r>
              <a:rPr lang="tr-TR" altLang="tr-TR" sz="2800" dirty="0" smtClean="0"/>
              <a:t>göre izlenir.</a:t>
            </a:r>
            <a:endParaRPr lang="tr-TR" altLang="tr-TR" sz="2800" dirty="0"/>
          </a:p>
          <a:p>
            <a:pPr algn="just">
              <a:lnSpc>
                <a:spcPct val="80000"/>
              </a:lnSpc>
              <a:buFont typeface="Wingdings" panose="05000000000000000000" pitchFamily="2" charset="2"/>
              <a:buNone/>
            </a:pPr>
            <a:endParaRPr lang="tr-TR" altLang="tr-TR" sz="2800" dirty="0"/>
          </a:p>
          <a:p>
            <a:pPr algn="just">
              <a:lnSpc>
                <a:spcPct val="80000"/>
              </a:lnSpc>
              <a:buFont typeface="Wingdings" panose="05000000000000000000" pitchFamily="2" charset="2"/>
              <a:buNone/>
            </a:pPr>
            <a:r>
              <a:rPr lang="tr-TR" altLang="tr-TR" sz="2800" dirty="0" smtClean="0"/>
              <a:t>	Derin </a:t>
            </a:r>
            <a:r>
              <a:rPr lang="tr-TR" altLang="tr-TR" sz="2800" dirty="0"/>
              <a:t>deniz deşarj izni alan kurum, kuruluş </a:t>
            </a:r>
            <a:r>
              <a:rPr lang="tr-TR" altLang="tr-TR" sz="2800" dirty="0" smtClean="0"/>
              <a:t>ve işletmeler </a:t>
            </a:r>
            <a:r>
              <a:rPr lang="tr-TR" altLang="tr-TR" sz="2800" dirty="0"/>
              <a:t>tarafından izlenir.</a:t>
            </a:r>
          </a:p>
        </p:txBody>
      </p:sp>
    </p:spTree>
    <p:extLst>
      <p:ext uri="{BB962C8B-B14F-4D97-AF65-F5344CB8AC3E}">
        <p14:creationId xmlns:p14="http://schemas.microsoft.com/office/powerpoint/2010/main" val="22732365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stretch>
            <a:fillRect/>
          </a:stretch>
        </p:blipFill>
        <p:spPr>
          <a:xfrm>
            <a:off x="324722" y="188640"/>
            <a:ext cx="8494556" cy="6516000"/>
          </a:xfrm>
          <a:prstGeom prst="rect">
            <a:avLst/>
          </a:prstGeom>
        </p:spPr>
      </p:pic>
    </p:spTree>
    <p:extLst>
      <p:ext uri="{BB962C8B-B14F-4D97-AF65-F5344CB8AC3E}">
        <p14:creationId xmlns:p14="http://schemas.microsoft.com/office/powerpoint/2010/main" val="2899241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rotWithShape="1">
          <a:blip r:embed="rId2"/>
          <a:srcRect l="3464" t="19724" r="6148" b="7090"/>
          <a:stretch/>
        </p:blipFill>
        <p:spPr>
          <a:xfrm>
            <a:off x="308197" y="1700808"/>
            <a:ext cx="8615731" cy="3924000"/>
          </a:xfrm>
          <a:prstGeom prst="rect">
            <a:avLst/>
          </a:prstGeom>
        </p:spPr>
      </p:pic>
    </p:spTree>
    <p:extLst>
      <p:ext uri="{BB962C8B-B14F-4D97-AF65-F5344CB8AC3E}">
        <p14:creationId xmlns:p14="http://schemas.microsoft.com/office/powerpoint/2010/main" val="21613125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rotWithShape="1">
          <a:blip r:embed="rId2"/>
          <a:srcRect l="15992" t="16542" r="11518" b="5500"/>
          <a:stretch/>
        </p:blipFill>
        <p:spPr>
          <a:xfrm>
            <a:off x="227760" y="1124744"/>
            <a:ext cx="8747990" cy="5292000"/>
          </a:xfrm>
          <a:prstGeom prst="rect">
            <a:avLst/>
          </a:prstGeom>
        </p:spPr>
      </p:pic>
    </p:spTree>
    <p:extLst>
      <p:ext uri="{BB962C8B-B14F-4D97-AF65-F5344CB8AC3E}">
        <p14:creationId xmlns:p14="http://schemas.microsoft.com/office/powerpoint/2010/main" val="35551018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2"/>
          <a:srcRect l="12395" t="16951" r="7511" b="8465"/>
          <a:stretch/>
        </p:blipFill>
        <p:spPr>
          <a:xfrm>
            <a:off x="251520" y="1196752"/>
            <a:ext cx="8522172" cy="4464000"/>
          </a:xfrm>
          <a:prstGeom prst="rect">
            <a:avLst/>
          </a:prstGeom>
        </p:spPr>
      </p:pic>
    </p:spTree>
    <p:extLst>
      <p:ext uri="{BB962C8B-B14F-4D97-AF65-F5344CB8AC3E}">
        <p14:creationId xmlns:p14="http://schemas.microsoft.com/office/powerpoint/2010/main" val="27373509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tr-TR" altLang="tr-TR" b="1" dirty="0">
                <a:solidFill>
                  <a:srgbClr val="FFFF00"/>
                </a:solidFill>
              </a:rPr>
              <a:t>SKKY Madde 29</a:t>
            </a:r>
          </a:p>
        </p:txBody>
      </p:sp>
      <p:sp>
        <p:nvSpPr>
          <p:cNvPr id="87043" name="Rectangle 3"/>
          <p:cNvSpPr>
            <a:spLocks noGrp="1" noChangeArrowheads="1"/>
          </p:cNvSpPr>
          <p:nvPr>
            <p:ph idx="1"/>
          </p:nvPr>
        </p:nvSpPr>
        <p:spPr>
          <a:xfrm>
            <a:off x="457200" y="1600200"/>
            <a:ext cx="8435280" cy="4525963"/>
          </a:xfrm>
        </p:spPr>
        <p:txBody>
          <a:bodyPr/>
          <a:lstStyle/>
          <a:p>
            <a:pPr>
              <a:lnSpc>
                <a:spcPct val="90000"/>
              </a:lnSpc>
            </a:pPr>
            <a:r>
              <a:rPr lang="tr-TR" altLang="tr-TR" sz="3400" dirty="0"/>
              <a:t>Derin deniz deşarjı ile sonuçlanan bütün </a:t>
            </a:r>
            <a:r>
              <a:rPr lang="tr-TR" altLang="tr-TR" sz="3400" dirty="0" err="1"/>
              <a:t>atıksu</a:t>
            </a:r>
            <a:r>
              <a:rPr lang="tr-TR" altLang="tr-TR" sz="3400" dirty="0"/>
              <a:t> arıtma veya ön arıtma tesislerinin çıkış noktasında numune alma bacası, </a:t>
            </a:r>
            <a:r>
              <a:rPr lang="tr-TR" altLang="tr-TR" sz="3400" dirty="0" err="1"/>
              <a:t>atıksu</a:t>
            </a:r>
            <a:r>
              <a:rPr lang="tr-TR" altLang="tr-TR" sz="3400" dirty="0"/>
              <a:t> debisi </a:t>
            </a:r>
            <a:r>
              <a:rPr lang="tr-TR" altLang="tr-TR" sz="3400" dirty="0">
                <a:solidFill>
                  <a:schemeClr val="accent6"/>
                </a:solidFill>
              </a:rPr>
              <a:t>1000 m</a:t>
            </a:r>
            <a:r>
              <a:rPr lang="tr-TR" altLang="tr-TR" sz="3600" baseline="30000" dirty="0">
                <a:solidFill>
                  <a:schemeClr val="accent6"/>
                </a:solidFill>
              </a:rPr>
              <a:t>3</a:t>
            </a:r>
            <a:r>
              <a:rPr lang="tr-TR" altLang="tr-TR" sz="3400" dirty="0">
                <a:solidFill>
                  <a:schemeClr val="accent6"/>
                </a:solidFill>
              </a:rPr>
              <a:t>/gün</a:t>
            </a:r>
            <a:r>
              <a:rPr lang="tr-TR" altLang="tr-TR" sz="3400" dirty="0"/>
              <a:t> üzerinde olan tesislerin ise, ayrıca </a:t>
            </a:r>
            <a:r>
              <a:rPr lang="tr-TR" altLang="tr-TR" sz="3400" dirty="0">
                <a:solidFill>
                  <a:schemeClr val="accent6"/>
                </a:solidFill>
              </a:rPr>
              <a:t>otomatik numune </a:t>
            </a:r>
            <a:r>
              <a:rPr lang="tr-TR" altLang="tr-TR" sz="3400" dirty="0"/>
              <a:t>alma ve debi ölçme cihazlarını bulundurmaları zorunludur.</a:t>
            </a:r>
          </a:p>
          <a:p>
            <a:pPr algn="just">
              <a:lnSpc>
                <a:spcPct val="90000"/>
              </a:lnSpc>
            </a:pPr>
            <a:endParaRPr lang="tr-TR" altLang="tr-TR" sz="3400" dirty="0"/>
          </a:p>
        </p:txBody>
      </p:sp>
    </p:spTree>
    <p:extLst>
      <p:ext uri="{BB962C8B-B14F-4D97-AF65-F5344CB8AC3E}">
        <p14:creationId xmlns:p14="http://schemas.microsoft.com/office/powerpoint/2010/main" val="34411902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850"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6309" name="Photo Editor Photo" r:id="rId3" imgW="6439799" imgH="4780952" progId="">
                  <p:embed/>
                </p:oleObj>
              </mc:Choice>
              <mc:Fallback>
                <p:oleObj name="Photo Editor Photo" r:id="rId3" imgW="6439799" imgH="4780952" progId="">
                  <p:embed/>
                  <p:pic>
                    <p:nvPicPr>
                      <p:cNvPr id="7885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8851" name="Text Box 3"/>
          <p:cNvSpPr txBox="1">
            <a:spLocks noChangeArrowheads="1"/>
          </p:cNvSpPr>
          <p:nvPr/>
        </p:nvSpPr>
        <p:spPr bwMode="auto">
          <a:xfrm>
            <a:off x="304800" y="2209800"/>
            <a:ext cx="4191000" cy="457200"/>
          </a:xfrm>
          <a:prstGeom prst="rect">
            <a:avLst/>
          </a:prstGeom>
          <a:noFill/>
          <a:ln w="9525">
            <a:noFill/>
            <a:miter lim="800000"/>
            <a:headEnd/>
            <a:tailEnd/>
          </a:ln>
          <a:effectLst/>
        </p:spPr>
        <p:txBody>
          <a:bodyPr>
            <a:spAutoFit/>
          </a:bodyPr>
          <a:lstStyle/>
          <a:p>
            <a:pPr>
              <a:spcBef>
                <a:spcPct val="50000"/>
              </a:spcBef>
            </a:pPr>
            <a:endParaRPr lang="en-GB" sz="2400"/>
          </a:p>
        </p:txBody>
      </p:sp>
      <p:sp>
        <p:nvSpPr>
          <p:cNvPr id="4" name="Text Box 3"/>
          <p:cNvSpPr txBox="1">
            <a:spLocks noChangeArrowheads="1"/>
          </p:cNvSpPr>
          <p:nvPr/>
        </p:nvSpPr>
        <p:spPr bwMode="auto">
          <a:xfrm>
            <a:off x="539552" y="188640"/>
            <a:ext cx="86044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pPr>
            <a:r>
              <a:rPr lang="tr-TR" altLang="en-US" sz="3200" b="1" dirty="0" smtClean="0">
                <a:solidFill>
                  <a:srgbClr val="FF0000"/>
                </a:solidFill>
              </a:rPr>
              <a:t>Antalya – Hurma Deniz deşarjının </a:t>
            </a:r>
            <a:r>
              <a:rPr lang="tr-TR" altLang="en-US" sz="3200" b="1" dirty="0">
                <a:solidFill>
                  <a:srgbClr val="FF0000"/>
                </a:solidFill>
              </a:rPr>
              <a:t>i</a:t>
            </a:r>
            <a:r>
              <a:rPr lang="tr-TR" altLang="en-US" sz="3200" b="1" dirty="0" smtClean="0">
                <a:solidFill>
                  <a:srgbClr val="FF0000"/>
                </a:solidFill>
              </a:rPr>
              <a:t>zlenmesi</a:t>
            </a:r>
            <a:endParaRPr lang="tr-TR" altLang="en-US" sz="2400" dirty="0"/>
          </a:p>
        </p:txBody>
      </p:sp>
    </p:spTree>
    <p:extLst>
      <p:ext uri="{BB962C8B-B14F-4D97-AF65-F5344CB8AC3E}">
        <p14:creationId xmlns:p14="http://schemas.microsoft.com/office/powerpoint/2010/main" val="12536425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78850"/>
                                        </p:tgtEl>
                                        <p:attrNameLst>
                                          <p:attrName>style.visibility</p:attrName>
                                        </p:attrNameLst>
                                      </p:cBhvr>
                                      <p:to>
                                        <p:strVal val="visible"/>
                                      </p:to>
                                    </p:set>
                                    <p:animEffect transition="in" filter="dissolve">
                                      <p:cBhvr>
                                        <p:cTn id="7" dur="500"/>
                                        <p:tgtEl>
                                          <p:spTgt spid="78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6" name="Rectangle 4"/>
          <p:cNvSpPr>
            <a:spLocks noGrp="1" noChangeArrowheads="1"/>
          </p:cNvSpPr>
          <p:nvPr>
            <p:ph sz="half" idx="1"/>
          </p:nvPr>
        </p:nvSpPr>
        <p:spPr>
          <a:xfrm>
            <a:off x="495300" y="1524000"/>
            <a:ext cx="4076700" cy="4876800"/>
          </a:xfrm>
        </p:spPr>
        <p:txBody>
          <a:bodyPr/>
          <a:lstStyle/>
          <a:p>
            <a:pPr marL="457200" indent="-457200" eaLnBrk="1" hangingPunct="1">
              <a:defRPr/>
            </a:pPr>
            <a:r>
              <a:rPr lang="tr-TR" b="1" dirty="0" smtClean="0"/>
              <a:t>İzleme programı 1999 yılında başlamıştır.</a:t>
            </a:r>
            <a:endParaRPr lang="en-US" b="1" dirty="0" smtClean="0"/>
          </a:p>
          <a:p>
            <a:pPr marL="457200" indent="-457200" eaLnBrk="1" hangingPunct="1">
              <a:defRPr/>
            </a:pPr>
            <a:r>
              <a:rPr lang="tr-TR" b="1" dirty="0" smtClean="0"/>
              <a:t>4 yıl devam etmiştir. </a:t>
            </a:r>
          </a:p>
          <a:p>
            <a:pPr marL="457200" indent="-457200" eaLnBrk="1" hangingPunct="1">
              <a:defRPr/>
            </a:pPr>
            <a:r>
              <a:rPr lang="tr-TR" b="1" dirty="0" smtClean="0"/>
              <a:t>Açık deniz istasyonları</a:t>
            </a:r>
            <a:endParaRPr lang="en-US" b="1" dirty="0" smtClean="0"/>
          </a:p>
          <a:p>
            <a:pPr marL="457200" indent="-457200" eaLnBrk="1" hangingPunct="1">
              <a:defRPr/>
            </a:pPr>
            <a:r>
              <a:rPr lang="tr-TR" b="1" dirty="0" smtClean="0"/>
              <a:t>Kıyı istasyonları</a:t>
            </a:r>
            <a:endParaRPr lang="en-US" b="1" dirty="0" smtClean="0"/>
          </a:p>
          <a:p>
            <a:pPr marL="1027113" lvl="1" indent="-455613" eaLnBrk="1" hangingPunct="1">
              <a:buFont typeface="Wingdings" panose="05000000000000000000" pitchFamily="2" charset="2"/>
              <a:buNone/>
              <a:defRPr/>
            </a:pPr>
            <a:endParaRPr lang="en-US" dirty="0" smtClean="0"/>
          </a:p>
          <a:p>
            <a:pPr marL="457200" indent="-457200" eaLnBrk="1" hangingPunct="1">
              <a:defRPr/>
            </a:pPr>
            <a:endParaRPr lang="en-GB" dirty="0" smtClean="0"/>
          </a:p>
        </p:txBody>
      </p:sp>
      <p:pic>
        <p:nvPicPr>
          <p:cNvPr id="38916" name="Picture 7" descr="\\Cevre_ara\oby\guncel\papers\ireland\ant_sunu.wmf"/>
          <p:cNvPicPr>
            <a:picLocks noChangeAspect="1" noChangeArrowheads="1"/>
          </p:cNvPicPr>
          <p:nvPr/>
        </p:nvPicPr>
        <p:blipFill>
          <a:blip r:embed="rId2" cstate="print">
            <a:extLst>
              <a:ext uri="{28A0092B-C50C-407E-A947-70E740481C1C}">
                <a14:useLocalDpi xmlns:a14="http://schemas.microsoft.com/office/drawing/2010/main" val="0"/>
              </a:ext>
            </a:extLst>
          </a:blip>
          <a:srcRect l="33621" t="6798" r="28984" b="7477"/>
          <a:stretch>
            <a:fillRect/>
          </a:stretch>
        </p:blipFill>
        <p:spPr bwMode="auto">
          <a:xfrm>
            <a:off x="4800600" y="1196975"/>
            <a:ext cx="4343400"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90617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3241" name="Image" r:id="rId3" imgW="11000000" imgH="7306695" progId="PhotoDeluxe.Image.2">
                  <p:embed/>
                </p:oleObj>
              </mc:Choice>
              <mc:Fallback>
                <p:oleObj name="Image" r:id="rId3" imgW="11000000" imgH="7306695" progId="PhotoDeluxe.Image.2">
                  <p:embed/>
                  <p:pic>
                    <p:nvPicPr>
                      <p:cNvPr id="512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3" name="Text Box 3"/>
          <p:cNvSpPr txBox="1">
            <a:spLocks noChangeArrowheads="1"/>
          </p:cNvSpPr>
          <p:nvPr/>
        </p:nvSpPr>
        <p:spPr bwMode="auto">
          <a:xfrm>
            <a:off x="-540568" y="188640"/>
            <a:ext cx="7315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pPr>
            <a:r>
              <a:rPr lang="tr-TR" altLang="en-US" sz="3200" b="1" dirty="0">
                <a:solidFill>
                  <a:srgbClr val="FF0000"/>
                </a:solidFill>
              </a:rPr>
              <a:t>ÖLÇÜMLER VE ANALİZLER</a:t>
            </a:r>
            <a:endParaRPr lang="tr-TR" altLang="en-US" sz="2400" dirty="0"/>
          </a:p>
        </p:txBody>
      </p:sp>
      <p:sp>
        <p:nvSpPr>
          <p:cNvPr id="5124" name="Rectangle 4"/>
          <p:cNvSpPr>
            <a:spLocks noChangeArrowheads="1"/>
          </p:cNvSpPr>
          <p:nvPr/>
        </p:nvSpPr>
        <p:spPr bwMode="auto">
          <a:xfrm>
            <a:off x="107504" y="2348880"/>
            <a:ext cx="49688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buFontTx/>
              <a:buChar char="•"/>
            </a:pPr>
            <a:r>
              <a:rPr lang="tr-TR" altLang="en-US" sz="2400" b="1" dirty="0" smtClean="0">
                <a:solidFill>
                  <a:srgbClr val="FFFF00"/>
                </a:solidFill>
              </a:rPr>
              <a:t> Saha ölçümleri</a:t>
            </a:r>
          </a:p>
          <a:p>
            <a:pPr eaLnBrk="1" hangingPunct="1">
              <a:spcBef>
                <a:spcPct val="50000"/>
              </a:spcBef>
              <a:buFontTx/>
              <a:buChar char="•"/>
            </a:pPr>
            <a:r>
              <a:rPr lang="tr-TR" altLang="en-US" sz="2400" b="1" dirty="0" smtClean="0">
                <a:solidFill>
                  <a:srgbClr val="FFFF00"/>
                </a:solidFill>
              </a:rPr>
              <a:t> Deniz suyu analizleri</a:t>
            </a:r>
            <a:endParaRPr lang="tr-TR" altLang="en-US" sz="2400" b="1" dirty="0">
              <a:solidFill>
                <a:srgbClr val="FFFF00"/>
              </a:solidFill>
            </a:endParaRPr>
          </a:p>
          <a:p>
            <a:pPr eaLnBrk="1" hangingPunct="1">
              <a:spcBef>
                <a:spcPct val="50000"/>
              </a:spcBef>
              <a:buFontTx/>
              <a:buChar char="•"/>
            </a:pPr>
            <a:r>
              <a:rPr lang="tr-TR" altLang="en-US" sz="2400" b="1" dirty="0" smtClean="0">
                <a:solidFill>
                  <a:srgbClr val="FFFF00"/>
                </a:solidFill>
              </a:rPr>
              <a:t> </a:t>
            </a:r>
            <a:r>
              <a:rPr lang="tr-TR" altLang="en-US" sz="2400" b="1" dirty="0" err="1" smtClean="0">
                <a:solidFill>
                  <a:srgbClr val="FFFF00"/>
                </a:solidFill>
              </a:rPr>
              <a:t>Sediment</a:t>
            </a:r>
            <a:r>
              <a:rPr lang="tr-TR" altLang="en-US" sz="2400" b="1" dirty="0" smtClean="0">
                <a:solidFill>
                  <a:srgbClr val="FFFF00"/>
                </a:solidFill>
              </a:rPr>
              <a:t> analizleri</a:t>
            </a:r>
            <a:endParaRPr lang="tr-TR" altLang="en-US" sz="2400" b="1" dirty="0">
              <a:solidFill>
                <a:srgbClr val="FFFF00"/>
              </a:solidFill>
            </a:endParaRPr>
          </a:p>
        </p:txBody>
      </p:sp>
    </p:spTree>
    <p:extLst>
      <p:ext uri="{BB962C8B-B14F-4D97-AF65-F5344CB8AC3E}">
        <p14:creationId xmlns:p14="http://schemas.microsoft.com/office/powerpoint/2010/main" val="384678520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p:txBody>
          <a:bodyPr>
            <a:normAutofit/>
          </a:bodyPr>
          <a:lstStyle/>
          <a:p>
            <a:r>
              <a:rPr lang="tr-TR" sz="3600" b="1" dirty="0" smtClean="0">
                <a:solidFill>
                  <a:srgbClr val="FFFF00"/>
                </a:solidFill>
              </a:rPr>
              <a:t>Derin </a:t>
            </a:r>
            <a:r>
              <a:rPr lang="tr-TR" sz="3600" b="1" dirty="0" smtClean="0">
                <a:solidFill>
                  <a:srgbClr val="FFFF00"/>
                </a:solidFill>
              </a:rPr>
              <a:t>deniz deşarjları</a:t>
            </a:r>
            <a:r>
              <a:rPr lang="tr-TR" sz="3600" b="1" dirty="0" smtClean="0">
                <a:solidFill>
                  <a:srgbClr val="FFFF00"/>
                </a:solidFill>
              </a:rPr>
              <a:t>;</a:t>
            </a:r>
            <a:endParaRPr lang="tr-TR" sz="3600" b="1" dirty="0" smtClean="0">
              <a:solidFill>
                <a:srgbClr val="FFFF00"/>
              </a:solidFill>
            </a:endParaRPr>
          </a:p>
          <a:p>
            <a:pPr lvl="1">
              <a:buFont typeface="Wingdings" panose="05000000000000000000" pitchFamily="2" charset="2"/>
              <a:buChar char="Ø"/>
            </a:pPr>
            <a:r>
              <a:rPr lang="tr-TR" sz="3600" b="1" dirty="0" err="1" smtClean="0"/>
              <a:t>Atıksu</a:t>
            </a:r>
            <a:endParaRPr lang="tr-TR" sz="3600" b="1" dirty="0" smtClean="0"/>
          </a:p>
          <a:p>
            <a:pPr lvl="1">
              <a:buFont typeface="Wingdings" panose="05000000000000000000" pitchFamily="2" charset="2"/>
              <a:buChar char="Ø"/>
            </a:pPr>
            <a:r>
              <a:rPr lang="tr-TR" sz="3600" b="1" dirty="0" smtClean="0"/>
              <a:t>Termal su</a:t>
            </a:r>
          </a:p>
          <a:p>
            <a:pPr lvl="1">
              <a:buFont typeface="Wingdings" panose="05000000000000000000" pitchFamily="2" charset="2"/>
              <a:buChar char="Ø"/>
            </a:pPr>
            <a:r>
              <a:rPr lang="tr-TR" sz="3600" b="1" dirty="0" smtClean="0"/>
              <a:t>Tuzlu su için uygulanır. </a:t>
            </a:r>
          </a:p>
        </p:txBody>
      </p:sp>
      <p:sp>
        <p:nvSpPr>
          <p:cNvPr id="4" name="Oval 3"/>
          <p:cNvSpPr/>
          <p:nvPr/>
        </p:nvSpPr>
        <p:spPr>
          <a:xfrm>
            <a:off x="683568" y="2204864"/>
            <a:ext cx="2088232" cy="7920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3708527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sef"/>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11188" y="384175"/>
            <a:ext cx="7921625" cy="5637213"/>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66997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sef 00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95288" y="527050"/>
            <a:ext cx="8280400" cy="5392738"/>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91470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2"/>
          <p:cNvSpPr txBox="1">
            <a:spLocks noChangeArrowheads="1"/>
          </p:cNvSpPr>
          <p:nvPr/>
        </p:nvSpPr>
        <p:spPr bwMode="auto">
          <a:xfrm>
            <a:off x="3779912" y="1988840"/>
            <a:ext cx="50292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buClr>
                <a:srgbClr val="FF0000"/>
              </a:buClr>
              <a:buFont typeface="Wingdings" panose="05000000000000000000" pitchFamily="2" charset="2"/>
              <a:buChar char="Ø"/>
            </a:pPr>
            <a:endParaRPr lang="tr-TR" altLang="en-US" sz="2400" b="1" dirty="0" smtClean="0"/>
          </a:p>
          <a:p>
            <a:pPr eaLnBrk="1" hangingPunct="1">
              <a:spcBef>
                <a:spcPct val="50000"/>
              </a:spcBef>
              <a:buClr>
                <a:srgbClr val="FF0000"/>
              </a:buClr>
              <a:buFont typeface="Wingdings" panose="05000000000000000000" pitchFamily="2" charset="2"/>
              <a:buChar char="Ø"/>
            </a:pPr>
            <a:r>
              <a:rPr lang="tr-TR" altLang="en-US" sz="2400" b="1" dirty="0" smtClean="0"/>
              <a:t>Su kalitesi </a:t>
            </a:r>
            <a:r>
              <a:rPr lang="tr-TR" altLang="en-US" sz="2400" b="1" dirty="0"/>
              <a:t>ölçümleri yılda dört defa yapılmıştır (Ocak, Nisan, Temmuz ve Ekim).</a:t>
            </a:r>
          </a:p>
          <a:p>
            <a:pPr eaLnBrk="1" hangingPunct="1">
              <a:spcBef>
                <a:spcPct val="50000"/>
              </a:spcBef>
              <a:buClr>
                <a:srgbClr val="FF0000"/>
              </a:buClr>
              <a:buFont typeface="Wingdings" panose="05000000000000000000" pitchFamily="2" charset="2"/>
              <a:buChar char="Ø"/>
            </a:pPr>
            <a:r>
              <a:rPr lang="tr-TR" altLang="en-US" sz="2400" b="1" dirty="0"/>
              <a:t>Örnekler, </a:t>
            </a:r>
            <a:r>
              <a:rPr lang="tr-TR" altLang="en-US" sz="2400" b="1" dirty="0" smtClean="0"/>
              <a:t>yüzey</a:t>
            </a:r>
            <a:r>
              <a:rPr lang="tr-TR" altLang="en-US" sz="2400" b="1" dirty="0"/>
              <a:t>, orta ve taban tabakalarından alınmıştır. </a:t>
            </a:r>
          </a:p>
        </p:txBody>
      </p:sp>
      <p:sp>
        <p:nvSpPr>
          <p:cNvPr id="7172" name="Text Box 3"/>
          <p:cNvSpPr txBox="1">
            <a:spLocks noChangeArrowheads="1"/>
          </p:cNvSpPr>
          <p:nvPr/>
        </p:nvSpPr>
        <p:spPr bwMode="auto">
          <a:xfrm>
            <a:off x="990600" y="304800"/>
            <a:ext cx="76136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pPr>
            <a:r>
              <a:rPr lang="tr-TR" altLang="en-US" sz="3200" b="1" dirty="0">
                <a:solidFill>
                  <a:srgbClr val="FFFF00"/>
                </a:solidFill>
              </a:rPr>
              <a:t>SU </a:t>
            </a:r>
            <a:r>
              <a:rPr lang="tr-TR" altLang="en-US" sz="3200" b="1" dirty="0" smtClean="0">
                <a:solidFill>
                  <a:srgbClr val="FFFF00"/>
                </a:solidFill>
              </a:rPr>
              <a:t>KALİTESİ </a:t>
            </a:r>
            <a:r>
              <a:rPr lang="tr-TR" altLang="en-US" sz="3200" b="1" dirty="0">
                <a:solidFill>
                  <a:srgbClr val="FFFF00"/>
                </a:solidFill>
              </a:rPr>
              <a:t>ÖLÇÜMLERİ</a:t>
            </a:r>
          </a:p>
        </p:txBody>
      </p:sp>
      <p:graphicFrame>
        <p:nvGraphicFramePr>
          <p:cNvPr id="7170" name="Object 4"/>
          <p:cNvGraphicFramePr>
            <a:graphicFrameLocks noChangeAspect="1"/>
          </p:cNvGraphicFramePr>
          <p:nvPr>
            <p:extLst>
              <p:ext uri="{D42A27DB-BD31-4B8C-83A1-F6EECF244321}">
                <p14:modId xmlns:p14="http://schemas.microsoft.com/office/powerpoint/2010/main" val="128331521"/>
              </p:ext>
            </p:extLst>
          </p:nvPr>
        </p:nvGraphicFramePr>
        <p:xfrm>
          <a:off x="395055" y="1196752"/>
          <a:ext cx="3365376" cy="5073830"/>
        </p:xfrm>
        <a:graphic>
          <a:graphicData uri="http://schemas.openxmlformats.org/presentationml/2006/ole">
            <mc:AlternateContent xmlns:mc="http://schemas.openxmlformats.org/markup-compatibility/2006">
              <mc:Choice xmlns:v="urn:schemas-microsoft-com:vml" Requires="v">
                <p:oleObj spid="_x0000_s4264" name="Image" r:id="rId3" imgW="7249537" imgH="10926700" progId="PhotoDeluxe.Image.2">
                  <p:embed/>
                </p:oleObj>
              </mc:Choice>
              <mc:Fallback>
                <p:oleObj name="Image" r:id="rId3" imgW="7249537" imgH="10926700" progId="PhotoDeluxe.Image.2">
                  <p:embed/>
                  <p:pic>
                    <p:nvPicPr>
                      <p:cNvPr id="717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055" y="1196752"/>
                        <a:ext cx="3365376" cy="5073830"/>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865385744"/>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2"/>
          <p:cNvSpPr txBox="1">
            <a:spLocks noChangeArrowheads="1"/>
          </p:cNvSpPr>
          <p:nvPr/>
        </p:nvSpPr>
        <p:spPr bwMode="auto">
          <a:xfrm>
            <a:off x="4355976" y="2348880"/>
            <a:ext cx="410527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buClr>
                <a:srgbClr val="FF0000"/>
              </a:buClr>
              <a:buFont typeface="Wingdings" panose="05000000000000000000" pitchFamily="2" charset="2"/>
              <a:buNone/>
            </a:pPr>
            <a:endParaRPr lang="tr-TR" altLang="en-US" sz="2400" b="1" dirty="0"/>
          </a:p>
          <a:p>
            <a:pPr eaLnBrk="1" hangingPunct="1">
              <a:spcBef>
                <a:spcPct val="50000"/>
              </a:spcBef>
              <a:buClr>
                <a:srgbClr val="FF0000"/>
              </a:buClr>
              <a:buFont typeface="Wingdings" panose="05000000000000000000" pitchFamily="2" charset="2"/>
              <a:buChar char="Ø"/>
            </a:pPr>
            <a:r>
              <a:rPr lang="tr-TR" altLang="en-US" sz="2400" b="1" dirty="0" err="1"/>
              <a:t>Hydro-Bios</a:t>
            </a:r>
            <a:r>
              <a:rPr lang="tr-TR" altLang="en-US" sz="2400" b="1" dirty="0"/>
              <a:t> çamur </a:t>
            </a:r>
            <a:r>
              <a:rPr lang="tr-TR" altLang="en-US" sz="2400" b="1" dirty="0" err="1" smtClean="0"/>
              <a:t>örnekleyicisi</a:t>
            </a:r>
            <a:r>
              <a:rPr lang="tr-TR" altLang="en-US" sz="2400" b="1" dirty="0" smtClean="0">
                <a:solidFill>
                  <a:srgbClr val="FF0000"/>
                </a:solidFill>
              </a:rPr>
              <a:t> </a:t>
            </a:r>
            <a:r>
              <a:rPr lang="tr-TR" altLang="en-US" sz="2400" b="1" dirty="0"/>
              <a:t>vinç sistemine bağlanmıştır. </a:t>
            </a:r>
          </a:p>
        </p:txBody>
      </p:sp>
      <p:graphicFrame>
        <p:nvGraphicFramePr>
          <p:cNvPr id="8194" name="Object 3"/>
          <p:cNvGraphicFramePr>
            <a:graphicFrameLocks noChangeAspect="1"/>
          </p:cNvGraphicFramePr>
          <p:nvPr>
            <p:extLst>
              <p:ext uri="{D42A27DB-BD31-4B8C-83A1-F6EECF244321}">
                <p14:modId xmlns:p14="http://schemas.microsoft.com/office/powerpoint/2010/main" val="4013999961"/>
              </p:ext>
            </p:extLst>
          </p:nvPr>
        </p:nvGraphicFramePr>
        <p:xfrm>
          <a:off x="539552" y="1484784"/>
          <a:ext cx="3240360" cy="5015309"/>
        </p:xfrm>
        <a:graphic>
          <a:graphicData uri="http://schemas.openxmlformats.org/presentationml/2006/ole">
            <mc:AlternateContent xmlns:mc="http://schemas.openxmlformats.org/markup-compatibility/2006">
              <mc:Choice xmlns:v="urn:schemas-microsoft-com:vml" Requires="v">
                <p:oleObj spid="_x0000_s5289" name="Image" r:id="rId3" imgW="7059010" imgH="10926700" progId="PhotoDeluxe.Image.2">
                  <p:embed/>
                </p:oleObj>
              </mc:Choice>
              <mc:Fallback>
                <p:oleObj name="Image" r:id="rId3" imgW="7059010" imgH="10926700" progId="PhotoDeluxe.Image.2">
                  <p:embed/>
                  <p:pic>
                    <p:nvPicPr>
                      <p:cNvPr id="819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484784"/>
                        <a:ext cx="3240360" cy="5015309"/>
                      </a:xfrm>
                      <a:prstGeom prst="rect">
                        <a:avLst/>
                      </a:prstGeom>
                      <a:noFill/>
                      <a:ln>
                        <a:noFill/>
                      </a:ln>
                      <a:effectLst/>
                      <a:extLst/>
                    </p:spPr>
                  </p:pic>
                </p:oleObj>
              </mc:Fallback>
            </mc:AlternateContent>
          </a:graphicData>
        </a:graphic>
      </p:graphicFrame>
      <p:sp>
        <p:nvSpPr>
          <p:cNvPr id="8196" name="Text Box 4"/>
          <p:cNvSpPr txBox="1">
            <a:spLocks noChangeArrowheads="1"/>
          </p:cNvSpPr>
          <p:nvPr/>
        </p:nvSpPr>
        <p:spPr bwMode="auto">
          <a:xfrm>
            <a:off x="1371600" y="685800"/>
            <a:ext cx="5638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pPr>
            <a:r>
              <a:rPr lang="tr-TR" altLang="en-US" sz="3200" b="1" dirty="0">
                <a:solidFill>
                  <a:srgbClr val="FFFF00"/>
                </a:solidFill>
              </a:rPr>
              <a:t>SEDİMENT ANALİZLERİ</a:t>
            </a:r>
          </a:p>
        </p:txBody>
      </p:sp>
    </p:spTree>
    <p:extLst>
      <p:ext uri="{BB962C8B-B14F-4D97-AF65-F5344CB8AC3E}">
        <p14:creationId xmlns:p14="http://schemas.microsoft.com/office/powerpoint/2010/main" val="680369481"/>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467544" y="623888"/>
            <a:ext cx="8305800" cy="533400"/>
          </a:xfrm>
        </p:spPr>
        <p:txBody>
          <a:bodyPr/>
          <a:lstStyle/>
          <a:p>
            <a:pPr>
              <a:defRPr/>
            </a:pPr>
            <a:r>
              <a:rPr lang="tr-TR" sz="3000" dirty="0" smtClean="0"/>
              <a:t>Antalya-Hurma için</a:t>
            </a:r>
            <a:br>
              <a:rPr lang="tr-TR" sz="3000" dirty="0" smtClean="0"/>
            </a:br>
            <a:r>
              <a:rPr lang="tr-TR" sz="3000" dirty="0" smtClean="0"/>
              <a:t>Toplam </a:t>
            </a:r>
            <a:r>
              <a:rPr lang="tr-TR" sz="3000" dirty="0" err="1" smtClean="0"/>
              <a:t>Koliform</a:t>
            </a:r>
            <a:r>
              <a:rPr lang="tr-TR" sz="3000" dirty="0" smtClean="0"/>
              <a:t> </a:t>
            </a:r>
            <a:r>
              <a:rPr lang="tr-TR" sz="3000" dirty="0"/>
              <a:t>analiz </a:t>
            </a:r>
            <a:r>
              <a:rPr lang="tr-TR" sz="3000" dirty="0" smtClean="0"/>
              <a:t>sonuçları</a:t>
            </a:r>
            <a:endParaRPr lang="tr-TR" sz="3000" dirty="0"/>
          </a:p>
        </p:txBody>
      </p:sp>
      <p:sp>
        <p:nvSpPr>
          <p:cNvPr id="9220" name="Rectangle 4"/>
          <p:cNvSpPr>
            <a:spLocks noChangeArrowheads="1"/>
          </p:cNvSpPr>
          <p:nvPr/>
        </p:nvSpPr>
        <p:spPr bwMode="auto">
          <a:xfrm>
            <a:off x="1800225" y="17240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graphicFrame>
        <p:nvGraphicFramePr>
          <p:cNvPr id="9218" name="Object 2"/>
          <p:cNvGraphicFramePr>
            <a:graphicFrameLocks noChangeAspect="1"/>
          </p:cNvGraphicFramePr>
          <p:nvPr/>
        </p:nvGraphicFramePr>
        <p:xfrm>
          <a:off x="990600" y="1524000"/>
          <a:ext cx="7543800" cy="4640263"/>
        </p:xfrm>
        <a:graphic>
          <a:graphicData uri="http://schemas.openxmlformats.org/presentationml/2006/ole">
            <mc:AlternateContent xmlns:mc="http://schemas.openxmlformats.org/markup-compatibility/2006">
              <mc:Choice xmlns:v="urn:schemas-microsoft-com:vml" Requires="v">
                <p:oleObj spid="_x0000_s7312" name="Grafik" r:id="rId3" imgW="5544018" imgH="3496161" progId="Excel.Chart.8">
                  <p:embed/>
                </p:oleObj>
              </mc:Choice>
              <mc:Fallback>
                <p:oleObj name="Grafik" r:id="rId3" imgW="5544018" imgH="3496161" progId="Excel.Chart.8">
                  <p:embed/>
                  <p:pic>
                    <p:nvPicPr>
                      <p:cNvPr id="921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524000"/>
                        <a:ext cx="7543800" cy="464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79332268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467544" y="476672"/>
            <a:ext cx="8305800" cy="745232"/>
          </a:xfrm>
        </p:spPr>
        <p:txBody>
          <a:bodyPr/>
          <a:lstStyle/>
          <a:p>
            <a:pPr>
              <a:defRPr/>
            </a:pPr>
            <a:r>
              <a:rPr lang="tr-TR" sz="3000" dirty="0" smtClean="0"/>
              <a:t>Antalya-Hurma için</a:t>
            </a:r>
            <a:br>
              <a:rPr lang="tr-TR" sz="3000" dirty="0" smtClean="0"/>
            </a:br>
            <a:r>
              <a:rPr lang="tr-TR" sz="3000" dirty="0" err="1" smtClean="0"/>
              <a:t>Fekal</a:t>
            </a:r>
            <a:r>
              <a:rPr lang="tr-TR" sz="3000" dirty="0" smtClean="0"/>
              <a:t> </a:t>
            </a:r>
            <a:r>
              <a:rPr lang="tr-TR" sz="3000" dirty="0" err="1" smtClean="0"/>
              <a:t>Koliform</a:t>
            </a:r>
            <a:r>
              <a:rPr lang="tr-TR" sz="3000" dirty="0" smtClean="0"/>
              <a:t> </a:t>
            </a:r>
            <a:r>
              <a:rPr lang="tr-TR" sz="3000" dirty="0"/>
              <a:t>analiz </a:t>
            </a:r>
            <a:r>
              <a:rPr lang="tr-TR" sz="3000" dirty="0" smtClean="0"/>
              <a:t>sonuçları</a:t>
            </a:r>
            <a:endParaRPr lang="tr-TR" sz="3000" dirty="0"/>
          </a:p>
        </p:txBody>
      </p:sp>
      <p:sp>
        <p:nvSpPr>
          <p:cNvPr id="10244" name="Rectangle 4"/>
          <p:cNvSpPr>
            <a:spLocks noChangeArrowheads="1"/>
          </p:cNvSpPr>
          <p:nvPr/>
        </p:nvSpPr>
        <p:spPr bwMode="auto">
          <a:xfrm>
            <a:off x="1843088" y="1771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graphicFrame>
        <p:nvGraphicFramePr>
          <p:cNvPr id="10242" name="Object 2"/>
          <p:cNvGraphicFramePr>
            <a:graphicFrameLocks noChangeAspect="1"/>
          </p:cNvGraphicFramePr>
          <p:nvPr/>
        </p:nvGraphicFramePr>
        <p:xfrm>
          <a:off x="990600" y="1676400"/>
          <a:ext cx="7467600" cy="4535488"/>
        </p:xfrm>
        <a:graphic>
          <a:graphicData uri="http://schemas.openxmlformats.org/presentationml/2006/ole">
            <mc:AlternateContent xmlns:mc="http://schemas.openxmlformats.org/markup-compatibility/2006">
              <mc:Choice xmlns:v="urn:schemas-microsoft-com:vml" Requires="v">
                <p:oleObj spid="_x0000_s8336" name="Grafik" r:id="rId3" imgW="5467796" imgH="3400667" progId="Excel.Chart.8">
                  <p:embed/>
                </p:oleObj>
              </mc:Choice>
              <mc:Fallback>
                <p:oleObj name="Grafik" r:id="rId3" imgW="5467796" imgH="3400667" progId="Excel.Chart.8">
                  <p:embed/>
                  <p:pic>
                    <p:nvPicPr>
                      <p:cNvPr id="1024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676400"/>
                        <a:ext cx="7467600"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80138507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pPr algn="ctr"/>
            <a:endParaRPr lang="tr-TR" b="1" dirty="0" smtClean="0">
              <a:solidFill>
                <a:srgbClr val="FFFF00"/>
              </a:solidFill>
            </a:endParaRPr>
          </a:p>
          <a:p>
            <a:pPr algn="ctr"/>
            <a:endParaRPr lang="tr-TR" b="1" dirty="0" smtClean="0">
              <a:solidFill>
                <a:srgbClr val="FFFF00"/>
              </a:solidFill>
            </a:endParaRPr>
          </a:p>
          <a:p>
            <a:pPr algn="ctr">
              <a:buNone/>
            </a:pPr>
            <a:r>
              <a:rPr lang="tr-TR" sz="4800" b="1" dirty="0" smtClean="0">
                <a:solidFill>
                  <a:srgbClr val="FFFF00"/>
                </a:solidFill>
              </a:rPr>
              <a:t>Arıtılmış </a:t>
            </a:r>
            <a:r>
              <a:rPr lang="tr-TR" sz="4800" b="1" dirty="0" err="1" smtClean="0">
                <a:solidFill>
                  <a:srgbClr val="FFFF00"/>
                </a:solidFill>
              </a:rPr>
              <a:t>Atıksuların</a:t>
            </a:r>
            <a:r>
              <a:rPr lang="tr-TR" sz="4800" b="1" dirty="0" smtClean="0">
                <a:solidFill>
                  <a:srgbClr val="FFFF00"/>
                </a:solidFill>
              </a:rPr>
              <a:t> Tekrar Kullanımı</a:t>
            </a:r>
            <a:endParaRPr lang="tr-TR" sz="4800" b="1" dirty="0">
              <a:solidFill>
                <a:srgbClr val="FFFF00"/>
              </a:solidFill>
            </a:endParaRPr>
          </a:p>
        </p:txBody>
      </p:sp>
    </p:spTree>
    <p:extLst>
      <p:ext uri="{BB962C8B-B14F-4D97-AF65-F5344CB8AC3E}">
        <p14:creationId xmlns:p14="http://schemas.microsoft.com/office/powerpoint/2010/main" val="72651486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46743"/>
            <a:ext cx="8229600" cy="1143000"/>
          </a:xfrm>
        </p:spPr>
        <p:txBody>
          <a:bodyPr>
            <a:normAutofit fontScale="90000"/>
          </a:bodyPr>
          <a:lstStyle/>
          <a:p>
            <a:r>
              <a:rPr lang="tr-TR" dirty="0" smtClean="0"/>
              <a:t>Arıtılmış </a:t>
            </a:r>
            <a:r>
              <a:rPr lang="tr-TR" dirty="0" err="1" smtClean="0"/>
              <a:t>Atıksuların</a:t>
            </a:r>
            <a:r>
              <a:rPr lang="tr-TR" dirty="0" smtClean="0"/>
              <a:t> Tekrar </a:t>
            </a:r>
            <a:r>
              <a:rPr lang="tr-TR" dirty="0" smtClean="0"/>
              <a:t>Kullanımı</a:t>
            </a:r>
            <a:endParaRPr lang="tr-TR" dirty="0"/>
          </a:p>
        </p:txBody>
      </p:sp>
      <p:sp>
        <p:nvSpPr>
          <p:cNvPr id="3" name="İçerik Yer Tutucusu 2"/>
          <p:cNvSpPr>
            <a:spLocks noGrp="1"/>
          </p:cNvSpPr>
          <p:nvPr>
            <p:ph idx="1"/>
          </p:nvPr>
        </p:nvSpPr>
        <p:spPr/>
        <p:txBody>
          <a:bodyPr/>
          <a:lstStyle/>
          <a:p>
            <a:endParaRPr lang="tr-TR" dirty="0"/>
          </a:p>
        </p:txBody>
      </p:sp>
      <p:pic>
        <p:nvPicPr>
          <p:cNvPr id="4" name="Picture 2" descr="wastewater reuse in agriculture ile ilgili görsel sonucu"/>
          <p:cNvPicPr>
            <a:picLocks noChangeAspect="1" noChangeArrowheads="1"/>
          </p:cNvPicPr>
          <p:nvPr/>
        </p:nvPicPr>
        <p:blipFill rotWithShape="1">
          <a:blip r:embed="rId2">
            <a:extLst>
              <a:ext uri="{28A0092B-C50C-407E-A947-70E740481C1C}">
                <a14:useLocalDpi xmlns:a14="http://schemas.microsoft.com/office/drawing/2010/main" val="0"/>
              </a:ext>
            </a:extLst>
          </a:blip>
          <a:srcRect t="11562"/>
          <a:stretch/>
        </p:blipFill>
        <p:spPr bwMode="auto">
          <a:xfrm>
            <a:off x="457200" y="1268760"/>
            <a:ext cx="8519904" cy="550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664357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67544" y="260648"/>
            <a:ext cx="8229600" cy="6192688"/>
          </a:xfrm>
        </p:spPr>
        <p:txBody>
          <a:bodyPr>
            <a:normAutofit/>
          </a:bodyPr>
          <a:lstStyle/>
          <a:p>
            <a:r>
              <a:rPr lang="tr-TR" dirty="0" smtClean="0"/>
              <a:t>Arıtılmış </a:t>
            </a:r>
            <a:r>
              <a:rPr lang="tr-TR" dirty="0" err="1" smtClean="0"/>
              <a:t>atıksu</a:t>
            </a:r>
            <a:r>
              <a:rPr lang="tr-TR" dirty="0" smtClean="0"/>
              <a:t> değerli bir kaynaktır ve deniz ortamına deşarj edilmeden önce yeniden kullanım imkanı değerlendirilmelidir. Arıtılmış </a:t>
            </a:r>
            <a:r>
              <a:rPr lang="tr-TR" dirty="0" err="1" smtClean="0"/>
              <a:t>atıksuların</a:t>
            </a:r>
            <a:r>
              <a:rPr lang="tr-TR" dirty="0" smtClean="0"/>
              <a:t> yeniden kullanım alanları:  </a:t>
            </a:r>
          </a:p>
          <a:p>
            <a:r>
              <a:rPr lang="tr-TR" dirty="0" smtClean="0"/>
              <a:t>Tarımsal kullanım </a:t>
            </a:r>
          </a:p>
          <a:p>
            <a:r>
              <a:rPr lang="tr-TR" dirty="0" smtClean="0"/>
              <a:t>Endüstriyel kullanım</a:t>
            </a:r>
          </a:p>
          <a:p>
            <a:r>
              <a:rPr lang="tr-TR" dirty="0" smtClean="0"/>
              <a:t>Kentsel kullanım </a:t>
            </a:r>
          </a:p>
          <a:p>
            <a:r>
              <a:rPr lang="tr-TR" dirty="0" err="1" smtClean="0"/>
              <a:t>Rekreasyonel</a:t>
            </a:r>
            <a:r>
              <a:rPr lang="tr-TR" dirty="0" smtClean="0"/>
              <a:t> kullanım</a:t>
            </a:r>
          </a:p>
          <a:p>
            <a:r>
              <a:rPr lang="tr-TR" dirty="0" err="1" smtClean="0"/>
              <a:t>Yeraltısuyu</a:t>
            </a:r>
            <a:r>
              <a:rPr lang="tr-TR" dirty="0" smtClean="0"/>
              <a:t> beslenmesi (</a:t>
            </a:r>
            <a:r>
              <a:rPr lang="tr-TR" dirty="0" err="1" smtClean="0"/>
              <a:t>recharge</a:t>
            </a:r>
            <a:r>
              <a:rPr lang="tr-TR" dirty="0" smtClean="0"/>
              <a:t>)</a:t>
            </a:r>
          </a:p>
          <a:p>
            <a:r>
              <a:rPr lang="tr-TR" dirty="0" smtClean="0"/>
              <a:t>Diğerleri</a:t>
            </a:r>
          </a:p>
          <a:p>
            <a:endParaRPr lang="tr-TR" dirty="0" smtClean="0"/>
          </a:p>
          <a:p>
            <a:endParaRPr lang="tr-TR" dirty="0" smtClean="0"/>
          </a:p>
          <a:p>
            <a:endParaRPr lang="tr-TR" dirty="0" smtClean="0"/>
          </a:p>
          <a:p>
            <a:endParaRPr lang="tr-TR" dirty="0"/>
          </a:p>
        </p:txBody>
      </p:sp>
    </p:spTree>
    <p:extLst>
      <p:ext uri="{BB962C8B-B14F-4D97-AF65-F5344CB8AC3E}">
        <p14:creationId xmlns:p14="http://schemas.microsoft.com/office/powerpoint/2010/main" val="405872313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ext Box 3"/>
          <p:cNvSpPr txBox="1">
            <a:spLocks noChangeArrowheads="1"/>
          </p:cNvSpPr>
          <p:nvPr/>
        </p:nvSpPr>
        <p:spPr bwMode="auto">
          <a:xfrm>
            <a:off x="0" y="0"/>
            <a:ext cx="9144000" cy="779463"/>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tr-TR"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tr-TR"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9397" name="14 Metin kutusu"/>
          <p:cNvSpPr txBox="1">
            <a:spLocks noChangeArrowheads="1"/>
          </p:cNvSpPr>
          <p:nvPr/>
        </p:nvSpPr>
        <p:spPr bwMode="auto">
          <a:xfrm>
            <a:off x="357187" y="1412776"/>
            <a:ext cx="8429625"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 typeface="Wingdings" panose="05000000000000000000" pitchFamily="2" charset="2"/>
              <a:buChar char="Ø"/>
              <a:tabLst/>
              <a:defRPr/>
            </a:pPr>
            <a:r>
              <a:rPr kumimoji="0" lang="tr-TR" altLang="en-US" sz="2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 Arıtılmış </a:t>
            </a:r>
            <a:r>
              <a:rPr kumimoji="0" lang="tr-TR" altLang="en-US" sz="2200" b="1" i="0"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atıksular</a:t>
            </a:r>
            <a:r>
              <a:rPr kumimoji="0" lang="tr-TR" altLang="en-US" sz="2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 deşarj</a:t>
            </a:r>
            <a:r>
              <a:rPr kumimoji="0" lang="tr-TR" altLang="en-US" sz="2200" b="1" i="0" u="none" strike="noStrike" kern="1200" cap="none" spc="0" normalizeH="0" noProof="0" dirty="0" smtClean="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 edilmeden önce tekrar kullanım imkanı öncelikle değerlendirilmelidir.</a:t>
            </a:r>
            <a:endParaRPr kumimoji="0" lang="tr-TR" altLang="en-US" sz="2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1" fontAlgn="base" latinLnBrk="0" hangingPunct="1">
              <a:lnSpc>
                <a:spcPct val="150000"/>
              </a:lnSpc>
              <a:spcBef>
                <a:spcPct val="0"/>
              </a:spcBef>
              <a:spcAft>
                <a:spcPct val="0"/>
              </a:spcAft>
              <a:buClrTx/>
              <a:buSzTx/>
              <a:buFont typeface="Wingdings" panose="05000000000000000000" pitchFamily="2" charset="2"/>
              <a:buChar char="Ø"/>
              <a:tabLst/>
              <a:defRPr/>
            </a:pPr>
            <a:r>
              <a:rPr lang="tr-TR" altLang="en-US" sz="2200" b="1" dirty="0" smtClean="0">
                <a:solidFill>
                  <a:srgbClr val="FFFFFF"/>
                </a:solidFill>
                <a:cs typeface="Arial" panose="020B0604020202020204" pitchFamily="34" charset="0"/>
              </a:rPr>
              <a:t> Deşarj derinliğinin ve deniz deşarj uzunluğunun arttırılması ile elde edilen seyrelme artar.</a:t>
            </a:r>
            <a:endParaRPr kumimoji="0" lang="tr-TR" altLang="en-US" sz="22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50000"/>
              </a:lnSpc>
              <a:spcBef>
                <a:spcPct val="0"/>
              </a:spcBef>
              <a:spcAft>
                <a:spcPct val="0"/>
              </a:spcAft>
              <a:buClrTx/>
              <a:buSzTx/>
              <a:buFont typeface="Wingdings" panose="05000000000000000000" pitchFamily="2" charset="2"/>
              <a:buChar char="Ø"/>
              <a:tabLst/>
              <a:defRPr/>
            </a:pPr>
            <a:r>
              <a:rPr kumimoji="0" lang="tr-TR" altLang="en-US" sz="2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 Eğer alıcı ortamda yoğunluk </a:t>
            </a:r>
            <a:r>
              <a:rPr kumimoji="0" lang="tr-TR" altLang="en-US" sz="2200" b="1" i="0"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tabakalaşması</a:t>
            </a:r>
            <a:r>
              <a:rPr kumimoji="0" lang="tr-TR" altLang="en-US" sz="2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 varsa deşarj edilen </a:t>
            </a:r>
            <a:r>
              <a:rPr kumimoji="0" lang="tr-TR" altLang="en-US" sz="2200" b="1" i="0"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atıksu</a:t>
            </a:r>
            <a:r>
              <a:rPr kumimoji="0" lang="tr-TR" altLang="en-US" sz="2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 deniz yüzeyinin altında kalır.</a:t>
            </a:r>
          </a:p>
          <a:p>
            <a:pPr marL="0" marR="0" lvl="0" indent="0" algn="l" defTabSz="914400" rtl="0" eaLnBrk="1" fontAlgn="base" latinLnBrk="0" hangingPunct="1">
              <a:lnSpc>
                <a:spcPct val="150000"/>
              </a:lnSpc>
              <a:spcBef>
                <a:spcPct val="0"/>
              </a:spcBef>
              <a:spcAft>
                <a:spcPct val="0"/>
              </a:spcAft>
              <a:buClrTx/>
              <a:buSzTx/>
              <a:buFont typeface="Wingdings" panose="05000000000000000000" pitchFamily="2" charset="2"/>
              <a:buChar char="Ø"/>
              <a:tabLst/>
              <a:defRPr/>
            </a:pPr>
            <a:r>
              <a:rPr kumimoji="0" lang="tr-TR" altLang="en-US" sz="22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İyi tasarlanmış ve su kalitesi izleme programı ile takip edilen deniz deşarj sistemleri su kirliliğine sebep olmaz. </a:t>
            </a:r>
          </a:p>
        </p:txBody>
      </p:sp>
      <p:sp>
        <p:nvSpPr>
          <p:cNvPr id="131076" name="12 Metin kutusu"/>
          <p:cNvSpPr txBox="1">
            <a:spLocks noChangeArrowheads="1"/>
          </p:cNvSpPr>
          <p:nvPr/>
        </p:nvSpPr>
        <p:spPr bwMode="auto">
          <a:xfrm>
            <a:off x="684213" y="2143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en-US" sz="2400" b="1" i="0" u="none" strike="noStrike" kern="1200" cap="none" spc="0" normalizeH="0" baseline="0" noProof="0" smtClean="0">
                <a:ln>
                  <a:noFill/>
                </a:ln>
                <a:solidFill>
                  <a:srgbClr val="FF0000"/>
                </a:solidFill>
                <a:effectLst/>
                <a:uLnTx/>
                <a:uFillTx/>
                <a:latin typeface="Arial" panose="020B0604020202020204" pitchFamily="34" charset="0"/>
                <a:ea typeface="+mn-ea"/>
                <a:cs typeface="Arial" panose="020B0604020202020204" pitchFamily="34" charset="0"/>
              </a:rPr>
              <a:t>SONUÇLAR</a:t>
            </a:r>
          </a:p>
        </p:txBody>
      </p:sp>
      <p:sp>
        <p:nvSpPr>
          <p:cNvPr id="7" name="Dikdörtgen 6"/>
          <p:cNvSpPr/>
          <p:nvPr/>
        </p:nvSpPr>
        <p:spPr bwMode="auto">
          <a:xfrm>
            <a:off x="0" y="6453188"/>
            <a:ext cx="9144000" cy="404812"/>
          </a:xfrm>
          <a:prstGeom prst="rect">
            <a:avLst/>
          </a:prstGeom>
          <a:solidFill>
            <a:schemeClr val="bg1">
              <a:lumMod val="95000"/>
            </a:schemeClr>
          </a:solidFill>
          <a:ln w="9525" cap="flat" cmpd="sng" algn="ctr">
            <a:noFill/>
            <a:prstDash val="solid"/>
            <a:round/>
            <a:headEnd type="none" w="med" len="med"/>
            <a:tailEnd type="non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006668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39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39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39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39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smtClean="0"/>
              <a:t>Lara ve Hurma Derin Deniz Deşarjları</a:t>
            </a:r>
            <a:endParaRPr lang="tr-TR" dirty="0"/>
          </a:p>
        </p:txBody>
      </p:sp>
      <p:pic>
        <p:nvPicPr>
          <p:cNvPr id="4" name="İçerik Yer Tutucusu 3"/>
          <p:cNvPicPr>
            <a:picLocks noGrp="1" noChangeAspect="1"/>
          </p:cNvPicPr>
          <p:nvPr>
            <p:ph idx="1"/>
          </p:nvPr>
        </p:nvPicPr>
        <p:blipFill>
          <a:blip r:embed="rId2"/>
          <a:stretch>
            <a:fillRect/>
          </a:stretch>
        </p:blipFill>
        <p:spPr>
          <a:xfrm>
            <a:off x="722042" y="1700808"/>
            <a:ext cx="7699915" cy="4188315"/>
          </a:xfrm>
          <a:prstGeom prst="rect">
            <a:avLst/>
          </a:prstGeom>
        </p:spPr>
      </p:pic>
      <p:pic>
        <p:nvPicPr>
          <p:cNvPr id="5" name="Resim 4"/>
          <p:cNvPicPr>
            <a:picLocks noChangeAspect="1"/>
          </p:cNvPicPr>
          <p:nvPr/>
        </p:nvPicPr>
        <p:blipFill>
          <a:blip r:embed="rId3"/>
          <a:stretch>
            <a:fillRect/>
          </a:stretch>
        </p:blipFill>
        <p:spPr>
          <a:xfrm>
            <a:off x="722042" y="4005064"/>
            <a:ext cx="2194750" cy="591363"/>
          </a:xfrm>
          <a:prstGeom prst="rect">
            <a:avLst/>
          </a:prstGeom>
        </p:spPr>
      </p:pic>
    </p:spTree>
    <p:extLst>
      <p:ext uri="{BB962C8B-B14F-4D97-AF65-F5344CB8AC3E}">
        <p14:creationId xmlns:p14="http://schemas.microsoft.com/office/powerpoint/2010/main" val="148541422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3122" name="Rectangle 4"/>
          <p:cNvSpPr>
            <a:spLocks noGrp="1" noChangeArrowheads="1"/>
          </p:cNvSpPr>
          <p:nvPr>
            <p:ph type="ctrTitle"/>
          </p:nvPr>
        </p:nvSpPr>
        <p:spPr>
          <a:xfrm>
            <a:off x="1008063" y="620713"/>
            <a:ext cx="7772400" cy="1470025"/>
          </a:xfrm>
        </p:spPr>
        <p:txBody>
          <a:bodyPr/>
          <a:lstStyle/>
          <a:p>
            <a:pPr eaLnBrk="1" hangingPunct="1"/>
            <a:r>
              <a:rPr lang="tr-TR" altLang="en-US" b="1" smtClean="0">
                <a:solidFill>
                  <a:srgbClr val="FFE701"/>
                </a:solidFill>
              </a:rPr>
              <a:t>TEŞEKKÜRLER…</a:t>
            </a:r>
          </a:p>
        </p:txBody>
      </p:sp>
      <p:sp>
        <p:nvSpPr>
          <p:cNvPr id="133123" name="Text Box 8"/>
          <p:cNvSpPr txBox="1">
            <a:spLocks noChangeArrowheads="1"/>
          </p:cNvSpPr>
          <p:nvPr/>
        </p:nvSpPr>
        <p:spPr bwMode="auto">
          <a:xfrm>
            <a:off x="0" y="0"/>
            <a:ext cx="9144000" cy="779463"/>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tr-TR"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tr-TR"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 name="Dikdörtgen 4"/>
          <p:cNvSpPr/>
          <p:nvPr/>
        </p:nvSpPr>
        <p:spPr bwMode="auto">
          <a:xfrm>
            <a:off x="0" y="6453188"/>
            <a:ext cx="9144000" cy="404812"/>
          </a:xfrm>
          <a:prstGeom prst="rect">
            <a:avLst/>
          </a:prstGeom>
          <a:solidFill>
            <a:schemeClr val="bg1">
              <a:lumMod val="95000"/>
            </a:schemeClr>
          </a:solidFill>
          <a:ln w="9525" cap="flat" cmpd="sng" algn="ctr">
            <a:noFill/>
            <a:prstDash val="solid"/>
            <a:round/>
            <a:headEnd type="none" w="med" len="med"/>
            <a:tailEnd type="non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3125" name="Metin kutusu 1"/>
          <p:cNvSpPr txBox="1">
            <a:spLocks noChangeArrowheads="1"/>
          </p:cNvSpPr>
          <p:nvPr/>
        </p:nvSpPr>
        <p:spPr bwMode="auto">
          <a:xfrm>
            <a:off x="1258888" y="5516563"/>
            <a:ext cx="7115175" cy="5857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3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İletişim için:  muhammetoglu@usa.net</a:t>
            </a:r>
          </a:p>
        </p:txBody>
      </p:sp>
    </p:spTree>
    <p:extLst>
      <p:ext uri="{BB962C8B-B14F-4D97-AF65-F5344CB8AC3E}">
        <p14:creationId xmlns:p14="http://schemas.microsoft.com/office/powerpoint/2010/main" val="2416195952"/>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64504" y="23256"/>
            <a:ext cx="8229600" cy="1143000"/>
          </a:xfrm>
        </p:spPr>
        <p:txBody>
          <a:bodyPr>
            <a:normAutofit/>
          </a:bodyPr>
          <a:lstStyle/>
          <a:p>
            <a:r>
              <a:rPr lang="tr-TR" sz="2400" b="1" dirty="0">
                <a:solidFill>
                  <a:srgbClr val="FFFF00"/>
                </a:solidFill>
                <a:latin typeface="Times New Roman" panose="02020603050405020304" pitchFamily="18" charset="0"/>
                <a:cs typeface="Times New Roman" panose="02020603050405020304" pitchFamily="18" charset="0"/>
              </a:rPr>
              <a:t>TABLO 22: </a:t>
            </a:r>
            <a:r>
              <a:rPr lang="tr-TR" sz="2000" b="1" dirty="0" smtClean="0">
                <a:solidFill>
                  <a:srgbClr val="FFFF00"/>
                </a:solidFill>
                <a:latin typeface="Times New Roman" panose="02020603050405020304" pitchFamily="18" charset="0"/>
                <a:cs typeface="Times New Roman" panose="02020603050405020304" pitchFamily="18" charset="0"/>
              </a:rPr>
              <a:t>DERİN </a:t>
            </a:r>
            <a:r>
              <a:rPr lang="tr-TR" sz="2000" b="1" dirty="0">
                <a:solidFill>
                  <a:srgbClr val="FFFF00"/>
                </a:solidFill>
                <a:latin typeface="Times New Roman" panose="02020603050405020304" pitchFamily="18" charset="0"/>
                <a:cs typeface="Times New Roman" panose="02020603050405020304" pitchFamily="18" charset="0"/>
              </a:rPr>
              <a:t>DENİZ DEŞARJINA İZİN VERİLEBİLECEK ATIKSULARIN </a:t>
            </a:r>
            <a:r>
              <a:rPr lang="tr-TR" sz="2000" b="1" dirty="0" smtClean="0">
                <a:solidFill>
                  <a:srgbClr val="FFFF00"/>
                </a:solidFill>
                <a:latin typeface="Times New Roman" panose="02020603050405020304" pitchFamily="18" charset="0"/>
                <a:cs typeface="Times New Roman" panose="02020603050405020304" pitchFamily="18" charset="0"/>
              </a:rPr>
              <a:t>ÖZELLİKLERİ</a:t>
            </a:r>
            <a:br>
              <a:rPr lang="tr-TR" sz="2000" b="1" dirty="0" smtClean="0">
                <a:solidFill>
                  <a:srgbClr val="FFFF00"/>
                </a:solidFill>
                <a:latin typeface="Times New Roman" panose="02020603050405020304" pitchFamily="18" charset="0"/>
                <a:cs typeface="Times New Roman" panose="02020603050405020304" pitchFamily="18" charset="0"/>
              </a:rPr>
            </a:br>
            <a:r>
              <a:rPr lang="tr-TR" sz="2000" b="1" dirty="0" smtClean="0">
                <a:solidFill>
                  <a:srgbClr val="FFFF00"/>
                </a:solidFill>
                <a:latin typeface="Times New Roman" panose="02020603050405020304" pitchFamily="18" charset="0"/>
                <a:cs typeface="Times New Roman" panose="02020603050405020304" pitchFamily="18" charset="0"/>
              </a:rPr>
              <a:t>(SKKY: Su </a:t>
            </a:r>
            <a:r>
              <a:rPr lang="tr-TR" sz="2000" b="1" dirty="0" smtClean="0">
                <a:solidFill>
                  <a:srgbClr val="FFFF00"/>
                </a:solidFill>
                <a:latin typeface="Times New Roman" panose="02020603050405020304" pitchFamily="18" charset="0"/>
                <a:cs typeface="Times New Roman" panose="02020603050405020304" pitchFamily="18" charset="0"/>
              </a:rPr>
              <a:t>Kirliliği Kontrolü Yönetmeliği) </a:t>
            </a:r>
            <a:endParaRPr lang="tr-TR" sz="3200" dirty="0">
              <a:solidFill>
                <a:srgbClr val="FFFF00"/>
              </a:solidFill>
              <a:latin typeface="Times New Roman" panose="02020603050405020304" pitchFamily="18" charset="0"/>
              <a:cs typeface="Times New Roman" panose="02020603050405020304" pitchFamily="18" charset="0"/>
            </a:endParaRPr>
          </a:p>
        </p:txBody>
      </p:sp>
      <p:graphicFrame>
        <p:nvGraphicFramePr>
          <p:cNvPr id="4" name="Table 4"/>
          <p:cNvGraphicFramePr>
            <a:graphicFrameLocks noGrp="1"/>
          </p:cNvGraphicFramePr>
          <p:nvPr>
            <p:ph idx="1"/>
            <p:extLst>
              <p:ext uri="{D42A27DB-BD31-4B8C-83A1-F6EECF244321}">
                <p14:modId xmlns:p14="http://schemas.microsoft.com/office/powerpoint/2010/main" val="2485159191"/>
              </p:ext>
            </p:extLst>
          </p:nvPr>
        </p:nvGraphicFramePr>
        <p:xfrm>
          <a:off x="107504" y="1194856"/>
          <a:ext cx="8784975" cy="5486400"/>
        </p:xfrm>
        <a:graphic>
          <a:graphicData uri="http://schemas.openxmlformats.org/drawingml/2006/table">
            <a:tbl>
              <a:tblPr>
                <a:tableStyleId>{5940675A-B579-460E-94D1-54222C63F5DA}</a:tableStyleId>
              </a:tblPr>
              <a:tblGrid>
                <a:gridCol w="2390682">
                  <a:extLst>
                    <a:ext uri="{9D8B030D-6E8A-4147-A177-3AD203B41FA5}">
                      <a16:colId xmlns:a16="http://schemas.microsoft.com/office/drawing/2014/main" val="20000"/>
                    </a:ext>
                  </a:extLst>
                </a:gridCol>
                <a:gridCol w="1209718">
                  <a:extLst>
                    <a:ext uri="{9D8B030D-6E8A-4147-A177-3AD203B41FA5}">
                      <a16:colId xmlns:a16="http://schemas.microsoft.com/office/drawing/2014/main" val="20001"/>
                    </a:ext>
                  </a:extLst>
                </a:gridCol>
                <a:gridCol w="5184575">
                  <a:extLst>
                    <a:ext uri="{9D8B030D-6E8A-4147-A177-3AD203B41FA5}">
                      <a16:colId xmlns:a16="http://schemas.microsoft.com/office/drawing/2014/main" val="20002"/>
                    </a:ext>
                  </a:extLst>
                </a:gridCol>
              </a:tblGrid>
              <a:tr h="248428">
                <a:tc>
                  <a:txBody>
                    <a:bodyPr/>
                    <a:lstStyle/>
                    <a:p>
                      <a:pPr marL="36000" marR="36195" algn="l">
                        <a:lnSpc>
                          <a:spcPct val="100000"/>
                        </a:lnSpc>
                        <a:spcBef>
                          <a:spcPts val="600"/>
                        </a:spcBef>
                        <a:spcAft>
                          <a:spcPts val="600"/>
                        </a:spcAft>
                      </a:pPr>
                      <a:r>
                        <a:rPr lang="tr-TR" sz="1800" b="1" dirty="0">
                          <a:solidFill>
                            <a:srgbClr val="FFFF00"/>
                          </a:solidFill>
                          <a:latin typeface="Times New Roman" panose="02020603050405020304" pitchFamily="18" charset="0"/>
                          <a:cs typeface="Times New Roman" panose="02020603050405020304" pitchFamily="18" charset="0"/>
                        </a:rPr>
                        <a:t>Parametre</a:t>
                      </a:r>
                      <a:endParaRPr lang="en-US" sz="1800" b="1" dirty="0">
                        <a:solidFill>
                          <a:srgbClr val="FFFF00"/>
                        </a:solidFill>
                        <a:latin typeface="Times New Roman" panose="02020603050405020304" pitchFamily="18" charset="0"/>
                        <a:ea typeface="Batang"/>
                        <a:cs typeface="Times New Roman" panose="02020603050405020304" pitchFamily="18" charset="0"/>
                      </a:endParaRPr>
                    </a:p>
                  </a:txBody>
                  <a:tcPr marL="68580" marR="68580" marT="0" marB="0" anchor="ctr"/>
                </a:tc>
                <a:tc>
                  <a:txBody>
                    <a:bodyPr/>
                    <a:lstStyle/>
                    <a:p>
                      <a:pPr marL="36000" marR="36195" algn="ctr">
                        <a:lnSpc>
                          <a:spcPct val="100000"/>
                        </a:lnSpc>
                        <a:spcBef>
                          <a:spcPts val="600"/>
                        </a:spcBef>
                        <a:spcAft>
                          <a:spcPts val="600"/>
                        </a:spcAft>
                      </a:pPr>
                      <a:r>
                        <a:rPr lang="tr-TR" sz="1800" b="1" dirty="0">
                          <a:solidFill>
                            <a:srgbClr val="FFFF00"/>
                          </a:solidFill>
                          <a:latin typeface="Times New Roman" panose="02020603050405020304" pitchFamily="18" charset="0"/>
                          <a:cs typeface="Times New Roman" panose="02020603050405020304" pitchFamily="18" charset="0"/>
                        </a:rPr>
                        <a:t>Sınır</a:t>
                      </a:r>
                      <a:endParaRPr lang="en-US" sz="1800" b="1" dirty="0">
                        <a:solidFill>
                          <a:srgbClr val="FFFF00"/>
                        </a:solidFill>
                        <a:latin typeface="Times New Roman" panose="02020603050405020304" pitchFamily="18" charset="0"/>
                        <a:ea typeface="Batang"/>
                        <a:cs typeface="Times New Roman" panose="02020603050405020304" pitchFamily="18" charset="0"/>
                      </a:endParaRPr>
                    </a:p>
                  </a:txBody>
                  <a:tcPr marL="68580" marR="68580" marT="0" marB="0" anchor="ctr"/>
                </a:tc>
                <a:tc>
                  <a:txBody>
                    <a:bodyPr/>
                    <a:lstStyle/>
                    <a:p>
                      <a:pPr marL="36000" marR="36195" algn="l">
                        <a:lnSpc>
                          <a:spcPct val="100000"/>
                        </a:lnSpc>
                        <a:spcBef>
                          <a:spcPts val="600"/>
                        </a:spcBef>
                        <a:spcAft>
                          <a:spcPts val="600"/>
                        </a:spcAft>
                      </a:pPr>
                      <a:r>
                        <a:rPr lang="tr-TR" sz="1800" b="1" dirty="0">
                          <a:solidFill>
                            <a:srgbClr val="FFFF00"/>
                          </a:solidFill>
                          <a:latin typeface="Times New Roman" panose="02020603050405020304" pitchFamily="18" charset="0"/>
                          <a:cs typeface="Times New Roman" panose="02020603050405020304" pitchFamily="18" charset="0"/>
                        </a:rPr>
                        <a:t>Düşünceler</a:t>
                      </a:r>
                      <a:endParaRPr lang="en-US" sz="1800" b="1" dirty="0">
                        <a:solidFill>
                          <a:srgbClr val="FFFF00"/>
                        </a:solidFill>
                        <a:latin typeface="Times New Roman" panose="02020603050405020304" pitchFamily="18" charset="0"/>
                        <a:ea typeface="Batang"/>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248428">
                <a:tc>
                  <a:txBody>
                    <a:bodyPr/>
                    <a:lstStyle/>
                    <a:p>
                      <a:pPr marL="36000" marR="36195" algn="l">
                        <a:lnSpc>
                          <a:spcPct val="100000"/>
                        </a:lnSpc>
                        <a:spcBef>
                          <a:spcPts val="600"/>
                        </a:spcBef>
                        <a:spcAft>
                          <a:spcPts val="600"/>
                        </a:spcAft>
                      </a:pPr>
                      <a:r>
                        <a:rPr lang="tr-TR" sz="1800" b="1" dirty="0" err="1">
                          <a:solidFill>
                            <a:srgbClr val="99FF99"/>
                          </a:solidFill>
                          <a:latin typeface="Times New Roman" panose="02020603050405020304" pitchFamily="18" charset="0"/>
                          <a:cs typeface="Times New Roman" panose="02020603050405020304" pitchFamily="18" charset="0"/>
                        </a:rPr>
                        <a:t>pH</a:t>
                      </a:r>
                      <a:endParaRPr lang="en-US" sz="1800" b="1" dirty="0">
                        <a:solidFill>
                          <a:srgbClr val="99FF99"/>
                        </a:solidFill>
                        <a:latin typeface="Times New Roman" panose="02020603050405020304" pitchFamily="18" charset="0"/>
                        <a:ea typeface="Batang"/>
                        <a:cs typeface="Times New Roman" panose="02020603050405020304" pitchFamily="18" charset="0"/>
                      </a:endParaRPr>
                    </a:p>
                  </a:txBody>
                  <a:tcPr marL="68580" marR="68580" marT="0" marB="0" anchor="ctr"/>
                </a:tc>
                <a:tc>
                  <a:txBody>
                    <a:bodyPr/>
                    <a:lstStyle/>
                    <a:p>
                      <a:pPr marL="36000" marR="36195" algn="ctr">
                        <a:lnSpc>
                          <a:spcPct val="100000"/>
                        </a:lnSpc>
                        <a:spcBef>
                          <a:spcPts val="600"/>
                        </a:spcBef>
                        <a:spcAft>
                          <a:spcPts val="600"/>
                        </a:spcAft>
                      </a:pPr>
                      <a:r>
                        <a:rPr lang="tr-TR" sz="1800" dirty="0">
                          <a:latin typeface="Times New Roman" panose="02020603050405020304" pitchFamily="18" charset="0"/>
                          <a:cs typeface="Times New Roman" panose="02020603050405020304" pitchFamily="18" charset="0"/>
                        </a:rPr>
                        <a:t>6-9</a:t>
                      </a:r>
                      <a:endParaRPr lang="en-US" sz="1800" b="1" dirty="0">
                        <a:solidFill>
                          <a:schemeClr val="bg1"/>
                        </a:solidFill>
                        <a:latin typeface="Times New Roman" panose="02020603050405020304" pitchFamily="18" charset="0"/>
                        <a:ea typeface="Batang"/>
                        <a:cs typeface="Times New Roman" panose="02020603050405020304" pitchFamily="18" charset="0"/>
                      </a:endParaRPr>
                    </a:p>
                  </a:txBody>
                  <a:tcPr marL="68580" marR="68580" marT="0" marB="0" anchor="ctr"/>
                </a:tc>
                <a:tc>
                  <a:txBody>
                    <a:bodyPr/>
                    <a:lstStyle/>
                    <a:p>
                      <a:pPr marL="36000" marR="36195" algn="l">
                        <a:lnSpc>
                          <a:spcPct val="100000"/>
                        </a:lnSpc>
                        <a:spcBef>
                          <a:spcPts val="600"/>
                        </a:spcBef>
                        <a:spcAft>
                          <a:spcPts val="600"/>
                        </a:spcAft>
                      </a:pPr>
                      <a:r>
                        <a:rPr lang="tr-TR" sz="1800" dirty="0">
                          <a:latin typeface="Times New Roman" panose="02020603050405020304" pitchFamily="18" charset="0"/>
                          <a:cs typeface="Times New Roman" panose="02020603050405020304" pitchFamily="18" charset="0"/>
                        </a:rPr>
                        <a:t>-</a:t>
                      </a:r>
                      <a:endParaRPr lang="en-US" sz="1800" b="1" dirty="0">
                        <a:solidFill>
                          <a:schemeClr val="bg1"/>
                        </a:solidFill>
                        <a:latin typeface="Times New Roman" panose="02020603050405020304" pitchFamily="18" charset="0"/>
                        <a:ea typeface="Batang"/>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248428">
                <a:tc>
                  <a:txBody>
                    <a:bodyPr/>
                    <a:lstStyle/>
                    <a:p>
                      <a:pPr marL="36000" marR="36195" algn="l">
                        <a:lnSpc>
                          <a:spcPct val="100000"/>
                        </a:lnSpc>
                        <a:spcBef>
                          <a:spcPts val="600"/>
                        </a:spcBef>
                        <a:spcAft>
                          <a:spcPts val="600"/>
                        </a:spcAft>
                      </a:pPr>
                      <a:r>
                        <a:rPr lang="tr-TR" sz="1800" b="1" dirty="0">
                          <a:solidFill>
                            <a:srgbClr val="99FF99"/>
                          </a:solidFill>
                          <a:latin typeface="Times New Roman" panose="02020603050405020304" pitchFamily="18" charset="0"/>
                          <a:cs typeface="Times New Roman" panose="02020603050405020304" pitchFamily="18" charset="0"/>
                        </a:rPr>
                        <a:t>Sıcaklık</a:t>
                      </a:r>
                      <a:endParaRPr lang="en-US" sz="1800" b="1" dirty="0">
                        <a:solidFill>
                          <a:srgbClr val="99FF99"/>
                        </a:solidFill>
                        <a:latin typeface="Times New Roman" panose="02020603050405020304" pitchFamily="18" charset="0"/>
                        <a:ea typeface="Batang"/>
                        <a:cs typeface="Times New Roman" panose="02020603050405020304" pitchFamily="18" charset="0"/>
                      </a:endParaRPr>
                    </a:p>
                  </a:txBody>
                  <a:tcPr marL="68580" marR="68580" marT="0" marB="0" anchor="ctr"/>
                </a:tc>
                <a:tc>
                  <a:txBody>
                    <a:bodyPr/>
                    <a:lstStyle/>
                    <a:p>
                      <a:pPr marL="36000" marR="36195" algn="ctr">
                        <a:lnSpc>
                          <a:spcPct val="100000"/>
                        </a:lnSpc>
                        <a:spcBef>
                          <a:spcPts val="600"/>
                        </a:spcBef>
                        <a:spcAft>
                          <a:spcPts val="600"/>
                        </a:spcAft>
                      </a:pPr>
                      <a:r>
                        <a:rPr lang="tr-TR" sz="1800" dirty="0">
                          <a:latin typeface="Times New Roman" panose="02020603050405020304" pitchFamily="18" charset="0"/>
                          <a:cs typeface="Times New Roman" panose="02020603050405020304" pitchFamily="18" charset="0"/>
                        </a:rPr>
                        <a:t>35 ˚C</a:t>
                      </a:r>
                      <a:endParaRPr lang="en-US" sz="1800" b="1" dirty="0">
                        <a:solidFill>
                          <a:schemeClr val="bg1"/>
                        </a:solidFill>
                        <a:latin typeface="Times New Roman" panose="02020603050405020304" pitchFamily="18" charset="0"/>
                        <a:ea typeface="Batang"/>
                        <a:cs typeface="Times New Roman" panose="02020603050405020304" pitchFamily="18" charset="0"/>
                      </a:endParaRPr>
                    </a:p>
                  </a:txBody>
                  <a:tcPr marL="68580" marR="68580" marT="0" marB="0" anchor="ctr"/>
                </a:tc>
                <a:tc>
                  <a:txBody>
                    <a:bodyPr/>
                    <a:lstStyle/>
                    <a:p>
                      <a:pPr marL="36000" marR="36195" algn="l">
                        <a:lnSpc>
                          <a:spcPct val="100000"/>
                        </a:lnSpc>
                        <a:spcBef>
                          <a:spcPts val="600"/>
                        </a:spcBef>
                        <a:spcAft>
                          <a:spcPts val="600"/>
                        </a:spcAft>
                      </a:pPr>
                      <a:r>
                        <a:rPr lang="tr-TR" sz="1800" dirty="0">
                          <a:latin typeface="Times New Roman" panose="02020603050405020304" pitchFamily="18" charset="0"/>
                          <a:cs typeface="Times New Roman" panose="02020603050405020304" pitchFamily="18" charset="0"/>
                        </a:rPr>
                        <a:t>-</a:t>
                      </a:r>
                      <a:endParaRPr lang="en-US" sz="1800" b="1" dirty="0">
                        <a:solidFill>
                          <a:schemeClr val="bg1"/>
                        </a:solidFill>
                        <a:latin typeface="Times New Roman" panose="02020603050405020304" pitchFamily="18" charset="0"/>
                        <a:ea typeface="Batang"/>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248428">
                <a:tc>
                  <a:txBody>
                    <a:bodyPr/>
                    <a:lstStyle/>
                    <a:p>
                      <a:pPr marL="36000" marR="36195" algn="l">
                        <a:lnSpc>
                          <a:spcPct val="100000"/>
                        </a:lnSpc>
                        <a:spcBef>
                          <a:spcPts val="600"/>
                        </a:spcBef>
                        <a:spcAft>
                          <a:spcPts val="600"/>
                        </a:spcAft>
                      </a:pPr>
                      <a:r>
                        <a:rPr lang="tr-TR" sz="1800" b="1" dirty="0">
                          <a:solidFill>
                            <a:srgbClr val="99FF99"/>
                          </a:solidFill>
                          <a:latin typeface="Times New Roman" panose="02020603050405020304" pitchFamily="18" charset="0"/>
                          <a:cs typeface="Times New Roman" panose="02020603050405020304" pitchFamily="18" charset="0"/>
                        </a:rPr>
                        <a:t>AKM (mg/L)</a:t>
                      </a:r>
                      <a:endParaRPr lang="en-US" sz="1800" b="1" dirty="0">
                        <a:solidFill>
                          <a:srgbClr val="99FF99"/>
                        </a:solidFill>
                        <a:latin typeface="Times New Roman" panose="02020603050405020304" pitchFamily="18" charset="0"/>
                        <a:ea typeface="Batang"/>
                        <a:cs typeface="Times New Roman" panose="02020603050405020304" pitchFamily="18" charset="0"/>
                      </a:endParaRPr>
                    </a:p>
                  </a:txBody>
                  <a:tcPr marL="68580" marR="68580" marT="0" marB="0" anchor="ctr"/>
                </a:tc>
                <a:tc>
                  <a:txBody>
                    <a:bodyPr/>
                    <a:lstStyle/>
                    <a:p>
                      <a:pPr marL="36000" marR="36195" algn="ctr">
                        <a:lnSpc>
                          <a:spcPct val="100000"/>
                        </a:lnSpc>
                        <a:spcBef>
                          <a:spcPts val="600"/>
                        </a:spcBef>
                        <a:spcAft>
                          <a:spcPts val="600"/>
                        </a:spcAft>
                      </a:pPr>
                      <a:r>
                        <a:rPr lang="tr-TR" sz="1800" dirty="0">
                          <a:latin typeface="Times New Roman" panose="02020603050405020304" pitchFamily="18" charset="0"/>
                          <a:cs typeface="Times New Roman" panose="02020603050405020304" pitchFamily="18" charset="0"/>
                        </a:rPr>
                        <a:t>350</a:t>
                      </a:r>
                      <a:endParaRPr lang="en-US" sz="1800" b="1" dirty="0">
                        <a:solidFill>
                          <a:schemeClr val="bg1"/>
                        </a:solidFill>
                        <a:latin typeface="Times New Roman" panose="02020603050405020304" pitchFamily="18" charset="0"/>
                        <a:ea typeface="Batang"/>
                        <a:cs typeface="Times New Roman" panose="02020603050405020304" pitchFamily="18" charset="0"/>
                      </a:endParaRPr>
                    </a:p>
                  </a:txBody>
                  <a:tcPr marL="68580" marR="68580" marT="0" marB="0" anchor="ctr"/>
                </a:tc>
                <a:tc>
                  <a:txBody>
                    <a:bodyPr/>
                    <a:lstStyle/>
                    <a:p>
                      <a:pPr marL="36000" marR="36195" algn="l">
                        <a:lnSpc>
                          <a:spcPct val="100000"/>
                        </a:lnSpc>
                        <a:spcBef>
                          <a:spcPts val="600"/>
                        </a:spcBef>
                        <a:spcAft>
                          <a:spcPts val="600"/>
                        </a:spcAft>
                      </a:pPr>
                      <a:r>
                        <a:rPr lang="tr-TR" sz="1800" dirty="0">
                          <a:latin typeface="Times New Roman" panose="02020603050405020304" pitchFamily="18" charset="0"/>
                          <a:cs typeface="Times New Roman" panose="02020603050405020304" pitchFamily="18" charset="0"/>
                        </a:rPr>
                        <a:t>-</a:t>
                      </a:r>
                      <a:endParaRPr lang="en-US" sz="1800" b="1" dirty="0">
                        <a:solidFill>
                          <a:schemeClr val="bg1"/>
                        </a:solidFill>
                        <a:latin typeface="Times New Roman" panose="02020603050405020304" pitchFamily="18" charset="0"/>
                        <a:ea typeface="Batang"/>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48428">
                <a:tc>
                  <a:txBody>
                    <a:bodyPr/>
                    <a:lstStyle/>
                    <a:p>
                      <a:pPr marL="36000" marR="36195" algn="l">
                        <a:lnSpc>
                          <a:spcPct val="100000"/>
                        </a:lnSpc>
                        <a:spcBef>
                          <a:spcPts val="600"/>
                        </a:spcBef>
                        <a:spcAft>
                          <a:spcPts val="600"/>
                        </a:spcAft>
                      </a:pPr>
                      <a:r>
                        <a:rPr lang="tr-TR" sz="1800" b="1" dirty="0">
                          <a:solidFill>
                            <a:srgbClr val="99FF99"/>
                          </a:solidFill>
                          <a:latin typeface="Times New Roman" panose="02020603050405020304" pitchFamily="18" charset="0"/>
                          <a:cs typeface="Times New Roman" panose="02020603050405020304" pitchFamily="18" charset="0"/>
                        </a:rPr>
                        <a:t>Yağ ve gres (mg/L)</a:t>
                      </a:r>
                      <a:endParaRPr lang="en-US" sz="1800" b="1" dirty="0">
                        <a:solidFill>
                          <a:srgbClr val="99FF99"/>
                        </a:solidFill>
                        <a:latin typeface="Times New Roman" panose="02020603050405020304" pitchFamily="18" charset="0"/>
                        <a:ea typeface="Batang"/>
                        <a:cs typeface="Times New Roman" panose="02020603050405020304" pitchFamily="18" charset="0"/>
                      </a:endParaRPr>
                    </a:p>
                  </a:txBody>
                  <a:tcPr marL="68580" marR="68580" marT="0" marB="0" anchor="ctr"/>
                </a:tc>
                <a:tc>
                  <a:txBody>
                    <a:bodyPr/>
                    <a:lstStyle/>
                    <a:p>
                      <a:pPr marL="36000" marR="36195" algn="ctr">
                        <a:lnSpc>
                          <a:spcPct val="100000"/>
                        </a:lnSpc>
                        <a:spcBef>
                          <a:spcPts val="600"/>
                        </a:spcBef>
                        <a:spcAft>
                          <a:spcPts val="600"/>
                        </a:spcAft>
                      </a:pPr>
                      <a:r>
                        <a:rPr lang="tr-TR" sz="1800" dirty="0">
                          <a:latin typeface="Times New Roman" panose="02020603050405020304" pitchFamily="18" charset="0"/>
                          <a:cs typeface="Times New Roman" panose="02020603050405020304" pitchFamily="18" charset="0"/>
                        </a:rPr>
                        <a:t>15</a:t>
                      </a:r>
                      <a:endParaRPr lang="en-US" sz="1800" b="1" dirty="0">
                        <a:solidFill>
                          <a:schemeClr val="bg1"/>
                        </a:solidFill>
                        <a:latin typeface="Times New Roman" panose="02020603050405020304" pitchFamily="18" charset="0"/>
                        <a:ea typeface="Batang"/>
                        <a:cs typeface="Times New Roman" panose="02020603050405020304" pitchFamily="18" charset="0"/>
                      </a:endParaRPr>
                    </a:p>
                  </a:txBody>
                  <a:tcPr marL="68580" marR="68580" marT="0" marB="0" anchor="ctr"/>
                </a:tc>
                <a:tc>
                  <a:txBody>
                    <a:bodyPr/>
                    <a:lstStyle/>
                    <a:p>
                      <a:pPr marL="36000" marR="36195" algn="l">
                        <a:lnSpc>
                          <a:spcPct val="100000"/>
                        </a:lnSpc>
                        <a:spcBef>
                          <a:spcPts val="600"/>
                        </a:spcBef>
                        <a:spcAft>
                          <a:spcPts val="600"/>
                        </a:spcAft>
                      </a:pPr>
                      <a:r>
                        <a:rPr lang="tr-TR" sz="1800" dirty="0">
                          <a:latin typeface="Times New Roman" panose="02020603050405020304" pitchFamily="18" charset="0"/>
                          <a:cs typeface="Times New Roman" panose="02020603050405020304" pitchFamily="18" charset="0"/>
                        </a:rPr>
                        <a:t>-</a:t>
                      </a:r>
                      <a:endParaRPr lang="en-US" sz="1800" b="1" dirty="0">
                        <a:solidFill>
                          <a:schemeClr val="bg1"/>
                        </a:solidFill>
                        <a:latin typeface="Times New Roman" panose="02020603050405020304" pitchFamily="18" charset="0"/>
                        <a:ea typeface="Batang"/>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248428">
                <a:tc>
                  <a:txBody>
                    <a:bodyPr/>
                    <a:lstStyle/>
                    <a:p>
                      <a:pPr marL="36000" marR="36195" algn="l">
                        <a:lnSpc>
                          <a:spcPct val="100000"/>
                        </a:lnSpc>
                        <a:spcBef>
                          <a:spcPts val="600"/>
                        </a:spcBef>
                        <a:spcAft>
                          <a:spcPts val="600"/>
                        </a:spcAft>
                      </a:pPr>
                      <a:r>
                        <a:rPr lang="tr-TR" sz="1800" b="1" dirty="0">
                          <a:solidFill>
                            <a:srgbClr val="99FF99"/>
                          </a:solidFill>
                          <a:latin typeface="Times New Roman" panose="02020603050405020304" pitchFamily="18" charset="0"/>
                          <a:cs typeface="Times New Roman" panose="02020603050405020304" pitchFamily="18" charset="0"/>
                        </a:rPr>
                        <a:t>Yüzer maddeler</a:t>
                      </a:r>
                      <a:endParaRPr lang="en-US" sz="1800" b="1" dirty="0">
                        <a:solidFill>
                          <a:srgbClr val="99FF99"/>
                        </a:solidFill>
                        <a:latin typeface="Times New Roman" panose="02020603050405020304" pitchFamily="18" charset="0"/>
                        <a:ea typeface="Batang"/>
                        <a:cs typeface="Times New Roman" panose="02020603050405020304" pitchFamily="18" charset="0"/>
                      </a:endParaRPr>
                    </a:p>
                  </a:txBody>
                  <a:tcPr marL="68580" marR="68580" marT="0" marB="0" anchor="ctr"/>
                </a:tc>
                <a:tc>
                  <a:txBody>
                    <a:bodyPr/>
                    <a:lstStyle/>
                    <a:p>
                      <a:pPr marL="36000" marR="36195" algn="ctr">
                        <a:lnSpc>
                          <a:spcPct val="100000"/>
                        </a:lnSpc>
                        <a:spcBef>
                          <a:spcPts val="600"/>
                        </a:spcBef>
                        <a:spcAft>
                          <a:spcPts val="600"/>
                        </a:spcAft>
                      </a:pPr>
                      <a:r>
                        <a:rPr lang="tr-TR" sz="1800" dirty="0">
                          <a:latin typeface="Times New Roman" panose="02020603050405020304" pitchFamily="18" charset="0"/>
                          <a:cs typeface="Times New Roman" panose="02020603050405020304" pitchFamily="18" charset="0"/>
                        </a:rPr>
                        <a:t>-</a:t>
                      </a:r>
                      <a:endParaRPr lang="en-US" sz="1800" b="1" dirty="0">
                        <a:solidFill>
                          <a:schemeClr val="bg1"/>
                        </a:solidFill>
                        <a:latin typeface="Times New Roman" panose="02020603050405020304" pitchFamily="18" charset="0"/>
                        <a:ea typeface="Batang"/>
                        <a:cs typeface="Times New Roman" panose="02020603050405020304" pitchFamily="18" charset="0"/>
                      </a:endParaRPr>
                    </a:p>
                  </a:txBody>
                  <a:tcPr marL="68580" marR="68580" marT="0" marB="0" anchor="ctr"/>
                </a:tc>
                <a:tc>
                  <a:txBody>
                    <a:bodyPr/>
                    <a:lstStyle/>
                    <a:p>
                      <a:pPr marL="36000" marR="36195" algn="l">
                        <a:lnSpc>
                          <a:spcPct val="100000"/>
                        </a:lnSpc>
                        <a:spcBef>
                          <a:spcPts val="600"/>
                        </a:spcBef>
                        <a:spcAft>
                          <a:spcPts val="600"/>
                        </a:spcAft>
                      </a:pPr>
                      <a:r>
                        <a:rPr lang="tr-TR" sz="1800" dirty="0">
                          <a:latin typeface="Times New Roman" panose="02020603050405020304" pitchFamily="18" charset="0"/>
                          <a:cs typeface="Times New Roman" panose="02020603050405020304" pitchFamily="18" charset="0"/>
                        </a:rPr>
                        <a:t>-</a:t>
                      </a:r>
                      <a:endParaRPr lang="en-US" sz="1800" b="1" dirty="0">
                        <a:solidFill>
                          <a:schemeClr val="bg1"/>
                        </a:solidFill>
                        <a:latin typeface="Times New Roman" panose="02020603050405020304" pitchFamily="18" charset="0"/>
                        <a:ea typeface="Batang"/>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248428">
                <a:tc>
                  <a:txBody>
                    <a:bodyPr/>
                    <a:lstStyle/>
                    <a:p>
                      <a:pPr marL="36000" marR="36195" algn="l">
                        <a:lnSpc>
                          <a:spcPct val="100000"/>
                        </a:lnSpc>
                        <a:spcBef>
                          <a:spcPts val="600"/>
                        </a:spcBef>
                        <a:spcAft>
                          <a:spcPts val="600"/>
                        </a:spcAft>
                      </a:pPr>
                      <a:r>
                        <a:rPr lang="tr-TR" sz="1800" b="1" dirty="0">
                          <a:solidFill>
                            <a:srgbClr val="99FF99"/>
                          </a:solidFill>
                          <a:latin typeface="Times New Roman" panose="02020603050405020304" pitchFamily="18" charset="0"/>
                          <a:cs typeface="Times New Roman" panose="02020603050405020304" pitchFamily="18" charset="0"/>
                        </a:rPr>
                        <a:t>BOİ</a:t>
                      </a:r>
                      <a:r>
                        <a:rPr lang="tr-TR" sz="1800" b="1" baseline="-25000" dirty="0">
                          <a:solidFill>
                            <a:srgbClr val="99FF99"/>
                          </a:solidFill>
                          <a:latin typeface="Times New Roman" panose="02020603050405020304" pitchFamily="18" charset="0"/>
                          <a:cs typeface="Times New Roman" panose="02020603050405020304" pitchFamily="18" charset="0"/>
                        </a:rPr>
                        <a:t>5</a:t>
                      </a:r>
                      <a:r>
                        <a:rPr lang="tr-TR" sz="1800" b="1" dirty="0">
                          <a:solidFill>
                            <a:srgbClr val="99FF99"/>
                          </a:solidFill>
                          <a:latin typeface="Times New Roman" panose="02020603050405020304" pitchFamily="18" charset="0"/>
                          <a:cs typeface="Times New Roman" panose="02020603050405020304" pitchFamily="18" charset="0"/>
                        </a:rPr>
                        <a:t> (mg/L)</a:t>
                      </a:r>
                      <a:endParaRPr lang="en-US" sz="1800" b="1" dirty="0">
                        <a:solidFill>
                          <a:srgbClr val="99FF99"/>
                        </a:solidFill>
                        <a:latin typeface="Times New Roman" panose="02020603050405020304" pitchFamily="18" charset="0"/>
                        <a:ea typeface="Batang"/>
                        <a:cs typeface="Times New Roman" panose="02020603050405020304" pitchFamily="18" charset="0"/>
                      </a:endParaRPr>
                    </a:p>
                  </a:txBody>
                  <a:tcPr marL="68580" marR="68580" marT="0" marB="0" anchor="ctr"/>
                </a:tc>
                <a:tc>
                  <a:txBody>
                    <a:bodyPr/>
                    <a:lstStyle/>
                    <a:p>
                      <a:pPr marL="36000" marR="36195" algn="ctr">
                        <a:lnSpc>
                          <a:spcPct val="100000"/>
                        </a:lnSpc>
                        <a:spcBef>
                          <a:spcPts val="600"/>
                        </a:spcBef>
                        <a:spcAft>
                          <a:spcPts val="600"/>
                        </a:spcAft>
                      </a:pPr>
                      <a:r>
                        <a:rPr lang="tr-TR" sz="1800" dirty="0">
                          <a:latin typeface="Times New Roman" panose="02020603050405020304" pitchFamily="18" charset="0"/>
                          <a:cs typeface="Times New Roman" panose="02020603050405020304" pitchFamily="18" charset="0"/>
                        </a:rPr>
                        <a:t>250</a:t>
                      </a:r>
                      <a:endParaRPr lang="en-US" sz="1800" b="1" dirty="0">
                        <a:solidFill>
                          <a:schemeClr val="bg1"/>
                        </a:solidFill>
                        <a:latin typeface="Times New Roman" panose="02020603050405020304" pitchFamily="18" charset="0"/>
                        <a:ea typeface="Batang"/>
                        <a:cs typeface="Times New Roman" panose="02020603050405020304" pitchFamily="18" charset="0"/>
                      </a:endParaRPr>
                    </a:p>
                  </a:txBody>
                  <a:tcPr marL="68580" marR="68580" marT="0" marB="0" anchor="ctr"/>
                </a:tc>
                <a:tc>
                  <a:txBody>
                    <a:bodyPr/>
                    <a:lstStyle/>
                    <a:p>
                      <a:pPr marL="36000" marR="36195" algn="l">
                        <a:lnSpc>
                          <a:spcPct val="100000"/>
                        </a:lnSpc>
                        <a:spcBef>
                          <a:spcPts val="600"/>
                        </a:spcBef>
                        <a:spcAft>
                          <a:spcPts val="600"/>
                        </a:spcAft>
                      </a:pPr>
                      <a:r>
                        <a:rPr lang="tr-TR" sz="1800" dirty="0">
                          <a:latin typeface="Times New Roman" panose="02020603050405020304" pitchFamily="18" charset="0"/>
                          <a:cs typeface="Times New Roman" panose="02020603050405020304" pitchFamily="18" charset="0"/>
                        </a:rPr>
                        <a:t>-</a:t>
                      </a:r>
                      <a:endParaRPr lang="en-US" sz="1800" b="1" dirty="0">
                        <a:solidFill>
                          <a:schemeClr val="bg1"/>
                        </a:solidFill>
                        <a:latin typeface="Times New Roman" panose="02020603050405020304" pitchFamily="18" charset="0"/>
                        <a:ea typeface="Batang"/>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529928">
                <a:tc>
                  <a:txBody>
                    <a:bodyPr/>
                    <a:lstStyle/>
                    <a:p>
                      <a:pPr marL="36000" marR="36195" algn="l">
                        <a:lnSpc>
                          <a:spcPct val="100000"/>
                        </a:lnSpc>
                        <a:spcBef>
                          <a:spcPts val="600"/>
                        </a:spcBef>
                        <a:spcAft>
                          <a:spcPts val="600"/>
                        </a:spcAft>
                      </a:pPr>
                      <a:r>
                        <a:rPr lang="tr-TR" sz="1800" b="1" dirty="0">
                          <a:solidFill>
                            <a:srgbClr val="99FF99"/>
                          </a:solidFill>
                          <a:latin typeface="Times New Roman" panose="02020603050405020304" pitchFamily="18" charset="0"/>
                          <a:cs typeface="Times New Roman" panose="02020603050405020304" pitchFamily="18" charset="0"/>
                        </a:rPr>
                        <a:t>Kimyasal oksijen ihtiyacı, KOİ (mg/L)</a:t>
                      </a:r>
                      <a:endParaRPr lang="en-US" sz="1800" b="1" dirty="0">
                        <a:solidFill>
                          <a:srgbClr val="99FF99"/>
                        </a:solidFill>
                        <a:latin typeface="Times New Roman" panose="02020603050405020304" pitchFamily="18" charset="0"/>
                        <a:ea typeface="Batang"/>
                        <a:cs typeface="Times New Roman" panose="02020603050405020304" pitchFamily="18" charset="0"/>
                      </a:endParaRPr>
                    </a:p>
                  </a:txBody>
                  <a:tcPr marL="68580" marR="68580" marT="0" marB="0" anchor="ctr"/>
                </a:tc>
                <a:tc>
                  <a:txBody>
                    <a:bodyPr/>
                    <a:lstStyle/>
                    <a:p>
                      <a:pPr marL="36000" marR="36195" algn="ctr">
                        <a:lnSpc>
                          <a:spcPct val="100000"/>
                        </a:lnSpc>
                        <a:spcBef>
                          <a:spcPts val="600"/>
                        </a:spcBef>
                        <a:spcAft>
                          <a:spcPts val="600"/>
                        </a:spcAft>
                      </a:pPr>
                      <a:r>
                        <a:rPr lang="tr-TR" sz="1800" dirty="0">
                          <a:latin typeface="Times New Roman" panose="02020603050405020304" pitchFamily="18" charset="0"/>
                          <a:cs typeface="Times New Roman" panose="02020603050405020304" pitchFamily="18" charset="0"/>
                        </a:rPr>
                        <a:t>400</a:t>
                      </a:r>
                      <a:endParaRPr lang="en-US" sz="1800" b="1" dirty="0">
                        <a:solidFill>
                          <a:schemeClr val="bg1"/>
                        </a:solidFill>
                        <a:latin typeface="Times New Roman" panose="02020603050405020304" pitchFamily="18" charset="0"/>
                        <a:ea typeface="Batang"/>
                        <a:cs typeface="Times New Roman" panose="02020603050405020304" pitchFamily="18" charset="0"/>
                      </a:endParaRPr>
                    </a:p>
                  </a:txBody>
                  <a:tcPr marL="68580" marR="68580" marT="0" marB="0" anchor="ctr"/>
                </a:tc>
                <a:tc>
                  <a:txBody>
                    <a:bodyPr/>
                    <a:lstStyle/>
                    <a:p>
                      <a:pPr marL="36000" marR="36195" algn="l">
                        <a:lnSpc>
                          <a:spcPct val="100000"/>
                        </a:lnSpc>
                        <a:spcBef>
                          <a:spcPts val="600"/>
                        </a:spcBef>
                        <a:spcAft>
                          <a:spcPts val="600"/>
                        </a:spcAft>
                      </a:pPr>
                      <a:r>
                        <a:rPr lang="tr-TR" sz="1800" dirty="0">
                          <a:latin typeface="Times New Roman" panose="02020603050405020304" pitchFamily="18" charset="0"/>
                          <a:cs typeface="Times New Roman" panose="02020603050405020304" pitchFamily="18" charset="0"/>
                        </a:rPr>
                        <a:t>-</a:t>
                      </a:r>
                      <a:endParaRPr lang="en-US" sz="1800" b="1" dirty="0">
                        <a:solidFill>
                          <a:schemeClr val="bg1"/>
                        </a:solidFill>
                        <a:latin typeface="Times New Roman" panose="02020603050405020304" pitchFamily="18" charset="0"/>
                        <a:ea typeface="Batang"/>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248428">
                <a:tc>
                  <a:txBody>
                    <a:bodyPr/>
                    <a:lstStyle/>
                    <a:p>
                      <a:pPr marL="36000" marR="36195" algn="l">
                        <a:lnSpc>
                          <a:spcPct val="100000"/>
                        </a:lnSpc>
                        <a:spcBef>
                          <a:spcPts val="600"/>
                        </a:spcBef>
                        <a:spcAft>
                          <a:spcPts val="600"/>
                        </a:spcAft>
                      </a:pPr>
                      <a:r>
                        <a:rPr lang="tr-TR" sz="1800" b="1" dirty="0">
                          <a:solidFill>
                            <a:srgbClr val="99FF99"/>
                          </a:solidFill>
                          <a:latin typeface="Times New Roman" panose="02020603050405020304" pitchFamily="18" charset="0"/>
                          <a:cs typeface="Times New Roman" panose="02020603050405020304" pitchFamily="18" charset="0"/>
                        </a:rPr>
                        <a:t>Toplam azot (mg/L)</a:t>
                      </a:r>
                      <a:endParaRPr lang="en-US" sz="1800" b="1" dirty="0">
                        <a:solidFill>
                          <a:srgbClr val="99FF99"/>
                        </a:solidFill>
                        <a:latin typeface="Times New Roman" panose="02020603050405020304" pitchFamily="18" charset="0"/>
                        <a:ea typeface="Batang"/>
                        <a:cs typeface="Times New Roman" panose="02020603050405020304" pitchFamily="18" charset="0"/>
                      </a:endParaRPr>
                    </a:p>
                  </a:txBody>
                  <a:tcPr marL="68580" marR="68580" marT="0" marB="0" anchor="ctr"/>
                </a:tc>
                <a:tc>
                  <a:txBody>
                    <a:bodyPr/>
                    <a:lstStyle/>
                    <a:p>
                      <a:pPr marL="36000" marR="36195" algn="ctr">
                        <a:lnSpc>
                          <a:spcPct val="100000"/>
                        </a:lnSpc>
                        <a:spcBef>
                          <a:spcPts val="600"/>
                        </a:spcBef>
                        <a:spcAft>
                          <a:spcPts val="600"/>
                        </a:spcAft>
                      </a:pPr>
                      <a:r>
                        <a:rPr lang="tr-TR" sz="1800" dirty="0">
                          <a:latin typeface="Times New Roman" panose="02020603050405020304" pitchFamily="18" charset="0"/>
                          <a:cs typeface="Times New Roman" panose="02020603050405020304" pitchFamily="18" charset="0"/>
                        </a:rPr>
                        <a:t>40</a:t>
                      </a:r>
                      <a:endParaRPr lang="en-US" sz="1800" b="1" dirty="0">
                        <a:solidFill>
                          <a:schemeClr val="bg1"/>
                        </a:solidFill>
                        <a:latin typeface="Times New Roman" panose="02020603050405020304" pitchFamily="18" charset="0"/>
                        <a:ea typeface="Batang"/>
                        <a:cs typeface="Times New Roman" panose="02020603050405020304" pitchFamily="18" charset="0"/>
                      </a:endParaRPr>
                    </a:p>
                  </a:txBody>
                  <a:tcPr marL="68580" marR="68580" marT="0" marB="0" anchor="ctr"/>
                </a:tc>
                <a:tc>
                  <a:txBody>
                    <a:bodyPr/>
                    <a:lstStyle/>
                    <a:p>
                      <a:pPr marL="36000" marR="36195" algn="l">
                        <a:lnSpc>
                          <a:spcPct val="100000"/>
                        </a:lnSpc>
                        <a:spcBef>
                          <a:spcPts val="600"/>
                        </a:spcBef>
                        <a:spcAft>
                          <a:spcPts val="600"/>
                        </a:spcAft>
                      </a:pPr>
                      <a:r>
                        <a:rPr lang="tr-TR" sz="1800" dirty="0">
                          <a:latin typeface="Times New Roman" panose="02020603050405020304" pitchFamily="18" charset="0"/>
                          <a:cs typeface="Times New Roman" panose="02020603050405020304" pitchFamily="18" charset="0"/>
                        </a:rPr>
                        <a:t>-</a:t>
                      </a:r>
                      <a:endParaRPr lang="en-US" sz="1800" b="1" dirty="0">
                        <a:solidFill>
                          <a:schemeClr val="bg1"/>
                        </a:solidFill>
                        <a:latin typeface="Times New Roman" panose="02020603050405020304" pitchFamily="18" charset="0"/>
                        <a:ea typeface="Batang"/>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248428">
                <a:tc>
                  <a:txBody>
                    <a:bodyPr/>
                    <a:lstStyle/>
                    <a:p>
                      <a:pPr marL="36000" marR="36195" algn="l">
                        <a:lnSpc>
                          <a:spcPct val="100000"/>
                        </a:lnSpc>
                        <a:spcBef>
                          <a:spcPts val="600"/>
                        </a:spcBef>
                        <a:spcAft>
                          <a:spcPts val="600"/>
                        </a:spcAft>
                      </a:pPr>
                      <a:r>
                        <a:rPr lang="tr-TR" sz="1800" b="1" dirty="0">
                          <a:solidFill>
                            <a:srgbClr val="99FF99"/>
                          </a:solidFill>
                          <a:latin typeface="Times New Roman" panose="02020603050405020304" pitchFamily="18" charset="0"/>
                          <a:cs typeface="Times New Roman" panose="02020603050405020304" pitchFamily="18" charset="0"/>
                        </a:rPr>
                        <a:t>Toplam fosfor (mg/L)</a:t>
                      </a:r>
                      <a:endParaRPr lang="en-US" sz="1800" b="1" dirty="0">
                        <a:solidFill>
                          <a:srgbClr val="99FF99"/>
                        </a:solidFill>
                        <a:latin typeface="Times New Roman" panose="02020603050405020304" pitchFamily="18" charset="0"/>
                        <a:ea typeface="Batang"/>
                        <a:cs typeface="Times New Roman" panose="02020603050405020304" pitchFamily="18" charset="0"/>
                      </a:endParaRPr>
                    </a:p>
                  </a:txBody>
                  <a:tcPr marL="68580" marR="68580" marT="0" marB="0" anchor="ctr"/>
                </a:tc>
                <a:tc>
                  <a:txBody>
                    <a:bodyPr/>
                    <a:lstStyle/>
                    <a:p>
                      <a:pPr marL="36000" marR="36195" algn="ctr">
                        <a:lnSpc>
                          <a:spcPct val="100000"/>
                        </a:lnSpc>
                        <a:spcBef>
                          <a:spcPts val="600"/>
                        </a:spcBef>
                        <a:spcAft>
                          <a:spcPts val="600"/>
                        </a:spcAft>
                      </a:pPr>
                      <a:r>
                        <a:rPr lang="tr-TR" sz="1800" dirty="0">
                          <a:latin typeface="Times New Roman" panose="02020603050405020304" pitchFamily="18" charset="0"/>
                          <a:cs typeface="Times New Roman" panose="02020603050405020304" pitchFamily="18" charset="0"/>
                        </a:rPr>
                        <a:t>10</a:t>
                      </a:r>
                      <a:endParaRPr lang="en-US" sz="1800" b="1" dirty="0">
                        <a:solidFill>
                          <a:schemeClr val="bg1"/>
                        </a:solidFill>
                        <a:latin typeface="Times New Roman" panose="02020603050405020304" pitchFamily="18" charset="0"/>
                        <a:ea typeface="Batang"/>
                        <a:cs typeface="Times New Roman" panose="02020603050405020304" pitchFamily="18" charset="0"/>
                      </a:endParaRPr>
                    </a:p>
                  </a:txBody>
                  <a:tcPr marL="68580" marR="68580" marT="0" marB="0" anchor="ctr"/>
                </a:tc>
                <a:tc>
                  <a:txBody>
                    <a:bodyPr/>
                    <a:lstStyle/>
                    <a:p>
                      <a:pPr marL="36000" marR="36195" algn="l">
                        <a:lnSpc>
                          <a:spcPct val="100000"/>
                        </a:lnSpc>
                        <a:spcBef>
                          <a:spcPts val="600"/>
                        </a:spcBef>
                        <a:spcAft>
                          <a:spcPts val="600"/>
                        </a:spcAft>
                      </a:pPr>
                      <a:r>
                        <a:rPr lang="tr-TR" sz="1800" dirty="0">
                          <a:latin typeface="Times New Roman" panose="02020603050405020304" pitchFamily="18" charset="0"/>
                          <a:cs typeface="Times New Roman" panose="02020603050405020304" pitchFamily="18" charset="0"/>
                        </a:rPr>
                        <a:t>-</a:t>
                      </a:r>
                      <a:endParaRPr lang="en-US" sz="1800" b="1" dirty="0">
                        <a:solidFill>
                          <a:schemeClr val="bg1"/>
                        </a:solidFill>
                        <a:latin typeface="Times New Roman" panose="02020603050405020304" pitchFamily="18" charset="0"/>
                        <a:ea typeface="Batang"/>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r h="993710">
                <a:tc>
                  <a:txBody>
                    <a:bodyPr/>
                    <a:lstStyle/>
                    <a:p>
                      <a:pPr marL="36000" marR="36195" algn="l">
                        <a:lnSpc>
                          <a:spcPct val="100000"/>
                        </a:lnSpc>
                        <a:spcBef>
                          <a:spcPts val="600"/>
                        </a:spcBef>
                        <a:spcAft>
                          <a:spcPts val="600"/>
                        </a:spcAft>
                      </a:pPr>
                      <a:r>
                        <a:rPr lang="tr-TR" sz="1800" b="1" dirty="0">
                          <a:solidFill>
                            <a:srgbClr val="99FF99"/>
                          </a:solidFill>
                          <a:latin typeface="Times New Roman" panose="02020603050405020304" pitchFamily="18" charset="0"/>
                          <a:cs typeface="Times New Roman" panose="02020603050405020304" pitchFamily="18" charset="0"/>
                        </a:rPr>
                        <a:t>Metilen mavisi ile reaksiyon veren yüzey aktif maddeleri (MBAS) (mg/L)</a:t>
                      </a:r>
                      <a:endParaRPr lang="en-US" sz="1800" b="1" dirty="0">
                        <a:solidFill>
                          <a:srgbClr val="99FF99"/>
                        </a:solidFill>
                        <a:latin typeface="Times New Roman" panose="02020603050405020304" pitchFamily="18" charset="0"/>
                        <a:ea typeface="Batang"/>
                        <a:cs typeface="Times New Roman" panose="02020603050405020304" pitchFamily="18" charset="0"/>
                      </a:endParaRPr>
                    </a:p>
                  </a:txBody>
                  <a:tcPr marL="68580" marR="68580" marT="0" marB="0" anchor="ctr"/>
                </a:tc>
                <a:tc>
                  <a:txBody>
                    <a:bodyPr/>
                    <a:lstStyle/>
                    <a:p>
                      <a:pPr marL="36000" marR="36195" algn="ctr">
                        <a:lnSpc>
                          <a:spcPct val="100000"/>
                        </a:lnSpc>
                        <a:spcBef>
                          <a:spcPts val="600"/>
                        </a:spcBef>
                        <a:spcAft>
                          <a:spcPts val="600"/>
                        </a:spcAft>
                      </a:pPr>
                      <a:r>
                        <a:rPr lang="tr-TR" sz="1800" dirty="0">
                          <a:latin typeface="Times New Roman" panose="02020603050405020304" pitchFamily="18" charset="0"/>
                          <a:cs typeface="Times New Roman" panose="02020603050405020304" pitchFamily="18" charset="0"/>
                        </a:rPr>
                        <a:t>10</a:t>
                      </a:r>
                      <a:endParaRPr lang="en-US" sz="1800" b="1" dirty="0">
                        <a:solidFill>
                          <a:schemeClr val="bg1"/>
                        </a:solidFill>
                        <a:latin typeface="Times New Roman" panose="02020603050405020304" pitchFamily="18" charset="0"/>
                        <a:ea typeface="Batang"/>
                        <a:cs typeface="Times New Roman" panose="02020603050405020304" pitchFamily="18" charset="0"/>
                      </a:endParaRPr>
                    </a:p>
                  </a:txBody>
                  <a:tcPr marL="68580" marR="68580" marT="0" marB="0" anchor="ctr"/>
                </a:tc>
                <a:tc>
                  <a:txBody>
                    <a:bodyPr/>
                    <a:lstStyle/>
                    <a:p>
                      <a:pPr marL="36000" marR="36195" algn="l">
                        <a:lnSpc>
                          <a:spcPct val="100000"/>
                        </a:lnSpc>
                        <a:spcBef>
                          <a:spcPts val="600"/>
                        </a:spcBef>
                        <a:spcAft>
                          <a:spcPts val="600"/>
                        </a:spcAft>
                      </a:pPr>
                      <a:r>
                        <a:rPr lang="tr-TR" sz="1800" dirty="0">
                          <a:latin typeface="Times New Roman" panose="02020603050405020304" pitchFamily="18" charset="0"/>
                          <a:cs typeface="Times New Roman" panose="02020603050405020304" pitchFamily="18" charset="0"/>
                        </a:rPr>
                        <a:t>Biyolojik olarak parçalanması Türk </a:t>
                      </a:r>
                      <a:r>
                        <a:rPr lang="tr-TR" sz="1800" dirty="0" smtClean="0">
                          <a:latin typeface="Times New Roman" panose="02020603050405020304" pitchFamily="18" charset="0"/>
                          <a:cs typeface="Times New Roman" panose="02020603050405020304" pitchFamily="18" charset="0"/>
                        </a:rPr>
                        <a:t>Standartları </a:t>
                      </a:r>
                      <a:r>
                        <a:rPr lang="tr-TR" sz="1800" dirty="0">
                          <a:latin typeface="Times New Roman" panose="02020603050405020304" pitchFamily="18" charset="0"/>
                          <a:cs typeface="Times New Roman" panose="02020603050405020304" pitchFamily="18" charset="0"/>
                        </a:rPr>
                        <a:t>Enstitüsü standartlarına uygun olmayan maddelerin boşaltımı prensip olarak yasaktır.</a:t>
                      </a:r>
                      <a:endParaRPr lang="en-US" sz="1800" b="1" dirty="0">
                        <a:solidFill>
                          <a:schemeClr val="bg1"/>
                        </a:solidFill>
                        <a:latin typeface="Times New Roman" panose="02020603050405020304" pitchFamily="18" charset="0"/>
                        <a:ea typeface="Batang"/>
                        <a:cs typeface="Times New Roman" panose="02020603050405020304" pitchFamily="18" charset="0"/>
                      </a:endParaRPr>
                    </a:p>
                  </a:txBody>
                  <a:tcPr marL="68580" marR="68580" marT="0" marB="0" anchor="ctr"/>
                </a:tc>
                <a:extLst>
                  <a:ext uri="{0D108BD9-81ED-4DB2-BD59-A6C34878D82A}">
                    <a16:rowId xmlns:a16="http://schemas.microsoft.com/office/drawing/2014/main" val="10010"/>
                  </a:ext>
                </a:extLst>
              </a:tr>
              <a:tr h="1242138">
                <a:tc>
                  <a:txBody>
                    <a:bodyPr/>
                    <a:lstStyle/>
                    <a:p>
                      <a:pPr marL="36000" marR="36195" algn="l">
                        <a:lnSpc>
                          <a:spcPct val="100000"/>
                        </a:lnSpc>
                        <a:spcBef>
                          <a:spcPts val="600"/>
                        </a:spcBef>
                        <a:spcAft>
                          <a:spcPts val="600"/>
                        </a:spcAft>
                      </a:pPr>
                      <a:r>
                        <a:rPr lang="tr-TR" sz="1800" b="1" dirty="0">
                          <a:solidFill>
                            <a:srgbClr val="99FF99"/>
                          </a:solidFill>
                          <a:latin typeface="Times New Roman" panose="02020603050405020304" pitchFamily="18" charset="0"/>
                          <a:cs typeface="Times New Roman" panose="02020603050405020304" pitchFamily="18" charset="0"/>
                        </a:rPr>
                        <a:t>Diğer parametreler</a:t>
                      </a:r>
                      <a:endParaRPr lang="en-US" sz="1800" b="1" dirty="0">
                        <a:solidFill>
                          <a:srgbClr val="99FF99"/>
                        </a:solidFill>
                        <a:latin typeface="Times New Roman" panose="02020603050405020304" pitchFamily="18" charset="0"/>
                        <a:ea typeface="Batang"/>
                        <a:cs typeface="Times New Roman" panose="02020603050405020304" pitchFamily="18" charset="0"/>
                      </a:endParaRPr>
                    </a:p>
                  </a:txBody>
                  <a:tcPr marL="68580" marR="68580" marT="0" marB="0" anchor="ctr"/>
                </a:tc>
                <a:tc>
                  <a:txBody>
                    <a:bodyPr/>
                    <a:lstStyle/>
                    <a:p>
                      <a:pPr marL="36000" marR="36195" algn="l">
                        <a:lnSpc>
                          <a:spcPct val="100000"/>
                        </a:lnSpc>
                        <a:spcBef>
                          <a:spcPts val="600"/>
                        </a:spcBef>
                        <a:spcAft>
                          <a:spcPts val="600"/>
                        </a:spcAft>
                      </a:pPr>
                      <a:r>
                        <a:rPr lang="tr-TR" sz="1600" dirty="0">
                          <a:latin typeface="Times New Roman" panose="02020603050405020304" pitchFamily="18" charset="0"/>
                          <a:cs typeface="Times New Roman" panose="02020603050405020304" pitchFamily="18" charset="0"/>
                        </a:rPr>
                        <a:t> </a:t>
                      </a:r>
                      <a:endParaRPr lang="en-US" sz="1600" b="1" dirty="0">
                        <a:solidFill>
                          <a:schemeClr val="bg1"/>
                        </a:solidFill>
                        <a:latin typeface="Times New Roman" panose="02020603050405020304" pitchFamily="18" charset="0"/>
                        <a:ea typeface="Batang"/>
                        <a:cs typeface="Times New Roman" panose="02020603050405020304" pitchFamily="18" charset="0"/>
                      </a:endParaRPr>
                    </a:p>
                  </a:txBody>
                  <a:tcPr marL="68580" marR="68580" marT="0" marB="0" anchor="ctr"/>
                </a:tc>
                <a:tc>
                  <a:txBody>
                    <a:bodyPr/>
                    <a:lstStyle/>
                    <a:p>
                      <a:pPr marL="108000" marR="36195" indent="0" algn="l">
                        <a:lnSpc>
                          <a:spcPct val="100000"/>
                        </a:lnSpc>
                        <a:spcBef>
                          <a:spcPts val="0"/>
                        </a:spcBef>
                        <a:spcAft>
                          <a:spcPts val="1200"/>
                        </a:spcAft>
                      </a:pPr>
                      <a:r>
                        <a:rPr lang="tr-TR" sz="1800" dirty="0">
                          <a:latin typeface="Times New Roman" panose="02020603050405020304" pitchFamily="18" charset="0"/>
                          <a:cs typeface="Times New Roman" panose="02020603050405020304" pitchFamily="18" charset="0"/>
                        </a:rPr>
                        <a:t>31/12/2005 tarihli ve 26040 sayılı Resmî </a:t>
                      </a:r>
                      <a:r>
                        <a:rPr lang="tr-TR" sz="1800" dirty="0" err="1" smtClean="0">
                          <a:latin typeface="Times New Roman" panose="02020603050405020304" pitchFamily="18" charset="0"/>
                          <a:cs typeface="Times New Roman" panose="02020603050405020304" pitchFamily="18" charset="0"/>
                        </a:rPr>
                        <a:t>Gazete’de</a:t>
                      </a:r>
                      <a:r>
                        <a:rPr lang="tr-TR" sz="1800" dirty="0" smtClean="0">
                          <a:latin typeface="Times New Roman" panose="02020603050405020304" pitchFamily="18" charset="0"/>
                          <a:cs typeface="Times New Roman" panose="02020603050405020304" pitchFamily="18" charset="0"/>
                        </a:rPr>
                        <a:t> yayımlanan Tehlikeli Maddelerin Su ve Çevresinde Neden Olduğu Kirliliğin Kontrolü Yönetmeliğinde Değişiklik Yapılmasına Dair Yönetmelikte bu parametreler için verilen sınır değerlere uymalıdır. </a:t>
                      </a:r>
                      <a:endParaRPr lang="en-US" sz="1800" b="1" dirty="0">
                        <a:solidFill>
                          <a:schemeClr val="bg1"/>
                        </a:solidFill>
                        <a:latin typeface="Times New Roman" panose="02020603050405020304" pitchFamily="18" charset="0"/>
                        <a:ea typeface="Batang"/>
                        <a:cs typeface="Times New Roman" panose="02020603050405020304" pitchFamily="18" charset="0"/>
                      </a:endParaRPr>
                    </a:p>
                  </a:txBody>
                  <a:tcPr marL="68580" marR="68580" marT="0" marB="0" anchor="ct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9924099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3010346"/>
          </a:xfrm>
        </p:spPr>
        <p:txBody>
          <a:bodyPr>
            <a:noAutofit/>
          </a:bodyPr>
          <a:lstStyle/>
          <a:p>
            <a:pPr lvl="1" algn="l" rtl="0">
              <a:spcBef>
                <a:spcPct val="0"/>
              </a:spcBef>
            </a:pPr>
            <a:r>
              <a:rPr kumimoji="0" lang="tr-TR" sz="2800" b="0" i="0" u="none" strike="noStrike" kern="1200" cap="none" spc="0" normalizeH="0" baseline="0" noProof="0" dirty="0" smtClean="0">
                <a:ln>
                  <a:noFill/>
                </a:ln>
                <a:solidFill>
                  <a:schemeClr val="tx1"/>
                </a:solidFill>
                <a:effectLst/>
                <a:uLnTx/>
                <a:uFillTx/>
                <a:latin typeface="Arial" panose="020B0604020202020204" pitchFamily="34" charset="0"/>
                <a:cs typeface="Arial" panose="020B0604020202020204" pitchFamily="34" charset="0"/>
              </a:rPr>
              <a:t>Minimum deşarj derinliği 20 metre olmalı, eğer 20 metre derinliğe inmek ekonomik olarak mümkün değilse, </a:t>
            </a:r>
            <a:r>
              <a:rPr kumimoji="0" lang="tr-TR" sz="2800" b="0" i="0" u="none" strike="noStrike" kern="1200" cap="none" spc="0" normalizeH="0" baseline="0" noProof="0" dirty="0" err="1" smtClean="0">
                <a:ln>
                  <a:noFill/>
                </a:ln>
                <a:solidFill>
                  <a:schemeClr val="tx1"/>
                </a:solidFill>
                <a:effectLst/>
                <a:uLnTx/>
                <a:uFillTx/>
                <a:latin typeface="Arial" panose="020B0604020202020204" pitchFamily="34" charset="0"/>
                <a:cs typeface="Arial" panose="020B0604020202020204" pitchFamily="34" charset="0"/>
              </a:rPr>
              <a:t>difüzör</a:t>
            </a:r>
            <a:r>
              <a:rPr kumimoji="0" lang="tr-TR" sz="2800" b="0" i="0" u="none" strike="noStrike" kern="1200" cap="none" spc="0" normalizeH="0" baseline="0" noProof="0" dirty="0" smtClean="0">
                <a:ln>
                  <a:noFill/>
                </a:ln>
                <a:solidFill>
                  <a:schemeClr val="tx1"/>
                </a:solidFill>
                <a:effectLst/>
                <a:uLnTx/>
                <a:uFillTx/>
                <a:latin typeface="Arial" panose="020B0604020202020204" pitchFamily="34" charset="0"/>
                <a:cs typeface="Arial" panose="020B0604020202020204" pitchFamily="34" charset="0"/>
              </a:rPr>
              <a:t> hariç deşarj boru boyu ortalama kıyı çizgisinden itibaren bu yönetmeliğin ekinde yer alan Tablo 24’te gösterilenden az olmamalıdır. </a:t>
            </a:r>
            <a:endParaRPr lang="tr-TR" dirty="0">
              <a:solidFill>
                <a:schemeClr val="tx1"/>
              </a:solidFill>
              <a:latin typeface="Arial" panose="020B0604020202020204" pitchFamily="34" charset="0"/>
              <a:cs typeface="Arial" panose="020B0604020202020204" pitchFamily="34" charset="0"/>
            </a:endParaRP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3149522393"/>
              </p:ext>
            </p:extLst>
          </p:nvPr>
        </p:nvGraphicFramePr>
        <p:xfrm>
          <a:off x="457200" y="4293096"/>
          <a:ext cx="8229600" cy="1687322"/>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66745403"/>
                    </a:ext>
                  </a:extLst>
                </a:gridCol>
                <a:gridCol w="2743200">
                  <a:extLst>
                    <a:ext uri="{9D8B030D-6E8A-4147-A177-3AD203B41FA5}">
                      <a16:colId xmlns:a16="http://schemas.microsoft.com/office/drawing/2014/main" val="3178325323"/>
                    </a:ext>
                  </a:extLst>
                </a:gridCol>
                <a:gridCol w="2743200">
                  <a:extLst>
                    <a:ext uri="{9D8B030D-6E8A-4147-A177-3AD203B41FA5}">
                      <a16:colId xmlns:a16="http://schemas.microsoft.com/office/drawing/2014/main" val="1185896005"/>
                    </a:ext>
                  </a:extLst>
                </a:gridCol>
              </a:tblGrid>
              <a:tr h="370840">
                <a:tc>
                  <a:txBody>
                    <a:bodyPr/>
                    <a:lstStyle/>
                    <a:p>
                      <a:pPr marL="36195" marR="36195" algn="ctr">
                        <a:lnSpc>
                          <a:spcPct val="150000"/>
                        </a:lnSpc>
                        <a:spcBef>
                          <a:spcPts val="100"/>
                        </a:spcBef>
                        <a:spcAft>
                          <a:spcPts val="0"/>
                        </a:spcAft>
                      </a:pPr>
                      <a:r>
                        <a:rPr lang="tr-TR" sz="2200" dirty="0" smtClean="0">
                          <a:solidFill>
                            <a:schemeClr val="bg1"/>
                          </a:solidFill>
                          <a:effectLst/>
                          <a:latin typeface="Times New Roman" panose="02020603050405020304" pitchFamily="18" charset="0"/>
                          <a:cs typeface="Times New Roman" panose="02020603050405020304" pitchFamily="18" charset="0"/>
                        </a:rPr>
                        <a:t> Nüfus</a:t>
                      </a:r>
                      <a:endParaRPr lang="tr-TR" sz="2200" dirty="0">
                        <a:solidFill>
                          <a:schemeClr val="bg1"/>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marL="36195" marR="36195" algn="ctr">
                        <a:lnSpc>
                          <a:spcPct val="150000"/>
                        </a:lnSpc>
                        <a:spcBef>
                          <a:spcPts val="100"/>
                        </a:spcBef>
                        <a:spcAft>
                          <a:spcPts val="0"/>
                        </a:spcAft>
                      </a:pPr>
                      <a:r>
                        <a:rPr lang="tr-TR" sz="2200" dirty="0" smtClean="0">
                          <a:solidFill>
                            <a:schemeClr val="bg1"/>
                          </a:solidFill>
                          <a:effectLst/>
                          <a:latin typeface="Times New Roman" panose="02020603050405020304" pitchFamily="18" charset="0"/>
                          <a:cs typeface="Times New Roman" panose="02020603050405020304" pitchFamily="18" charset="0"/>
                        </a:rPr>
                        <a:t> Debi</a:t>
                      </a:r>
                      <a:endParaRPr lang="tr-TR" sz="2200" dirty="0">
                        <a:solidFill>
                          <a:schemeClr val="bg1"/>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marL="36195" marR="36195" algn="ctr">
                        <a:lnSpc>
                          <a:spcPct val="150000"/>
                        </a:lnSpc>
                        <a:spcBef>
                          <a:spcPts val="100"/>
                        </a:spcBef>
                        <a:spcAft>
                          <a:spcPts val="0"/>
                        </a:spcAft>
                      </a:pPr>
                      <a:r>
                        <a:rPr lang="tr-TR" sz="2200" dirty="0" smtClean="0">
                          <a:solidFill>
                            <a:schemeClr val="bg1"/>
                          </a:solidFill>
                          <a:effectLst/>
                          <a:latin typeface="Times New Roman" panose="02020603050405020304" pitchFamily="18" charset="0"/>
                          <a:cs typeface="Times New Roman" panose="02020603050405020304" pitchFamily="18" charset="0"/>
                        </a:rPr>
                        <a:t>Minimum Deşarj Boru Boyu</a:t>
                      </a:r>
                      <a:endParaRPr lang="tr-TR" sz="2200" dirty="0">
                        <a:solidFill>
                          <a:schemeClr val="bg1"/>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extLst>
                  <a:ext uri="{0D108BD9-81ED-4DB2-BD59-A6C34878D82A}">
                    <a16:rowId xmlns:a16="http://schemas.microsoft.com/office/drawing/2014/main" val="2409213975"/>
                  </a:ext>
                </a:extLst>
              </a:tr>
              <a:tr h="370840">
                <a:tc>
                  <a:txBody>
                    <a:bodyPr/>
                    <a:lstStyle/>
                    <a:p>
                      <a:pPr marL="36195" marR="36195" algn="ctr">
                        <a:spcBef>
                          <a:spcPts val="100"/>
                        </a:spcBef>
                        <a:spcAft>
                          <a:spcPts val="0"/>
                        </a:spcAft>
                      </a:pPr>
                      <a:r>
                        <a:rPr lang="tr-TR" sz="2200" dirty="0">
                          <a:solidFill>
                            <a:schemeClr val="bg1"/>
                          </a:solidFill>
                          <a:effectLst/>
                          <a:latin typeface="Times New Roman" panose="02020603050405020304" pitchFamily="18" charset="0"/>
                          <a:cs typeface="Times New Roman" panose="02020603050405020304" pitchFamily="18" charset="0"/>
                        </a:rPr>
                        <a:t>&lt;1000</a:t>
                      </a:r>
                      <a:endParaRPr lang="tr-TR" sz="2200" dirty="0">
                        <a:solidFill>
                          <a:schemeClr val="bg1"/>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marL="36195" marR="36195" algn="ctr">
                        <a:spcBef>
                          <a:spcPts val="100"/>
                        </a:spcBef>
                        <a:spcAft>
                          <a:spcPts val="0"/>
                        </a:spcAft>
                      </a:pPr>
                      <a:r>
                        <a:rPr lang="tr-TR" sz="2200" dirty="0">
                          <a:solidFill>
                            <a:schemeClr val="bg1"/>
                          </a:solidFill>
                          <a:effectLst/>
                          <a:latin typeface="Times New Roman" panose="02020603050405020304" pitchFamily="18" charset="0"/>
                          <a:cs typeface="Times New Roman" panose="02020603050405020304" pitchFamily="18" charset="0"/>
                        </a:rPr>
                        <a:t>200 m</a:t>
                      </a:r>
                      <a:r>
                        <a:rPr lang="tr-TR" sz="2200" baseline="30000" dirty="0">
                          <a:solidFill>
                            <a:schemeClr val="bg1"/>
                          </a:solidFill>
                          <a:effectLst/>
                          <a:latin typeface="Times New Roman" panose="02020603050405020304" pitchFamily="18" charset="0"/>
                          <a:cs typeface="Times New Roman" panose="02020603050405020304" pitchFamily="18" charset="0"/>
                        </a:rPr>
                        <a:t>3</a:t>
                      </a:r>
                      <a:r>
                        <a:rPr lang="tr-TR" sz="2200" dirty="0">
                          <a:solidFill>
                            <a:schemeClr val="bg1"/>
                          </a:solidFill>
                          <a:effectLst/>
                          <a:latin typeface="Times New Roman" panose="02020603050405020304" pitchFamily="18" charset="0"/>
                          <a:cs typeface="Times New Roman" panose="02020603050405020304" pitchFamily="18" charset="0"/>
                        </a:rPr>
                        <a:t>/gün</a:t>
                      </a:r>
                      <a:endParaRPr lang="tr-TR" sz="2200" dirty="0">
                        <a:solidFill>
                          <a:schemeClr val="bg1"/>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marL="36195" marR="36195" algn="ctr">
                        <a:spcBef>
                          <a:spcPts val="100"/>
                        </a:spcBef>
                        <a:spcAft>
                          <a:spcPts val="0"/>
                        </a:spcAft>
                      </a:pPr>
                      <a:r>
                        <a:rPr lang="tr-TR" sz="2200" dirty="0">
                          <a:solidFill>
                            <a:schemeClr val="bg1"/>
                          </a:solidFill>
                          <a:effectLst/>
                          <a:latin typeface="Times New Roman" panose="02020603050405020304" pitchFamily="18" charset="0"/>
                          <a:cs typeface="Times New Roman" panose="02020603050405020304" pitchFamily="18" charset="0"/>
                        </a:rPr>
                        <a:t>500 m</a:t>
                      </a:r>
                      <a:endParaRPr lang="tr-TR" sz="2200" dirty="0">
                        <a:solidFill>
                          <a:schemeClr val="bg1"/>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extLst>
                  <a:ext uri="{0D108BD9-81ED-4DB2-BD59-A6C34878D82A}">
                    <a16:rowId xmlns:a16="http://schemas.microsoft.com/office/drawing/2014/main" val="171096184"/>
                  </a:ext>
                </a:extLst>
              </a:tr>
              <a:tr h="370840">
                <a:tc>
                  <a:txBody>
                    <a:bodyPr/>
                    <a:lstStyle/>
                    <a:p>
                      <a:pPr marL="36195" marR="36195" algn="ctr">
                        <a:spcBef>
                          <a:spcPts val="100"/>
                        </a:spcBef>
                        <a:spcAft>
                          <a:spcPts val="0"/>
                        </a:spcAft>
                      </a:pPr>
                      <a:r>
                        <a:rPr lang="tr-TR" sz="2200">
                          <a:solidFill>
                            <a:schemeClr val="bg1"/>
                          </a:solidFill>
                          <a:effectLst/>
                          <a:latin typeface="Times New Roman" panose="02020603050405020304" pitchFamily="18" charset="0"/>
                          <a:cs typeface="Times New Roman" panose="02020603050405020304" pitchFamily="18" charset="0"/>
                        </a:rPr>
                        <a:t>1000-10 000</a:t>
                      </a:r>
                      <a:endParaRPr lang="tr-TR" sz="2200">
                        <a:solidFill>
                          <a:schemeClr val="bg1"/>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marL="36195" marR="36195" algn="ctr">
                        <a:spcBef>
                          <a:spcPts val="100"/>
                        </a:spcBef>
                        <a:spcAft>
                          <a:spcPts val="0"/>
                        </a:spcAft>
                      </a:pPr>
                      <a:r>
                        <a:rPr lang="tr-TR" sz="2200" dirty="0">
                          <a:solidFill>
                            <a:schemeClr val="bg1"/>
                          </a:solidFill>
                          <a:effectLst/>
                          <a:latin typeface="Times New Roman" panose="02020603050405020304" pitchFamily="18" charset="0"/>
                          <a:cs typeface="Times New Roman" panose="02020603050405020304" pitchFamily="18" charset="0"/>
                        </a:rPr>
                        <a:t>200-2000 m</a:t>
                      </a:r>
                      <a:r>
                        <a:rPr lang="tr-TR" sz="2200" baseline="30000" dirty="0">
                          <a:solidFill>
                            <a:schemeClr val="bg1"/>
                          </a:solidFill>
                          <a:effectLst/>
                          <a:latin typeface="Times New Roman" panose="02020603050405020304" pitchFamily="18" charset="0"/>
                          <a:cs typeface="Times New Roman" panose="02020603050405020304" pitchFamily="18" charset="0"/>
                        </a:rPr>
                        <a:t>3</a:t>
                      </a:r>
                      <a:r>
                        <a:rPr lang="tr-TR" sz="2200" dirty="0">
                          <a:solidFill>
                            <a:schemeClr val="bg1"/>
                          </a:solidFill>
                          <a:effectLst/>
                          <a:latin typeface="Times New Roman" panose="02020603050405020304" pitchFamily="18" charset="0"/>
                          <a:cs typeface="Times New Roman" panose="02020603050405020304" pitchFamily="18" charset="0"/>
                        </a:rPr>
                        <a:t>/gün</a:t>
                      </a:r>
                      <a:endParaRPr lang="tr-TR" sz="2200" dirty="0">
                        <a:solidFill>
                          <a:schemeClr val="bg1"/>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marL="36195" marR="36195" algn="ctr">
                        <a:spcBef>
                          <a:spcPts val="100"/>
                        </a:spcBef>
                        <a:spcAft>
                          <a:spcPts val="0"/>
                        </a:spcAft>
                      </a:pPr>
                      <a:r>
                        <a:rPr lang="tr-TR" sz="2200" dirty="0">
                          <a:solidFill>
                            <a:schemeClr val="bg1"/>
                          </a:solidFill>
                          <a:effectLst/>
                          <a:latin typeface="Times New Roman" panose="02020603050405020304" pitchFamily="18" charset="0"/>
                          <a:cs typeface="Times New Roman" panose="02020603050405020304" pitchFamily="18" charset="0"/>
                        </a:rPr>
                        <a:t>1300 m</a:t>
                      </a:r>
                      <a:endParaRPr lang="tr-TR" sz="2200" dirty="0">
                        <a:solidFill>
                          <a:schemeClr val="bg1"/>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extLst>
                  <a:ext uri="{0D108BD9-81ED-4DB2-BD59-A6C34878D82A}">
                    <a16:rowId xmlns:a16="http://schemas.microsoft.com/office/drawing/2014/main" val="2998527566"/>
                  </a:ext>
                </a:extLst>
              </a:tr>
            </a:tbl>
          </a:graphicData>
        </a:graphic>
      </p:graphicFrame>
      <p:sp>
        <p:nvSpPr>
          <p:cNvPr id="5" name="Dikdörtgen 4"/>
          <p:cNvSpPr/>
          <p:nvPr/>
        </p:nvSpPr>
        <p:spPr>
          <a:xfrm>
            <a:off x="323528" y="3356992"/>
            <a:ext cx="8229600" cy="707886"/>
          </a:xfrm>
          <a:prstGeom prst="rect">
            <a:avLst/>
          </a:prstGeom>
        </p:spPr>
        <p:txBody>
          <a:bodyPr wrap="square">
            <a:spAutoFit/>
          </a:bodyPr>
          <a:lstStyle/>
          <a:p>
            <a:pPr lvl="0" algn="ctr" fontAlgn="base">
              <a:spcBef>
                <a:spcPct val="0"/>
              </a:spcBef>
              <a:spcAft>
                <a:spcPct val="0"/>
              </a:spcAft>
              <a:defRPr/>
            </a:pPr>
            <a:r>
              <a:rPr lang="tr-TR" sz="2000" b="1" dirty="0" smtClean="0">
                <a:solidFill>
                  <a:srgbClr val="FFFF00"/>
                </a:solidFill>
                <a:latin typeface="Arial" pitchFamily="34" charset="0"/>
                <a:ea typeface="Times New Roman" pitchFamily="18" charset="0"/>
                <a:cs typeface="Arial" pitchFamily="34" charset="0"/>
              </a:rPr>
              <a:t>TABLO </a:t>
            </a:r>
            <a:r>
              <a:rPr lang="tr-TR" sz="2000" b="1" dirty="0">
                <a:solidFill>
                  <a:srgbClr val="FFFF00"/>
                </a:solidFill>
                <a:latin typeface="Arial" pitchFamily="34" charset="0"/>
                <a:ea typeface="Times New Roman" pitchFamily="18" charset="0"/>
                <a:cs typeface="Arial" pitchFamily="34" charset="0"/>
              </a:rPr>
              <a:t>24: EVSEL ATIKSU DEBİLERİNE GÖRE </a:t>
            </a:r>
            <a:r>
              <a:rPr lang="tr-TR" sz="2000" b="1" dirty="0" smtClean="0">
                <a:solidFill>
                  <a:srgbClr val="FFFF00"/>
                </a:solidFill>
                <a:latin typeface="Arial" pitchFamily="34" charset="0"/>
                <a:ea typeface="Times New Roman" pitchFamily="18" charset="0"/>
                <a:cs typeface="Arial" pitchFamily="34" charset="0"/>
              </a:rPr>
              <a:t>MİNİMUM DEŞARJ BORU BOYU</a:t>
            </a:r>
            <a:endParaRPr lang="tr-TR" sz="2000" dirty="0">
              <a:solidFill>
                <a:srgbClr val="FFFF00"/>
              </a:solidFill>
            </a:endParaRPr>
          </a:p>
        </p:txBody>
      </p:sp>
    </p:spTree>
    <p:extLst>
      <p:ext uri="{BB962C8B-B14F-4D97-AF65-F5344CB8AC3E}">
        <p14:creationId xmlns:p14="http://schemas.microsoft.com/office/powerpoint/2010/main" val="19984088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smtClean="0"/>
              <a:t>Antalya – Hurma Derin Deniz Deşarjı</a:t>
            </a:r>
            <a:endParaRPr lang="tr-TR" dirty="0"/>
          </a:p>
        </p:txBody>
      </p:sp>
      <p:pic>
        <p:nvPicPr>
          <p:cNvPr id="8" name="İçerik Yer Tutucusu 7"/>
          <p:cNvPicPr>
            <a:picLocks noGrp="1" noChangeAspect="1"/>
          </p:cNvPicPr>
          <p:nvPr>
            <p:ph idx="1"/>
          </p:nvPr>
        </p:nvPicPr>
        <p:blipFill>
          <a:blip r:embed="rId2" cstate="print"/>
          <a:stretch>
            <a:fillRect/>
          </a:stretch>
        </p:blipFill>
        <p:spPr>
          <a:xfrm>
            <a:off x="519112" y="2101056"/>
            <a:ext cx="8105775" cy="3524250"/>
          </a:xfrm>
          <a:prstGeom prst="rect">
            <a:avLst/>
          </a:prstGeom>
        </p:spPr>
      </p:pic>
    </p:spTree>
    <p:extLst>
      <p:ext uri="{BB962C8B-B14F-4D97-AF65-F5344CB8AC3E}">
        <p14:creationId xmlns:p14="http://schemas.microsoft.com/office/powerpoint/2010/main" val="26702104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Özel 1">
      <a:dk1>
        <a:sysClr val="windowText" lastClr="000000"/>
      </a:dk1>
      <a:lt1>
        <a:srgbClr val="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ROJE GEREKÇESİ">
  <a:themeElements>
    <a:clrScheme name="PROJE GEREKÇES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 GEREKÇES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lnDef>
  </a:objectDefaults>
  <a:extraClrSchemeLst>
    <a:extraClrScheme>
      <a:clrScheme name="PROJE GEREKÇES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 GEREKÇES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 GEREKÇES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 GEREKÇES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 GEREKÇES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 GEREKÇES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 GEREKÇES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 GEREKÇES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 GEREKÇES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 GEREKÇES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 GEREKÇES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 GEREKÇES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PROJE GEREKÇESİ">
  <a:themeElements>
    <a:clrScheme name="PROJE GEREKÇES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 GEREKÇES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lnDef>
  </a:objectDefaults>
  <a:extraClrSchemeLst>
    <a:extraClrScheme>
      <a:clrScheme name="PROJE GEREKÇES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 GEREKÇES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 GEREKÇES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 GEREKÇES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 GEREKÇES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 GEREKÇES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 GEREKÇES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 GEREKÇES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 GEREKÇES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 GEREKÇES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 GEREKÇES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 GEREKÇES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PROJE GEREKÇESİ">
  <a:themeElements>
    <a:clrScheme name="PROJE GEREKÇES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 GEREKÇES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lnDef>
  </a:objectDefaults>
  <a:extraClrSchemeLst>
    <a:extraClrScheme>
      <a:clrScheme name="PROJE GEREKÇES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 GEREKÇES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 GEREKÇES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 GEREKÇES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 GEREKÇES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 GEREKÇES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 GEREKÇES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 GEREKÇES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 GEREKÇES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 GEREKÇES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 GEREKÇES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 GEREKÇES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Akçaağaç">
  <a:themeElements>
    <a:clrScheme name="Akçaağaç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fontScheme name="Akçaağaç">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kçaağaç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Akçaağaç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Akçaağaç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Akçaağaç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Akçaağaç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Akçaağaç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Akçaağaç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Akçaağaç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Akçaağaç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Akçaağaç">
  <a:themeElements>
    <a:clrScheme name="Akçaağaç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fontScheme name="Akçaağaç">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kçaağaç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Akçaağaç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Akçaağaç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Akçaağaç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Akçaağaç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Akçaağaç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Akçaağaç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Akçaağaç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Akçaağaç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3101</TotalTime>
  <Words>1518</Words>
  <Application>Microsoft Office PowerPoint</Application>
  <PresentationFormat>Ekran Gösterisi (4:3)</PresentationFormat>
  <Paragraphs>414</Paragraphs>
  <Slides>60</Slides>
  <Notes>4</Notes>
  <HiddenSlides>0</HiddenSlides>
  <MMClips>0</MMClips>
  <ScaleCrop>false</ScaleCrop>
  <HeadingPairs>
    <vt:vector size="8" baseType="variant">
      <vt:variant>
        <vt:lpstr>Kullanılan Yazı Tipleri</vt:lpstr>
      </vt:variant>
      <vt:variant>
        <vt:i4>6</vt:i4>
      </vt:variant>
      <vt:variant>
        <vt:lpstr>Tema</vt:lpstr>
      </vt:variant>
      <vt:variant>
        <vt:i4>8</vt:i4>
      </vt:variant>
      <vt:variant>
        <vt:lpstr>Eklenmiş OLE Hizmet Programları</vt:lpstr>
      </vt:variant>
      <vt:variant>
        <vt:i4>3</vt:i4>
      </vt:variant>
      <vt:variant>
        <vt:lpstr>Slayt Başlıkları</vt:lpstr>
      </vt:variant>
      <vt:variant>
        <vt:i4>60</vt:i4>
      </vt:variant>
    </vt:vector>
  </HeadingPairs>
  <TitlesOfParts>
    <vt:vector size="77" baseType="lpstr">
      <vt:lpstr>Arial</vt:lpstr>
      <vt:lpstr>Batang</vt:lpstr>
      <vt:lpstr>Calibri</vt:lpstr>
      <vt:lpstr>pt_sansbold</vt:lpstr>
      <vt:lpstr>Times New Roman</vt:lpstr>
      <vt:lpstr>Wingdings</vt:lpstr>
      <vt:lpstr>Ofis Teması</vt:lpstr>
      <vt:lpstr>1_Ofis Teması</vt:lpstr>
      <vt:lpstr>PROJE GEREKÇESİ</vt:lpstr>
      <vt:lpstr>1_PROJE GEREKÇESİ</vt:lpstr>
      <vt:lpstr>2_PROJE GEREKÇESİ</vt:lpstr>
      <vt:lpstr>2_Ofis Teması</vt:lpstr>
      <vt:lpstr>Akçaağaç</vt:lpstr>
      <vt:lpstr>1_Akçaağaç</vt:lpstr>
      <vt:lpstr>Photo Editor Photo</vt:lpstr>
      <vt:lpstr>Image</vt:lpstr>
      <vt:lpstr>Grafik</vt:lpstr>
      <vt:lpstr>Derin Deniz Deşarjı ve Su Kalitesine Etkileri</vt:lpstr>
      <vt:lpstr>PowerPoint Sunusu</vt:lpstr>
      <vt:lpstr>PowerPoint Sunusu</vt:lpstr>
      <vt:lpstr>Derin deniz deşarjı nedir?</vt:lpstr>
      <vt:lpstr>PowerPoint Sunusu</vt:lpstr>
      <vt:lpstr>Lara ve Hurma Derin Deniz Deşarjları</vt:lpstr>
      <vt:lpstr>TABLO 22: DERİN DENİZ DEŞARJINA İZİN VERİLEBİLECEK ATIKSULARIN ÖZELLİKLERİ (SKKY: Su Kirliliği Kontrolü Yönetmeliği) </vt:lpstr>
      <vt:lpstr>Minimum deşarj derinliği 20 metre olmalı, eğer 20 metre derinliğe inmek ekonomik olarak mümkün değilse, difüzör hariç deşarj boru boyu ortalama kıyı çizgisinden itibaren bu yönetmeliğin ekinde yer alan Tablo 24’te gösterilenden az olmamalıdır. </vt:lpstr>
      <vt:lpstr>Antalya – Hurma Derin Deniz Deşarjı</vt:lpstr>
      <vt:lpstr>PowerPoint Sunusu</vt:lpstr>
      <vt:lpstr>PowerPoint Sunusu</vt:lpstr>
      <vt:lpstr>Deşarj borusu deniz yüzeyindeyken (batırılmadan önce)</vt:lpstr>
      <vt:lpstr>Boru denize batırılırken</vt:lpstr>
      <vt:lpstr>PowerPoint Sunusu</vt:lpstr>
      <vt:lpstr>PowerPoint Sunusu</vt:lpstr>
      <vt:lpstr>Tam karışımlı ortam</vt:lpstr>
      <vt:lpstr>Yoğunluk tabakalaşmalı ortam</vt:lpstr>
      <vt:lpstr>Denizlerdeki tuzluluk ve yoğunluk değerleri</vt:lpstr>
      <vt:lpstr>PowerPoint Sunusu</vt:lpstr>
      <vt:lpstr>PowerPoint Sunusu</vt:lpstr>
      <vt:lpstr>Tuzla Deniz Deşarjı-II Kademe</vt:lpstr>
      <vt:lpstr>Tuzla Deniz Deşarjı</vt:lpstr>
      <vt:lpstr>PowerPoint Sunusu</vt:lpstr>
      <vt:lpstr>Batmış atıksu tarlasının ulaştığı derinlik</vt:lpstr>
      <vt:lpstr>PowerPoint Sunusu</vt:lpstr>
      <vt:lpstr>1., 2. ve 3. Seyrelme</vt:lpstr>
      <vt:lpstr>Seyrelme</vt:lpstr>
      <vt:lpstr>YÜZME VE REKREASYON AMACIYLA KULLANILAN  SULARIN SAĞLAMASI GEREKEN KALİTE KRİTERLERİ TABLOSU (Yüzme Suyu Kalitesi Yönetmeliği)</vt:lpstr>
      <vt:lpstr>YÜZME VE REKREASYON AMACIYLA KULLANILAN  SULARIN SAĞLAMASI GEREKEN KALİTE KRİTERLERİ TABLOSU</vt:lpstr>
      <vt:lpstr>YÜZME VE REKREASYON AMACIYLA KULLANILAN  SULARIN SAĞLAMASI GEREKEN KALİTE KRİTERLERİ TABLOSU</vt:lpstr>
      <vt:lpstr>1., 2. ve 3. Seyrelme</vt:lpstr>
      <vt:lpstr>PowerPoint Sunusu</vt:lpstr>
      <vt:lpstr>PowerPoint Sunusu</vt:lpstr>
      <vt:lpstr>PowerPoint Sunusu</vt:lpstr>
      <vt:lpstr>T90</vt:lpstr>
      <vt:lpstr>Toplam Seyrelme</vt:lpstr>
      <vt:lpstr>PowerPoint Sunusu</vt:lpstr>
      <vt:lpstr>PowerPoint Sunusu</vt:lpstr>
      <vt:lpstr>PowerPoint Sunusu</vt:lpstr>
      <vt:lpstr>27.07.2006 tarih ve 2006/21 sayılı  Derin Deniz Deşarjı Proje Onay Genelgesi </vt:lpstr>
      <vt:lpstr>30.07.2009 tarih ve 2009/16 sayılı  Derin Deniz Deşarjı İzleme Genelgesi </vt:lpstr>
      <vt:lpstr>PowerPoint Sunusu</vt:lpstr>
      <vt:lpstr>PowerPoint Sunusu</vt:lpstr>
      <vt:lpstr>PowerPoint Sunusu</vt:lpstr>
      <vt:lpstr>PowerPoint Sunusu</vt:lpstr>
      <vt:lpstr>SKKY Madde 29</vt:lpstr>
      <vt:lpstr>PowerPoint Sunusu</vt:lpstr>
      <vt:lpstr>PowerPoint Sunusu</vt:lpstr>
      <vt:lpstr>PowerPoint Sunusu</vt:lpstr>
      <vt:lpstr>PowerPoint Sunusu</vt:lpstr>
      <vt:lpstr>PowerPoint Sunusu</vt:lpstr>
      <vt:lpstr>PowerPoint Sunusu</vt:lpstr>
      <vt:lpstr>PowerPoint Sunusu</vt:lpstr>
      <vt:lpstr>Antalya-Hurma için Toplam Koliform analiz sonuçları</vt:lpstr>
      <vt:lpstr>Antalya-Hurma için Fekal Koliform analiz sonuçları</vt:lpstr>
      <vt:lpstr>PowerPoint Sunusu</vt:lpstr>
      <vt:lpstr>Arıtılmış Atıksuların Tekrar Kullanımı</vt:lpstr>
      <vt:lpstr>PowerPoint Sunusu</vt:lpstr>
      <vt:lpstr>PowerPoint Sunusu</vt:lpstr>
      <vt:lpstr>TEŞEKKÜRLER…</vt:lpstr>
    </vt:vector>
  </TitlesOfParts>
  <Company>~ By M.Baran ™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SELAMI</dc:creator>
  <cp:lastModifiedBy>Habib</cp:lastModifiedBy>
  <cp:revision>284</cp:revision>
  <cp:lastPrinted>2019-04-02T06:45:09Z</cp:lastPrinted>
  <dcterms:created xsi:type="dcterms:W3CDTF">2012-04-02T09:32:56Z</dcterms:created>
  <dcterms:modified xsi:type="dcterms:W3CDTF">2019-04-04T20:10:24Z</dcterms:modified>
</cp:coreProperties>
</file>