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sldIdLst>
    <p:sldId id="256" r:id="rId3"/>
    <p:sldId id="343" r:id="rId4"/>
    <p:sldId id="344" r:id="rId5"/>
    <p:sldId id="366" r:id="rId6"/>
    <p:sldId id="376" r:id="rId7"/>
    <p:sldId id="377" r:id="rId8"/>
    <p:sldId id="348" r:id="rId9"/>
    <p:sldId id="354" r:id="rId10"/>
    <p:sldId id="293" r:id="rId11"/>
    <p:sldId id="294" r:id="rId12"/>
    <p:sldId id="352" r:id="rId13"/>
    <p:sldId id="363" r:id="rId14"/>
    <p:sldId id="326" r:id="rId15"/>
    <p:sldId id="365" r:id="rId16"/>
    <p:sldId id="327" r:id="rId17"/>
    <p:sldId id="295" r:id="rId18"/>
    <p:sldId id="328" r:id="rId19"/>
    <p:sldId id="296" r:id="rId20"/>
    <p:sldId id="297" r:id="rId21"/>
    <p:sldId id="353" r:id="rId22"/>
    <p:sldId id="355" r:id="rId23"/>
    <p:sldId id="329" r:id="rId24"/>
    <p:sldId id="298" r:id="rId25"/>
    <p:sldId id="331" r:id="rId26"/>
    <p:sldId id="356" r:id="rId27"/>
    <p:sldId id="357" r:id="rId28"/>
    <p:sldId id="301" r:id="rId29"/>
    <p:sldId id="364" r:id="rId30"/>
    <p:sldId id="321" r:id="rId31"/>
    <p:sldId id="332" r:id="rId32"/>
    <p:sldId id="333" r:id="rId33"/>
    <p:sldId id="336" r:id="rId34"/>
    <p:sldId id="337" r:id="rId35"/>
    <p:sldId id="358" r:id="rId36"/>
    <p:sldId id="338" r:id="rId37"/>
    <p:sldId id="359" r:id="rId38"/>
    <p:sldId id="316" r:id="rId39"/>
    <p:sldId id="317" r:id="rId40"/>
    <p:sldId id="361" r:id="rId41"/>
    <p:sldId id="325" r:id="rId42"/>
    <p:sldId id="360" r:id="rId43"/>
    <p:sldId id="362" r:id="rId44"/>
    <p:sldId id="339" r:id="rId45"/>
    <p:sldId id="340" r:id="rId46"/>
    <p:sldId id="342" r:id="rId47"/>
    <p:sldId id="341" r:id="rId48"/>
    <p:sldId id="306" r:id="rId49"/>
    <p:sldId id="312" r:id="rId50"/>
    <p:sldId id="367" r:id="rId51"/>
    <p:sldId id="368" r:id="rId52"/>
    <p:sldId id="369" r:id="rId53"/>
    <p:sldId id="370" r:id="rId54"/>
    <p:sldId id="371" r:id="rId55"/>
    <p:sldId id="372" r:id="rId56"/>
    <p:sldId id="373" r:id="rId57"/>
    <p:sldId id="374" r:id="rId58"/>
    <p:sldId id="375" r:id="rId59"/>
    <p:sldId id="313" r:id="rId60"/>
    <p:sldId id="314" r:id="rId61"/>
    <p:sldId id="315" r:id="rId62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60"/>
  </p:normalViewPr>
  <p:slideViewPr>
    <p:cSldViewPr>
      <p:cViewPr varScale="1">
        <p:scale>
          <a:sx n="109" d="100"/>
          <a:sy n="109" d="100"/>
        </p:scale>
        <p:origin x="1422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image" Target="../media/image13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D8E0E-C41F-4E17-8297-B2B9721E8F2B}" type="datetimeFigureOut">
              <a:rPr lang="tr-TR" smtClean="0"/>
              <a:pPr/>
              <a:t>18.02.2020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3B4F3-98F4-4746-990C-7D3222E56714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35130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D8E0E-C41F-4E17-8297-B2B9721E8F2B}" type="datetimeFigureOut">
              <a:rPr lang="tr-TR" smtClean="0"/>
              <a:pPr/>
              <a:t>18.02.2020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3B4F3-98F4-4746-990C-7D3222E56714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326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D8E0E-C41F-4E17-8297-B2B9721E8F2B}" type="datetimeFigureOut">
              <a:rPr lang="tr-TR" smtClean="0"/>
              <a:pPr/>
              <a:t>18.02.2020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3B4F3-98F4-4746-990C-7D3222E56714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111407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Başlık, Küçük Resim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066800" y="838200"/>
            <a:ext cx="7772400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Küçük Resim Yer Tutucusu"/>
          <p:cNvSpPr>
            <a:spLocks noGrp="1"/>
          </p:cNvSpPr>
          <p:nvPr>
            <p:ph type="clipArt" sz="half" idx="1"/>
          </p:nvPr>
        </p:nvSpPr>
        <p:spPr>
          <a:xfrm>
            <a:off x="1066800" y="2101850"/>
            <a:ext cx="3810000" cy="4114800"/>
          </a:xfrm>
        </p:spPr>
        <p:txBody>
          <a:bodyPr/>
          <a:lstStyle/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5029200" y="2101850"/>
            <a:ext cx="3810000" cy="411480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>
          <a:xfrm>
            <a:off x="1066800" y="64135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>
          <a:xfrm>
            <a:off x="3429000" y="64135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229600" y="6413500"/>
            <a:ext cx="914400" cy="457200"/>
          </a:xfrm>
        </p:spPr>
        <p:txBody>
          <a:bodyPr/>
          <a:lstStyle>
            <a:lvl1pPr>
              <a:defRPr/>
            </a:lvl1pPr>
          </a:lstStyle>
          <a:p>
            <a:fld id="{6F33310B-F4D9-41D9-A48F-5935B4A5E86B}" type="slidenum">
              <a:rPr lang="tr-TR"/>
              <a:pPr/>
              <a:t>‹#›</a:t>
            </a:fld>
            <a:endParaRPr lang="tr-TR" sz="140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2C6FC945-CD00-480A-AA48-C1DAC9C811B0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80 w 2123"/>
                <a:gd name="T1" fmla="*/ 1043 h 1696"/>
                <a:gd name="T2" fmla="*/ 544 w 2123"/>
                <a:gd name="T3" fmla="*/ 683 h 1696"/>
                <a:gd name="T4" fmla="*/ 670 w 2123"/>
                <a:gd name="T5" fmla="*/ 395 h 1696"/>
                <a:gd name="T6" fmla="*/ 927 w 2123"/>
                <a:gd name="T7" fmla="*/ 587 h 1696"/>
                <a:gd name="T8" fmla="*/ 1214 w 2123"/>
                <a:gd name="T9" fmla="*/ 869 h 1696"/>
                <a:gd name="T10" fmla="*/ 1483 w 2123"/>
                <a:gd name="T11" fmla="*/ 1109 h 1696"/>
                <a:gd name="T12" fmla="*/ 1800 w 2123"/>
                <a:gd name="T13" fmla="*/ 1360 h 1696"/>
                <a:gd name="T14" fmla="*/ 1883 w 2123"/>
                <a:gd name="T15" fmla="*/ 1414 h 1696"/>
                <a:gd name="T16" fmla="*/ 1836 w 2123"/>
                <a:gd name="T17" fmla="*/ 1354 h 1696"/>
                <a:gd name="T18" fmla="*/ 1411 w 2123"/>
                <a:gd name="T19" fmla="*/ 1001 h 1696"/>
                <a:gd name="T20" fmla="*/ 1088 w 2123"/>
                <a:gd name="T21" fmla="*/ 683 h 1696"/>
                <a:gd name="T22" fmla="*/ 723 w 2123"/>
                <a:gd name="T23" fmla="*/ 329 h 1696"/>
                <a:gd name="T24" fmla="*/ 999 w 2123"/>
                <a:gd name="T25" fmla="*/ 311 h 1696"/>
                <a:gd name="T26" fmla="*/ 1286 w 2123"/>
                <a:gd name="T27" fmla="*/ 317 h 1696"/>
                <a:gd name="T28" fmla="*/ 1614 w 2123"/>
                <a:gd name="T29" fmla="*/ 269 h 1696"/>
                <a:gd name="T30" fmla="*/ 2123 w 2123"/>
                <a:gd name="T31" fmla="*/ 197 h 1696"/>
                <a:gd name="T32" fmla="*/ 2075 w 2123"/>
                <a:gd name="T33" fmla="*/ 173 h 1696"/>
                <a:gd name="T34" fmla="*/ 1543 w 2123"/>
                <a:gd name="T35" fmla="*/ 257 h 1696"/>
                <a:gd name="T36" fmla="*/ 1208 w 2123"/>
                <a:gd name="T37" fmla="*/ 275 h 1696"/>
                <a:gd name="T38" fmla="*/ 759 w 2123"/>
                <a:gd name="T39" fmla="*/ 257 h 1696"/>
                <a:gd name="T40" fmla="*/ 819 w 2123"/>
                <a:gd name="T41" fmla="*/ 227 h 1696"/>
                <a:gd name="T42" fmla="*/ 1142 w 2123"/>
                <a:gd name="T43" fmla="*/ 0 h 1696"/>
                <a:gd name="T44" fmla="*/ 1088 w 2123"/>
                <a:gd name="T45" fmla="*/ 30 h 1696"/>
                <a:gd name="T46" fmla="*/ 1010 w 2123"/>
                <a:gd name="T47" fmla="*/ 84 h 1696"/>
                <a:gd name="T48" fmla="*/ 855 w 2123"/>
                <a:gd name="T49" fmla="*/ 191 h 1696"/>
                <a:gd name="T50" fmla="*/ 670 w 2123"/>
                <a:gd name="T51" fmla="*/ 281 h 1696"/>
                <a:gd name="T52" fmla="*/ 634 w 2123"/>
                <a:gd name="T53" fmla="*/ 359 h 1696"/>
                <a:gd name="T54" fmla="*/ 305 w 2123"/>
                <a:gd name="T55" fmla="*/ 587 h 1696"/>
                <a:gd name="T56" fmla="*/ 0 w 2123"/>
                <a:gd name="T57" fmla="*/ 725 h 1696"/>
                <a:gd name="T58" fmla="*/ 0 w 2123"/>
                <a:gd name="T59" fmla="*/ 731 h 1696"/>
                <a:gd name="T60" fmla="*/ 0 w 2123"/>
                <a:gd name="T61" fmla="*/ 767 h 1696"/>
                <a:gd name="T62" fmla="*/ 299 w 2123"/>
                <a:gd name="T63" fmla="*/ 635 h 1696"/>
                <a:gd name="T64" fmla="*/ 592 w 2123"/>
                <a:gd name="T65" fmla="*/ 431 h 1696"/>
                <a:gd name="T66" fmla="*/ 508 w 2123"/>
                <a:gd name="T67" fmla="*/ 671 h 1696"/>
                <a:gd name="T68" fmla="*/ 526 w 2123"/>
                <a:gd name="T69" fmla="*/ 995 h 1696"/>
                <a:gd name="T70" fmla="*/ 460 w 2123"/>
                <a:gd name="T71" fmla="*/ 1168 h 1696"/>
                <a:gd name="T72" fmla="*/ 329 w 2123"/>
                <a:gd name="T73" fmla="*/ 1480 h 1696"/>
                <a:gd name="T74" fmla="*/ 323 w 2123"/>
                <a:gd name="T75" fmla="*/ 1696 h 1696"/>
                <a:gd name="T76" fmla="*/ 329 w 2123"/>
                <a:gd name="T77" fmla="*/ 1696 h 1696"/>
                <a:gd name="T78" fmla="*/ 347 w 2123"/>
                <a:gd name="T79" fmla="*/ 1552 h 1696"/>
                <a:gd name="T80" fmla="*/ 580 w 2123"/>
                <a:gd name="T81" fmla="*/ 1043 h 1696"/>
                <a:gd name="T82" fmla="*/ 580 w 2123"/>
                <a:gd name="T83" fmla="*/ 1043 h 169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23 w 969"/>
                <a:gd name="T1" fmla="*/ 1186 h 1192"/>
                <a:gd name="T2" fmla="*/ 490 w 969"/>
                <a:gd name="T3" fmla="*/ 1192 h 1192"/>
                <a:gd name="T4" fmla="*/ 580 w 969"/>
                <a:gd name="T5" fmla="*/ 1150 h 1192"/>
                <a:gd name="T6" fmla="*/ 813 w 969"/>
                <a:gd name="T7" fmla="*/ 1085 h 1192"/>
                <a:gd name="T8" fmla="*/ 933 w 969"/>
                <a:gd name="T9" fmla="*/ 1055 h 1192"/>
                <a:gd name="T10" fmla="*/ 759 w 969"/>
                <a:gd name="T11" fmla="*/ 989 h 1192"/>
                <a:gd name="T12" fmla="*/ 556 w 969"/>
                <a:gd name="T13" fmla="*/ 953 h 1192"/>
                <a:gd name="T14" fmla="*/ 197 w 969"/>
                <a:gd name="T15" fmla="*/ 971 h 1192"/>
                <a:gd name="T16" fmla="*/ 299 w 969"/>
                <a:gd name="T17" fmla="*/ 893 h 1192"/>
                <a:gd name="T18" fmla="*/ 496 w 969"/>
                <a:gd name="T19" fmla="*/ 803 h 1192"/>
                <a:gd name="T20" fmla="*/ 694 w 969"/>
                <a:gd name="T21" fmla="*/ 671 h 1192"/>
                <a:gd name="T22" fmla="*/ 700 w 969"/>
                <a:gd name="T23" fmla="*/ 671 h 1192"/>
                <a:gd name="T24" fmla="*/ 712 w 969"/>
                <a:gd name="T25" fmla="*/ 665 h 1192"/>
                <a:gd name="T26" fmla="*/ 753 w 969"/>
                <a:gd name="T27" fmla="*/ 647 h 1192"/>
                <a:gd name="T28" fmla="*/ 777 w 969"/>
                <a:gd name="T29" fmla="*/ 641 h 1192"/>
                <a:gd name="T30" fmla="*/ 789 w 969"/>
                <a:gd name="T31" fmla="*/ 629 h 1192"/>
                <a:gd name="T32" fmla="*/ 795 w 969"/>
                <a:gd name="T33" fmla="*/ 617 h 1192"/>
                <a:gd name="T34" fmla="*/ 789 w 969"/>
                <a:gd name="T35" fmla="*/ 611 h 1192"/>
                <a:gd name="T36" fmla="*/ 783 w 969"/>
                <a:gd name="T37" fmla="*/ 599 h 1192"/>
                <a:gd name="T38" fmla="*/ 783 w 969"/>
                <a:gd name="T39" fmla="*/ 575 h 1192"/>
                <a:gd name="T40" fmla="*/ 795 w 969"/>
                <a:gd name="T41" fmla="*/ 545 h 1192"/>
                <a:gd name="T42" fmla="*/ 807 w 969"/>
                <a:gd name="T43" fmla="*/ 515 h 1192"/>
                <a:gd name="T44" fmla="*/ 825 w 969"/>
                <a:gd name="T45" fmla="*/ 485 h 1192"/>
                <a:gd name="T46" fmla="*/ 837 w 969"/>
                <a:gd name="T47" fmla="*/ 455 h 1192"/>
                <a:gd name="T48" fmla="*/ 843 w 969"/>
                <a:gd name="T49" fmla="*/ 437 h 1192"/>
                <a:gd name="T50" fmla="*/ 849 w 969"/>
                <a:gd name="T51" fmla="*/ 431 h 1192"/>
                <a:gd name="T52" fmla="*/ 849 w 969"/>
                <a:gd name="T53" fmla="*/ 347 h 1192"/>
                <a:gd name="T54" fmla="*/ 849 w 969"/>
                <a:gd name="T55" fmla="*/ 341 h 1192"/>
                <a:gd name="T56" fmla="*/ 855 w 969"/>
                <a:gd name="T57" fmla="*/ 335 h 1192"/>
                <a:gd name="T58" fmla="*/ 873 w 969"/>
                <a:gd name="T59" fmla="*/ 305 h 1192"/>
                <a:gd name="T60" fmla="*/ 885 w 969"/>
                <a:gd name="T61" fmla="*/ 269 h 1192"/>
                <a:gd name="T62" fmla="*/ 897 w 969"/>
                <a:gd name="T63" fmla="*/ 239 h 1192"/>
                <a:gd name="T64" fmla="*/ 903 w 969"/>
                <a:gd name="T65" fmla="*/ 227 h 1192"/>
                <a:gd name="T66" fmla="*/ 909 w 969"/>
                <a:gd name="T67" fmla="*/ 215 h 1192"/>
                <a:gd name="T68" fmla="*/ 927 w 969"/>
                <a:gd name="T69" fmla="*/ 173 h 1192"/>
                <a:gd name="T70" fmla="*/ 945 w 969"/>
                <a:gd name="T71" fmla="*/ 137 h 1192"/>
                <a:gd name="T72" fmla="*/ 951 w 969"/>
                <a:gd name="T73" fmla="*/ 125 h 1192"/>
                <a:gd name="T74" fmla="*/ 951 w 969"/>
                <a:gd name="T75" fmla="*/ 119 h 1192"/>
                <a:gd name="T76" fmla="*/ 969 w 969"/>
                <a:gd name="T77" fmla="*/ 0 h 1192"/>
                <a:gd name="T78" fmla="*/ 945 w 969"/>
                <a:gd name="T79" fmla="*/ 47 h 1192"/>
                <a:gd name="T80" fmla="*/ 783 w 969"/>
                <a:gd name="T81" fmla="*/ 113 h 1192"/>
                <a:gd name="T82" fmla="*/ 706 w 969"/>
                <a:gd name="T83" fmla="*/ 161 h 1192"/>
                <a:gd name="T84" fmla="*/ 460 w 969"/>
                <a:gd name="T85" fmla="*/ 233 h 1192"/>
                <a:gd name="T86" fmla="*/ 281 w 969"/>
                <a:gd name="T87" fmla="*/ 287 h 1192"/>
                <a:gd name="T88" fmla="*/ 173 w 969"/>
                <a:gd name="T89" fmla="*/ 293 h 1192"/>
                <a:gd name="T90" fmla="*/ 12 w 969"/>
                <a:gd name="T91" fmla="*/ 485 h 1192"/>
                <a:gd name="T92" fmla="*/ 0 w 969"/>
                <a:gd name="T93" fmla="*/ 509 h 1192"/>
                <a:gd name="T94" fmla="*/ 0 w 969"/>
                <a:gd name="T95" fmla="*/ 1186 h 1192"/>
                <a:gd name="T96" fmla="*/ 96 w 969"/>
                <a:gd name="T97" fmla="*/ 1180 h 1192"/>
                <a:gd name="T98" fmla="*/ 323 w 969"/>
                <a:gd name="T99" fmla="*/ 1186 h 1192"/>
                <a:gd name="T100" fmla="*/ 323 w 969"/>
                <a:gd name="T101" fmla="*/ 1186 h 11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34 w 2176"/>
                <a:gd name="T1" fmla="*/ 767 h 1505"/>
                <a:gd name="T2" fmla="*/ 1190 w 2176"/>
                <a:gd name="T3" fmla="*/ 1235 h 1505"/>
                <a:gd name="T4" fmla="*/ 956 w 2176"/>
                <a:gd name="T5" fmla="*/ 1193 h 1505"/>
                <a:gd name="T6" fmla="*/ 723 w 2176"/>
                <a:gd name="T7" fmla="*/ 1127 h 1505"/>
                <a:gd name="T8" fmla="*/ 442 w 2176"/>
                <a:gd name="T9" fmla="*/ 1109 h 1505"/>
                <a:gd name="T10" fmla="*/ 0 w 2176"/>
                <a:gd name="T11" fmla="*/ 1079 h 1505"/>
                <a:gd name="T12" fmla="*/ 30 w 2176"/>
                <a:gd name="T13" fmla="*/ 1115 h 1505"/>
                <a:gd name="T14" fmla="*/ 496 w 2176"/>
                <a:gd name="T15" fmla="*/ 1133 h 1505"/>
                <a:gd name="T16" fmla="*/ 777 w 2176"/>
                <a:gd name="T17" fmla="*/ 1187 h 1505"/>
                <a:gd name="T18" fmla="*/ 1130 w 2176"/>
                <a:gd name="T19" fmla="*/ 1301 h 1505"/>
                <a:gd name="T20" fmla="*/ 1070 w 2176"/>
                <a:gd name="T21" fmla="*/ 1319 h 1505"/>
                <a:gd name="T22" fmla="*/ 711 w 2176"/>
                <a:gd name="T23" fmla="*/ 1505 h 1505"/>
                <a:gd name="T24" fmla="*/ 765 w 2176"/>
                <a:gd name="T25" fmla="*/ 1481 h 1505"/>
                <a:gd name="T26" fmla="*/ 861 w 2176"/>
                <a:gd name="T27" fmla="*/ 1439 h 1505"/>
                <a:gd name="T28" fmla="*/ 1022 w 2176"/>
                <a:gd name="T29" fmla="*/ 1355 h 1505"/>
                <a:gd name="T30" fmla="*/ 1214 w 2176"/>
                <a:gd name="T31" fmla="*/ 1295 h 1505"/>
                <a:gd name="T32" fmla="*/ 1267 w 2176"/>
                <a:gd name="T33" fmla="*/ 1223 h 1505"/>
                <a:gd name="T34" fmla="*/ 1632 w 2176"/>
                <a:gd name="T35" fmla="*/ 1043 h 1505"/>
                <a:gd name="T36" fmla="*/ 1931 w 2176"/>
                <a:gd name="T37" fmla="*/ 953 h 1505"/>
                <a:gd name="T38" fmla="*/ 2176 w 2176"/>
                <a:gd name="T39" fmla="*/ 821 h 1505"/>
                <a:gd name="T40" fmla="*/ 1961 w 2176"/>
                <a:gd name="T41" fmla="*/ 911 h 1505"/>
                <a:gd name="T42" fmla="*/ 1656 w 2176"/>
                <a:gd name="T43" fmla="*/ 989 h 1505"/>
                <a:gd name="T44" fmla="*/ 1339 w 2176"/>
                <a:gd name="T45" fmla="*/ 1151 h 1505"/>
                <a:gd name="T46" fmla="*/ 1501 w 2176"/>
                <a:gd name="T47" fmla="*/ 905 h 1505"/>
                <a:gd name="T48" fmla="*/ 1620 w 2176"/>
                <a:gd name="T49" fmla="*/ 545 h 1505"/>
                <a:gd name="T50" fmla="*/ 1740 w 2176"/>
                <a:gd name="T51" fmla="*/ 372 h 1505"/>
                <a:gd name="T52" fmla="*/ 1979 w 2176"/>
                <a:gd name="T53" fmla="*/ 60 h 1505"/>
                <a:gd name="T54" fmla="*/ 2003 w 2176"/>
                <a:gd name="T55" fmla="*/ 0 h 1505"/>
                <a:gd name="T56" fmla="*/ 1973 w 2176"/>
                <a:gd name="T57" fmla="*/ 0 h 1505"/>
                <a:gd name="T58" fmla="*/ 1596 w 2176"/>
                <a:gd name="T59" fmla="*/ 480 h 1505"/>
                <a:gd name="T60" fmla="*/ 1477 w 2176"/>
                <a:gd name="T61" fmla="*/ 887 h 1505"/>
                <a:gd name="T62" fmla="*/ 1255 w 2176"/>
                <a:gd name="T63" fmla="*/ 1175 h 1505"/>
                <a:gd name="T64" fmla="*/ 1130 w 2176"/>
                <a:gd name="T65" fmla="*/ 905 h 1505"/>
                <a:gd name="T66" fmla="*/ 1010 w 2176"/>
                <a:gd name="T67" fmla="*/ 540 h 1505"/>
                <a:gd name="T68" fmla="*/ 885 w 2176"/>
                <a:gd name="T69" fmla="*/ 222 h 1505"/>
                <a:gd name="T70" fmla="*/ 789 w 2176"/>
                <a:gd name="T71" fmla="*/ 0 h 1505"/>
                <a:gd name="T72" fmla="*/ 753 w 2176"/>
                <a:gd name="T73" fmla="*/ 0 h 1505"/>
                <a:gd name="T74" fmla="*/ 903 w 2176"/>
                <a:gd name="T75" fmla="*/ 354 h 1505"/>
                <a:gd name="T76" fmla="*/ 1034 w 2176"/>
                <a:gd name="T77" fmla="*/ 767 h 1505"/>
                <a:gd name="T78" fmla="*/ 1034 w 2176"/>
                <a:gd name="T79" fmla="*/ 767 h 150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1 w 813"/>
                <a:gd name="T1" fmla="*/ 564 h 804"/>
                <a:gd name="T2" fmla="*/ 329 w 813"/>
                <a:gd name="T3" fmla="*/ 438 h 804"/>
                <a:gd name="T4" fmla="*/ 646 w 813"/>
                <a:gd name="T5" fmla="*/ 216 h 804"/>
                <a:gd name="T6" fmla="*/ 813 w 813"/>
                <a:gd name="T7" fmla="*/ 0 h 804"/>
                <a:gd name="T8" fmla="*/ 676 w 813"/>
                <a:gd name="T9" fmla="*/ 150 h 804"/>
                <a:gd name="T10" fmla="*/ 144 w 813"/>
                <a:gd name="T11" fmla="*/ 504 h 804"/>
                <a:gd name="T12" fmla="*/ 0 w 813"/>
                <a:gd name="T13" fmla="*/ 732 h 804"/>
                <a:gd name="T14" fmla="*/ 0 w 813"/>
                <a:gd name="T15" fmla="*/ 804 h 804"/>
                <a:gd name="T16" fmla="*/ 161 w 813"/>
                <a:gd name="T17" fmla="*/ 564 h 804"/>
                <a:gd name="T18" fmla="*/ 161 w 813"/>
                <a:gd name="T19" fmla="*/ 564 h 8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60 w 759"/>
                <a:gd name="T1" fmla="*/ 66 h 107"/>
                <a:gd name="T2" fmla="*/ 759 w 759"/>
                <a:gd name="T3" fmla="*/ 0 h 107"/>
                <a:gd name="T4" fmla="*/ 496 w 759"/>
                <a:gd name="T5" fmla="*/ 36 h 107"/>
                <a:gd name="T6" fmla="*/ 138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0 w 759"/>
                <a:gd name="T15" fmla="*/ 66 h 107"/>
                <a:gd name="T16" fmla="*/ 460 w 759"/>
                <a:gd name="T17" fmla="*/ 66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387 w 3169"/>
                <a:gd name="T1" fmla="*/ 239 h 743"/>
                <a:gd name="T2" fmla="*/ 1734 w 3169"/>
                <a:gd name="T3" fmla="*/ 233 h 743"/>
                <a:gd name="T4" fmla="*/ 2087 w 3169"/>
                <a:gd name="T5" fmla="*/ 251 h 743"/>
                <a:gd name="T6" fmla="*/ 2505 w 3169"/>
                <a:gd name="T7" fmla="*/ 233 h 743"/>
                <a:gd name="T8" fmla="*/ 3169 w 3169"/>
                <a:gd name="T9" fmla="*/ 204 h 743"/>
                <a:gd name="T10" fmla="*/ 3115 w 3169"/>
                <a:gd name="T11" fmla="*/ 186 h 743"/>
                <a:gd name="T12" fmla="*/ 2422 w 3169"/>
                <a:gd name="T13" fmla="*/ 221 h 743"/>
                <a:gd name="T14" fmla="*/ 2003 w 3169"/>
                <a:gd name="T15" fmla="*/ 221 h 743"/>
                <a:gd name="T16" fmla="*/ 1459 w 3169"/>
                <a:gd name="T17" fmla="*/ 186 h 743"/>
                <a:gd name="T18" fmla="*/ 1543 w 3169"/>
                <a:gd name="T19" fmla="*/ 168 h 743"/>
                <a:gd name="T20" fmla="*/ 2039 w 3169"/>
                <a:gd name="T21" fmla="*/ 0 h 743"/>
                <a:gd name="T22" fmla="*/ 1961 w 3169"/>
                <a:gd name="T23" fmla="*/ 24 h 743"/>
                <a:gd name="T24" fmla="*/ 1836 w 3169"/>
                <a:gd name="T25" fmla="*/ 66 h 743"/>
                <a:gd name="T26" fmla="*/ 1602 w 3169"/>
                <a:gd name="T27" fmla="*/ 138 h 743"/>
                <a:gd name="T28" fmla="*/ 1339 w 3169"/>
                <a:gd name="T29" fmla="*/ 198 h 743"/>
                <a:gd name="T30" fmla="*/ 1268 w 3169"/>
                <a:gd name="T31" fmla="*/ 251 h 743"/>
                <a:gd name="T32" fmla="*/ 765 w 3169"/>
                <a:gd name="T33" fmla="*/ 413 h 743"/>
                <a:gd name="T34" fmla="*/ 335 w 3169"/>
                <a:gd name="T35" fmla="*/ 503 h 743"/>
                <a:gd name="T36" fmla="*/ 0 w 3169"/>
                <a:gd name="T37" fmla="*/ 617 h 743"/>
                <a:gd name="T38" fmla="*/ 299 w 3169"/>
                <a:gd name="T39" fmla="*/ 539 h 743"/>
                <a:gd name="T40" fmla="*/ 735 w 3169"/>
                <a:gd name="T41" fmla="*/ 449 h 743"/>
                <a:gd name="T42" fmla="*/ 1178 w 3169"/>
                <a:gd name="T43" fmla="*/ 311 h 743"/>
                <a:gd name="T44" fmla="*/ 981 w 3169"/>
                <a:gd name="T45" fmla="*/ 491 h 743"/>
                <a:gd name="T46" fmla="*/ 867 w 3169"/>
                <a:gd name="T47" fmla="*/ 743 h 743"/>
                <a:gd name="T48" fmla="*/ 861 w 3169"/>
                <a:gd name="T49" fmla="*/ 743 h 743"/>
                <a:gd name="T50" fmla="*/ 933 w 3169"/>
                <a:gd name="T51" fmla="*/ 743 h 743"/>
                <a:gd name="T52" fmla="*/ 1022 w 3169"/>
                <a:gd name="T53" fmla="*/ 497 h 743"/>
                <a:gd name="T54" fmla="*/ 1297 w 3169"/>
                <a:gd name="T55" fmla="*/ 281 h 743"/>
                <a:gd name="T56" fmla="*/ 1531 w 3169"/>
                <a:gd name="T57" fmla="*/ 449 h 743"/>
                <a:gd name="T58" fmla="*/ 1770 w 3169"/>
                <a:gd name="T59" fmla="*/ 677 h 743"/>
                <a:gd name="T60" fmla="*/ 1854 w 3169"/>
                <a:gd name="T61" fmla="*/ 743 h 743"/>
                <a:gd name="T62" fmla="*/ 1919 w 3169"/>
                <a:gd name="T63" fmla="*/ 743 h 743"/>
                <a:gd name="T64" fmla="*/ 1692 w 3169"/>
                <a:gd name="T65" fmla="*/ 527 h 743"/>
                <a:gd name="T66" fmla="*/ 1387 w 3169"/>
                <a:gd name="T67" fmla="*/ 239 h 743"/>
                <a:gd name="T68" fmla="*/ 1387 w 3169"/>
                <a:gd name="T69" fmla="*/ 239 h 7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842 w 2153"/>
                <a:gd name="T1" fmla="*/ 851 h 1930"/>
                <a:gd name="T2" fmla="*/ 1937 w 2153"/>
                <a:gd name="T3" fmla="*/ 1019 h 1930"/>
                <a:gd name="T4" fmla="*/ 2051 w 2153"/>
                <a:gd name="T5" fmla="*/ 1168 h 1930"/>
                <a:gd name="T6" fmla="*/ 2117 w 2153"/>
                <a:gd name="T7" fmla="*/ 1246 h 1930"/>
                <a:gd name="T8" fmla="*/ 2153 w 2153"/>
                <a:gd name="T9" fmla="*/ 1294 h 1930"/>
                <a:gd name="T10" fmla="*/ 1889 w 2153"/>
                <a:gd name="T11" fmla="*/ 977 h 1930"/>
                <a:gd name="T12" fmla="*/ 1860 w 2153"/>
                <a:gd name="T13" fmla="*/ 929 h 1930"/>
                <a:gd name="T14" fmla="*/ 1782 w 2153"/>
                <a:gd name="T15" fmla="*/ 1240 h 1930"/>
                <a:gd name="T16" fmla="*/ 1770 w 2153"/>
                <a:gd name="T17" fmla="*/ 1486 h 1930"/>
                <a:gd name="T18" fmla="*/ 1818 w 2153"/>
                <a:gd name="T19" fmla="*/ 1906 h 1930"/>
                <a:gd name="T20" fmla="*/ 1788 w 2153"/>
                <a:gd name="T21" fmla="*/ 1930 h 1930"/>
                <a:gd name="T22" fmla="*/ 1746 w 2153"/>
                <a:gd name="T23" fmla="*/ 1534 h 1930"/>
                <a:gd name="T24" fmla="*/ 1728 w 2153"/>
                <a:gd name="T25" fmla="*/ 1288 h 1930"/>
                <a:gd name="T26" fmla="*/ 1764 w 2153"/>
                <a:gd name="T27" fmla="*/ 1085 h 1930"/>
                <a:gd name="T28" fmla="*/ 1770 w 2153"/>
                <a:gd name="T29" fmla="*/ 875 h 1930"/>
                <a:gd name="T30" fmla="*/ 1268 w 2153"/>
                <a:gd name="T31" fmla="*/ 1007 h 1930"/>
                <a:gd name="T32" fmla="*/ 825 w 2153"/>
                <a:gd name="T33" fmla="*/ 1132 h 1930"/>
                <a:gd name="T34" fmla="*/ 323 w 2153"/>
                <a:gd name="T35" fmla="*/ 1312 h 1930"/>
                <a:gd name="T36" fmla="*/ 18 w 2153"/>
                <a:gd name="T37" fmla="*/ 1420 h 1930"/>
                <a:gd name="T38" fmla="*/ 311 w 2153"/>
                <a:gd name="T39" fmla="*/ 1282 h 1930"/>
                <a:gd name="T40" fmla="*/ 682 w 2153"/>
                <a:gd name="T41" fmla="*/ 1144 h 1930"/>
                <a:gd name="T42" fmla="*/ 1022 w 2153"/>
                <a:gd name="T43" fmla="*/ 1037 h 1930"/>
                <a:gd name="T44" fmla="*/ 1411 w 2153"/>
                <a:gd name="T45" fmla="*/ 929 h 1930"/>
                <a:gd name="T46" fmla="*/ 1692 w 2153"/>
                <a:gd name="T47" fmla="*/ 815 h 1930"/>
                <a:gd name="T48" fmla="*/ 1333 w 2153"/>
                <a:gd name="T49" fmla="*/ 623 h 1930"/>
                <a:gd name="T50" fmla="*/ 861 w 2153"/>
                <a:gd name="T51" fmla="*/ 515 h 1930"/>
                <a:gd name="T52" fmla="*/ 227 w 2153"/>
                <a:gd name="T53" fmla="*/ 161 h 1930"/>
                <a:gd name="T54" fmla="*/ 0 w 2153"/>
                <a:gd name="T55" fmla="*/ 83 h 1930"/>
                <a:gd name="T56" fmla="*/ 329 w 2153"/>
                <a:gd name="T57" fmla="*/ 179 h 1930"/>
                <a:gd name="T58" fmla="*/ 712 w 2153"/>
                <a:gd name="T59" fmla="*/ 383 h 1930"/>
                <a:gd name="T60" fmla="*/ 933 w 2153"/>
                <a:gd name="T61" fmla="*/ 491 h 1930"/>
                <a:gd name="T62" fmla="*/ 1351 w 2153"/>
                <a:gd name="T63" fmla="*/ 593 h 1930"/>
                <a:gd name="T64" fmla="*/ 1650 w 2153"/>
                <a:gd name="T65" fmla="*/ 743 h 1930"/>
                <a:gd name="T66" fmla="*/ 1423 w 2153"/>
                <a:gd name="T67" fmla="*/ 461 h 1930"/>
                <a:gd name="T68" fmla="*/ 1286 w 2153"/>
                <a:gd name="T69" fmla="*/ 191 h 1930"/>
                <a:gd name="T70" fmla="*/ 1154 w 2153"/>
                <a:gd name="T71" fmla="*/ 0 h 1930"/>
                <a:gd name="T72" fmla="*/ 1339 w 2153"/>
                <a:gd name="T73" fmla="*/ 215 h 1930"/>
                <a:gd name="T74" fmla="*/ 1489 w 2153"/>
                <a:gd name="T75" fmla="*/ 485 h 1930"/>
                <a:gd name="T76" fmla="*/ 1746 w 2153"/>
                <a:gd name="T77" fmla="*/ 803 h 1930"/>
                <a:gd name="T78" fmla="*/ 1842 w 2153"/>
                <a:gd name="T79" fmla="*/ 851 h 1930"/>
                <a:gd name="T80" fmla="*/ 1842 w 2153"/>
                <a:gd name="T81" fmla="*/ 851 h 19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92181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8800"/>
            <a:ext cx="77724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92182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23" name="Rectangle 23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2890ED-07B8-4ACC-8573-9DD95FA2C588}" type="slidenum">
              <a:rPr kumimoji="0" lang="tr-TR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66533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DC3222-8FE5-4B03-A8C0-C89AB08ED159}" type="slidenum">
              <a:rPr kumimoji="0" lang="tr-TR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71252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A3CAA7-5A7A-431C-BE28-E38DB44B9A37}" type="slidenum">
              <a:rPr kumimoji="0" lang="tr-TR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70950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22605E-9D0B-4D4A-A824-517BB273C8F7}" type="slidenum">
              <a:rPr kumimoji="0" lang="tr-TR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98847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4ADCE1-FD7D-43C7-991D-AC11FF641C88}" type="slidenum">
              <a:rPr kumimoji="0" lang="tr-TR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99726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AAE8C1-FE6A-4FAF-B4F3-EF2EFAE86E78}" type="slidenum">
              <a:rPr kumimoji="0" lang="tr-TR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8847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D8E0E-C41F-4E17-8297-B2B9721E8F2B}" type="datetimeFigureOut">
              <a:rPr lang="tr-TR" smtClean="0"/>
              <a:pPr/>
              <a:t>18.02.2020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3B4F3-98F4-4746-990C-7D3222E56714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322074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5329A3-0C06-49A9-833D-B3C8A7DC877E}" type="slidenum">
              <a:rPr kumimoji="0" lang="tr-TR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11898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CA7592-F664-435D-B35C-05BFDF168E32}" type="slidenum">
              <a:rPr kumimoji="0" lang="tr-TR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4331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AA0222-E403-49C4-A565-222442A31936}" type="slidenum">
              <a:rPr kumimoji="0" lang="tr-TR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40702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729DC4-862A-4C90-8041-58783033EA0D}" type="slidenum">
              <a:rPr kumimoji="0" lang="tr-TR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8526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C09EA9-DBE7-4632-8517-15EA5B7DDBAA}" type="slidenum">
              <a:rPr kumimoji="0" lang="tr-TR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6300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4E55E8-BAF9-4846-97DC-D8B47BA38556}" type="slidenum">
              <a:rPr kumimoji="0" lang="tr-TR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75897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402E05-A0BB-42E5-8E1C-B6968A4C0A2C}" type="slidenum">
              <a:rPr kumimoji="0" lang="tr-TR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256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D8E0E-C41F-4E17-8297-B2B9721E8F2B}" type="datetimeFigureOut">
              <a:rPr lang="tr-TR" smtClean="0"/>
              <a:pPr/>
              <a:t>18.02.2020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3B4F3-98F4-4746-990C-7D3222E56714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62179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D8E0E-C41F-4E17-8297-B2B9721E8F2B}" type="datetimeFigureOut">
              <a:rPr lang="tr-TR" smtClean="0"/>
              <a:pPr/>
              <a:t>18.02.2020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3B4F3-98F4-4746-990C-7D3222E56714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28233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D8E0E-C41F-4E17-8297-B2B9721E8F2B}" type="datetimeFigureOut">
              <a:rPr lang="tr-TR" smtClean="0"/>
              <a:pPr/>
              <a:t>18.02.2020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3B4F3-98F4-4746-990C-7D3222E56714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42813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D8E0E-C41F-4E17-8297-B2B9721E8F2B}" type="datetimeFigureOut">
              <a:rPr lang="tr-TR" smtClean="0"/>
              <a:pPr/>
              <a:t>18.02.2020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3B4F3-98F4-4746-990C-7D3222E56714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62757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D8E0E-C41F-4E17-8297-B2B9721E8F2B}" type="datetimeFigureOut">
              <a:rPr lang="tr-TR" smtClean="0"/>
              <a:pPr/>
              <a:t>18.02.2020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3B4F3-98F4-4746-990C-7D3222E56714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30394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D8E0E-C41F-4E17-8297-B2B9721E8F2B}" type="datetimeFigureOut">
              <a:rPr lang="tr-TR" smtClean="0"/>
              <a:pPr/>
              <a:t>18.02.2020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3B4F3-98F4-4746-990C-7D3222E56714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49455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D8E0E-C41F-4E17-8297-B2B9721E8F2B}" type="datetimeFigureOut">
              <a:rPr lang="tr-TR" smtClean="0"/>
              <a:pPr/>
              <a:t>18.02.2020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3B4F3-98F4-4746-990C-7D3222E56714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27459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D8E0E-C41F-4E17-8297-B2B9721E8F2B}" type="datetimeFigureOut">
              <a:rPr lang="tr-TR" smtClean="0"/>
              <a:pPr/>
              <a:t>18.02.2020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C3B4F3-98F4-4746-990C-7D3222E56714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715680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91139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80 w 2123"/>
                <a:gd name="T1" fmla="*/ 1043 h 1696"/>
                <a:gd name="T2" fmla="*/ 544 w 2123"/>
                <a:gd name="T3" fmla="*/ 683 h 1696"/>
                <a:gd name="T4" fmla="*/ 670 w 2123"/>
                <a:gd name="T5" fmla="*/ 395 h 1696"/>
                <a:gd name="T6" fmla="*/ 927 w 2123"/>
                <a:gd name="T7" fmla="*/ 587 h 1696"/>
                <a:gd name="T8" fmla="*/ 1214 w 2123"/>
                <a:gd name="T9" fmla="*/ 869 h 1696"/>
                <a:gd name="T10" fmla="*/ 1483 w 2123"/>
                <a:gd name="T11" fmla="*/ 1109 h 1696"/>
                <a:gd name="T12" fmla="*/ 1800 w 2123"/>
                <a:gd name="T13" fmla="*/ 1360 h 1696"/>
                <a:gd name="T14" fmla="*/ 1883 w 2123"/>
                <a:gd name="T15" fmla="*/ 1414 h 1696"/>
                <a:gd name="T16" fmla="*/ 1836 w 2123"/>
                <a:gd name="T17" fmla="*/ 1354 h 1696"/>
                <a:gd name="T18" fmla="*/ 1411 w 2123"/>
                <a:gd name="T19" fmla="*/ 1001 h 1696"/>
                <a:gd name="T20" fmla="*/ 1088 w 2123"/>
                <a:gd name="T21" fmla="*/ 683 h 1696"/>
                <a:gd name="T22" fmla="*/ 723 w 2123"/>
                <a:gd name="T23" fmla="*/ 329 h 1696"/>
                <a:gd name="T24" fmla="*/ 999 w 2123"/>
                <a:gd name="T25" fmla="*/ 311 h 1696"/>
                <a:gd name="T26" fmla="*/ 1286 w 2123"/>
                <a:gd name="T27" fmla="*/ 317 h 1696"/>
                <a:gd name="T28" fmla="*/ 1614 w 2123"/>
                <a:gd name="T29" fmla="*/ 269 h 1696"/>
                <a:gd name="T30" fmla="*/ 2123 w 2123"/>
                <a:gd name="T31" fmla="*/ 197 h 1696"/>
                <a:gd name="T32" fmla="*/ 2075 w 2123"/>
                <a:gd name="T33" fmla="*/ 173 h 1696"/>
                <a:gd name="T34" fmla="*/ 1543 w 2123"/>
                <a:gd name="T35" fmla="*/ 257 h 1696"/>
                <a:gd name="T36" fmla="*/ 1208 w 2123"/>
                <a:gd name="T37" fmla="*/ 275 h 1696"/>
                <a:gd name="T38" fmla="*/ 759 w 2123"/>
                <a:gd name="T39" fmla="*/ 257 h 1696"/>
                <a:gd name="T40" fmla="*/ 819 w 2123"/>
                <a:gd name="T41" fmla="*/ 227 h 1696"/>
                <a:gd name="T42" fmla="*/ 1142 w 2123"/>
                <a:gd name="T43" fmla="*/ 0 h 1696"/>
                <a:gd name="T44" fmla="*/ 1088 w 2123"/>
                <a:gd name="T45" fmla="*/ 30 h 1696"/>
                <a:gd name="T46" fmla="*/ 1010 w 2123"/>
                <a:gd name="T47" fmla="*/ 84 h 1696"/>
                <a:gd name="T48" fmla="*/ 855 w 2123"/>
                <a:gd name="T49" fmla="*/ 191 h 1696"/>
                <a:gd name="T50" fmla="*/ 670 w 2123"/>
                <a:gd name="T51" fmla="*/ 281 h 1696"/>
                <a:gd name="T52" fmla="*/ 634 w 2123"/>
                <a:gd name="T53" fmla="*/ 359 h 1696"/>
                <a:gd name="T54" fmla="*/ 305 w 2123"/>
                <a:gd name="T55" fmla="*/ 587 h 1696"/>
                <a:gd name="T56" fmla="*/ 0 w 2123"/>
                <a:gd name="T57" fmla="*/ 725 h 1696"/>
                <a:gd name="T58" fmla="*/ 0 w 2123"/>
                <a:gd name="T59" fmla="*/ 731 h 1696"/>
                <a:gd name="T60" fmla="*/ 0 w 2123"/>
                <a:gd name="T61" fmla="*/ 767 h 1696"/>
                <a:gd name="T62" fmla="*/ 299 w 2123"/>
                <a:gd name="T63" fmla="*/ 635 h 1696"/>
                <a:gd name="T64" fmla="*/ 592 w 2123"/>
                <a:gd name="T65" fmla="*/ 431 h 1696"/>
                <a:gd name="T66" fmla="*/ 508 w 2123"/>
                <a:gd name="T67" fmla="*/ 671 h 1696"/>
                <a:gd name="T68" fmla="*/ 526 w 2123"/>
                <a:gd name="T69" fmla="*/ 995 h 1696"/>
                <a:gd name="T70" fmla="*/ 460 w 2123"/>
                <a:gd name="T71" fmla="*/ 1168 h 1696"/>
                <a:gd name="T72" fmla="*/ 329 w 2123"/>
                <a:gd name="T73" fmla="*/ 1480 h 1696"/>
                <a:gd name="T74" fmla="*/ 323 w 2123"/>
                <a:gd name="T75" fmla="*/ 1696 h 1696"/>
                <a:gd name="T76" fmla="*/ 329 w 2123"/>
                <a:gd name="T77" fmla="*/ 1696 h 1696"/>
                <a:gd name="T78" fmla="*/ 347 w 2123"/>
                <a:gd name="T79" fmla="*/ 1552 h 1696"/>
                <a:gd name="T80" fmla="*/ 580 w 2123"/>
                <a:gd name="T81" fmla="*/ 1043 h 1696"/>
                <a:gd name="T82" fmla="*/ 580 w 2123"/>
                <a:gd name="T83" fmla="*/ 1043 h 169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34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35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23 w 969"/>
                <a:gd name="T1" fmla="*/ 1186 h 1192"/>
                <a:gd name="T2" fmla="*/ 490 w 969"/>
                <a:gd name="T3" fmla="*/ 1192 h 1192"/>
                <a:gd name="T4" fmla="*/ 580 w 969"/>
                <a:gd name="T5" fmla="*/ 1150 h 1192"/>
                <a:gd name="T6" fmla="*/ 813 w 969"/>
                <a:gd name="T7" fmla="*/ 1085 h 1192"/>
                <a:gd name="T8" fmla="*/ 933 w 969"/>
                <a:gd name="T9" fmla="*/ 1055 h 1192"/>
                <a:gd name="T10" fmla="*/ 759 w 969"/>
                <a:gd name="T11" fmla="*/ 989 h 1192"/>
                <a:gd name="T12" fmla="*/ 556 w 969"/>
                <a:gd name="T13" fmla="*/ 953 h 1192"/>
                <a:gd name="T14" fmla="*/ 197 w 969"/>
                <a:gd name="T15" fmla="*/ 971 h 1192"/>
                <a:gd name="T16" fmla="*/ 299 w 969"/>
                <a:gd name="T17" fmla="*/ 893 h 1192"/>
                <a:gd name="T18" fmla="*/ 496 w 969"/>
                <a:gd name="T19" fmla="*/ 803 h 1192"/>
                <a:gd name="T20" fmla="*/ 694 w 969"/>
                <a:gd name="T21" fmla="*/ 671 h 1192"/>
                <a:gd name="T22" fmla="*/ 700 w 969"/>
                <a:gd name="T23" fmla="*/ 671 h 1192"/>
                <a:gd name="T24" fmla="*/ 712 w 969"/>
                <a:gd name="T25" fmla="*/ 665 h 1192"/>
                <a:gd name="T26" fmla="*/ 753 w 969"/>
                <a:gd name="T27" fmla="*/ 647 h 1192"/>
                <a:gd name="T28" fmla="*/ 777 w 969"/>
                <a:gd name="T29" fmla="*/ 641 h 1192"/>
                <a:gd name="T30" fmla="*/ 789 w 969"/>
                <a:gd name="T31" fmla="*/ 629 h 1192"/>
                <a:gd name="T32" fmla="*/ 795 w 969"/>
                <a:gd name="T33" fmla="*/ 617 h 1192"/>
                <a:gd name="T34" fmla="*/ 789 w 969"/>
                <a:gd name="T35" fmla="*/ 611 h 1192"/>
                <a:gd name="T36" fmla="*/ 783 w 969"/>
                <a:gd name="T37" fmla="*/ 599 h 1192"/>
                <a:gd name="T38" fmla="*/ 783 w 969"/>
                <a:gd name="T39" fmla="*/ 575 h 1192"/>
                <a:gd name="T40" fmla="*/ 795 w 969"/>
                <a:gd name="T41" fmla="*/ 545 h 1192"/>
                <a:gd name="T42" fmla="*/ 807 w 969"/>
                <a:gd name="T43" fmla="*/ 515 h 1192"/>
                <a:gd name="T44" fmla="*/ 825 w 969"/>
                <a:gd name="T45" fmla="*/ 485 h 1192"/>
                <a:gd name="T46" fmla="*/ 837 w 969"/>
                <a:gd name="T47" fmla="*/ 455 h 1192"/>
                <a:gd name="T48" fmla="*/ 843 w 969"/>
                <a:gd name="T49" fmla="*/ 437 h 1192"/>
                <a:gd name="T50" fmla="*/ 849 w 969"/>
                <a:gd name="T51" fmla="*/ 431 h 1192"/>
                <a:gd name="T52" fmla="*/ 849 w 969"/>
                <a:gd name="T53" fmla="*/ 347 h 1192"/>
                <a:gd name="T54" fmla="*/ 849 w 969"/>
                <a:gd name="T55" fmla="*/ 341 h 1192"/>
                <a:gd name="T56" fmla="*/ 855 w 969"/>
                <a:gd name="T57" fmla="*/ 335 h 1192"/>
                <a:gd name="T58" fmla="*/ 873 w 969"/>
                <a:gd name="T59" fmla="*/ 305 h 1192"/>
                <a:gd name="T60" fmla="*/ 885 w 969"/>
                <a:gd name="T61" fmla="*/ 269 h 1192"/>
                <a:gd name="T62" fmla="*/ 897 w 969"/>
                <a:gd name="T63" fmla="*/ 239 h 1192"/>
                <a:gd name="T64" fmla="*/ 903 w 969"/>
                <a:gd name="T65" fmla="*/ 227 h 1192"/>
                <a:gd name="T66" fmla="*/ 909 w 969"/>
                <a:gd name="T67" fmla="*/ 215 h 1192"/>
                <a:gd name="T68" fmla="*/ 927 w 969"/>
                <a:gd name="T69" fmla="*/ 173 h 1192"/>
                <a:gd name="T70" fmla="*/ 945 w 969"/>
                <a:gd name="T71" fmla="*/ 137 h 1192"/>
                <a:gd name="T72" fmla="*/ 951 w 969"/>
                <a:gd name="T73" fmla="*/ 125 h 1192"/>
                <a:gd name="T74" fmla="*/ 951 w 969"/>
                <a:gd name="T75" fmla="*/ 119 h 1192"/>
                <a:gd name="T76" fmla="*/ 969 w 969"/>
                <a:gd name="T77" fmla="*/ 0 h 1192"/>
                <a:gd name="T78" fmla="*/ 945 w 969"/>
                <a:gd name="T79" fmla="*/ 47 h 1192"/>
                <a:gd name="T80" fmla="*/ 783 w 969"/>
                <a:gd name="T81" fmla="*/ 113 h 1192"/>
                <a:gd name="T82" fmla="*/ 706 w 969"/>
                <a:gd name="T83" fmla="*/ 161 h 1192"/>
                <a:gd name="T84" fmla="*/ 460 w 969"/>
                <a:gd name="T85" fmla="*/ 233 h 1192"/>
                <a:gd name="T86" fmla="*/ 281 w 969"/>
                <a:gd name="T87" fmla="*/ 287 h 1192"/>
                <a:gd name="T88" fmla="*/ 173 w 969"/>
                <a:gd name="T89" fmla="*/ 293 h 1192"/>
                <a:gd name="T90" fmla="*/ 12 w 969"/>
                <a:gd name="T91" fmla="*/ 485 h 1192"/>
                <a:gd name="T92" fmla="*/ 0 w 969"/>
                <a:gd name="T93" fmla="*/ 509 h 1192"/>
                <a:gd name="T94" fmla="*/ 0 w 969"/>
                <a:gd name="T95" fmla="*/ 1186 h 1192"/>
                <a:gd name="T96" fmla="*/ 96 w 969"/>
                <a:gd name="T97" fmla="*/ 1180 h 1192"/>
                <a:gd name="T98" fmla="*/ 323 w 969"/>
                <a:gd name="T99" fmla="*/ 1186 h 1192"/>
                <a:gd name="T100" fmla="*/ 323 w 969"/>
                <a:gd name="T101" fmla="*/ 1186 h 11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36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37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34 w 2176"/>
                <a:gd name="T1" fmla="*/ 767 h 1505"/>
                <a:gd name="T2" fmla="*/ 1190 w 2176"/>
                <a:gd name="T3" fmla="*/ 1235 h 1505"/>
                <a:gd name="T4" fmla="*/ 956 w 2176"/>
                <a:gd name="T5" fmla="*/ 1193 h 1505"/>
                <a:gd name="T6" fmla="*/ 723 w 2176"/>
                <a:gd name="T7" fmla="*/ 1127 h 1505"/>
                <a:gd name="T8" fmla="*/ 442 w 2176"/>
                <a:gd name="T9" fmla="*/ 1109 h 1505"/>
                <a:gd name="T10" fmla="*/ 0 w 2176"/>
                <a:gd name="T11" fmla="*/ 1079 h 1505"/>
                <a:gd name="T12" fmla="*/ 30 w 2176"/>
                <a:gd name="T13" fmla="*/ 1115 h 1505"/>
                <a:gd name="T14" fmla="*/ 496 w 2176"/>
                <a:gd name="T15" fmla="*/ 1133 h 1505"/>
                <a:gd name="T16" fmla="*/ 777 w 2176"/>
                <a:gd name="T17" fmla="*/ 1187 h 1505"/>
                <a:gd name="T18" fmla="*/ 1130 w 2176"/>
                <a:gd name="T19" fmla="*/ 1301 h 1505"/>
                <a:gd name="T20" fmla="*/ 1070 w 2176"/>
                <a:gd name="T21" fmla="*/ 1319 h 1505"/>
                <a:gd name="T22" fmla="*/ 711 w 2176"/>
                <a:gd name="T23" fmla="*/ 1505 h 1505"/>
                <a:gd name="T24" fmla="*/ 765 w 2176"/>
                <a:gd name="T25" fmla="*/ 1481 h 1505"/>
                <a:gd name="T26" fmla="*/ 861 w 2176"/>
                <a:gd name="T27" fmla="*/ 1439 h 1505"/>
                <a:gd name="T28" fmla="*/ 1022 w 2176"/>
                <a:gd name="T29" fmla="*/ 1355 h 1505"/>
                <a:gd name="T30" fmla="*/ 1214 w 2176"/>
                <a:gd name="T31" fmla="*/ 1295 h 1505"/>
                <a:gd name="T32" fmla="*/ 1267 w 2176"/>
                <a:gd name="T33" fmla="*/ 1223 h 1505"/>
                <a:gd name="T34" fmla="*/ 1632 w 2176"/>
                <a:gd name="T35" fmla="*/ 1043 h 1505"/>
                <a:gd name="T36" fmla="*/ 1931 w 2176"/>
                <a:gd name="T37" fmla="*/ 953 h 1505"/>
                <a:gd name="T38" fmla="*/ 2176 w 2176"/>
                <a:gd name="T39" fmla="*/ 821 h 1505"/>
                <a:gd name="T40" fmla="*/ 1961 w 2176"/>
                <a:gd name="T41" fmla="*/ 911 h 1505"/>
                <a:gd name="T42" fmla="*/ 1656 w 2176"/>
                <a:gd name="T43" fmla="*/ 989 h 1505"/>
                <a:gd name="T44" fmla="*/ 1339 w 2176"/>
                <a:gd name="T45" fmla="*/ 1151 h 1505"/>
                <a:gd name="T46" fmla="*/ 1501 w 2176"/>
                <a:gd name="T47" fmla="*/ 905 h 1505"/>
                <a:gd name="T48" fmla="*/ 1620 w 2176"/>
                <a:gd name="T49" fmla="*/ 545 h 1505"/>
                <a:gd name="T50" fmla="*/ 1740 w 2176"/>
                <a:gd name="T51" fmla="*/ 372 h 1505"/>
                <a:gd name="T52" fmla="*/ 1979 w 2176"/>
                <a:gd name="T53" fmla="*/ 60 h 1505"/>
                <a:gd name="T54" fmla="*/ 2003 w 2176"/>
                <a:gd name="T55" fmla="*/ 0 h 1505"/>
                <a:gd name="T56" fmla="*/ 1973 w 2176"/>
                <a:gd name="T57" fmla="*/ 0 h 1505"/>
                <a:gd name="T58" fmla="*/ 1596 w 2176"/>
                <a:gd name="T59" fmla="*/ 480 h 1505"/>
                <a:gd name="T60" fmla="*/ 1477 w 2176"/>
                <a:gd name="T61" fmla="*/ 887 h 1505"/>
                <a:gd name="T62" fmla="*/ 1255 w 2176"/>
                <a:gd name="T63" fmla="*/ 1175 h 1505"/>
                <a:gd name="T64" fmla="*/ 1130 w 2176"/>
                <a:gd name="T65" fmla="*/ 905 h 1505"/>
                <a:gd name="T66" fmla="*/ 1010 w 2176"/>
                <a:gd name="T67" fmla="*/ 540 h 1505"/>
                <a:gd name="T68" fmla="*/ 885 w 2176"/>
                <a:gd name="T69" fmla="*/ 222 h 1505"/>
                <a:gd name="T70" fmla="*/ 789 w 2176"/>
                <a:gd name="T71" fmla="*/ 0 h 1505"/>
                <a:gd name="T72" fmla="*/ 753 w 2176"/>
                <a:gd name="T73" fmla="*/ 0 h 1505"/>
                <a:gd name="T74" fmla="*/ 903 w 2176"/>
                <a:gd name="T75" fmla="*/ 354 h 1505"/>
                <a:gd name="T76" fmla="*/ 1034 w 2176"/>
                <a:gd name="T77" fmla="*/ 767 h 1505"/>
                <a:gd name="T78" fmla="*/ 1034 w 2176"/>
                <a:gd name="T79" fmla="*/ 767 h 150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38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1 w 813"/>
                <a:gd name="T1" fmla="*/ 564 h 804"/>
                <a:gd name="T2" fmla="*/ 329 w 813"/>
                <a:gd name="T3" fmla="*/ 438 h 804"/>
                <a:gd name="T4" fmla="*/ 646 w 813"/>
                <a:gd name="T5" fmla="*/ 216 h 804"/>
                <a:gd name="T6" fmla="*/ 813 w 813"/>
                <a:gd name="T7" fmla="*/ 0 h 804"/>
                <a:gd name="T8" fmla="*/ 676 w 813"/>
                <a:gd name="T9" fmla="*/ 150 h 804"/>
                <a:gd name="T10" fmla="*/ 144 w 813"/>
                <a:gd name="T11" fmla="*/ 504 h 804"/>
                <a:gd name="T12" fmla="*/ 0 w 813"/>
                <a:gd name="T13" fmla="*/ 732 h 804"/>
                <a:gd name="T14" fmla="*/ 0 w 813"/>
                <a:gd name="T15" fmla="*/ 804 h 804"/>
                <a:gd name="T16" fmla="*/ 161 w 813"/>
                <a:gd name="T17" fmla="*/ 564 h 804"/>
                <a:gd name="T18" fmla="*/ 161 w 813"/>
                <a:gd name="T19" fmla="*/ 564 h 8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39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60 w 759"/>
                <a:gd name="T1" fmla="*/ 66 h 107"/>
                <a:gd name="T2" fmla="*/ 759 w 759"/>
                <a:gd name="T3" fmla="*/ 0 h 107"/>
                <a:gd name="T4" fmla="*/ 496 w 759"/>
                <a:gd name="T5" fmla="*/ 36 h 107"/>
                <a:gd name="T6" fmla="*/ 138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0 w 759"/>
                <a:gd name="T15" fmla="*/ 66 h 107"/>
                <a:gd name="T16" fmla="*/ 460 w 759"/>
                <a:gd name="T17" fmla="*/ 66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40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387 w 3169"/>
                <a:gd name="T1" fmla="*/ 239 h 743"/>
                <a:gd name="T2" fmla="*/ 1734 w 3169"/>
                <a:gd name="T3" fmla="*/ 233 h 743"/>
                <a:gd name="T4" fmla="*/ 2087 w 3169"/>
                <a:gd name="T5" fmla="*/ 251 h 743"/>
                <a:gd name="T6" fmla="*/ 2505 w 3169"/>
                <a:gd name="T7" fmla="*/ 233 h 743"/>
                <a:gd name="T8" fmla="*/ 3169 w 3169"/>
                <a:gd name="T9" fmla="*/ 204 h 743"/>
                <a:gd name="T10" fmla="*/ 3115 w 3169"/>
                <a:gd name="T11" fmla="*/ 186 h 743"/>
                <a:gd name="T12" fmla="*/ 2422 w 3169"/>
                <a:gd name="T13" fmla="*/ 221 h 743"/>
                <a:gd name="T14" fmla="*/ 2003 w 3169"/>
                <a:gd name="T15" fmla="*/ 221 h 743"/>
                <a:gd name="T16" fmla="*/ 1459 w 3169"/>
                <a:gd name="T17" fmla="*/ 186 h 743"/>
                <a:gd name="T18" fmla="*/ 1543 w 3169"/>
                <a:gd name="T19" fmla="*/ 168 h 743"/>
                <a:gd name="T20" fmla="*/ 2039 w 3169"/>
                <a:gd name="T21" fmla="*/ 0 h 743"/>
                <a:gd name="T22" fmla="*/ 1961 w 3169"/>
                <a:gd name="T23" fmla="*/ 24 h 743"/>
                <a:gd name="T24" fmla="*/ 1836 w 3169"/>
                <a:gd name="T25" fmla="*/ 66 h 743"/>
                <a:gd name="T26" fmla="*/ 1602 w 3169"/>
                <a:gd name="T27" fmla="*/ 138 h 743"/>
                <a:gd name="T28" fmla="*/ 1339 w 3169"/>
                <a:gd name="T29" fmla="*/ 198 h 743"/>
                <a:gd name="T30" fmla="*/ 1268 w 3169"/>
                <a:gd name="T31" fmla="*/ 251 h 743"/>
                <a:gd name="T32" fmla="*/ 765 w 3169"/>
                <a:gd name="T33" fmla="*/ 413 h 743"/>
                <a:gd name="T34" fmla="*/ 335 w 3169"/>
                <a:gd name="T35" fmla="*/ 503 h 743"/>
                <a:gd name="T36" fmla="*/ 0 w 3169"/>
                <a:gd name="T37" fmla="*/ 617 h 743"/>
                <a:gd name="T38" fmla="*/ 299 w 3169"/>
                <a:gd name="T39" fmla="*/ 539 h 743"/>
                <a:gd name="T40" fmla="*/ 735 w 3169"/>
                <a:gd name="T41" fmla="*/ 449 h 743"/>
                <a:gd name="T42" fmla="*/ 1178 w 3169"/>
                <a:gd name="T43" fmla="*/ 311 h 743"/>
                <a:gd name="T44" fmla="*/ 981 w 3169"/>
                <a:gd name="T45" fmla="*/ 491 h 743"/>
                <a:gd name="T46" fmla="*/ 867 w 3169"/>
                <a:gd name="T47" fmla="*/ 743 h 743"/>
                <a:gd name="T48" fmla="*/ 861 w 3169"/>
                <a:gd name="T49" fmla="*/ 743 h 743"/>
                <a:gd name="T50" fmla="*/ 933 w 3169"/>
                <a:gd name="T51" fmla="*/ 743 h 743"/>
                <a:gd name="T52" fmla="*/ 1022 w 3169"/>
                <a:gd name="T53" fmla="*/ 497 h 743"/>
                <a:gd name="T54" fmla="*/ 1297 w 3169"/>
                <a:gd name="T55" fmla="*/ 281 h 743"/>
                <a:gd name="T56" fmla="*/ 1531 w 3169"/>
                <a:gd name="T57" fmla="*/ 449 h 743"/>
                <a:gd name="T58" fmla="*/ 1770 w 3169"/>
                <a:gd name="T59" fmla="*/ 677 h 743"/>
                <a:gd name="T60" fmla="*/ 1854 w 3169"/>
                <a:gd name="T61" fmla="*/ 743 h 743"/>
                <a:gd name="T62" fmla="*/ 1919 w 3169"/>
                <a:gd name="T63" fmla="*/ 743 h 743"/>
                <a:gd name="T64" fmla="*/ 1692 w 3169"/>
                <a:gd name="T65" fmla="*/ 527 h 743"/>
                <a:gd name="T66" fmla="*/ 1387 w 3169"/>
                <a:gd name="T67" fmla="*/ 239 h 743"/>
                <a:gd name="T68" fmla="*/ 1387 w 3169"/>
                <a:gd name="T69" fmla="*/ 239 h 7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41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42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1150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1151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1152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46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47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1155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49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842 w 2153"/>
                <a:gd name="T1" fmla="*/ 851 h 1930"/>
                <a:gd name="T2" fmla="*/ 1937 w 2153"/>
                <a:gd name="T3" fmla="*/ 1019 h 1930"/>
                <a:gd name="T4" fmla="*/ 2051 w 2153"/>
                <a:gd name="T5" fmla="*/ 1168 h 1930"/>
                <a:gd name="T6" fmla="*/ 2117 w 2153"/>
                <a:gd name="T7" fmla="*/ 1246 h 1930"/>
                <a:gd name="T8" fmla="*/ 2153 w 2153"/>
                <a:gd name="T9" fmla="*/ 1294 h 1930"/>
                <a:gd name="T10" fmla="*/ 1889 w 2153"/>
                <a:gd name="T11" fmla="*/ 977 h 1930"/>
                <a:gd name="T12" fmla="*/ 1860 w 2153"/>
                <a:gd name="T13" fmla="*/ 929 h 1930"/>
                <a:gd name="T14" fmla="*/ 1782 w 2153"/>
                <a:gd name="T15" fmla="*/ 1240 h 1930"/>
                <a:gd name="T16" fmla="*/ 1770 w 2153"/>
                <a:gd name="T17" fmla="*/ 1486 h 1930"/>
                <a:gd name="T18" fmla="*/ 1818 w 2153"/>
                <a:gd name="T19" fmla="*/ 1906 h 1930"/>
                <a:gd name="T20" fmla="*/ 1788 w 2153"/>
                <a:gd name="T21" fmla="*/ 1930 h 1930"/>
                <a:gd name="T22" fmla="*/ 1746 w 2153"/>
                <a:gd name="T23" fmla="*/ 1534 h 1930"/>
                <a:gd name="T24" fmla="*/ 1728 w 2153"/>
                <a:gd name="T25" fmla="*/ 1288 h 1930"/>
                <a:gd name="T26" fmla="*/ 1764 w 2153"/>
                <a:gd name="T27" fmla="*/ 1085 h 1930"/>
                <a:gd name="T28" fmla="*/ 1770 w 2153"/>
                <a:gd name="T29" fmla="*/ 875 h 1930"/>
                <a:gd name="T30" fmla="*/ 1268 w 2153"/>
                <a:gd name="T31" fmla="*/ 1007 h 1930"/>
                <a:gd name="T32" fmla="*/ 825 w 2153"/>
                <a:gd name="T33" fmla="*/ 1132 h 1930"/>
                <a:gd name="T34" fmla="*/ 323 w 2153"/>
                <a:gd name="T35" fmla="*/ 1312 h 1930"/>
                <a:gd name="T36" fmla="*/ 18 w 2153"/>
                <a:gd name="T37" fmla="*/ 1420 h 1930"/>
                <a:gd name="T38" fmla="*/ 311 w 2153"/>
                <a:gd name="T39" fmla="*/ 1282 h 1930"/>
                <a:gd name="T40" fmla="*/ 682 w 2153"/>
                <a:gd name="T41" fmla="*/ 1144 h 1930"/>
                <a:gd name="T42" fmla="*/ 1022 w 2153"/>
                <a:gd name="T43" fmla="*/ 1037 h 1930"/>
                <a:gd name="T44" fmla="*/ 1411 w 2153"/>
                <a:gd name="T45" fmla="*/ 929 h 1930"/>
                <a:gd name="T46" fmla="*/ 1692 w 2153"/>
                <a:gd name="T47" fmla="*/ 815 h 1930"/>
                <a:gd name="T48" fmla="*/ 1333 w 2153"/>
                <a:gd name="T49" fmla="*/ 623 h 1930"/>
                <a:gd name="T50" fmla="*/ 861 w 2153"/>
                <a:gd name="T51" fmla="*/ 515 h 1930"/>
                <a:gd name="T52" fmla="*/ 227 w 2153"/>
                <a:gd name="T53" fmla="*/ 161 h 1930"/>
                <a:gd name="T54" fmla="*/ 0 w 2153"/>
                <a:gd name="T55" fmla="*/ 83 h 1930"/>
                <a:gd name="T56" fmla="*/ 329 w 2153"/>
                <a:gd name="T57" fmla="*/ 179 h 1930"/>
                <a:gd name="T58" fmla="*/ 712 w 2153"/>
                <a:gd name="T59" fmla="*/ 383 h 1930"/>
                <a:gd name="T60" fmla="*/ 933 w 2153"/>
                <a:gd name="T61" fmla="*/ 491 h 1930"/>
                <a:gd name="T62" fmla="*/ 1351 w 2153"/>
                <a:gd name="T63" fmla="*/ 593 h 1930"/>
                <a:gd name="T64" fmla="*/ 1650 w 2153"/>
                <a:gd name="T65" fmla="*/ 743 h 1930"/>
                <a:gd name="T66" fmla="*/ 1423 w 2153"/>
                <a:gd name="T67" fmla="*/ 461 h 1930"/>
                <a:gd name="T68" fmla="*/ 1286 w 2153"/>
                <a:gd name="T69" fmla="*/ 191 h 1930"/>
                <a:gd name="T70" fmla="*/ 1154 w 2153"/>
                <a:gd name="T71" fmla="*/ 0 h 1930"/>
                <a:gd name="T72" fmla="*/ 1339 w 2153"/>
                <a:gd name="T73" fmla="*/ 215 h 1930"/>
                <a:gd name="T74" fmla="*/ 1489 w 2153"/>
                <a:gd name="T75" fmla="*/ 485 h 1930"/>
                <a:gd name="T76" fmla="*/ 1746 w 2153"/>
                <a:gd name="T77" fmla="*/ 803 h 1930"/>
                <a:gd name="T78" fmla="*/ 1842 w 2153"/>
                <a:gd name="T79" fmla="*/ 851 h 1930"/>
                <a:gd name="T80" fmla="*/ 1842 w 2153"/>
                <a:gd name="T81" fmla="*/ 851 h 19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91157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başlık stili için tıklatın</a:t>
            </a:r>
          </a:p>
        </p:txBody>
      </p:sp>
      <p:sp>
        <p:nvSpPr>
          <p:cNvPr id="91158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</a:p>
        </p:txBody>
      </p:sp>
      <p:sp>
        <p:nvSpPr>
          <p:cNvPr id="91159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1160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1161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AA814E-E807-4EA9-B475-CE84DFE0A4FB}" type="slidenum">
              <a:rPr kumimoji="0" lang="tr-TR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9997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9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3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8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3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24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13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2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27.wmf"/><Relationship Id="rId4" Type="http://schemas.openxmlformats.org/officeDocument/2006/relationships/image" Target="../media/image26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 smtClean="0"/>
              <a:t/>
            </a:r>
            <a:br>
              <a:rPr lang="tr-TR" b="1" dirty="0" smtClean="0"/>
            </a:br>
            <a:r>
              <a:rPr lang="tr-TR" b="1" dirty="0" smtClean="0"/>
              <a:t/>
            </a:r>
            <a:br>
              <a:rPr lang="tr-TR" b="1" dirty="0" smtClean="0"/>
            </a:br>
            <a:r>
              <a:rPr lang="tr-TR" b="1" dirty="0" smtClean="0">
                <a:solidFill>
                  <a:srgbClr val="FFFF00"/>
                </a:solidFill>
              </a:rPr>
              <a:t>Deniz Suyunun Özellikleri</a:t>
            </a:r>
            <a:br>
              <a:rPr lang="tr-TR" b="1" dirty="0" smtClean="0">
                <a:solidFill>
                  <a:srgbClr val="FFFF00"/>
                </a:solidFill>
              </a:rPr>
            </a:br>
            <a:r>
              <a:rPr lang="tr-TR" b="1" dirty="0" smtClean="0">
                <a:solidFill>
                  <a:srgbClr val="FFFF00"/>
                </a:solidFill>
              </a:rPr>
              <a:t/>
            </a:r>
            <a:br>
              <a:rPr lang="tr-TR" b="1" dirty="0" smtClean="0">
                <a:solidFill>
                  <a:srgbClr val="FFFF00"/>
                </a:solidFill>
              </a:rPr>
            </a:br>
            <a:r>
              <a:rPr lang="tr-TR" b="1" dirty="0" smtClean="0"/>
              <a:t>Kaynak: Deniz Deşarjı </a:t>
            </a:r>
            <a:r>
              <a:rPr lang="tr-TR" b="1" smtClean="0"/>
              <a:t>Tesisleri </a:t>
            </a:r>
            <a:r>
              <a:rPr lang="tr-TR" b="1" smtClean="0"/>
              <a:t>Tasarımı, </a:t>
            </a:r>
            <a:r>
              <a:rPr lang="tr-TR" b="1" dirty="0" smtClean="0"/>
              <a:t>Prof. Dr. İzzet ÖZTÜRK</a:t>
            </a:r>
            <a:r>
              <a:rPr lang="tr-TR" b="1" dirty="0" smtClean="0">
                <a:solidFill>
                  <a:srgbClr val="FFFF00"/>
                </a:solidFill>
              </a:rPr>
              <a:t/>
            </a:r>
            <a:br>
              <a:rPr lang="tr-TR" b="1" dirty="0" smtClean="0">
                <a:solidFill>
                  <a:srgbClr val="FFFF00"/>
                </a:solidFill>
              </a:rPr>
            </a:br>
            <a:r>
              <a:rPr lang="tr-TR" b="1" dirty="0" smtClean="0">
                <a:solidFill>
                  <a:srgbClr val="FFFF00"/>
                </a:solidFill>
              </a:rPr>
              <a:t/>
            </a:r>
            <a:br>
              <a:rPr lang="tr-TR" b="1" dirty="0" smtClean="0">
                <a:solidFill>
                  <a:srgbClr val="FFFF00"/>
                </a:solidFill>
              </a:rPr>
            </a:br>
            <a:r>
              <a:rPr lang="tr-TR" b="1" dirty="0" smtClean="0">
                <a:solidFill>
                  <a:srgbClr val="FFFF00"/>
                </a:solidFill>
              </a:rPr>
              <a:t/>
            </a:r>
            <a:br>
              <a:rPr lang="tr-TR" b="1" dirty="0" smtClean="0">
                <a:solidFill>
                  <a:srgbClr val="FFFF00"/>
                </a:solidFill>
              </a:rPr>
            </a:br>
            <a:endParaRPr lang="tr-TR" dirty="0">
              <a:solidFill>
                <a:srgbClr val="FFFF00"/>
              </a:solidFill>
            </a:endParaRPr>
          </a:p>
        </p:txBody>
      </p:sp>
      <p:sp>
        <p:nvSpPr>
          <p:cNvPr id="5" name="4 Dikdörtgen"/>
          <p:cNvSpPr/>
          <p:nvPr/>
        </p:nvSpPr>
        <p:spPr>
          <a:xfrm>
            <a:off x="1547664" y="0"/>
            <a:ext cx="633670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tr-TR" sz="4400" b="1" dirty="0" smtClean="0"/>
          </a:p>
          <a:p>
            <a:pPr algn="ctr"/>
            <a:endParaRPr lang="tr-TR" sz="4400" b="1" dirty="0" smtClean="0">
              <a:solidFill>
                <a:srgbClr val="FFFF00"/>
              </a:solidFill>
            </a:endParaRPr>
          </a:p>
          <a:p>
            <a:pPr algn="ctr"/>
            <a:endParaRPr lang="tr-TR" sz="4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96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 sz="2800" dirty="0" smtClean="0"/>
              <a:t>Deniz Suyundaki Önemli Katyon ve Anyonlar</a:t>
            </a:r>
            <a:endParaRPr lang="tr-TR" sz="2800" dirty="0"/>
          </a:p>
        </p:txBody>
      </p:sp>
      <p:graphicFrame>
        <p:nvGraphicFramePr>
          <p:cNvPr id="4" name="İçerik Yer Tutucus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959896"/>
              </p:ext>
            </p:extLst>
          </p:nvPr>
        </p:nvGraphicFramePr>
        <p:xfrm>
          <a:off x="457200" y="1600200"/>
          <a:ext cx="8229600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97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866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Anyon veya Katyon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smtClean="0"/>
                        <a:t>Konsantrasyon (g/kg veya </a:t>
                      </a:r>
                      <a:r>
                        <a:rPr lang="tr-TR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‰</a:t>
                      </a:r>
                      <a:r>
                        <a:rPr lang="tr-TR" dirty="0" smtClean="0"/>
                        <a:t>)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smtClean="0"/>
                        <a:t>Tuzluluğa Katkısı (</a:t>
                      </a:r>
                      <a:r>
                        <a:rPr lang="tr-TR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r>
                        <a:rPr lang="tr-TR" dirty="0" smtClean="0"/>
                        <a:t>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err="1" smtClean="0">
                          <a:solidFill>
                            <a:srgbClr val="FF0000"/>
                          </a:solidFill>
                        </a:rPr>
                        <a:t>Na</a:t>
                      </a:r>
                      <a:r>
                        <a:rPr lang="tr-TR" baseline="30000" dirty="0" smtClean="0">
                          <a:solidFill>
                            <a:srgbClr val="FF0000"/>
                          </a:solidFill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rgbClr val="FF0000"/>
                          </a:solidFill>
                        </a:rPr>
                        <a:t>10,770</a:t>
                      </a:r>
                      <a:endParaRPr lang="tr-TR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rgbClr val="FF0000"/>
                          </a:solidFill>
                        </a:rPr>
                        <a:t>30,61</a:t>
                      </a:r>
                      <a:endParaRPr lang="tr-TR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Mg</a:t>
                      </a:r>
                      <a:r>
                        <a:rPr lang="tr-TR" baseline="30000" dirty="0" smtClean="0"/>
                        <a:t>2+</a:t>
                      </a:r>
                      <a:endParaRPr lang="tr-TR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1,294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3,69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Ca</a:t>
                      </a:r>
                      <a:r>
                        <a:rPr lang="tr-TR" baseline="30000" dirty="0" smtClean="0"/>
                        <a:t>2+</a:t>
                      </a:r>
                      <a:endParaRPr lang="tr-TR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0,413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1,16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K</a:t>
                      </a:r>
                      <a:r>
                        <a:rPr lang="tr-TR" baseline="30000" dirty="0" smtClean="0"/>
                        <a:t>+</a:t>
                      </a:r>
                      <a:endParaRPr lang="tr-TR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0,387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1,10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rgbClr val="FF0000"/>
                          </a:solidFill>
                        </a:rPr>
                        <a:t>Cl</a:t>
                      </a:r>
                      <a:r>
                        <a:rPr lang="tr-TR" baseline="30000" dirty="0" smtClean="0">
                          <a:solidFill>
                            <a:srgbClr val="FF0000"/>
                          </a:solidFill>
                        </a:rPr>
                        <a:t>-</a:t>
                      </a:r>
                      <a:endParaRPr lang="tr-TR" baseline="30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rgbClr val="FF0000"/>
                          </a:solidFill>
                        </a:rPr>
                        <a:t>19,353</a:t>
                      </a:r>
                      <a:endParaRPr lang="tr-TR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rgbClr val="FF0000"/>
                          </a:solidFill>
                        </a:rPr>
                        <a:t>55,04</a:t>
                      </a:r>
                      <a:endParaRPr lang="tr-TR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SO</a:t>
                      </a:r>
                      <a:r>
                        <a:rPr lang="tr-TR" baseline="-25000" dirty="0" smtClean="0"/>
                        <a:t>4</a:t>
                      </a:r>
                      <a:r>
                        <a:rPr lang="tr-TR" baseline="30000" dirty="0" smtClean="0"/>
                        <a:t>2-</a:t>
                      </a:r>
                      <a:endParaRPr lang="tr-TR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2,712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7,68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HCO</a:t>
                      </a:r>
                      <a:r>
                        <a:rPr lang="tr-TR" baseline="-25000" dirty="0" smtClean="0"/>
                        <a:t>3</a:t>
                      </a:r>
                      <a:r>
                        <a:rPr lang="tr-TR" baseline="30000" dirty="0" smtClean="0"/>
                        <a:t>-</a:t>
                      </a:r>
                      <a:endParaRPr lang="tr-TR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0,142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0,41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err="1" smtClean="0"/>
                        <a:t>Br</a:t>
                      </a:r>
                      <a:r>
                        <a:rPr lang="tr-TR" baseline="30000" dirty="0" smtClean="0"/>
                        <a:t>-</a:t>
                      </a:r>
                      <a:endParaRPr lang="tr-TR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0,067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0,19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I</a:t>
                      </a:r>
                      <a:r>
                        <a:rPr lang="tr-TR" baseline="30000" dirty="0" smtClean="0"/>
                        <a:t>-</a:t>
                      </a:r>
                      <a:endParaRPr lang="tr-TR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0,060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Eser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Toplam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35,198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99,88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809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395536" y="3212976"/>
            <a:ext cx="8229600" cy="1143000"/>
          </a:xfrm>
        </p:spPr>
        <p:txBody>
          <a:bodyPr/>
          <a:lstStyle/>
          <a:p>
            <a:r>
              <a:rPr lang="tr-TR" dirty="0" smtClean="0">
                <a:solidFill>
                  <a:srgbClr val="FFFF00"/>
                </a:solidFill>
              </a:rPr>
              <a:t>Deniz Suyun Tuzluluğu</a:t>
            </a:r>
            <a:endParaRPr lang="tr-TR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Tuzluluk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</a:t>
            </a:r>
            <a:r>
              <a:rPr lang="tr-TR" dirty="0" smtClean="0"/>
              <a:t>n basit tanımıyla</a:t>
            </a:r>
            <a:r>
              <a:rPr lang="en-US" dirty="0" smtClean="0"/>
              <a:t>,</a:t>
            </a:r>
            <a:r>
              <a:rPr lang="tr-TR" dirty="0" smtClean="0"/>
              <a:t> bir kilogram deniz suyundaki gram cinsinden toplam çözünmüş madde miktardır. </a:t>
            </a:r>
            <a:endParaRPr lang="en-US" dirty="0" smtClean="0"/>
          </a:p>
          <a:p>
            <a:r>
              <a:rPr lang="tr-TR" dirty="0" smtClean="0"/>
              <a:t>Bu bakımdan boyutsuzdur ve binde birim olarak ifade edilir. </a:t>
            </a:r>
            <a:endParaRPr lang="en-US" dirty="0" smtClean="0"/>
          </a:p>
          <a:p>
            <a:r>
              <a:rPr lang="tr-TR" dirty="0" smtClean="0"/>
              <a:t>Çoğu okyanus ortamında tuzluluk değerleri ortalama 35 ppt civarındadır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 smtClean="0"/>
              <a:t/>
            </a:r>
            <a:br>
              <a:rPr lang="tr-TR" b="1" dirty="0" smtClean="0"/>
            </a:b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251520" y="332656"/>
            <a:ext cx="8892480" cy="6126163"/>
          </a:xfrm>
        </p:spPr>
        <p:txBody>
          <a:bodyPr>
            <a:noAutofit/>
          </a:bodyPr>
          <a:lstStyle/>
          <a:p>
            <a:r>
              <a:rPr lang="tr-TR" sz="3600" dirty="0" smtClean="0"/>
              <a:t>Okyanuslardaki tuzluluk seviyesi genellikle </a:t>
            </a:r>
            <a:r>
              <a:rPr lang="tr-TR" sz="3600" dirty="0" smtClean="0">
                <a:solidFill>
                  <a:srgbClr val="FF0000"/>
                </a:solidFill>
              </a:rPr>
              <a:t>‰ 34-38 </a:t>
            </a:r>
            <a:r>
              <a:rPr lang="tr-TR" sz="3600" dirty="0" smtClean="0"/>
              <a:t>aralığında değişmektedir.</a:t>
            </a:r>
          </a:p>
          <a:p>
            <a:r>
              <a:rPr lang="tr-TR" sz="3600" dirty="0" smtClean="0"/>
              <a:t> İç denizler ve sahil sularında tuzluluk tatlı sularla karışım oranına bağlı olarak daha geniş aralıklarda değişir. </a:t>
            </a:r>
          </a:p>
          <a:p>
            <a:r>
              <a:rPr lang="tr-TR" sz="3600" dirty="0" smtClean="0"/>
              <a:t>Tuzluluk ayrıca </a:t>
            </a:r>
            <a:r>
              <a:rPr lang="tr-TR" sz="3600" dirty="0" smtClean="0">
                <a:solidFill>
                  <a:srgbClr val="FF0000"/>
                </a:solidFill>
              </a:rPr>
              <a:t>derinlik boyunca </a:t>
            </a:r>
            <a:r>
              <a:rPr lang="tr-TR" sz="3600" dirty="0" smtClean="0"/>
              <a:t>da değişim gösterir. Tuzluluğun derinlikle değişimi açık denizlerde fazla önemli olmamasına karşılık sahil suları ve körfezlerde çok barizdir.</a:t>
            </a:r>
          </a:p>
          <a:p>
            <a:endParaRPr lang="tr-TR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495800" y="2971800"/>
            <a:ext cx="3810000" cy="125095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GB" sz="2400" b="1" dirty="0"/>
              <a:t>	</a:t>
            </a:r>
            <a:endParaRPr lang="en-GB" sz="2400" dirty="0"/>
          </a:p>
          <a:p>
            <a:endParaRPr lang="en-GB" sz="2800" dirty="0"/>
          </a:p>
        </p:txBody>
      </p:sp>
      <p:sp>
        <p:nvSpPr>
          <p:cNvPr id="44038" name="Rectangle 6"/>
          <p:cNvSpPr>
            <a:spLocks noChangeArrowheads="1"/>
          </p:cNvSpPr>
          <p:nvPr/>
        </p:nvSpPr>
        <p:spPr bwMode="auto">
          <a:xfrm>
            <a:off x="4724400" y="3048000"/>
            <a:ext cx="38862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A50021"/>
              </a:buClr>
              <a:buSzPct val="75000"/>
              <a:buFont typeface="Wingdings" pitchFamily="2" charset="2"/>
              <a:buNone/>
            </a:pPr>
            <a:r>
              <a:rPr kumimoji="0" lang="en-GB" b="1"/>
              <a:t>	</a:t>
            </a:r>
            <a:endParaRPr kumimoji="0" lang="en-GB"/>
          </a:p>
        </p:txBody>
      </p:sp>
      <p:pic>
        <p:nvPicPr>
          <p:cNvPr id="44039" name="Picture 7" descr="\\Cevre_ara\oby\guncel\papers\ireland\ant_sunu.wmf"/>
          <p:cNvPicPr>
            <a:picLocks noChangeAspect="1" noChangeArrowheads="1"/>
          </p:cNvPicPr>
          <p:nvPr/>
        </p:nvPicPr>
        <p:blipFill>
          <a:blip r:embed="rId2" cstate="print"/>
          <a:srcRect l="33621" t="6798" r="28984" b="7477"/>
          <a:stretch>
            <a:fillRect/>
          </a:stretch>
        </p:blipFill>
        <p:spPr bwMode="auto">
          <a:xfrm>
            <a:off x="2195736" y="0"/>
            <a:ext cx="526078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0"/>
            <a:ext cx="8686800" cy="609600"/>
          </a:xfrm>
        </p:spPr>
        <p:txBody>
          <a:bodyPr>
            <a:normAutofit fontScale="90000"/>
          </a:bodyPr>
          <a:lstStyle/>
          <a:p>
            <a:endParaRPr lang="en-GB" sz="3600" dirty="0"/>
          </a:p>
        </p:txBody>
      </p:sp>
      <p:graphicFrame>
        <p:nvGraphicFramePr>
          <p:cNvPr id="29701" name="Object 5"/>
          <p:cNvGraphicFramePr>
            <a:graphicFrameLocks noChangeAspect="1"/>
          </p:cNvGraphicFramePr>
          <p:nvPr/>
        </p:nvGraphicFramePr>
        <p:xfrm>
          <a:off x="683569" y="71468"/>
          <a:ext cx="7917936" cy="574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60" name="Grafik" r:id="rId3" imgW="4091040" imgH="2988000" progId="Excel.Sheet.8">
                  <p:embed/>
                </p:oleObj>
              </mc:Choice>
              <mc:Fallback>
                <p:oleObj name="Grafik" r:id="rId3" imgW="4091040" imgH="2988000" progId="Excel.Shee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69" y="71468"/>
                        <a:ext cx="7917936" cy="574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381000" y="5562600"/>
            <a:ext cx="838200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tr-TR" b="1" dirty="0"/>
              <a:t> </a:t>
            </a:r>
            <a:endParaRPr kumimoji="0" lang="tr-TR" b="1" dirty="0" smtClean="0"/>
          </a:p>
          <a:p>
            <a:pPr>
              <a:spcBef>
                <a:spcPct val="50000"/>
              </a:spcBef>
            </a:pPr>
            <a:r>
              <a:rPr kumimoji="0" lang="en-GB" dirty="0" smtClean="0"/>
              <a:t>Seasonal salinity </a:t>
            </a:r>
            <a:r>
              <a:rPr kumimoji="0" lang="en-GB" dirty="0"/>
              <a:t>profiles</a:t>
            </a:r>
            <a:r>
              <a:rPr kumimoji="0" lang="tr-TR" dirty="0"/>
              <a:t> in 2002</a:t>
            </a:r>
            <a:endParaRPr kumimoji="0"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39552" y="260648"/>
            <a:ext cx="8229600" cy="5894115"/>
          </a:xfrm>
        </p:spPr>
        <p:txBody>
          <a:bodyPr>
            <a:normAutofit/>
          </a:bodyPr>
          <a:lstStyle/>
          <a:p>
            <a:r>
              <a:rPr lang="tr-TR" sz="3600" dirty="0" smtClean="0"/>
              <a:t>Deniz yüzeyindeki tuzluluk; yağışlar, buzların erimesi ve akarsularla gelen tatlı sularla karışım gibi sebeplerle azalırken buharlaşma ve buzlanma tesirleriyle artar.  </a:t>
            </a:r>
          </a:p>
          <a:p>
            <a:pPr>
              <a:buNone/>
            </a:pPr>
            <a:endParaRPr lang="tr-TR" sz="3600" dirty="0" smtClean="0"/>
          </a:p>
          <a:p>
            <a:r>
              <a:rPr lang="tr-TR" sz="3600" dirty="0" smtClean="0"/>
              <a:t>Bu yüzden yıllık yağış miktarının buharlaşmadan fazla olduğu ekvatora yakın bölgelerde deniz suyunun tuzluluğu diğer yerlere göre daha azdır. </a:t>
            </a:r>
            <a:endParaRPr lang="tr-TR" sz="3600" dirty="0"/>
          </a:p>
        </p:txBody>
      </p:sp>
    </p:spTree>
    <p:extLst>
      <p:ext uri="{BB962C8B-B14F-4D97-AF65-F5344CB8AC3E}">
        <p14:creationId xmlns:p14="http://schemas.microsoft.com/office/powerpoint/2010/main" val="335115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858000"/>
          </a:xfrm>
        </p:spPr>
        <p:txBody>
          <a:bodyPr>
            <a:normAutofit/>
          </a:bodyPr>
          <a:lstStyle/>
          <a:p>
            <a:endParaRPr lang="tr-TR" dirty="0" smtClean="0"/>
          </a:p>
          <a:p>
            <a:r>
              <a:rPr lang="tr-TR" dirty="0" smtClean="0"/>
              <a:t>Dar ve su alışverişi sınırlı bir bağlantı, iç denizlerdeki tuzluluğun mevsimlik olarak geniş aralıklarda değişmesine yol açabilir. </a:t>
            </a:r>
          </a:p>
          <a:p>
            <a:pPr>
              <a:buNone/>
            </a:pPr>
            <a:endParaRPr lang="tr-TR" dirty="0" smtClean="0"/>
          </a:p>
          <a:p>
            <a:r>
              <a:rPr lang="tr-TR" dirty="0" smtClean="0"/>
              <a:t>Denizlerdeki ortalama tuzluluk ve yoğunluk değerleri Tablo’da görülmektedir. 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dirty="0" smtClean="0"/>
              <a:t>Denizlerdeki Tuzluluk ve Yoğunluk değerleri</a:t>
            </a:r>
            <a:endParaRPr lang="tr-TR" sz="3600" dirty="0"/>
          </a:p>
        </p:txBody>
      </p:sp>
      <p:graphicFrame>
        <p:nvGraphicFramePr>
          <p:cNvPr id="4" name="İçerik Yer Tutucus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06462907"/>
              </p:ext>
            </p:extLst>
          </p:nvPr>
        </p:nvGraphicFramePr>
        <p:xfrm>
          <a:off x="457200" y="1196752"/>
          <a:ext cx="8355648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92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4920">
                <a:tc>
                  <a:txBody>
                    <a:bodyPr/>
                    <a:lstStyle/>
                    <a:p>
                      <a:r>
                        <a:rPr lang="tr-TR" dirty="0" smtClean="0"/>
                        <a:t>Su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smtClean="0"/>
                        <a:t>Tuzluluk (</a:t>
                      </a:r>
                      <a:r>
                        <a:rPr lang="tr-TR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‰</a:t>
                      </a:r>
                      <a:r>
                        <a:rPr lang="tr-TR" dirty="0" smtClean="0"/>
                        <a:t>)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Yoğunluk</a:t>
                      </a:r>
                      <a:r>
                        <a:rPr lang="tr-TR" baseline="0" dirty="0" smtClean="0"/>
                        <a:t> (kg/m</a:t>
                      </a:r>
                      <a:r>
                        <a:rPr lang="tr-TR" baseline="30000" dirty="0" smtClean="0"/>
                        <a:t>3</a:t>
                      </a:r>
                      <a:r>
                        <a:rPr lang="tr-TR" baseline="0" dirty="0" smtClean="0"/>
                        <a:t>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920">
                <a:tc>
                  <a:txBody>
                    <a:bodyPr/>
                    <a:lstStyle/>
                    <a:p>
                      <a:r>
                        <a:rPr lang="tr-TR" dirty="0" err="1" smtClean="0"/>
                        <a:t>İçmesuyu</a:t>
                      </a:r>
                      <a:r>
                        <a:rPr lang="tr-TR" dirty="0" smtClean="0"/>
                        <a:t> standardı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0,5 (</a:t>
                      </a:r>
                      <a:r>
                        <a:rPr lang="tr-TR" dirty="0" err="1" smtClean="0"/>
                        <a:t>max</a:t>
                      </a:r>
                      <a:r>
                        <a:rPr lang="tr-TR" dirty="0" smtClean="0"/>
                        <a:t> 1,0)*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1000 (4</a:t>
                      </a:r>
                      <a:r>
                        <a:rPr lang="tr-TR" baseline="30000" dirty="0" smtClean="0"/>
                        <a:t>o</a:t>
                      </a:r>
                      <a:r>
                        <a:rPr lang="tr-TR" dirty="0" smtClean="0"/>
                        <a:t>C)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4920">
                <a:tc>
                  <a:txBody>
                    <a:bodyPr/>
                    <a:lstStyle/>
                    <a:p>
                      <a:r>
                        <a:rPr lang="tr-TR" dirty="0" smtClean="0"/>
                        <a:t>Evsel </a:t>
                      </a:r>
                      <a:r>
                        <a:rPr lang="tr-TR" dirty="0" err="1" smtClean="0"/>
                        <a:t>atıksu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0,5-1,5*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1001-1003 (999,9)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4920">
                <a:tc>
                  <a:txBody>
                    <a:bodyPr/>
                    <a:lstStyle/>
                    <a:p>
                      <a:r>
                        <a:rPr lang="tr-TR" dirty="0" smtClean="0"/>
                        <a:t>Fosil yeraltı</a:t>
                      </a:r>
                      <a:r>
                        <a:rPr lang="tr-TR" baseline="0" dirty="0" smtClean="0"/>
                        <a:t> suyu </a:t>
                      </a:r>
                      <a:r>
                        <a:rPr lang="tr-TR" dirty="0" smtClean="0"/>
                        <a:t>(Acı su)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1,5-3,0*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4920">
                <a:tc>
                  <a:txBody>
                    <a:bodyPr/>
                    <a:lstStyle/>
                    <a:p>
                      <a:r>
                        <a:rPr lang="tr-TR" dirty="0" smtClean="0"/>
                        <a:t>Baltık Denizi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~8,0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1006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4920"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rgbClr val="FF0000"/>
                          </a:solidFill>
                        </a:rPr>
                        <a:t>Karadeniz</a:t>
                      </a:r>
                      <a:r>
                        <a:rPr lang="tr-TR" baseline="0" dirty="0" smtClean="0">
                          <a:solidFill>
                            <a:srgbClr val="FF0000"/>
                          </a:solidFill>
                        </a:rPr>
                        <a:t> (yüzeyde)</a:t>
                      </a:r>
                      <a:endParaRPr lang="tr-TR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rgbClr val="FF0000"/>
                          </a:solidFill>
                        </a:rPr>
                        <a:t>17-18</a:t>
                      </a:r>
                      <a:endParaRPr lang="tr-TR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rgbClr val="FF0000"/>
                          </a:solidFill>
                        </a:rPr>
                        <a:t>1013</a:t>
                      </a:r>
                      <a:endParaRPr lang="tr-TR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4920"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rgbClr val="FF0000"/>
                          </a:solidFill>
                        </a:rPr>
                        <a:t>Akdeniz</a:t>
                      </a:r>
                      <a:endParaRPr lang="tr-TR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rgbClr val="FF0000"/>
                          </a:solidFill>
                        </a:rPr>
                        <a:t>34</a:t>
                      </a:r>
                      <a:endParaRPr lang="tr-TR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rgbClr val="FF0000"/>
                          </a:solidFill>
                        </a:rPr>
                        <a:t>1028</a:t>
                      </a:r>
                      <a:endParaRPr lang="tr-TR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4920">
                <a:tc>
                  <a:txBody>
                    <a:bodyPr/>
                    <a:lstStyle/>
                    <a:p>
                      <a:r>
                        <a:rPr lang="tr-TR" dirty="0" smtClean="0"/>
                        <a:t>Hint Okyanusu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~34,6-35,5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4920">
                <a:tc>
                  <a:txBody>
                    <a:bodyPr/>
                    <a:lstStyle/>
                    <a:p>
                      <a:r>
                        <a:rPr lang="tr-TR" dirty="0" smtClean="0"/>
                        <a:t>Diğer</a:t>
                      </a:r>
                      <a:r>
                        <a:rPr lang="tr-TR" baseline="0" dirty="0" smtClean="0"/>
                        <a:t> okyanuslar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34-38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1024-1030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4920">
                <a:tc>
                  <a:txBody>
                    <a:bodyPr/>
                    <a:lstStyle/>
                    <a:p>
                      <a:r>
                        <a:rPr lang="tr-TR" dirty="0" smtClean="0"/>
                        <a:t>Kızıldeniz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40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4920"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rgbClr val="FF0000"/>
                          </a:solidFill>
                        </a:rPr>
                        <a:t>Marmara Denizi</a:t>
                      </a:r>
                      <a:r>
                        <a:rPr lang="tr-TR" baseline="0" dirty="0" smtClean="0">
                          <a:solidFill>
                            <a:srgbClr val="FF0000"/>
                          </a:solidFill>
                        </a:rPr>
                        <a:t> (üst tabaka)</a:t>
                      </a:r>
                      <a:endParaRPr lang="tr-TR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rgbClr val="FF0000"/>
                          </a:solidFill>
                        </a:rPr>
                        <a:t>25</a:t>
                      </a:r>
                      <a:endParaRPr lang="tr-TR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4920"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rgbClr val="FF0000"/>
                          </a:solidFill>
                        </a:rPr>
                        <a:t>Marmara Denizi</a:t>
                      </a:r>
                      <a:r>
                        <a:rPr lang="tr-TR" baseline="0" dirty="0" smtClean="0">
                          <a:solidFill>
                            <a:srgbClr val="FF0000"/>
                          </a:solidFill>
                        </a:rPr>
                        <a:t> (alt tabaka)</a:t>
                      </a:r>
                      <a:endParaRPr lang="tr-TR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rgbClr val="FF0000"/>
                          </a:solidFill>
                        </a:rPr>
                        <a:t>34</a:t>
                      </a:r>
                      <a:endParaRPr lang="tr-TR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4920"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rgbClr val="00B050"/>
                          </a:solidFill>
                        </a:rPr>
                        <a:t>İstanbul Boğazı </a:t>
                      </a:r>
                      <a:r>
                        <a:rPr lang="tr-TR" baseline="0" dirty="0" smtClean="0">
                          <a:solidFill>
                            <a:srgbClr val="00B050"/>
                          </a:solidFill>
                        </a:rPr>
                        <a:t>(üst tabaka)</a:t>
                      </a:r>
                      <a:endParaRPr lang="tr-TR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rgbClr val="00B050"/>
                          </a:solidFill>
                        </a:rPr>
                        <a:t>18-22</a:t>
                      </a:r>
                      <a:endParaRPr lang="tr-TR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49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smtClean="0">
                          <a:solidFill>
                            <a:srgbClr val="00B050"/>
                          </a:solidFill>
                        </a:rPr>
                        <a:t>İstanbul Boğazı </a:t>
                      </a:r>
                      <a:r>
                        <a:rPr lang="tr-TR" baseline="0" dirty="0" smtClean="0">
                          <a:solidFill>
                            <a:srgbClr val="00B050"/>
                          </a:solidFill>
                        </a:rPr>
                        <a:t>(alt tabaka)</a:t>
                      </a:r>
                      <a:endParaRPr lang="tr-TR" dirty="0" smtClean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rgbClr val="00B050"/>
                          </a:solidFill>
                        </a:rPr>
                        <a:t>34</a:t>
                      </a:r>
                      <a:endParaRPr lang="tr-TR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5" name="Metin kutusu 4"/>
          <p:cNvSpPr txBox="1"/>
          <p:nvPr/>
        </p:nvSpPr>
        <p:spPr>
          <a:xfrm>
            <a:off x="431772" y="6381328"/>
            <a:ext cx="3317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*Toplam çözünmüş madde olarak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2387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>
                <a:solidFill>
                  <a:srgbClr val="FFFF00"/>
                </a:solidFill>
              </a:rPr>
              <a:t>Tuzluluk-Derinlik Değişim Profili</a:t>
            </a:r>
            <a:endParaRPr lang="tr-TR" dirty="0">
              <a:solidFill>
                <a:srgbClr val="FFFF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23528" y="1412776"/>
            <a:ext cx="8229600" cy="5445224"/>
          </a:xfrm>
        </p:spPr>
        <p:txBody>
          <a:bodyPr>
            <a:normAutofit/>
          </a:bodyPr>
          <a:lstStyle/>
          <a:p>
            <a:r>
              <a:rPr lang="tr-TR" dirty="0" smtClean="0"/>
              <a:t>Tuzluluğun mekana ve derinliğe göre değişimi mevsimlik bir karakter </a:t>
            </a:r>
            <a:r>
              <a:rPr lang="tr-TR" dirty="0" err="1" smtClean="0"/>
              <a:t>arzeder</a:t>
            </a:r>
            <a:r>
              <a:rPr lang="tr-TR" dirty="0" smtClean="0"/>
              <a:t>. </a:t>
            </a:r>
          </a:p>
          <a:p>
            <a:r>
              <a:rPr lang="tr-TR" dirty="0" smtClean="0"/>
              <a:t>Sahil sularında daha az tuzlu sular üst kısımlarda, daha tuzlu sular ise alt kısımlarda yer alır. </a:t>
            </a:r>
          </a:p>
          <a:p>
            <a:r>
              <a:rPr lang="tr-TR" dirty="0" smtClean="0"/>
              <a:t>Tuzluluğun derinlikle ani olarak değiştiği ara bölgeye </a:t>
            </a:r>
            <a:r>
              <a:rPr lang="tr-TR" dirty="0" err="1" smtClean="0">
                <a:solidFill>
                  <a:srgbClr val="FF0000"/>
                </a:solidFill>
              </a:rPr>
              <a:t>Haloklin</a:t>
            </a:r>
            <a:r>
              <a:rPr lang="tr-TR" dirty="0" smtClean="0"/>
              <a:t> tabakası adı verilmektedir. Üst ve alt kısım arasındaki tuzluluk farkı okyanuslarda daha azdır.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34241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3 İçerik Yer Tutucusu" descr="Deniz_Desarj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98460" y="-11716"/>
            <a:ext cx="4564340" cy="664111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0"/>
            <a:ext cx="8686800" cy="609600"/>
          </a:xfrm>
        </p:spPr>
        <p:txBody>
          <a:bodyPr>
            <a:normAutofit fontScale="90000"/>
          </a:bodyPr>
          <a:lstStyle/>
          <a:p>
            <a:endParaRPr lang="en-GB" sz="3600" dirty="0"/>
          </a:p>
        </p:txBody>
      </p:sp>
      <p:graphicFrame>
        <p:nvGraphicFramePr>
          <p:cNvPr id="29701" name="Object 5"/>
          <p:cNvGraphicFramePr>
            <a:graphicFrameLocks noChangeAspect="1"/>
          </p:cNvGraphicFramePr>
          <p:nvPr/>
        </p:nvGraphicFramePr>
        <p:xfrm>
          <a:off x="683569" y="71468"/>
          <a:ext cx="7917936" cy="574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468" name="Grafik" r:id="rId3" imgW="4091040" imgH="2988000" progId="Excel.Sheet.8">
                  <p:embed/>
                </p:oleObj>
              </mc:Choice>
              <mc:Fallback>
                <p:oleObj name="Grafik" r:id="rId3" imgW="4091040" imgH="2988000" progId="Excel.Shee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69" y="71468"/>
                        <a:ext cx="7917936" cy="574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381000" y="5562600"/>
            <a:ext cx="838200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tr-TR" b="1" dirty="0"/>
              <a:t> </a:t>
            </a:r>
            <a:endParaRPr kumimoji="0" lang="tr-TR" b="1" dirty="0" smtClean="0"/>
          </a:p>
          <a:p>
            <a:pPr>
              <a:spcBef>
                <a:spcPct val="50000"/>
              </a:spcBef>
            </a:pPr>
            <a:r>
              <a:rPr kumimoji="0" lang="en-GB" dirty="0" smtClean="0"/>
              <a:t>Seasonal salinity </a:t>
            </a:r>
            <a:r>
              <a:rPr kumimoji="0" lang="en-GB" dirty="0"/>
              <a:t>profiles</a:t>
            </a:r>
            <a:r>
              <a:rPr kumimoji="0" lang="tr-TR" dirty="0"/>
              <a:t> in 2002</a:t>
            </a:r>
            <a:endParaRPr kumimoji="0"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7170" name="Picture 2" descr="D:\Users\Selami\Desktop\seko\ImageConverter_031014_094920\20140310_09435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3" t="13184" r="15238"/>
          <a:stretch/>
        </p:blipFill>
        <p:spPr bwMode="auto">
          <a:xfrm>
            <a:off x="467544" y="0"/>
            <a:ext cx="7704856" cy="625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Dikdörtgen"/>
          <p:cNvSpPr/>
          <p:nvPr/>
        </p:nvSpPr>
        <p:spPr>
          <a:xfrm>
            <a:off x="0" y="6211669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/>
              <a:t>Türkiye’nin değişik kesimlerinde yapılan </a:t>
            </a:r>
            <a:r>
              <a:rPr lang="tr-TR" dirty="0" err="1" smtClean="0"/>
              <a:t>oşinografik</a:t>
            </a:r>
            <a:r>
              <a:rPr lang="tr-TR" dirty="0" smtClean="0"/>
              <a:t> araştırmalar sonucu belirlenen tipik yazlık ve kışlık tuzluluk derinlik profilleri Şekil 2.4’te verilmiştir.(</a:t>
            </a:r>
            <a:r>
              <a:rPr lang="tr-TR" dirty="0" err="1" smtClean="0"/>
              <a:t>Nişel</a:t>
            </a:r>
            <a:r>
              <a:rPr lang="tr-TR" dirty="0" smtClean="0"/>
              <a:t>, 1977)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6644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3" descr="D:\Users\Selami\Desktop\seko\ImageConverter_031014_093759\20140310_09324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3" t="37610" r="29032" b="10535"/>
          <a:stretch/>
        </p:blipFill>
        <p:spPr bwMode="auto">
          <a:xfrm>
            <a:off x="396057" y="0"/>
            <a:ext cx="87479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858000"/>
          </a:xfrm>
        </p:spPr>
        <p:txBody>
          <a:bodyPr>
            <a:normAutofit fontScale="92500" lnSpcReduction="10000"/>
          </a:bodyPr>
          <a:lstStyle/>
          <a:p>
            <a:r>
              <a:rPr lang="tr-TR" dirty="0" smtClean="0"/>
              <a:t>Tuzluluk, içerisindeki karbonat ve organik maddelerin tamamen okside olduğu </a:t>
            </a:r>
            <a:r>
              <a:rPr lang="tr-TR" dirty="0" err="1" smtClean="0"/>
              <a:t>Br</a:t>
            </a:r>
            <a:r>
              <a:rPr lang="tr-TR" baseline="30000" dirty="0" smtClean="0"/>
              <a:t>-</a:t>
            </a:r>
            <a:r>
              <a:rPr lang="tr-TR" dirty="0" smtClean="0"/>
              <a:t> ve I</a:t>
            </a:r>
            <a:r>
              <a:rPr lang="tr-TR" baseline="30000" dirty="0" smtClean="0"/>
              <a:t>-</a:t>
            </a:r>
            <a:r>
              <a:rPr lang="tr-TR" dirty="0" smtClean="0"/>
              <a:t> iyonlarının Cl</a:t>
            </a:r>
            <a:r>
              <a:rPr lang="tr-TR" baseline="30000" dirty="0" smtClean="0"/>
              <a:t>-</a:t>
            </a:r>
            <a:r>
              <a:rPr lang="tr-TR" dirty="0" smtClean="0"/>
              <a:t> ile değiştirildiği 1 kg deniz suyundaki gram cinsinden katı madde miktarı olarak tanımlanır. En fazla katkısı olan iyon Cl- olduğu için tuzluluk genellikle AgNO</a:t>
            </a:r>
            <a:r>
              <a:rPr lang="tr-TR" baseline="-25000" dirty="0" smtClean="0"/>
              <a:t>3</a:t>
            </a:r>
            <a:r>
              <a:rPr lang="tr-TR" dirty="0" smtClean="0"/>
              <a:t> ile </a:t>
            </a:r>
            <a:r>
              <a:rPr lang="tr-TR" dirty="0" err="1" smtClean="0"/>
              <a:t>titrasyon</a:t>
            </a:r>
            <a:r>
              <a:rPr lang="tr-TR" dirty="0" smtClean="0"/>
              <a:t> suretiyle tayin edilen </a:t>
            </a:r>
            <a:r>
              <a:rPr lang="tr-TR" dirty="0" err="1" smtClean="0"/>
              <a:t>klorinite</a:t>
            </a:r>
            <a:r>
              <a:rPr lang="tr-TR" dirty="0" smtClean="0"/>
              <a:t> (Cl) parametresine bağlı olarak geliştirilen </a:t>
            </a:r>
          </a:p>
          <a:p>
            <a:endParaRPr lang="tr-TR" dirty="0" smtClean="0"/>
          </a:p>
          <a:p>
            <a:r>
              <a:rPr lang="tr-TR" dirty="0" smtClean="0">
                <a:solidFill>
                  <a:srgbClr val="FFFF00"/>
                </a:solidFill>
              </a:rPr>
              <a:t>S(‰) = 0,03+1,805(Cl%)</a:t>
            </a:r>
          </a:p>
          <a:p>
            <a:endParaRPr lang="tr-TR" dirty="0" smtClean="0"/>
          </a:p>
          <a:p>
            <a:pPr>
              <a:buNone/>
            </a:pPr>
            <a:r>
              <a:rPr lang="tr-TR" dirty="0" smtClean="0"/>
              <a:t>	İfadesinden hesaplanır.</a:t>
            </a:r>
            <a:r>
              <a:rPr lang="tr-TR" dirty="0"/>
              <a:t> </a:t>
            </a:r>
            <a:r>
              <a:rPr lang="tr-TR" dirty="0" smtClean="0"/>
              <a:t>Burada;</a:t>
            </a:r>
          </a:p>
          <a:p>
            <a:r>
              <a:rPr lang="tr-TR" dirty="0" smtClean="0"/>
              <a:t>S  :  tuzluluk, (g/kg)</a:t>
            </a:r>
          </a:p>
          <a:p>
            <a:r>
              <a:rPr lang="tr-TR" dirty="0" smtClean="0"/>
              <a:t>Cl : </a:t>
            </a:r>
            <a:r>
              <a:rPr lang="tr-TR" dirty="0" err="1" smtClean="0"/>
              <a:t>klorinite</a:t>
            </a:r>
            <a:r>
              <a:rPr lang="tr-TR" dirty="0" smtClean="0"/>
              <a:t> (g/kg)</a:t>
            </a:r>
          </a:p>
        </p:txBody>
      </p:sp>
    </p:spTree>
    <p:extLst>
      <p:ext uri="{BB962C8B-B14F-4D97-AF65-F5344CB8AC3E}">
        <p14:creationId xmlns:p14="http://schemas.microsoft.com/office/powerpoint/2010/main" val="184098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395536" y="3212976"/>
            <a:ext cx="8229600" cy="1143000"/>
          </a:xfrm>
        </p:spPr>
        <p:txBody>
          <a:bodyPr/>
          <a:lstStyle/>
          <a:p>
            <a:r>
              <a:rPr lang="tr-TR" dirty="0" smtClean="0">
                <a:solidFill>
                  <a:srgbClr val="FFFF00"/>
                </a:solidFill>
              </a:rPr>
              <a:t>Deniz Suyun Sıcaklığı</a:t>
            </a:r>
            <a:endParaRPr lang="tr-TR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7544" y="836712"/>
            <a:ext cx="8229600" cy="6021288"/>
          </a:xfrm>
        </p:spPr>
        <p:txBody>
          <a:bodyPr>
            <a:normAutofit/>
          </a:bodyPr>
          <a:lstStyle/>
          <a:p>
            <a:r>
              <a:rPr lang="tr-TR" dirty="0" smtClean="0"/>
              <a:t>Deniz suyu sıcaklığı da derinlikle mevsimlik değişimler gösterir.  </a:t>
            </a:r>
          </a:p>
          <a:p>
            <a:pPr>
              <a:buNone/>
            </a:pPr>
            <a:endParaRPr lang="tr-TR" dirty="0" smtClean="0"/>
          </a:p>
          <a:p>
            <a:r>
              <a:rPr lang="tr-TR" dirty="0" smtClean="0"/>
              <a:t>Üst tabakadaki sıcaklıkların </a:t>
            </a:r>
            <a:r>
              <a:rPr lang="tr-TR" dirty="0" err="1" smtClean="0"/>
              <a:t>nisbeten</a:t>
            </a:r>
            <a:r>
              <a:rPr lang="tr-TR" dirty="0" smtClean="0"/>
              <a:t> </a:t>
            </a:r>
            <a:r>
              <a:rPr lang="tr-TR" dirty="0" err="1" smtClean="0"/>
              <a:t>üniform</a:t>
            </a:r>
            <a:r>
              <a:rPr lang="tr-TR" dirty="0" smtClean="0"/>
              <a:t> olması bu kısmın rüzgar etkisiyle daha iyi karışmasından ileri gelmektedir. </a:t>
            </a:r>
          </a:p>
        </p:txBody>
      </p:sp>
    </p:spTree>
    <p:extLst>
      <p:ext uri="{BB962C8B-B14F-4D97-AF65-F5344CB8AC3E}">
        <p14:creationId xmlns:p14="http://schemas.microsoft.com/office/powerpoint/2010/main" val="72598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95536" y="332656"/>
            <a:ext cx="8229600" cy="6525344"/>
          </a:xfrm>
        </p:spPr>
        <p:txBody>
          <a:bodyPr>
            <a:normAutofit/>
          </a:bodyPr>
          <a:lstStyle/>
          <a:p>
            <a:r>
              <a:rPr lang="tr-TR" dirty="0" smtClean="0"/>
              <a:t>Sıcaklık-derinlik profilinde sıcaklığın aniden değiştiği bölgeye </a:t>
            </a:r>
            <a:r>
              <a:rPr lang="tr-TR" dirty="0" err="1" smtClean="0">
                <a:solidFill>
                  <a:srgbClr val="FF0000"/>
                </a:solidFill>
              </a:rPr>
              <a:t>Termoklin</a:t>
            </a:r>
            <a:r>
              <a:rPr lang="tr-TR" dirty="0" smtClean="0"/>
              <a:t> tabakası adı verilir. </a:t>
            </a:r>
            <a:r>
              <a:rPr lang="tr-TR" dirty="0" err="1" smtClean="0"/>
              <a:t>Termoklin</a:t>
            </a:r>
            <a:r>
              <a:rPr lang="tr-TR" dirty="0" smtClean="0"/>
              <a:t> tabakasında genellikle 1 </a:t>
            </a:r>
            <a:r>
              <a:rPr lang="tr-TR" baseline="30000" dirty="0" err="1" smtClean="0"/>
              <a:t>o</a:t>
            </a:r>
            <a:r>
              <a:rPr lang="tr-TR" dirty="0" err="1" smtClean="0"/>
              <a:t>C</a:t>
            </a:r>
            <a:r>
              <a:rPr lang="tr-TR" dirty="0" smtClean="0"/>
              <a:t>/m den daha büyük bir sıcaklık değişimi söz konusudur. </a:t>
            </a:r>
          </a:p>
          <a:p>
            <a:pPr>
              <a:buNone/>
            </a:pPr>
            <a:endParaRPr lang="tr-TR" dirty="0" smtClean="0"/>
          </a:p>
          <a:p>
            <a:r>
              <a:rPr lang="tr-TR" dirty="0" smtClean="0"/>
              <a:t>Sıcaklık profilleri mevsimlere göre önemli değişiklik gösterir.</a:t>
            </a:r>
          </a:p>
          <a:p>
            <a:pPr>
              <a:buNone/>
            </a:pPr>
            <a:r>
              <a:rPr lang="tr-TR" dirty="0" smtClean="0"/>
              <a:t> </a:t>
            </a:r>
          </a:p>
          <a:p>
            <a:r>
              <a:rPr lang="tr-TR" dirty="0" smtClean="0"/>
              <a:t>İstanbul boğazı gibi tabakalı akımların hakim olduğu kesimlerde sabit ve ters bir </a:t>
            </a:r>
            <a:r>
              <a:rPr lang="tr-TR" dirty="0" err="1" smtClean="0"/>
              <a:t>termoklin</a:t>
            </a:r>
            <a:r>
              <a:rPr lang="tr-TR" dirty="0" smtClean="0"/>
              <a:t> hakimdir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2598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9218" name="Picture 2" descr="D:\Users\Selami\Desktop\seko\ImageConverter_031014_095615\20140310_09534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8" t="21147" r="19047" b="2381"/>
          <a:stretch/>
        </p:blipFill>
        <p:spPr bwMode="auto">
          <a:xfrm>
            <a:off x="323528" y="0"/>
            <a:ext cx="8420291" cy="650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810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495800" y="2971800"/>
            <a:ext cx="3810000" cy="125095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GB" sz="2400" b="1" dirty="0"/>
              <a:t>	</a:t>
            </a:r>
            <a:endParaRPr lang="en-GB" sz="2400" dirty="0"/>
          </a:p>
          <a:p>
            <a:endParaRPr lang="en-GB" sz="2800" dirty="0"/>
          </a:p>
        </p:txBody>
      </p:sp>
      <p:sp>
        <p:nvSpPr>
          <p:cNvPr id="44038" name="Rectangle 6"/>
          <p:cNvSpPr>
            <a:spLocks noChangeArrowheads="1"/>
          </p:cNvSpPr>
          <p:nvPr/>
        </p:nvSpPr>
        <p:spPr bwMode="auto">
          <a:xfrm>
            <a:off x="4724400" y="3048000"/>
            <a:ext cx="38862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A50021"/>
              </a:buClr>
              <a:buSzPct val="75000"/>
              <a:buFont typeface="Wingdings" pitchFamily="2" charset="2"/>
              <a:buNone/>
            </a:pPr>
            <a:r>
              <a:rPr kumimoji="0" lang="en-GB" b="1"/>
              <a:t>	</a:t>
            </a:r>
            <a:endParaRPr kumimoji="0" lang="en-GB"/>
          </a:p>
        </p:txBody>
      </p:sp>
      <p:pic>
        <p:nvPicPr>
          <p:cNvPr id="44039" name="Picture 7" descr="\\Cevre_ara\oby\guncel\papers\ireland\ant_sunu.wmf"/>
          <p:cNvPicPr>
            <a:picLocks noChangeAspect="1" noChangeArrowheads="1"/>
          </p:cNvPicPr>
          <p:nvPr/>
        </p:nvPicPr>
        <p:blipFill>
          <a:blip r:embed="rId2" cstate="print"/>
          <a:srcRect l="33621" t="6798" r="28984" b="7477"/>
          <a:stretch>
            <a:fillRect/>
          </a:stretch>
        </p:blipFill>
        <p:spPr bwMode="auto">
          <a:xfrm>
            <a:off x="2195736" y="0"/>
            <a:ext cx="526078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0"/>
            <a:ext cx="8686800" cy="609600"/>
          </a:xfrm>
        </p:spPr>
        <p:txBody>
          <a:bodyPr>
            <a:normAutofit fontScale="90000"/>
          </a:bodyPr>
          <a:lstStyle/>
          <a:p>
            <a:endParaRPr lang="en-GB" sz="3600" dirty="0"/>
          </a:p>
        </p:txBody>
      </p:sp>
      <p:graphicFrame>
        <p:nvGraphicFramePr>
          <p:cNvPr id="29700" name="Object 4"/>
          <p:cNvGraphicFramePr>
            <a:graphicFrameLocks noChangeAspect="1"/>
          </p:cNvGraphicFramePr>
          <p:nvPr/>
        </p:nvGraphicFramePr>
        <p:xfrm>
          <a:off x="236059" y="-3938"/>
          <a:ext cx="7936341" cy="58092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62" name="Grafik" r:id="rId3" imgW="3825360" imgH="2121840" progId="Excel.Sheet.8">
                  <p:embed/>
                </p:oleObj>
              </mc:Choice>
              <mc:Fallback>
                <p:oleObj name="Grafik" r:id="rId3" imgW="3825360" imgH="2121840" progId="Excel.Sheet.8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059" y="-3938"/>
                        <a:ext cx="7936341" cy="58092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381000" y="5562600"/>
            <a:ext cx="838200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tr-TR" b="1" dirty="0"/>
              <a:t> </a:t>
            </a:r>
            <a:endParaRPr kumimoji="0" lang="tr-TR" b="1" dirty="0" smtClean="0"/>
          </a:p>
          <a:p>
            <a:pPr>
              <a:spcBef>
                <a:spcPct val="50000"/>
              </a:spcBef>
            </a:pPr>
            <a:r>
              <a:rPr kumimoji="0" lang="en-GB" dirty="0" smtClean="0"/>
              <a:t>Seasonal </a:t>
            </a:r>
            <a:r>
              <a:rPr kumimoji="0" lang="en-GB" dirty="0"/>
              <a:t>temperature </a:t>
            </a:r>
            <a:r>
              <a:rPr kumimoji="0" lang="en-GB" dirty="0" smtClean="0"/>
              <a:t>profiles</a:t>
            </a:r>
            <a:r>
              <a:rPr kumimoji="0" lang="tr-TR" dirty="0" smtClean="0"/>
              <a:t> </a:t>
            </a:r>
            <a:r>
              <a:rPr kumimoji="0" lang="tr-TR" dirty="0"/>
              <a:t>in 2002</a:t>
            </a:r>
            <a:endParaRPr kumimoji="0"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8112" y="152400"/>
            <a:ext cx="8048688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395536" y="3212976"/>
            <a:ext cx="8229600" cy="1143000"/>
          </a:xfrm>
        </p:spPr>
        <p:txBody>
          <a:bodyPr/>
          <a:lstStyle/>
          <a:p>
            <a:r>
              <a:rPr lang="tr-TR" dirty="0" smtClean="0">
                <a:solidFill>
                  <a:srgbClr val="FFFF00"/>
                </a:solidFill>
              </a:rPr>
              <a:t>Deniz Suyun Yoğunluğu</a:t>
            </a:r>
            <a:endParaRPr lang="tr-TR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126163"/>
          </a:xfrm>
        </p:spPr>
        <p:txBody>
          <a:bodyPr>
            <a:normAutofit/>
          </a:bodyPr>
          <a:lstStyle/>
          <a:p>
            <a:r>
              <a:rPr lang="tr-TR" dirty="0" smtClean="0"/>
              <a:t>Tatlı suyun + 4 ºC’deki yoğunluğu 1000 kg/m</a:t>
            </a:r>
            <a:r>
              <a:rPr lang="tr-TR" baseline="30000" dirty="0" smtClean="0"/>
              <a:t>3</a:t>
            </a:r>
            <a:r>
              <a:rPr lang="tr-TR" dirty="0" smtClean="0"/>
              <a:t>’tür. </a:t>
            </a:r>
          </a:p>
          <a:p>
            <a:pPr>
              <a:buNone/>
            </a:pPr>
            <a:endParaRPr lang="en-US" dirty="0" smtClean="0"/>
          </a:p>
          <a:p>
            <a:r>
              <a:rPr lang="tr-TR" dirty="0" smtClean="0"/>
              <a:t>Deniz suyunun yoğunluğu ise içerisinde çözünmüş olan maddelerden dolayı tatlı sudan daha yüksektir. </a:t>
            </a:r>
          </a:p>
          <a:p>
            <a:pPr>
              <a:buNone/>
            </a:pPr>
            <a:endParaRPr lang="en-US" dirty="0" smtClean="0"/>
          </a:p>
          <a:p>
            <a:r>
              <a:rPr lang="tr-TR" dirty="0" smtClean="0"/>
              <a:t>Deniz suyu yoğunluğunun tatlı su yoğunluğundan farkı oşinografik yoğunluk olarak tanımlanır</a:t>
            </a:r>
            <a:endParaRPr lang="en-US" dirty="0" smtClean="0"/>
          </a:p>
          <a:p>
            <a:pPr marL="0" indent="400050"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İçerik Yer Tutucusu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tr-T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tr-T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tr-T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tr-T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tr-T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tr-T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tr-T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tr-T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tr-T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tr-T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tr-T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1000</m:t>
                    </m:r>
                  </m:oMath>
                </a14:m>
                <a:endParaRPr lang="tr-TR" dirty="0"/>
              </a:p>
              <a:p>
                <a:r>
                  <a:rPr lang="tr-TR" dirty="0"/>
                  <a:t>Burada,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tr-T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tr-T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tr-T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tr-TR" dirty="0"/>
                  <a:t>: </a:t>
                </a:r>
                <a:r>
                  <a:rPr lang="tr-TR" dirty="0">
                    <a:solidFill>
                      <a:srgbClr val="FFFFFF"/>
                    </a:solidFill>
                  </a:rPr>
                  <a:t>t </a:t>
                </a:r>
                <a:r>
                  <a:rPr lang="tr-TR" baseline="30000" dirty="0" err="1">
                    <a:solidFill>
                      <a:srgbClr val="FFFFFF"/>
                    </a:solidFill>
                  </a:rPr>
                  <a:t>o</a:t>
                </a:r>
                <a:r>
                  <a:rPr lang="tr-TR" dirty="0" err="1">
                    <a:solidFill>
                      <a:srgbClr val="FFFFFF"/>
                    </a:solidFill>
                  </a:rPr>
                  <a:t>C</a:t>
                </a:r>
                <a:r>
                  <a:rPr lang="tr-TR" dirty="0">
                    <a:solidFill>
                      <a:srgbClr val="FFFFFF"/>
                    </a:solidFill>
                  </a:rPr>
                  <a:t> </a:t>
                </a:r>
                <a:r>
                  <a:rPr lang="tr-TR" dirty="0" err="1">
                    <a:solidFill>
                      <a:srgbClr val="FFFFFF"/>
                    </a:solidFill>
                  </a:rPr>
                  <a:t>oşinografik</a:t>
                </a:r>
                <a:r>
                  <a:rPr lang="tr-TR" dirty="0">
                    <a:solidFill>
                      <a:srgbClr val="FFFFFF"/>
                    </a:solidFill>
                  </a:rPr>
                  <a:t> yoğunluğu (kg/m</a:t>
                </a:r>
                <a:r>
                  <a:rPr lang="tr-TR" baseline="30000" dirty="0">
                    <a:solidFill>
                      <a:srgbClr val="FFFFFF"/>
                    </a:solidFill>
                  </a:rPr>
                  <a:t>3</a:t>
                </a:r>
                <a:r>
                  <a:rPr lang="tr-TR" dirty="0" smtClean="0">
                    <a:solidFill>
                      <a:srgbClr val="FFFFFF"/>
                    </a:solidFill>
                  </a:rPr>
                  <a:t>)</a:t>
                </a:r>
                <a:endParaRPr lang="tr-TR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tr-TR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tr-TR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tr-TR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tr-TR" dirty="0" smtClean="0"/>
                  <a:t>: </a:t>
                </a:r>
                <a:r>
                  <a:rPr lang="tr-TR" dirty="0">
                    <a:solidFill>
                      <a:srgbClr val="FFFFFF"/>
                    </a:solidFill>
                  </a:rPr>
                  <a:t>t </a:t>
                </a:r>
                <a:r>
                  <a:rPr lang="tr-TR" baseline="30000" dirty="0" err="1">
                    <a:solidFill>
                      <a:srgbClr val="FFFFFF"/>
                    </a:solidFill>
                  </a:rPr>
                  <a:t>o</a:t>
                </a:r>
                <a:r>
                  <a:rPr lang="tr-TR" dirty="0" err="1">
                    <a:solidFill>
                      <a:srgbClr val="FFFFFF"/>
                    </a:solidFill>
                  </a:rPr>
                  <a:t>C</a:t>
                </a:r>
                <a:r>
                  <a:rPr lang="tr-TR" dirty="0">
                    <a:solidFill>
                      <a:srgbClr val="FFFFFF"/>
                    </a:solidFill>
                  </a:rPr>
                  <a:t> deki deniz suyu yoğunluğunu (t/m</a:t>
                </a:r>
                <a:r>
                  <a:rPr lang="tr-TR" baseline="30000" dirty="0">
                    <a:solidFill>
                      <a:srgbClr val="FFFFFF"/>
                    </a:solidFill>
                  </a:rPr>
                  <a:t>3</a:t>
                </a:r>
                <a:r>
                  <a:rPr lang="tr-TR" dirty="0">
                    <a:solidFill>
                      <a:srgbClr val="FFFFFF"/>
                    </a:solidFill>
                  </a:rPr>
                  <a:t>)</a:t>
                </a:r>
                <a:endParaRPr lang="tr-TR" dirty="0" smtClean="0"/>
              </a:p>
              <a:p>
                <a:pPr marL="0" indent="0">
                  <a:buNone/>
                </a:pPr>
                <a:r>
                  <a:rPr lang="tr-TR" dirty="0"/>
                  <a:t>göstermektedir. </a:t>
                </a:r>
              </a:p>
              <a:p>
                <a:endParaRPr lang="tr-TR" dirty="0"/>
              </a:p>
              <a:p>
                <a:pPr marL="0" indent="0">
                  <a:buNone/>
                </a:pPr>
                <a:endParaRPr lang="tr-TR" dirty="0"/>
              </a:p>
            </p:txBody>
          </p:sp>
        </mc:Choice>
        <mc:Fallback xmlns="">
          <p:sp>
            <p:nvSpPr>
              <p:cNvPr id="3" name="İçerik Yer Tutucus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852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075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4680520"/>
          </a:xfrm>
        </p:spPr>
        <p:txBody>
          <a:bodyPr>
            <a:normAutofit/>
          </a:bodyPr>
          <a:lstStyle/>
          <a:p>
            <a:r>
              <a:rPr lang="tr-TR" dirty="0"/>
              <a:t>Gerçekte deniz suyu yoğunluğu sıcaklık, basınç ve tuzluluğa bağlı olarak değişir</a:t>
            </a:r>
            <a:r>
              <a:rPr lang="tr-TR" dirty="0" smtClean="0"/>
              <a:t>.</a:t>
            </a:r>
          </a:p>
          <a:p>
            <a:endParaRPr lang="tr-TR" dirty="0" smtClean="0"/>
          </a:p>
          <a:p>
            <a:r>
              <a:rPr lang="tr-TR" dirty="0" smtClean="0"/>
              <a:t> </a:t>
            </a:r>
            <a:r>
              <a:rPr lang="tr-TR" dirty="0"/>
              <a:t>Sahil sularında derinlik 200m’nin altında olduğundan </a:t>
            </a:r>
            <a:r>
              <a:rPr lang="tr-TR"/>
              <a:t>basıncın </a:t>
            </a:r>
            <a:r>
              <a:rPr lang="tr-TR" smtClean="0"/>
              <a:t>etkisi </a:t>
            </a:r>
            <a:r>
              <a:rPr lang="tr-TR" dirty="0"/>
              <a:t>genellikle ihmal edilmektedir.</a:t>
            </a:r>
          </a:p>
          <a:p>
            <a:pPr marL="0" indent="0">
              <a:buNone/>
            </a:pPr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8943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8580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tr-TR" dirty="0"/>
          </a:p>
          <a:p>
            <a:r>
              <a:rPr lang="tr-TR" dirty="0" err="1"/>
              <a:t>Oşinografik</a:t>
            </a:r>
            <a:r>
              <a:rPr lang="tr-TR" dirty="0"/>
              <a:t> yoğunluğun tuzluluk ve sıcaklığa bağlı olarak hesabına imkan veren </a:t>
            </a:r>
            <a:r>
              <a:rPr lang="tr-TR" dirty="0" err="1"/>
              <a:t>abak</a:t>
            </a:r>
            <a:r>
              <a:rPr lang="tr-TR" dirty="0"/>
              <a:t> ve formüller geliştirilmiştir</a:t>
            </a:r>
            <a:r>
              <a:rPr lang="tr-TR" dirty="0" smtClean="0"/>
              <a:t>.</a:t>
            </a:r>
          </a:p>
          <a:p>
            <a:pPr>
              <a:buNone/>
            </a:pPr>
            <a:r>
              <a:rPr lang="tr-TR" dirty="0" smtClean="0"/>
              <a:t> </a:t>
            </a:r>
          </a:p>
          <a:p>
            <a:r>
              <a:rPr lang="tr-TR" dirty="0" smtClean="0"/>
              <a:t>Pratikte </a:t>
            </a:r>
            <a:r>
              <a:rPr lang="tr-TR" dirty="0"/>
              <a:t>çokça kullanılan </a:t>
            </a:r>
            <a:r>
              <a:rPr lang="tr-TR" dirty="0" smtClean="0"/>
              <a:t>bir </a:t>
            </a:r>
            <a:r>
              <a:rPr lang="tr-TR" dirty="0"/>
              <a:t>yöntem </a:t>
            </a:r>
            <a:r>
              <a:rPr lang="tr-TR" dirty="0" smtClean="0"/>
              <a:t>, </a:t>
            </a:r>
            <a:r>
              <a:rPr lang="tr-TR" dirty="0"/>
              <a:t>yoğunluğun </a:t>
            </a:r>
            <a:r>
              <a:rPr lang="tr-TR" dirty="0" err="1"/>
              <a:t>Riley</a:t>
            </a:r>
            <a:r>
              <a:rPr lang="tr-TR" dirty="0"/>
              <a:t> ve </a:t>
            </a:r>
            <a:r>
              <a:rPr lang="tr-TR" dirty="0" err="1"/>
              <a:t>Skirrow</a:t>
            </a:r>
            <a:r>
              <a:rPr lang="tr-TR" dirty="0"/>
              <a:t> (1975) tarafından geliştirilen aşağıdaki </a:t>
            </a:r>
            <a:r>
              <a:rPr lang="tr-TR" dirty="0" err="1"/>
              <a:t>amprik</a:t>
            </a:r>
            <a:r>
              <a:rPr lang="tr-TR" dirty="0"/>
              <a:t> ifadeler yardımıyla hesabıdır.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8943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İçerik Yer Tutucusu 2"/>
              <p:cNvSpPr>
                <a:spLocks noGrp="1"/>
              </p:cNvSpPr>
              <p:nvPr>
                <p:ph idx="1"/>
              </p:nvPr>
            </p:nvSpPr>
            <p:spPr>
              <a:xfrm>
                <a:off x="491318" y="1417638"/>
                <a:ext cx="8195481" cy="4603650"/>
              </a:xfrm>
            </p:spPr>
            <p:txBody>
              <a:bodyPr>
                <a:no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tr-T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tr-T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tr-T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tr-T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tr-T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tr-T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tr-T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tr-T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+0,1324</m:t>
                    </m:r>
                    <m:d>
                      <m:dPr>
                        <m:begChr m:val="["/>
                        <m:endChr m:val="]"/>
                        <m:ctrlPr>
                          <a:rPr lang="tr-T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tr-T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sSub>
                          <m:sSubPr>
                            <m:ctrlPr>
                              <a:rPr lang="tr-T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tr-T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tr-T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tr-T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tr-T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tr-T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tr-T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tr-T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tr-TR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tr-TR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tr-TR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tr-T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−0,1324</m:t>
                            </m:r>
                          </m:e>
                        </m:d>
                      </m:e>
                    </m:d>
                    <m:r>
                      <a:rPr lang="tr-T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tr-T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tr-T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tr-T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tr-TR" sz="2000" dirty="0" smtClean="0"/>
                  <a:t> ,                 (2,5)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tr-T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tr-TR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tr-T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tr-T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=−6,9</m:t>
                    </m:r>
                    <m:r>
                      <a:rPr lang="tr-T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sSup>
                      <m:sSupPr>
                        <m:ctrlPr>
                          <a:rPr lang="tr-T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tr-T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tr-T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</m:t>
                        </m:r>
                      </m:sup>
                    </m:sSup>
                    <m:r>
                      <a:rPr lang="tr-T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+1,4708 </m:t>
                    </m:r>
                    <m:r>
                      <a:rPr lang="tr-T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𝐶𝑙</m:t>
                    </m:r>
                    <m:r>
                      <a:rPr lang="tr-T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−1,570 </m:t>
                    </m:r>
                    <m:r>
                      <a:rPr lang="tr-T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sSup>
                      <m:sSupPr>
                        <m:ctrlPr>
                          <a:rPr lang="tr-T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tr-T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tr-T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</m:t>
                        </m:r>
                      </m:sup>
                    </m:sSup>
                    <m:r>
                      <a:rPr lang="tr-T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  <m:sSup>
                      <m:sSupPr>
                        <m:ctrlPr>
                          <a:rPr lang="tr-T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tr-T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</m:e>
                      <m:sup>
                        <m:r>
                          <a:rPr lang="tr-T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tr-T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+3,98</m:t>
                    </m:r>
                    <m:r>
                      <a:rPr lang="tr-T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sSup>
                      <m:sSupPr>
                        <m:ctrlPr>
                          <a:rPr lang="tr-T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tr-T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tr-T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−5</m:t>
                        </m:r>
                      </m:sup>
                    </m:sSup>
                    <m:r>
                      <a:rPr lang="tr-T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  <m:sSup>
                      <m:sSupPr>
                        <m:ctrlPr>
                          <a:rPr lang="tr-T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tr-T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</m:e>
                      <m:sup>
                        <m:r>
                          <a:rPr lang="tr-T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tr-TR" sz="2000" dirty="0" smtClean="0"/>
                  <a:t> 						                       (2,6)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tr-TR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tr-TR" sz="20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tr-TR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tr-TR" sz="2000" b="0" i="1" smtClean="0">
                        <a:latin typeface="Cambria Math" panose="02040503050406030204" pitchFamily="18" charset="0"/>
                      </a:rPr>
                      <m:t>=4,7867</m:t>
                    </m:r>
                    <m:r>
                      <a:rPr lang="tr-TR" sz="2000" b="0" i="1" smtClean="0">
                        <a:latin typeface="Cambria Math" panose="02040503050406030204" pitchFamily="18" charset="0"/>
                      </a:rPr>
                      <m:t>𝑥</m:t>
                    </m:r>
                    <m:sSup>
                      <m:sSupPr>
                        <m:ctrlPr>
                          <a:rPr lang="tr-TR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tr-TR" sz="20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tr-TR" sz="2000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  <m:r>
                      <a:rPr lang="tr-TR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tr-TR" sz="20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tr-TR" sz="2000" b="0" i="1" smtClean="0">
                        <a:latin typeface="Cambria Math" panose="02040503050406030204" pitchFamily="18" charset="0"/>
                      </a:rPr>
                      <m:t>−9,8185</m:t>
                    </m:r>
                    <m:r>
                      <a:rPr lang="tr-TR" sz="2000" b="0" i="1" smtClean="0">
                        <a:latin typeface="Cambria Math" panose="02040503050406030204" pitchFamily="18" charset="0"/>
                      </a:rPr>
                      <m:t>𝑥</m:t>
                    </m:r>
                    <m:sSup>
                      <m:sSupPr>
                        <m:ctrlPr>
                          <a:rPr lang="tr-TR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tr-TR" sz="20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tr-TR" sz="2000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</m:sup>
                    </m:sSup>
                    <m:r>
                      <a:rPr lang="tr-TR" sz="20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tr-TR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tr-TR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tr-TR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tr-TR" sz="2000" b="0" i="1" smtClean="0">
                        <a:latin typeface="Cambria Math" panose="02040503050406030204" pitchFamily="18" charset="0"/>
                      </a:rPr>
                      <m:t>+1,0843</m:t>
                    </m:r>
                    <m:r>
                      <a:rPr lang="tr-TR" sz="2000" b="0" i="1" smtClean="0">
                        <a:latin typeface="Cambria Math" panose="02040503050406030204" pitchFamily="18" charset="0"/>
                      </a:rPr>
                      <m:t>𝑥</m:t>
                    </m:r>
                    <m:sSup>
                      <m:sSupPr>
                        <m:ctrlPr>
                          <a:rPr lang="tr-TR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tr-TR" sz="20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tr-TR" sz="2000" b="0" i="1" smtClean="0">
                            <a:latin typeface="Cambria Math" panose="02040503050406030204" pitchFamily="18" charset="0"/>
                          </a:rPr>
                          <m:t>−6</m:t>
                        </m:r>
                      </m:sup>
                    </m:sSup>
                    <m:r>
                      <a:rPr lang="tr-TR" sz="20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tr-TR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tr-TR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tr-TR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tr-TR" sz="2000" dirty="0" smtClean="0"/>
                  <a:t>   (2,7)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tr-TR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tr-TR" sz="2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tr-TR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tr-TR" sz="2000" b="0" i="1" smtClean="0">
                        <a:latin typeface="Cambria Math" panose="02040503050406030204" pitchFamily="18" charset="0"/>
                      </a:rPr>
                      <m:t>=1,803</m:t>
                    </m:r>
                    <m:r>
                      <a:rPr lang="tr-TR" sz="2000" b="0" i="1" smtClean="0">
                        <a:latin typeface="Cambria Math" panose="02040503050406030204" pitchFamily="18" charset="0"/>
                      </a:rPr>
                      <m:t>𝑥</m:t>
                    </m:r>
                    <m:sSup>
                      <m:sSupPr>
                        <m:ctrlPr>
                          <a:rPr lang="tr-TR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tr-TR" sz="20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tr-TR" sz="2000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</m:sup>
                    </m:sSup>
                    <m:r>
                      <a:rPr lang="tr-TR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tr-TR" sz="20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tr-TR" sz="2000" b="0" i="1" smtClean="0">
                        <a:latin typeface="Cambria Math" panose="02040503050406030204" pitchFamily="18" charset="0"/>
                      </a:rPr>
                      <m:t>−8,146</m:t>
                    </m:r>
                    <m:r>
                      <a:rPr lang="tr-TR" sz="2000" b="0" i="1" smtClean="0">
                        <a:latin typeface="Cambria Math" panose="02040503050406030204" pitchFamily="18" charset="0"/>
                      </a:rPr>
                      <m:t>𝑥</m:t>
                    </m:r>
                    <m:sSup>
                      <m:sSupPr>
                        <m:ctrlPr>
                          <a:rPr lang="tr-TR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tr-TR" sz="20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tr-TR" sz="2000" b="0" i="1" smtClean="0">
                            <a:latin typeface="Cambria Math" panose="02040503050406030204" pitchFamily="18" charset="0"/>
                          </a:rPr>
                          <m:t>−7</m:t>
                        </m:r>
                      </m:sup>
                    </m:sSup>
                    <m:r>
                      <a:rPr lang="tr-TR" sz="20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tr-TR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tr-TR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tr-TR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tr-TR" sz="2000" b="0" i="1" smtClean="0">
                        <a:latin typeface="Cambria Math" panose="02040503050406030204" pitchFamily="18" charset="0"/>
                      </a:rPr>
                      <m:t>+1,667</m:t>
                    </m:r>
                    <m:r>
                      <a:rPr lang="tr-TR" sz="2000" b="0" i="1" smtClean="0">
                        <a:latin typeface="Cambria Math" panose="02040503050406030204" pitchFamily="18" charset="0"/>
                      </a:rPr>
                      <m:t>𝑥</m:t>
                    </m:r>
                    <m:sSup>
                      <m:sSupPr>
                        <m:ctrlPr>
                          <a:rPr lang="tr-TR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tr-TR" sz="20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tr-TR" sz="2000" b="0" i="1" smtClean="0">
                            <a:latin typeface="Cambria Math" panose="02040503050406030204" pitchFamily="18" charset="0"/>
                          </a:rPr>
                          <m:t>−8</m:t>
                        </m:r>
                      </m:sup>
                    </m:sSup>
                    <m:r>
                      <a:rPr lang="tr-TR" sz="20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tr-TR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tr-TR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tr-TR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tr-TR" sz="2000" b="0" dirty="0" smtClean="0"/>
                  <a:t>	       (2,8)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tr-T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tr-TR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</m:e>
                      <m:sub>
                        <m:r>
                          <a:rPr lang="tr-T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tr-T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sSup>
                      <m:sSupPr>
                        <m:ctrlPr>
                          <a:rPr lang="tr-T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tr-T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tr-T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tr-T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−3,98</m:t>
                            </m:r>
                          </m:e>
                        </m:d>
                      </m:e>
                      <m:sup>
                        <m:r>
                          <a:rPr lang="tr-T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tr-T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tr-T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tr-T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+283</m:t>
                        </m:r>
                      </m:e>
                    </m:d>
                    <m:sSup>
                      <m:sSupPr>
                        <m:ctrlPr>
                          <a:rPr lang="tr-T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tr-T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tr-T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503,57 </m:t>
                            </m:r>
                            <m:d>
                              <m:dPr>
                                <m:ctrlPr>
                                  <a:rPr lang="tr-TR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tr-TR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tr-TR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+67,26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tr-T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tr-TR" sz="2000" dirty="0" smtClean="0"/>
                  <a:t> 	       (2,9)</a:t>
                </a:r>
              </a:p>
              <a:p>
                <a:r>
                  <a:rPr lang="tr-TR" sz="2000" dirty="0"/>
                  <a:t>Bu </a:t>
                </a:r>
                <a:r>
                  <a:rPr lang="tr-TR" sz="2000" dirty="0" err="1"/>
                  <a:t>ifaderlerde</a:t>
                </a:r>
                <a:endParaRPr lang="tr-TR" sz="20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tr-T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tr-T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tr-T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tr-TR" sz="2000" dirty="0"/>
                  <a:t>: t </a:t>
                </a:r>
                <a:r>
                  <a:rPr lang="tr-TR" sz="2000" baseline="30000" dirty="0" err="1"/>
                  <a:t>o</a:t>
                </a:r>
                <a:r>
                  <a:rPr lang="tr-TR" sz="2000" dirty="0" err="1"/>
                  <a:t>C</a:t>
                </a:r>
                <a:r>
                  <a:rPr lang="tr-TR" sz="2000" dirty="0"/>
                  <a:t> deki </a:t>
                </a:r>
                <a:r>
                  <a:rPr lang="tr-TR" sz="2000" dirty="0" err="1"/>
                  <a:t>oşinografik</a:t>
                </a:r>
                <a:r>
                  <a:rPr lang="tr-TR" sz="2000" dirty="0"/>
                  <a:t> yoğunluğu (kg/m</a:t>
                </a:r>
                <a:r>
                  <a:rPr lang="tr-TR" sz="2000" baseline="30000" dirty="0"/>
                  <a:t>3</a:t>
                </a:r>
                <a:r>
                  <a:rPr lang="tr-TR" sz="2000" dirty="0"/>
                  <a:t>)</a:t>
                </a:r>
              </a:p>
              <a:p>
                <a:r>
                  <a:rPr lang="tr-TR" sz="2000" dirty="0"/>
                  <a:t>T : sıcaklığı (</a:t>
                </a:r>
                <a:r>
                  <a:rPr lang="tr-TR" sz="2000" baseline="30000" dirty="0" err="1"/>
                  <a:t>o</a:t>
                </a:r>
                <a:r>
                  <a:rPr lang="tr-TR" sz="2000" dirty="0" err="1"/>
                  <a:t>C</a:t>
                </a:r>
                <a:r>
                  <a:rPr lang="tr-TR" sz="2000" dirty="0"/>
                  <a:t>)</a:t>
                </a:r>
              </a:p>
              <a:p>
                <a:r>
                  <a:rPr lang="tr-TR" sz="2000" dirty="0"/>
                  <a:t>Cl: </a:t>
                </a:r>
                <a:r>
                  <a:rPr lang="tr-TR" sz="2000" dirty="0" err="1"/>
                  <a:t>kloriniteyi</a:t>
                </a:r>
                <a:r>
                  <a:rPr lang="tr-TR" sz="2000" dirty="0"/>
                  <a:t> (g/kg)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tr-T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tr-T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tr-T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tr-TR" sz="20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tr-TR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tr-TR" sz="20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tr-TR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tr-TR" sz="20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tr-TR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tr-TR" sz="20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tr-TR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tr-TR" sz="2000" dirty="0"/>
                  <a:t>,</a:t>
                </a:r>
                <a:r>
                  <a:rPr lang="tr-TR" sz="20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tr-T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tr-T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</m:e>
                      <m:sub>
                        <m:r>
                          <a:rPr lang="tr-T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tr-TR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tr-TR" sz="2000" dirty="0"/>
                  <a:t>: birer sabiti göstermektedir. </a:t>
                </a:r>
              </a:p>
              <a:p>
                <a:endParaRPr lang="tr-TR" sz="2000" dirty="0" smtClean="0"/>
              </a:p>
              <a:p>
                <a:endParaRPr lang="tr-TR" sz="2000" dirty="0" smtClean="0"/>
              </a:p>
            </p:txBody>
          </p:sp>
        </mc:Choice>
        <mc:Fallback xmlns="">
          <p:sp>
            <p:nvSpPr>
              <p:cNvPr id="3" name="İçerik Yer Tutucus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91318" y="1417638"/>
                <a:ext cx="8195481" cy="4603650"/>
              </a:xfrm>
              <a:blipFill rotWithShape="0">
                <a:blip r:embed="rId2" cstate="print"/>
                <a:stretch>
                  <a:fillRect l="-670" t="-795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004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8580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endParaRPr lang="tr-TR" dirty="0"/>
          </a:p>
          <a:p>
            <a:r>
              <a:rPr lang="tr-TR" dirty="0" smtClean="0"/>
              <a:t>Amerikan </a:t>
            </a:r>
            <a:r>
              <a:rPr lang="tr-TR" dirty="0"/>
              <a:t>seyir ve hidrografi idaresince kullanılan bir </a:t>
            </a:r>
            <a:r>
              <a:rPr lang="tr-TR" dirty="0" err="1"/>
              <a:t>abak</a:t>
            </a:r>
            <a:r>
              <a:rPr lang="tr-TR" dirty="0"/>
              <a:t> yardımıyla sıcaklık ve tuzluluk bilindiği takdirde </a:t>
            </a:r>
            <a:r>
              <a:rPr lang="tr-TR" dirty="0" err="1"/>
              <a:t>oşinografik</a:t>
            </a:r>
            <a:r>
              <a:rPr lang="tr-TR" dirty="0"/>
              <a:t> yoğunluk iyi bir yaklaşımla tahmin edilebilir </a:t>
            </a:r>
            <a:endParaRPr lang="tr-TR" dirty="0" smtClean="0"/>
          </a:p>
          <a:p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8943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5362" name="Picture 2" descr="D:\Users\Selami\Desktop\seko\ImageConverter_031014_102122\20140310_10154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7" r="32857"/>
          <a:stretch/>
        </p:blipFill>
        <p:spPr bwMode="auto">
          <a:xfrm>
            <a:off x="1686077" y="58630"/>
            <a:ext cx="5046163" cy="6799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907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858000"/>
          </a:xfrm>
        </p:spPr>
        <p:txBody>
          <a:bodyPr>
            <a:normAutofit/>
          </a:bodyPr>
          <a:lstStyle/>
          <a:p>
            <a:r>
              <a:rPr lang="tr-TR" dirty="0" smtClean="0"/>
              <a:t>Sıcaklık ve tuzluluk gibi deniz suyu yoğunlukları da derinlikle değişim gösterir . </a:t>
            </a:r>
          </a:p>
          <a:p>
            <a:pPr>
              <a:buNone/>
            </a:pPr>
            <a:endParaRPr lang="tr-TR" dirty="0" smtClean="0"/>
          </a:p>
          <a:p>
            <a:r>
              <a:rPr lang="tr-TR" dirty="0" smtClean="0"/>
              <a:t>Yoğunluğun derinlikle hızlıca değiştiği bölgeye </a:t>
            </a:r>
            <a:r>
              <a:rPr lang="tr-TR" b="1" dirty="0" err="1" smtClean="0">
                <a:solidFill>
                  <a:srgbClr val="FF0000"/>
                </a:solidFill>
              </a:rPr>
              <a:t>piknoklin</a:t>
            </a:r>
            <a:r>
              <a:rPr lang="tr-TR" b="1" dirty="0" smtClean="0">
                <a:solidFill>
                  <a:srgbClr val="FF0000"/>
                </a:solidFill>
              </a:rPr>
              <a:t> </a:t>
            </a:r>
            <a:r>
              <a:rPr lang="tr-TR" dirty="0" smtClean="0"/>
              <a:t>tabakası adı verilir. Yoğunluk üst kısımlarda daha düşük olup, derinlik arttıkça artarak sabit bir değere yaklaşır. </a:t>
            </a:r>
          </a:p>
          <a:p>
            <a:pPr>
              <a:buNone/>
            </a:pPr>
            <a:endParaRPr lang="tr-TR" dirty="0" smtClean="0"/>
          </a:p>
          <a:p>
            <a:r>
              <a:rPr lang="tr-TR" dirty="0" smtClean="0"/>
              <a:t>Tuzluluk, sıcaklık ve yoğunluk zaman ve mekana göre değişir. Özellikle </a:t>
            </a:r>
            <a:r>
              <a:rPr lang="tr-TR" dirty="0" err="1" smtClean="0"/>
              <a:t>atıksu</a:t>
            </a:r>
            <a:r>
              <a:rPr lang="tr-TR" dirty="0" smtClean="0"/>
              <a:t> deniz deşarj tesislerinin tasarımı için yıl boyunca mevsimlik değişimlerinin belirlenmesi gerekir.</a:t>
            </a:r>
          </a:p>
        </p:txBody>
      </p:sp>
    </p:spTree>
    <p:extLst>
      <p:ext uri="{BB962C8B-B14F-4D97-AF65-F5344CB8AC3E}">
        <p14:creationId xmlns:p14="http://schemas.microsoft.com/office/powerpoint/2010/main" val="404954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2290" name="Picture 2" descr="D:\Users\Selami\Desktop\seko\ImageConverter_031014_100720\20140310_10052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4" t="14939" r="19524" b="2945"/>
          <a:stretch/>
        </p:blipFill>
        <p:spPr bwMode="auto">
          <a:xfrm>
            <a:off x="1907704" y="1512462"/>
            <a:ext cx="5184576" cy="470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829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o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1714267"/>
              </p:ext>
            </p:extLst>
          </p:nvPr>
        </p:nvGraphicFramePr>
        <p:xfrm>
          <a:off x="251520" y="1196752"/>
          <a:ext cx="8820472" cy="49685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909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98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5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046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0064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solidFill>
                            <a:schemeClr val="bg1"/>
                          </a:solidFill>
                          <a:effectLst/>
                        </a:rPr>
                        <a:t>Parametreler</a:t>
                      </a:r>
                      <a:endParaRPr lang="tr-TR" sz="20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00B0F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solidFill>
                            <a:schemeClr val="bg1"/>
                          </a:solidFill>
                          <a:effectLst/>
                        </a:rPr>
                        <a:t>Ham </a:t>
                      </a:r>
                      <a:r>
                        <a:rPr lang="tr-TR" sz="2000" b="1" dirty="0" err="1">
                          <a:solidFill>
                            <a:schemeClr val="bg1"/>
                          </a:solidFill>
                          <a:effectLst/>
                        </a:rPr>
                        <a:t>Atıksudaki</a:t>
                      </a:r>
                      <a:r>
                        <a:rPr lang="tr-TR" sz="2000" b="1" dirty="0">
                          <a:solidFill>
                            <a:schemeClr val="bg1"/>
                          </a:solidFill>
                          <a:effectLst/>
                        </a:rPr>
                        <a:t> Tipik Değerler (mg/l)</a:t>
                      </a:r>
                      <a:endParaRPr lang="tr-TR" sz="20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6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solidFill>
                            <a:schemeClr val="bg1"/>
                          </a:solidFill>
                          <a:effectLst/>
                        </a:rPr>
                        <a:t>Zayıf</a:t>
                      </a:r>
                      <a:endParaRPr lang="tr-TR" sz="20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solidFill>
                            <a:schemeClr val="tx1"/>
                          </a:solidFill>
                          <a:effectLst/>
                        </a:rPr>
                        <a:t>Orta</a:t>
                      </a:r>
                      <a:endParaRPr lang="tr-TR" sz="20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solidFill>
                            <a:schemeClr val="bg1"/>
                          </a:solidFill>
                          <a:effectLst/>
                        </a:rPr>
                        <a:t>Güçlü</a:t>
                      </a:r>
                      <a:endParaRPr lang="tr-TR" sz="20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solidFill>
                            <a:schemeClr val="bg1"/>
                          </a:solidFill>
                          <a:effectLst/>
                        </a:rPr>
                        <a:t>BOİ</a:t>
                      </a:r>
                      <a:r>
                        <a:rPr lang="tr-TR" sz="2000" baseline="-25000" dirty="0">
                          <a:solidFill>
                            <a:schemeClr val="bg1"/>
                          </a:solidFill>
                          <a:effectLst/>
                        </a:rPr>
                        <a:t>5</a:t>
                      </a:r>
                      <a:r>
                        <a:rPr lang="tr-TR" sz="2000" dirty="0">
                          <a:solidFill>
                            <a:schemeClr val="bg1"/>
                          </a:solidFill>
                          <a:effectLst/>
                        </a:rPr>
                        <a:t> (mg O</a:t>
                      </a:r>
                      <a:r>
                        <a:rPr lang="tr-TR" sz="2000" baseline="-2500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r>
                        <a:rPr lang="tr-TR" sz="2000" dirty="0">
                          <a:solidFill>
                            <a:schemeClr val="bg1"/>
                          </a:solidFill>
                          <a:effectLst/>
                        </a:rPr>
                        <a:t>/l)</a:t>
                      </a:r>
                      <a:endParaRPr lang="tr-TR" sz="20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solidFill>
                            <a:schemeClr val="bg1"/>
                          </a:solidFill>
                          <a:effectLst/>
                        </a:rPr>
                        <a:t>110</a:t>
                      </a:r>
                      <a:endParaRPr lang="tr-TR" sz="20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solidFill>
                            <a:schemeClr val="tx1"/>
                          </a:solidFill>
                          <a:effectLst/>
                        </a:rPr>
                        <a:t>220</a:t>
                      </a:r>
                      <a:endParaRPr lang="tr-TR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solidFill>
                            <a:schemeClr val="bg1"/>
                          </a:solidFill>
                          <a:effectLst/>
                        </a:rPr>
                        <a:t>400</a:t>
                      </a:r>
                      <a:endParaRPr lang="tr-TR" sz="20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0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solidFill>
                            <a:schemeClr val="bg1"/>
                          </a:solidFill>
                          <a:effectLst/>
                        </a:rPr>
                        <a:t>AKM</a:t>
                      </a:r>
                      <a:endParaRPr lang="tr-TR" sz="20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tr-TR" sz="20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solidFill>
                            <a:schemeClr val="tx1"/>
                          </a:solidFill>
                          <a:effectLst/>
                        </a:rPr>
                        <a:t>220</a:t>
                      </a:r>
                      <a:endParaRPr lang="tr-TR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solidFill>
                            <a:schemeClr val="bg1"/>
                          </a:solidFill>
                          <a:effectLst/>
                        </a:rPr>
                        <a:t>350</a:t>
                      </a:r>
                      <a:endParaRPr lang="tr-TR" sz="20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0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 err="1">
                          <a:solidFill>
                            <a:schemeClr val="bg1"/>
                          </a:solidFill>
                          <a:effectLst/>
                        </a:rPr>
                        <a:t>Çökebilen</a:t>
                      </a:r>
                      <a:r>
                        <a:rPr lang="de-DE" sz="20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de-DE" sz="2000" dirty="0" err="1">
                          <a:solidFill>
                            <a:schemeClr val="bg1"/>
                          </a:solidFill>
                          <a:effectLst/>
                        </a:rPr>
                        <a:t>katılar</a:t>
                      </a:r>
                      <a:endParaRPr lang="tr-TR" sz="20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solidFill>
                            <a:schemeClr val="bg1"/>
                          </a:solidFill>
                          <a:effectLst/>
                        </a:rPr>
                        <a:t>5</a:t>
                      </a:r>
                      <a:endParaRPr lang="tr-TR" sz="20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tr-TR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solidFill>
                            <a:schemeClr val="bg1"/>
                          </a:solidFill>
                          <a:effectLst/>
                        </a:rPr>
                        <a:t>20</a:t>
                      </a:r>
                      <a:endParaRPr lang="tr-TR" sz="20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0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solidFill>
                            <a:schemeClr val="bg1"/>
                          </a:solidFill>
                          <a:effectLst/>
                        </a:rPr>
                        <a:t>Toplam yağ ve gres</a:t>
                      </a:r>
                      <a:endParaRPr lang="tr-TR" sz="20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50</a:t>
                      </a:r>
                      <a:endParaRPr lang="tr-TR" sz="20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100</a:t>
                      </a:r>
                      <a:endParaRPr lang="tr-TR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150</a:t>
                      </a:r>
                      <a:endParaRPr lang="tr-TR" sz="20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77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solidFill>
                            <a:schemeClr val="bg1"/>
                          </a:solidFill>
                          <a:effectLst/>
                        </a:rPr>
                        <a:t>Toplam </a:t>
                      </a:r>
                      <a:r>
                        <a:rPr lang="tr-TR" sz="2000" dirty="0" err="1">
                          <a:solidFill>
                            <a:schemeClr val="bg1"/>
                          </a:solidFill>
                          <a:effectLst/>
                        </a:rPr>
                        <a:t>koliform</a:t>
                      </a:r>
                      <a:endParaRPr lang="tr-TR" sz="20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 smtClean="0">
                          <a:solidFill>
                            <a:schemeClr val="bg1"/>
                          </a:solidFill>
                          <a:effectLst/>
                        </a:rPr>
                        <a:t>10</a:t>
                      </a:r>
                      <a:r>
                        <a:rPr lang="tr-TR" sz="2000" baseline="30000" dirty="0" smtClean="0">
                          <a:solidFill>
                            <a:schemeClr val="bg1"/>
                          </a:solidFill>
                          <a:effectLst/>
                        </a:rPr>
                        <a:t>6</a:t>
                      </a:r>
                      <a:r>
                        <a:rPr lang="tr-TR" sz="2000" dirty="0" smtClean="0">
                          <a:solidFill>
                            <a:schemeClr val="bg1"/>
                          </a:solidFill>
                          <a:effectLst/>
                        </a:rPr>
                        <a:t>–10</a:t>
                      </a:r>
                      <a:r>
                        <a:rPr lang="tr-TR" sz="2000" baseline="30000" dirty="0" smtClean="0">
                          <a:solidFill>
                            <a:schemeClr val="bg1"/>
                          </a:solidFill>
                          <a:effectLst/>
                        </a:rPr>
                        <a:t>7 </a:t>
                      </a:r>
                      <a:r>
                        <a:rPr lang="tr-TR" sz="2000" dirty="0">
                          <a:solidFill>
                            <a:schemeClr val="bg1"/>
                          </a:solidFill>
                          <a:effectLst/>
                        </a:rPr>
                        <a:t>/ 100 ml</a:t>
                      </a:r>
                      <a:endParaRPr lang="tr-TR" sz="20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 smtClean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r>
                        <a:rPr lang="tr-TR" sz="2000" baseline="30000" dirty="0" smtClean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r>
                        <a:rPr lang="tr-TR" sz="2000" dirty="0" smtClean="0">
                          <a:solidFill>
                            <a:schemeClr val="tx1"/>
                          </a:solidFill>
                          <a:effectLst/>
                        </a:rPr>
                        <a:t>–10</a:t>
                      </a:r>
                      <a:r>
                        <a:rPr lang="tr-TR" sz="2000" baseline="30000" dirty="0" smtClean="0">
                          <a:solidFill>
                            <a:schemeClr val="tx1"/>
                          </a:solidFill>
                          <a:effectLst/>
                        </a:rPr>
                        <a:t>8 </a:t>
                      </a:r>
                      <a:r>
                        <a:rPr lang="tr-TR" sz="2000" dirty="0">
                          <a:solidFill>
                            <a:schemeClr val="tx1"/>
                          </a:solidFill>
                          <a:effectLst/>
                        </a:rPr>
                        <a:t>/ 100 ml</a:t>
                      </a:r>
                      <a:endParaRPr lang="tr-TR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 smtClean="0">
                          <a:solidFill>
                            <a:schemeClr val="bg1"/>
                          </a:solidFill>
                          <a:effectLst/>
                        </a:rPr>
                        <a:t>10</a:t>
                      </a:r>
                      <a:r>
                        <a:rPr lang="tr-TR" sz="2000" baseline="30000" dirty="0" smtClean="0">
                          <a:solidFill>
                            <a:schemeClr val="bg1"/>
                          </a:solidFill>
                          <a:effectLst/>
                        </a:rPr>
                        <a:t>7</a:t>
                      </a:r>
                      <a:r>
                        <a:rPr lang="tr-TR" sz="2000" dirty="0" smtClean="0">
                          <a:solidFill>
                            <a:schemeClr val="bg1"/>
                          </a:solidFill>
                          <a:effectLst/>
                        </a:rPr>
                        <a:t>–10</a:t>
                      </a:r>
                      <a:r>
                        <a:rPr lang="tr-TR" sz="2000" baseline="30000" dirty="0" smtClean="0">
                          <a:solidFill>
                            <a:schemeClr val="bg1"/>
                          </a:solidFill>
                          <a:effectLst/>
                        </a:rPr>
                        <a:t>9 </a:t>
                      </a:r>
                      <a:r>
                        <a:rPr lang="tr-TR" sz="2000" dirty="0">
                          <a:solidFill>
                            <a:schemeClr val="bg1"/>
                          </a:solidFill>
                          <a:effectLst/>
                        </a:rPr>
                        <a:t>/ 100 ml</a:t>
                      </a:r>
                      <a:endParaRPr lang="tr-TR" sz="20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00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solidFill>
                            <a:schemeClr val="bg1"/>
                          </a:solidFill>
                          <a:effectLst/>
                        </a:rPr>
                        <a:t>Toplam fosfor</a:t>
                      </a:r>
                      <a:endParaRPr lang="tr-TR" sz="20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solidFill>
                            <a:schemeClr val="bg1"/>
                          </a:solidFill>
                          <a:effectLst/>
                        </a:rPr>
                        <a:t>4</a:t>
                      </a:r>
                      <a:endParaRPr lang="tr-TR" sz="20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tr-TR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solidFill>
                            <a:schemeClr val="bg1"/>
                          </a:solidFill>
                          <a:effectLst/>
                        </a:rPr>
                        <a:t>15</a:t>
                      </a:r>
                      <a:endParaRPr lang="tr-TR" sz="20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00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solidFill>
                            <a:schemeClr val="bg1"/>
                          </a:solidFill>
                          <a:effectLst/>
                        </a:rPr>
                        <a:t>Toplam azot</a:t>
                      </a:r>
                      <a:endParaRPr lang="tr-TR" sz="20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solidFill>
                            <a:schemeClr val="bg1"/>
                          </a:solidFill>
                          <a:effectLst/>
                        </a:rPr>
                        <a:t>20</a:t>
                      </a:r>
                      <a:endParaRPr lang="tr-TR" sz="20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solidFill>
                            <a:schemeClr val="tx1"/>
                          </a:solidFill>
                          <a:effectLst/>
                        </a:rPr>
                        <a:t>40</a:t>
                      </a:r>
                      <a:endParaRPr lang="tr-TR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solidFill>
                            <a:schemeClr val="bg1"/>
                          </a:solidFill>
                          <a:effectLst/>
                        </a:rPr>
                        <a:t>85</a:t>
                      </a:r>
                      <a:endParaRPr lang="tr-TR" sz="20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00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solidFill>
                            <a:schemeClr val="bg1"/>
                          </a:solidFill>
                          <a:effectLst/>
                        </a:rPr>
                        <a:t>Organik azot</a:t>
                      </a:r>
                      <a:endParaRPr lang="tr-TR" sz="20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solidFill>
                            <a:schemeClr val="bg1"/>
                          </a:solidFill>
                          <a:effectLst/>
                        </a:rPr>
                        <a:t>8</a:t>
                      </a:r>
                      <a:endParaRPr lang="tr-TR" sz="20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solidFill>
                            <a:schemeClr val="tx1"/>
                          </a:solidFill>
                          <a:effectLst/>
                        </a:rPr>
                        <a:t>15</a:t>
                      </a:r>
                      <a:endParaRPr lang="tr-TR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solidFill>
                            <a:schemeClr val="bg1"/>
                          </a:solidFill>
                          <a:effectLst/>
                        </a:rPr>
                        <a:t>35</a:t>
                      </a:r>
                      <a:endParaRPr lang="tr-TR" sz="20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00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solidFill>
                            <a:schemeClr val="bg1"/>
                          </a:solidFill>
                          <a:effectLst/>
                        </a:rPr>
                        <a:t>Serbest amonyak</a:t>
                      </a:r>
                      <a:endParaRPr lang="tr-TR" sz="20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solidFill>
                            <a:schemeClr val="bg1"/>
                          </a:solidFill>
                          <a:effectLst/>
                        </a:rPr>
                        <a:t>12</a:t>
                      </a:r>
                      <a:endParaRPr lang="tr-TR" sz="20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solidFill>
                            <a:schemeClr val="tx1"/>
                          </a:solidFill>
                          <a:effectLst/>
                        </a:rPr>
                        <a:t>25</a:t>
                      </a:r>
                      <a:endParaRPr lang="tr-TR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solidFill>
                            <a:schemeClr val="bg1"/>
                          </a:solidFill>
                          <a:effectLst/>
                        </a:rPr>
                        <a:t>50</a:t>
                      </a:r>
                      <a:endParaRPr lang="tr-TR" sz="20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00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 err="1">
                          <a:solidFill>
                            <a:schemeClr val="bg1"/>
                          </a:solidFill>
                          <a:effectLst/>
                        </a:rPr>
                        <a:t>Nitrit</a:t>
                      </a:r>
                      <a:endParaRPr lang="tr-TR" sz="20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tr-TR" sz="20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tr-TR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tr-TR" sz="20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00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solidFill>
                            <a:schemeClr val="bg1"/>
                          </a:solidFill>
                          <a:effectLst/>
                        </a:rPr>
                        <a:t>Nitrat</a:t>
                      </a:r>
                      <a:endParaRPr lang="tr-TR" sz="20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tr-TR" sz="20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tr-TR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tr-TR" sz="20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6453336"/>
          </a:xfrm>
        </p:spPr>
        <p:txBody>
          <a:bodyPr>
            <a:normAutofit/>
          </a:bodyPr>
          <a:lstStyle/>
          <a:p>
            <a:r>
              <a:rPr lang="tr-TR" dirty="0" err="1"/>
              <a:t>Termoklin</a:t>
            </a:r>
            <a:r>
              <a:rPr lang="tr-TR" dirty="0"/>
              <a:t> </a:t>
            </a:r>
            <a:r>
              <a:rPr lang="tr-TR" dirty="0" err="1"/>
              <a:t>haloklin</a:t>
            </a:r>
            <a:r>
              <a:rPr lang="tr-TR" dirty="0"/>
              <a:t> ve </a:t>
            </a:r>
            <a:r>
              <a:rPr lang="tr-TR" dirty="0" err="1"/>
              <a:t>piknoklin</a:t>
            </a:r>
            <a:r>
              <a:rPr lang="tr-TR" dirty="0"/>
              <a:t> tabakaları genellikle hemen hemen birbirleriyle çakışır ve deniz deşarjları sonucu ortaya çıkan </a:t>
            </a:r>
            <a:r>
              <a:rPr lang="tr-TR" dirty="0" err="1"/>
              <a:t>atıksu</a:t>
            </a:r>
            <a:r>
              <a:rPr lang="tr-TR" dirty="0"/>
              <a:t> tarlasının durumu hakkında fikir verir. </a:t>
            </a:r>
            <a:endParaRPr lang="tr-TR" dirty="0" smtClean="0"/>
          </a:p>
          <a:p>
            <a:endParaRPr lang="tr-TR" dirty="0" smtClean="0"/>
          </a:p>
          <a:p>
            <a:r>
              <a:rPr lang="tr-TR" dirty="0" smtClean="0"/>
              <a:t>Yoğunluk </a:t>
            </a:r>
            <a:r>
              <a:rPr lang="tr-TR" dirty="0"/>
              <a:t>tabakalaşması olan ortamlarda çok özel haller dışında batmış </a:t>
            </a:r>
            <a:r>
              <a:rPr lang="tr-TR" dirty="0" err="1" smtClean="0"/>
              <a:t>atıksu</a:t>
            </a:r>
            <a:r>
              <a:rPr lang="tr-TR" dirty="0" smtClean="0"/>
              <a:t> tarlası </a:t>
            </a:r>
            <a:r>
              <a:rPr lang="tr-TR" dirty="0"/>
              <a:t>teşekkül eder</a:t>
            </a:r>
            <a:r>
              <a:rPr lang="tr-TR" dirty="0" smtClean="0"/>
              <a:t>.</a:t>
            </a:r>
          </a:p>
          <a:p>
            <a:pPr>
              <a:buNone/>
            </a:pPr>
            <a:endParaRPr lang="tr-TR" dirty="0"/>
          </a:p>
          <a:p>
            <a:r>
              <a:rPr lang="tr-TR" dirty="0" err="1"/>
              <a:t>Üniform</a:t>
            </a:r>
            <a:r>
              <a:rPr lang="tr-TR" dirty="0"/>
              <a:t> yoğunluklu ortamlarda ise </a:t>
            </a:r>
            <a:r>
              <a:rPr lang="tr-TR" dirty="0" err="1"/>
              <a:t>atıksu</a:t>
            </a:r>
            <a:r>
              <a:rPr lang="tr-TR" dirty="0"/>
              <a:t> tarlası su yüzeyine kadar ulaşır ve yüzeyde tarla oluşur. </a:t>
            </a:r>
            <a:endParaRPr lang="tr-TR" dirty="0" smtClean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8592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7544" y="692696"/>
            <a:ext cx="8229600" cy="6165304"/>
          </a:xfrm>
        </p:spPr>
        <p:txBody>
          <a:bodyPr>
            <a:normAutofit/>
          </a:bodyPr>
          <a:lstStyle/>
          <a:p>
            <a:r>
              <a:rPr lang="tr-TR" dirty="0" smtClean="0"/>
              <a:t>Boğazlar </a:t>
            </a:r>
            <a:r>
              <a:rPr lang="tr-TR" dirty="0"/>
              <a:t>ve Marmara hariç denizlerimizde İlk ve Sonbahar mevsimlerinde deniz ortamı hemen hemen tam karışım halindedir ve bunun sonucu olarak tabakalaşma ortadan kalkar. </a:t>
            </a:r>
            <a:endParaRPr lang="tr-TR" dirty="0" smtClean="0"/>
          </a:p>
          <a:p>
            <a:pPr>
              <a:buNone/>
            </a:pPr>
            <a:endParaRPr lang="tr-TR" dirty="0" smtClean="0"/>
          </a:p>
          <a:p>
            <a:r>
              <a:rPr lang="tr-TR" dirty="0" smtClean="0"/>
              <a:t>Bu </a:t>
            </a:r>
            <a:r>
              <a:rPr lang="tr-TR" dirty="0"/>
              <a:t>mevsimlerde yaz aylarında batmış tarla oluşsa bile diğer zamanlarda </a:t>
            </a:r>
            <a:r>
              <a:rPr lang="tr-TR" dirty="0" err="1"/>
              <a:t>atıksuların</a:t>
            </a:r>
            <a:r>
              <a:rPr lang="tr-TR" dirty="0"/>
              <a:t> yüzeye çıkması söz konusu olabilir.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8592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6381328"/>
          </a:xfrm>
        </p:spPr>
        <p:txBody>
          <a:bodyPr>
            <a:normAutofit/>
          </a:bodyPr>
          <a:lstStyle/>
          <a:p>
            <a:r>
              <a:rPr lang="tr-TR" dirty="0" smtClean="0"/>
              <a:t>Buna </a:t>
            </a:r>
            <a:r>
              <a:rPr lang="tr-TR" dirty="0"/>
              <a:t>mukabil Boğazlar ve Marmara denizinde, tabakalı akım(üstte Karadeniz suyu,altta Akdeniz suyu) dolayısı ile sabit ve kararlı </a:t>
            </a:r>
            <a:r>
              <a:rPr lang="tr-TR" dirty="0" err="1"/>
              <a:t>piknoklin</a:t>
            </a:r>
            <a:r>
              <a:rPr lang="tr-TR" dirty="0"/>
              <a:t> tabakası bulunduğundan her mevsim batmış </a:t>
            </a:r>
            <a:r>
              <a:rPr lang="tr-TR" dirty="0" err="1"/>
              <a:t>atıksu</a:t>
            </a:r>
            <a:r>
              <a:rPr lang="tr-TR" dirty="0"/>
              <a:t> tarlası durumu gözlenir.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8592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395536" y="3212976"/>
            <a:ext cx="8229600" cy="1143000"/>
          </a:xfrm>
        </p:spPr>
        <p:txBody>
          <a:bodyPr/>
          <a:lstStyle/>
          <a:p>
            <a:r>
              <a:rPr lang="tr-TR" dirty="0" smtClean="0">
                <a:solidFill>
                  <a:srgbClr val="FFFF00"/>
                </a:solidFill>
              </a:rPr>
              <a:t>Çözünmüş Gazlar</a:t>
            </a:r>
            <a:endParaRPr lang="tr-TR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Çözünmüş Gazlar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Deniz suyunda atmosferdeki gazların tümüne rastlanır. Çözünmüş formdaki bu gazların </a:t>
            </a:r>
            <a:r>
              <a:rPr lang="tr-TR" dirty="0" err="1" smtClean="0"/>
              <a:t>başlıcaları</a:t>
            </a:r>
            <a:r>
              <a:rPr lang="tr-TR" dirty="0" smtClean="0"/>
              <a:t> N</a:t>
            </a:r>
            <a:r>
              <a:rPr lang="tr-TR" baseline="-25000" dirty="0" smtClean="0"/>
              <a:t>2</a:t>
            </a:r>
            <a:r>
              <a:rPr lang="tr-TR" dirty="0" smtClean="0"/>
              <a:t>, O</a:t>
            </a:r>
            <a:r>
              <a:rPr lang="tr-TR" baseline="-25000" dirty="0" smtClean="0"/>
              <a:t>2</a:t>
            </a:r>
            <a:r>
              <a:rPr lang="tr-TR" dirty="0" smtClean="0"/>
              <a:t> Argon, CO</a:t>
            </a:r>
            <a:r>
              <a:rPr lang="tr-TR" baseline="-25000" dirty="0" smtClean="0"/>
              <a:t>2</a:t>
            </a:r>
            <a:r>
              <a:rPr lang="tr-TR" dirty="0" smtClean="0"/>
              <a:t> ve H</a:t>
            </a:r>
            <a:r>
              <a:rPr lang="tr-TR" baseline="-25000" dirty="0" smtClean="0"/>
              <a:t>2</a:t>
            </a:r>
            <a:r>
              <a:rPr lang="tr-TR" dirty="0" smtClean="0"/>
              <a:t>S </a:t>
            </a:r>
            <a:r>
              <a:rPr lang="tr-TR" dirty="0" err="1" smtClean="0"/>
              <a:t>dir</a:t>
            </a:r>
            <a:r>
              <a:rPr lang="tr-TR" dirty="0" smtClean="0"/>
              <a:t>. </a:t>
            </a:r>
          </a:p>
          <a:p>
            <a:pPr>
              <a:buNone/>
            </a:pPr>
            <a:endParaRPr lang="tr-TR" dirty="0" smtClean="0"/>
          </a:p>
          <a:p>
            <a:r>
              <a:rPr lang="tr-TR" dirty="0" smtClean="0"/>
              <a:t>Oksijen hava ile temas ve fotosentez sonucu kazanılır. Oksijenin tuzlu sulardaki doygunluk değeri için,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4572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İçerik Yer Tutucusu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tr-TR" sz="4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tr-TR" sz="4400" i="1" dirty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tr-TR" sz="4400" i="1" dirty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tr-TR" sz="4400" i="1" dirty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tr-TR" sz="4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tr-TR" sz="4400" i="1" dirty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tr-TR" sz="4400" i="1" dirty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tr-TR" sz="4400" i="1" dirty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tr-TR" sz="44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tr-TR" sz="4400" i="1" dirty="0">
                            <a:latin typeface="Cambria Math" panose="02040503050406030204" pitchFamily="18" charset="0"/>
                          </a:rPr>
                          <m:t>2,65</m:t>
                        </m:r>
                        <m:d>
                          <m:dPr>
                            <m:ctrlPr>
                              <a:rPr lang="tr-TR" sz="44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tr-TR" sz="4400" i="1" dirty="0">
                                <a:latin typeface="Cambria Math" panose="02040503050406030204" pitchFamily="18" charset="0"/>
                              </a:rPr>
                              <m:t>𝐶</m:t>
                            </m:r>
                            <m:sSup>
                              <m:sSupPr>
                                <m:ctrlPr>
                                  <a:rPr lang="tr-TR" sz="4400" i="1" dirty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tr-TR" sz="4400" i="1" dirty="0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e>
                              <m:sup>
                                <m:r>
                                  <a:rPr lang="tr-TR" sz="4400" i="1" dirty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</m:e>
                        </m:d>
                      </m:num>
                      <m:den>
                        <m:r>
                          <a:rPr lang="tr-TR" sz="4400" i="1" dirty="0">
                            <a:latin typeface="Cambria Math" panose="02040503050406030204" pitchFamily="18" charset="0"/>
                          </a:rPr>
                          <m:t>35,5−</m:t>
                        </m:r>
                        <m:r>
                          <a:rPr lang="tr-TR" sz="4400" i="1" dirty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endParaRPr lang="tr-TR" dirty="0"/>
              </a:p>
              <a:p>
                <a:pPr marL="0" indent="0">
                  <a:buNone/>
                </a:pPr>
                <a:r>
                  <a:rPr lang="tr-TR" dirty="0"/>
                  <a:t>İfadesi verilmektedir. Burada,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tr-TR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tr-TR" i="1" dirty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tr-TR" i="1" dirty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tr-TR" dirty="0"/>
                  <a:t>   : tuzlu suyun ÇO doygunluk konsantrasyonu (mg/l)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tr-TR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tr-TR" i="1" dirty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tr-TR" i="1" dirty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tr-TR" dirty="0"/>
                  <a:t>   : tatlı suyun ÇO doygunluk konsantrasyonu (mg/l)</a:t>
                </a:r>
              </a:p>
              <a:p>
                <a14:m>
                  <m:oMath xmlns:m="http://schemas.openxmlformats.org/officeDocument/2006/math">
                    <m:r>
                      <a:rPr lang="tr-TR" i="1" dirty="0">
                        <a:latin typeface="Cambria Math" panose="02040503050406030204" pitchFamily="18" charset="0"/>
                      </a:rPr>
                      <m:t>𝐶</m:t>
                    </m:r>
                    <m:sSup>
                      <m:sSupPr>
                        <m:ctrlPr>
                          <a:rPr lang="tr-TR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tr-TR" i="1" dirty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p>
                        <m:r>
                          <a:rPr lang="tr-TR" i="1" dirty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tr-TR" dirty="0"/>
                  <a:t> : klorür iyonu konsantrasyonu (mg/l)</a:t>
                </a:r>
              </a:p>
              <a:p>
                <a:r>
                  <a:rPr lang="tr-TR" dirty="0"/>
                  <a:t>t       : sıcaklık (</a:t>
                </a:r>
                <a:r>
                  <a:rPr lang="tr-TR" baseline="30000" dirty="0" err="1"/>
                  <a:t>o</a:t>
                </a:r>
                <a:r>
                  <a:rPr lang="tr-TR" dirty="0" err="1"/>
                  <a:t>C</a:t>
                </a:r>
                <a:r>
                  <a:rPr lang="tr-TR" dirty="0"/>
                  <a:t>)’tır.</a:t>
                </a:r>
              </a:p>
              <a:p>
                <a:endParaRPr lang="tr-TR" dirty="0"/>
              </a:p>
            </p:txBody>
          </p:sp>
        </mc:Choice>
        <mc:Fallback xmlns="">
          <p:sp>
            <p:nvSpPr>
              <p:cNvPr id="3" name="İçerik Yer Tutucus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 cstate="print"/>
                <a:stretch>
                  <a:fillRect l="-1704" b="-1617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887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6237312"/>
          </a:xfrm>
        </p:spPr>
        <p:txBody>
          <a:bodyPr>
            <a:normAutofit/>
          </a:bodyPr>
          <a:lstStyle/>
          <a:p>
            <a:r>
              <a:rPr lang="tr-TR" dirty="0"/>
              <a:t>Oksijen konsantrasyonu artan sıcaklık ve yoğunlukla azalır. </a:t>
            </a:r>
            <a:endParaRPr lang="tr-TR" dirty="0" smtClean="0"/>
          </a:p>
          <a:p>
            <a:pPr>
              <a:buNone/>
            </a:pPr>
            <a:endParaRPr lang="tr-TR" dirty="0" smtClean="0"/>
          </a:p>
          <a:p>
            <a:pPr>
              <a:buNone/>
            </a:pPr>
            <a:endParaRPr lang="tr-TR" dirty="0" smtClean="0"/>
          </a:p>
          <a:p>
            <a:r>
              <a:rPr lang="tr-TR" dirty="0" smtClean="0"/>
              <a:t> </a:t>
            </a:r>
            <a:r>
              <a:rPr lang="tr-TR" dirty="0"/>
              <a:t>Deniz sularında Ç.</a:t>
            </a:r>
            <a:r>
              <a:rPr lang="tr-TR" dirty="0" err="1"/>
              <a:t>O’nin</a:t>
            </a:r>
            <a:r>
              <a:rPr lang="tr-TR" dirty="0"/>
              <a:t> doygunluk değerleri sıcaklık, tuzluluk ve </a:t>
            </a:r>
            <a:r>
              <a:rPr lang="tr-TR" dirty="0" err="1"/>
              <a:t>kloriniteye</a:t>
            </a:r>
            <a:r>
              <a:rPr lang="tr-TR" dirty="0"/>
              <a:t> bağlı olarak Tablo </a:t>
            </a:r>
            <a:r>
              <a:rPr lang="tr-TR" dirty="0" smtClean="0"/>
              <a:t>’da </a:t>
            </a:r>
            <a:r>
              <a:rPr lang="tr-TR" dirty="0"/>
              <a:t>verilmiştir.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4206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Deniz Sularında </a:t>
            </a:r>
            <a:r>
              <a:rPr lang="tr-TR" dirty="0"/>
              <a:t>ÇO </a:t>
            </a:r>
            <a:r>
              <a:rPr lang="tr-TR" dirty="0" smtClean="0"/>
              <a:t>Doygunluk Konsantrasyonları </a:t>
            </a:r>
            <a:r>
              <a:rPr lang="tr-TR" dirty="0"/>
              <a:t>(mg/l</a:t>
            </a:r>
            <a:r>
              <a:rPr lang="tr-TR" dirty="0" smtClean="0"/>
              <a:t>)</a:t>
            </a:r>
            <a:endParaRPr lang="tr-TR" dirty="0"/>
          </a:p>
        </p:txBody>
      </p:sp>
      <p:graphicFrame>
        <p:nvGraphicFramePr>
          <p:cNvPr id="4" name="İçerik Yer Tutucus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6489179"/>
              </p:ext>
            </p:extLst>
          </p:nvPr>
        </p:nvGraphicFramePr>
        <p:xfrm>
          <a:off x="457200" y="1600200"/>
          <a:ext cx="8229600" cy="2232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71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344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r>
                        <a:rPr lang="tr-TR" dirty="0" smtClean="0"/>
                        <a:t>Sıcaklık (</a:t>
                      </a:r>
                      <a:r>
                        <a:rPr lang="tr-TR" baseline="30000" dirty="0" err="1" smtClean="0"/>
                        <a:t>o</a:t>
                      </a:r>
                      <a:r>
                        <a:rPr lang="tr-TR" dirty="0" err="1" smtClean="0"/>
                        <a:t>C</a:t>
                      </a:r>
                      <a:r>
                        <a:rPr lang="tr-TR" dirty="0" smtClean="0"/>
                        <a:t>)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Tuzluluk (</a:t>
                      </a:r>
                      <a:r>
                        <a:rPr lang="tr-TR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‰</a:t>
                      </a:r>
                      <a:r>
                        <a:rPr lang="tr-TR" dirty="0" smtClean="0"/>
                        <a:t>)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27,11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30,72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34,33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36,11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7840">
                <a:tc v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err="1" smtClean="0"/>
                        <a:t>Klorinite</a:t>
                      </a:r>
                      <a:r>
                        <a:rPr lang="tr-TR" dirty="0" smtClean="0"/>
                        <a:t> (‰)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15,0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17,0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19,0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20,0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0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8,55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8,32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8,08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7,97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10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6,77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6,60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6,44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6,35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20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5,63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5,50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5,38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5,31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30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4,74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4,63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4,52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4,46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421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495800" y="2971800"/>
            <a:ext cx="3810000" cy="125095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GB" sz="2400" b="1" dirty="0"/>
              <a:t>	</a:t>
            </a:r>
            <a:endParaRPr lang="en-GB" sz="2400" dirty="0"/>
          </a:p>
          <a:p>
            <a:endParaRPr lang="en-GB" sz="2800" dirty="0"/>
          </a:p>
        </p:txBody>
      </p:sp>
      <p:sp>
        <p:nvSpPr>
          <p:cNvPr id="44038" name="Rectangle 6"/>
          <p:cNvSpPr>
            <a:spLocks noChangeArrowheads="1"/>
          </p:cNvSpPr>
          <p:nvPr/>
        </p:nvSpPr>
        <p:spPr bwMode="auto">
          <a:xfrm>
            <a:off x="4724400" y="3048000"/>
            <a:ext cx="38862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A50021"/>
              </a:buClr>
              <a:buSzPct val="75000"/>
              <a:buFont typeface="Wingdings" pitchFamily="2" charset="2"/>
              <a:buNone/>
            </a:pPr>
            <a:r>
              <a:rPr kumimoji="0" lang="en-GB" b="1"/>
              <a:t>	</a:t>
            </a:r>
            <a:endParaRPr kumimoji="0" lang="en-GB"/>
          </a:p>
        </p:txBody>
      </p:sp>
      <p:pic>
        <p:nvPicPr>
          <p:cNvPr id="44039" name="Picture 7" descr="\\Cevre_ara\oby\guncel\papers\ireland\ant_sunu.wmf"/>
          <p:cNvPicPr>
            <a:picLocks noChangeAspect="1" noChangeArrowheads="1"/>
          </p:cNvPicPr>
          <p:nvPr/>
        </p:nvPicPr>
        <p:blipFill>
          <a:blip r:embed="rId2" cstate="print"/>
          <a:srcRect l="33621" t="6798" r="28984" b="7477"/>
          <a:stretch>
            <a:fillRect/>
          </a:stretch>
        </p:blipFill>
        <p:spPr bwMode="auto">
          <a:xfrm>
            <a:off x="2195736" y="0"/>
            <a:ext cx="526078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8850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487" name="Photo Editor Photo" r:id="rId3" imgW="6439799" imgH="4780952" progId="">
                  <p:embed/>
                </p:oleObj>
              </mc:Choice>
              <mc:Fallback>
                <p:oleObj name="Photo Editor Photo" r:id="rId3" imgW="6439799" imgH="4780952" progId="">
                  <p:embed/>
                  <p:pic>
                    <p:nvPicPr>
                      <p:cNvPr id="788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851" name="Text Box 3"/>
          <p:cNvSpPr txBox="1">
            <a:spLocks noChangeArrowheads="1"/>
          </p:cNvSpPr>
          <p:nvPr/>
        </p:nvSpPr>
        <p:spPr bwMode="auto">
          <a:xfrm>
            <a:off x="304800" y="22098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539552" y="188640"/>
            <a:ext cx="860444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Antalya – Hurma Deniz deşarjının </a:t>
            </a:r>
            <a:r>
              <a:rPr kumimoji="0" lang="tr-TR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</a:t>
            </a:r>
            <a:r>
              <a:rPr kumimoji="0" lang="tr-T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zlenmesi</a:t>
            </a:r>
            <a:endParaRPr kumimoji="0" lang="tr-TR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650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8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1"/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373823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Tam </a:t>
            </a:r>
            <a:r>
              <a:rPr lang="en-US" b="1" dirty="0" err="1" smtClean="0">
                <a:solidFill>
                  <a:srgbClr val="FF0000"/>
                </a:solidFill>
              </a:rPr>
              <a:t>karışımlı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ortam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98850"/>
            <a:ext cx="9144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835696" y="164076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Yüzey </a:t>
            </a:r>
            <a:r>
              <a:rPr kumimoji="0" lang="tr-TR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atıksu</a:t>
            </a:r>
            <a:r>
              <a:rPr kumimoji="0" lang="tr-TR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tarlası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" r="61222"/>
          <a:stretch/>
        </p:blipFill>
        <p:spPr bwMode="auto">
          <a:xfrm>
            <a:off x="755576" y="1202423"/>
            <a:ext cx="2383885" cy="2412000"/>
          </a:xfrm>
          <a:prstGeom prst="rect">
            <a:avLst/>
          </a:prstGeom>
          <a:noFill/>
          <a:ln w="3175">
            <a:solidFill>
              <a:sysClr val="windowText" lastClr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105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6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495300" y="1524000"/>
            <a:ext cx="4076700" cy="4876800"/>
          </a:xfrm>
        </p:spPr>
        <p:txBody>
          <a:bodyPr/>
          <a:lstStyle/>
          <a:p>
            <a:pPr marL="457200" indent="-457200" eaLnBrk="1" hangingPunct="1">
              <a:defRPr/>
            </a:pPr>
            <a:r>
              <a:rPr lang="tr-TR" b="1" dirty="0" smtClean="0"/>
              <a:t>İzleme programı 1999 yılında başlamıştır.</a:t>
            </a:r>
            <a:endParaRPr lang="en-US" b="1" dirty="0" smtClean="0"/>
          </a:p>
          <a:p>
            <a:pPr marL="457200" indent="-457200" eaLnBrk="1" hangingPunct="1">
              <a:defRPr/>
            </a:pPr>
            <a:r>
              <a:rPr lang="tr-TR" b="1" dirty="0" smtClean="0"/>
              <a:t>4 yıl devam etmiştir. </a:t>
            </a:r>
          </a:p>
          <a:p>
            <a:pPr marL="457200" indent="-457200" eaLnBrk="1" hangingPunct="1">
              <a:defRPr/>
            </a:pPr>
            <a:r>
              <a:rPr lang="tr-TR" b="1" dirty="0" smtClean="0"/>
              <a:t>Açık deniz istasyonları</a:t>
            </a:r>
            <a:endParaRPr lang="en-US" b="1" dirty="0" smtClean="0"/>
          </a:p>
          <a:p>
            <a:pPr marL="457200" indent="-457200" eaLnBrk="1" hangingPunct="1">
              <a:defRPr/>
            </a:pPr>
            <a:r>
              <a:rPr lang="tr-TR" b="1" dirty="0" smtClean="0"/>
              <a:t>Kıyı istasyonları</a:t>
            </a:r>
            <a:endParaRPr lang="en-US" b="1" dirty="0" smtClean="0"/>
          </a:p>
          <a:p>
            <a:pPr marL="1027113" lvl="1" indent="-455613" eaLnBrk="1" hangingPunct="1">
              <a:buFont typeface="Wingdings" panose="05000000000000000000" pitchFamily="2" charset="2"/>
              <a:buNone/>
              <a:defRPr/>
            </a:pPr>
            <a:endParaRPr lang="en-US" dirty="0" smtClean="0"/>
          </a:p>
          <a:p>
            <a:pPr marL="457200" indent="-457200" eaLnBrk="1" hangingPunct="1">
              <a:defRPr/>
            </a:pPr>
            <a:endParaRPr lang="en-GB" dirty="0" smtClean="0"/>
          </a:p>
        </p:txBody>
      </p:sp>
      <p:pic>
        <p:nvPicPr>
          <p:cNvPr id="38916" name="Picture 7" descr="\\Cevre_ara\oby\guncel\papers\ireland\ant_sunu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21" t="6798" r="28984" b="7477"/>
          <a:stretch>
            <a:fillRect/>
          </a:stretch>
        </p:blipFill>
        <p:spPr bwMode="auto">
          <a:xfrm>
            <a:off x="4800600" y="1196975"/>
            <a:ext cx="4343400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98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11" name="Image" r:id="rId3" imgW="11000000" imgH="7306695" progId="PhotoDeluxe.Image.2">
                  <p:embed/>
                </p:oleObj>
              </mc:Choice>
              <mc:Fallback>
                <p:oleObj name="Image" r:id="rId3" imgW="11000000" imgH="7306695" progId="PhotoDeluxe.Image.2">
                  <p:embed/>
                  <p:pic>
                    <p:nvPicPr>
                      <p:cNvPr id="512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-540568" y="188640"/>
            <a:ext cx="7315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ÖLÇÜMLER VE ANALİZLER</a:t>
            </a:r>
            <a:endParaRPr kumimoji="0" lang="tr-TR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107504" y="2348880"/>
            <a:ext cx="496887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tr-T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Saha ölçümleri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tr-T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Deniz suyu analizleri</a:t>
            </a:r>
            <a:endParaRPr kumimoji="0" lang="tr-TR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tr-T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tr-TR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Sediment</a:t>
            </a:r>
            <a:r>
              <a:rPr kumimoji="0" lang="tr-T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analizleri</a:t>
            </a:r>
            <a:endParaRPr kumimoji="0" lang="tr-TR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78418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sef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384175"/>
            <a:ext cx="7921625" cy="5637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85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sef 00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527050"/>
            <a:ext cx="8280400" cy="53927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98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3779912" y="1988840"/>
            <a:ext cx="50292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tr-TR" alt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tr-T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Su kalitesi </a:t>
            </a:r>
            <a:r>
              <a:rPr kumimoji="0" lang="tr-T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ölçümleri yılda dört defa yapılmıştır (Ocak, Nisan, Temmuz ve Ekim).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tr-T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Örnekler, </a:t>
            </a:r>
            <a:r>
              <a:rPr kumimoji="0" lang="tr-T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yüzey</a:t>
            </a:r>
            <a:r>
              <a:rPr kumimoji="0" lang="tr-T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orta ve taban tabakalarından alınmıştır. </a:t>
            </a:r>
          </a:p>
        </p:txBody>
      </p:sp>
      <p:sp>
        <p:nvSpPr>
          <p:cNvPr id="7172" name="Text Box 3"/>
          <p:cNvSpPr txBox="1">
            <a:spLocks noChangeArrowheads="1"/>
          </p:cNvSpPr>
          <p:nvPr/>
        </p:nvSpPr>
        <p:spPr bwMode="auto">
          <a:xfrm>
            <a:off x="990600" y="304800"/>
            <a:ext cx="76136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SU </a:t>
            </a:r>
            <a:r>
              <a:rPr kumimoji="0" lang="tr-T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KALİTESİ </a:t>
            </a:r>
            <a:r>
              <a:rPr kumimoji="0" lang="tr-TR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ÖLÇÜMLERİ</a:t>
            </a:r>
          </a:p>
        </p:txBody>
      </p:sp>
      <p:graphicFrame>
        <p:nvGraphicFramePr>
          <p:cNvPr id="7170" name="Object 4"/>
          <p:cNvGraphicFramePr>
            <a:graphicFrameLocks noChangeAspect="1"/>
          </p:cNvGraphicFramePr>
          <p:nvPr>
            <p:extLst/>
          </p:nvPr>
        </p:nvGraphicFramePr>
        <p:xfrm>
          <a:off x="395055" y="1196752"/>
          <a:ext cx="3365376" cy="50738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35" name="Image" r:id="rId3" imgW="7249537" imgH="10926700" progId="PhotoDeluxe.Image.2">
                  <p:embed/>
                </p:oleObj>
              </mc:Choice>
              <mc:Fallback>
                <p:oleObj name="Image" r:id="rId3" imgW="7249537" imgH="10926700" progId="PhotoDeluxe.Image.2">
                  <p:embed/>
                  <p:pic>
                    <p:nvPicPr>
                      <p:cNvPr id="717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055" y="1196752"/>
                        <a:ext cx="3365376" cy="50738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626586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2"/>
          <p:cNvSpPr txBox="1">
            <a:spLocks noChangeArrowheads="1"/>
          </p:cNvSpPr>
          <p:nvPr/>
        </p:nvSpPr>
        <p:spPr bwMode="auto">
          <a:xfrm>
            <a:off x="4355976" y="2348880"/>
            <a:ext cx="410527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tr-TR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tr-TR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Hydro-Bios</a:t>
            </a:r>
            <a:r>
              <a:rPr kumimoji="0" lang="tr-T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çamur </a:t>
            </a:r>
            <a:r>
              <a:rPr kumimoji="0" lang="tr-TR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örnekleyicisi</a:t>
            </a:r>
            <a:r>
              <a:rPr kumimoji="0" lang="tr-T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tr-T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vinç sistemine bağlanmıştır. </a:t>
            </a:r>
          </a:p>
        </p:txBody>
      </p:sp>
      <p:graphicFrame>
        <p:nvGraphicFramePr>
          <p:cNvPr id="8194" name="Object 3"/>
          <p:cNvGraphicFramePr>
            <a:graphicFrameLocks noChangeAspect="1"/>
          </p:cNvGraphicFramePr>
          <p:nvPr>
            <p:extLst/>
          </p:nvPr>
        </p:nvGraphicFramePr>
        <p:xfrm>
          <a:off x="539552" y="1484784"/>
          <a:ext cx="3240360" cy="50153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559" name="Image" r:id="rId3" imgW="7059010" imgH="10926700" progId="PhotoDeluxe.Image.2">
                  <p:embed/>
                </p:oleObj>
              </mc:Choice>
              <mc:Fallback>
                <p:oleObj name="Image" r:id="rId3" imgW="7059010" imgH="10926700" progId="PhotoDeluxe.Image.2">
                  <p:embed/>
                  <p:pic>
                    <p:nvPicPr>
                      <p:cNvPr id="819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1484784"/>
                        <a:ext cx="3240360" cy="50153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1371600" y="685800"/>
            <a:ext cx="5638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SEDİMENT ANALİZLERİ</a:t>
            </a:r>
          </a:p>
        </p:txBody>
      </p:sp>
    </p:spTree>
    <p:extLst>
      <p:ext uri="{BB962C8B-B14F-4D97-AF65-F5344CB8AC3E}">
        <p14:creationId xmlns:p14="http://schemas.microsoft.com/office/powerpoint/2010/main" val="2403510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623888"/>
            <a:ext cx="8305800" cy="533400"/>
          </a:xfrm>
        </p:spPr>
        <p:txBody>
          <a:bodyPr/>
          <a:lstStyle/>
          <a:p>
            <a:pPr>
              <a:defRPr/>
            </a:pPr>
            <a:r>
              <a:rPr lang="tr-TR" sz="3000" dirty="0" smtClean="0"/>
              <a:t>Antalya-Hurma için</a:t>
            </a:r>
            <a:br>
              <a:rPr lang="tr-TR" sz="3000" dirty="0" smtClean="0"/>
            </a:br>
            <a:r>
              <a:rPr lang="tr-TR" sz="3000" dirty="0" smtClean="0"/>
              <a:t>Toplam </a:t>
            </a:r>
            <a:r>
              <a:rPr lang="tr-TR" sz="3000" dirty="0" err="1" smtClean="0"/>
              <a:t>Koliform</a:t>
            </a:r>
            <a:r>
              <a:rPr lang="tr-TR" sz="3000" dirty="0" smtClean="0"/>
              <a:t> </a:t>
            </a:r>
            <a:r>
              <a:rPr lang="tr-TR" sz="3000" dirty="0"/>
              <a:t>analiz </a:t>
            </a:r>
            <a:r>
              <a:rPr lang="tr-TR" sz="3000" dirty="0" smtClean="0"/>
              <a:t>sonuçları</a:t>
            </a:r>
            <a:endParaRPr lang="tr-TR" sz="3000" dirty="0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1800225" y="17240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990600" y="1524000"/>
          <a:ext cx="7543800" cy="4640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583" name="Grafik" r:id="rId3" imgW="5544018" imgH="3496161" progId="Excel.Chart.8">
                  <p:embed/>
                </p:oleObj>
              </mc:Choice>
              <mc:Fallback>
                <p:oleObj name="Grafik" r:id="rId3" imgW="5544018" imgH="3496161" progId="Excel.Chart.8">
                  <p:embed/>
                  <p:pic>
                    <p:nvPicPr>
                      <p:cNvPr id="921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1524000"/>
                        <a:ext cx="7543800" cy="4640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3835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476672"/>
            <a:ext cx="8305800" cy="745232"/>
          </a:xfrm>
        </p:spPr>
        <p:txBody>
          <a:bodyPr/>
          <a:lstStyle/>
          <a:p>
            <a:pPr>
              <a:defRPr/>
            </a:pPr>
            <a:r>
              <a:rPr lang="tr-TR" sz="3000" dirty="0" smtClean="0"/>
              <a:t>Antalya-Hurma için</a:t>
            </a:r>
            <a:br>
              <a:rPr lang="tr-TR" sz="3000" dirty="0" smtClean="0"/>
            </a:br>
            <a:r>
              <a:rPr lang="tr-TR" sz="3000" dirty="0" err="1" smtClean="0"/>
              <a:t>Fekal</a:t>
            </a:r>
            <a:r>
              <a:rPr lang="tr-TR" sz="3000" dirty="0" smtClean="0"/>
              <a:t> </a:t>
            </a:r>
            <a:r>
              <a:rPr lang="tr-TR" sz="3000" dirty="0" err="1" smtClean="0"/>
              <a:t>Koliform</a:t>
            </a:r>
            <a:r>
              <a:rPr lang="tr-TR" sz="3000" dirty="0" smtClean="0"/>
              <a:t> </a:t>
            </a:r>
            <a:r>
              <a:rPr lang="tr-TR" sz="3000" dirty="0"/>
              <a:t>analiz </a:t>
            </a:r>
            <a:r>
              <a:rPr lang="tr-TR" sz="3000" dirty="0" smtClean="0"/>
              <a:t>sonuçları</a:t>
            </a:r>
            <a:endParaRPr lang="tr-TR" sz="3000" dirty="0"/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1843088" y="1771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990600" y="1676400"/>
          <a:ext cx="7467600" cy="4535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07" name="Grafik" r:id="rId3" imgW="5467796" imgH="3400667" progId="Excel.Chart.8">
                  <p:embed/>
                </p:oleObj>
              </mc:Choice>
              <mc:Fallback>
                <p:oleObj name="Grafik" r:id="rId3" imgW="5467796" imgH="3400667" progId="Excel.Chart.8">
                  <p:embed/>
                  <p:pic>
                    <p:nvPicPr>
                      <p:cNvPr id="1024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1676400"/>
                        <a:ext cx="7467600" cy="4535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6488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0"/>
            <a:ext cx="8686800" cy="609600"/>
          </a:xfrm>
        </p:spPr>
        <p:txBody>
          <a:bodyPr>
            <a:normAutofit fontScale="90000"/>
          </a:bodyPr>
          <a:lstStyle/>
          <a:p>
            <a:r>
              <a:rPr lang="en-GB" sz="3600" dirty="0"/>
              <a:t>Sea Water Quality </a:t>
            </a:r>
            <a:r>
              <a:rPr lang="en-GB" sz="3600" dirty="0" smtClean="0"/>
              <a:t>Monitoring</a:t>
            </a:r>
            <a:endParaRPr lang="en-GB" sz="3600" dirty="0"/>
          </a:p>
        </p:txBody>
      </p:sp>
      <p:graphicFrame>
        <p:nvGraphicFramePr>
          <p:cNvPr id="29700" name="Object 4"/>
          <p:cNvGraphicFramePr>
            <a:graphicFrameLocks noChangeAspect="1"/>
          </p:cNvGraphicFramePr>
          <p:nvPr/>
        </p:nvGraphicFramePr>
        <p:xfrm>
          <a:off x="520700" y="2209800"/>
          <a:ext cx="4051300" cy="296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8" name="Grafik" r:id="rId3" imgW="3825360" imgH="2121840" progId="Excel.Sheet.8">
                  <p:embed/>
                </p:oleObj>
              </mc:Choice>
              <mc:Fallback>
                <p:oleObj name="Grafik" r:id="rId3" imgW="3825360" imgH="2121840" progId="Excel.Sheet.8">
                  <p:embed/>
                  <p:pic>
                    <p:nvPicPr>
                      <p:cNvPr id="0" name="Picture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0700" y="2209800"/>
                        <a:ext cx="4051300" cy="2965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1" name="Object 5"/>
          <p:cNvGraphicFramePr>
            <a:graphicFrameLocks noChangeAspect="1"/>
          </p:cNvGraphicFramePr>
          <p:nvPr/>
        </p:nvGraphicFramePr>
        <p:xfrm>
          <a:off x="4800600" y="2209800"/>
          <a:ext cx="4105275" cy="297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9" name="Grafik" r:id="rId5" imgW="4091040" imgH="2988000" progId="Excel.Sheet.8">
                  <p:embed/>
                </p:oleObj>
              </mc:Choice>
              <mc:Fallback>
                <p:oleObj name="Grafik" r:id="rId5" imgW="4091040" imgH="2988000" progId="Excel.Sheet.8">
                  <p:embed/>
                  <p:pic>
                    <p:nvPicPr>
                      <p:cNvPr id="0" name="Picture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2209800"/>
                        <a:ext cx="4105275" cy="297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381000" y="5562600"/>
            <a:ext cx="838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tr-TR" b="1" dirty="0"/>
              <a:t> </a:t>
            </a:r>
            <a:r>
              <a:rPr kumimoji="0" lang="en-GB" dirty="0" smtClean="0"/>
              <a:t>Seasonal </a:t>
            </a:r>
            <a:r>
              <a:rPr kumimoji="0" lang="en-GB" dirty="0"/>
              <a:t>temperature &amp; salinity profiles</a:t>
            </a:r>
            <a:r>
              <a:rPr kumimoji="0" lang="tr-TR" dirty="0"/>
              <a:t> in 2002</a:t>
            </a:r>
            <a:endParaRPr kumimoji="0" lang="en-GB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4788024" y="2204864"/>
          <a:ext cx="4105275" cy="297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0" name="Grafik" r:id="rId7" imgW="4091040" imgH="2988000" progId="Excel.Sheet.8">
                  <p:embed/>
                </p:oleObj>
              </mc:Choice>
              <mc:Fallback>
                <p:oleObj name="Grafik" r:id="rId7" imgW="4091040" imgH="2988000" progId="Excel.Sheet.8">
                  <p:embed/>
                  <p:pic>
                    <p:nvPicPr>
                      <p:cNvPr id="0" name="Picture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8024" y="2204864"/>
                        <a:ext cx="4105275" cy="297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762000" y="5791200"/>
            <a:ext cx="8382000" cy="5334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GB" sz="2400" b="1" dirty="0"/>
              <a:t>	</a:t>
            </a:r>
            <a:r>
              <a:rPr lang="en-GB" sz="2400" dirty="0" smtClean="0"/>
              <a:t>Calculated </a:t>
            </a:r>
            <a:r>
              <a:rPr lang="en-GB" sz="2400" dirty="0"/>
              <a:t>density profiles using the </a:t>
            </a:r>
            <a:r>
              <a:rPr lang="tr-TR" sz="2400" dirty="0" err="1"/>
              <a:t>measured</a:t>
            </a:r>
            <a:r>
              <a:rPr lang="tr-TR" sz="2400" dirty="0"/>
              <a:t> </a:t>
            </a:r>
            <a:r>
              <a:rPr lang="en-GB" sz="2400" dirty="0"/>
              <a:t>temperature and salinity values</a:t>
            </a:r>
            <a:endParaRPr lang="en-GB" sz="2400" b="1" dirty="0"/>
          </a:p>
        </p:txBody>
      </p:sp>
      <p:graphicFrame>
        <p:nvGraphicFramePr>
          <p:cNvPr id="35845" name="Object 5"/>
          <p:cNvGraphicFramePr>
            <a:graphicFrameLocks noChangeAspect="1"/>
          </p:cNvGraphicFramePr>
          <p:nvPr/>
        </p:nvGraphicFramePr>
        <p:xfrm>
          <a:off x="1122363" y="938213"/>
          <a:ext cx="6938962" cy="454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4" name="Grafik" r:id="rId3" imgW="5268240" imgH="3473280" progId="Excel.Sheet.8">
                  <p:embed/>
                </p:oleObj>
              </mc:Choice>
              <mc:Fallback>
                <p:oleObj name="Grafik" r:id="rId3" imgW="5268240" imgH="3473280" progId="Excel.Sheet.8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2363" y="938213"/>
                        <a:ext cx="6938962" cy="4549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1">
                <a:lumMod val="97000"/>
                <a:alpha val="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>
            <a:normAutofit/>
          </a:bodyPr>
          <a:lstStyle/>
          <a:p>
            <a:r>
              <a:rPr lang="tr-TR" b="1" dirty="0" smtClean="0">
                <a:solidFill>
                  <a:srgbClr val="FF0000"/>
                </a:solidFill>
              </a:rPr>
              <a:t>Yoğunluk </a:t>
            </a:r>
            <a:r>
              <a:rPr lang="tr-TR" b="1" dirty="0">
                <a:solidFill>
                  <a:srgbClr val="FF0000"/>
                </a:solidFill>
              </a:rPr>
              <a:t>t</a:t>
            </a:r>
            <a:r>
              <a:rPr lang="en-US" b="1" dirty="0" err="1" smtClean="0">
                <a:solidFill>
                  <a:srgbClr val="FF0000"/>
                </a:solidFill>
              </a:rPr>
              <a:t>abakalaşmalı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ortam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3531" y="3879208"/>
            <a:ext cx="7742000" cy="28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2" descr="Related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AutoShape 4" descr="Related image"/>
          <p:cNvSpPr>
            <a:spLocks noChangeAspect="1" noChangeArrowheads="1"/>
          </p:cNvSpPr>
          <p:nvPr/>
        </p:nvSpPr>
        <p:spPr bwMode="auto">
          <a:xfrm>
            <a:off x="6084168" y="530120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835696" y="177281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Batmış </a:t>
            </a:r>
            <a:r>
              <a:rPr kumimoji="0" lang="tr-TR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atıksu</a:t>
            </a:r>
            <a:r>
              <a:rPr kumimoji="0" lang="tr-TR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tarlası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531" y="1290205"/>
            <a:ext cx="2434330" cy="24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90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chemeClr val="tx1"/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548680"/>
            <a:ext cx="7772400" cy="617240"/>
          </a:xfrm>
        </p:spPr>
        <p:txBody>
          <a:bodyPr/>
          <a:lstStyle/>
          <a:p>
            <a:pPr>
              <a:buClr>
                <a:schemeClr val="tx2"/>
              </a:buClr>
              <a:buFont typeface="Wingdings" pitchFamily="2" charset="2"/>
              <a:buChar char="Ø"/>
            </a:pPr>
            <a:r>
              <a:rPr lang="en-GB" sz="2400" dirty="0" smtClean="0">
                <a:solidFill>
                  <a:srgbClr val="FF0000"/>
                </a:solidFill>
              </a:rPr>
              <a:t>Current </a:t>
            </a:r>
            <a:r>
              <a:rPr lang="en-GB" sz="2400" dirty="0">
                <a:solidFill>
                  <a:srgbClr val="FF0000"/>
                </a:solidFill>
              </a:rPr>
              <a:t>velocities </a:t>
            </a:r>
          </a:p>
        </p:txBody>
      </p:sp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3514725" y="22621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tr-TR"/>
          </a:p>
        </p:txBody>
      </p:sp>
      <p:graphicFrame>
        <p:nvGraphicFramePr>
          <p:cNvPr id="50180" name="Object 4"/>
          <p:cNvGraphicFramePr>
            <a:graphicFrameLocks noChangeAspect="1"/>
          </p:cNvGraphicFramePr>
          <p:nvPr/>
        </p:nvGraphicFramePr>
        <p:xfrm>
          <a:off x="899592" y="1556792"/>
          <a:ext cx="2936577" cy="3240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8" r:id="rId3" imgW="2621280" imgH="2886456" progId="Word.Picture.8">
                  <p:embed/>
                </p:oleObj>
              </mc:Choice>
              <mc:Fallback>
                <p:oleObj r:id="rId3" imgW="2621280" imgH="2886456" progId="Word.Picture.8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1556792"/>
                        <a:ext cx="2936577" cy="324036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83" name="Rectangle 7"/>
          <p:cNvSpPr>
            <a:spLocks noChangeArrowheads="1"/>
          </p:cNvSpPr>
          <p:nvPr/>
        </p:nvSpPr>
        <p:spPr bwMode="auto">
          <a:xfrm>
            <a:off x="3505200" y="2362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tr-TR"/>
          </a:p>
        </p:txBody>
      </p:sp>
      <p:pic>
        <p:nvPicPr>
          <p:cNvPr id="50182" name="Picture 6" descr="CUR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1628800"/>
            <a:ext cx="3096344" cy="3096344"/>
          </a:xfrm>
          <a:prstGeom prst="rect">
            <a:avLst/>
          </a:prstGeom>
          <a:noFill/>
        </p:spPr>
      </p:pic>
      <p:sp>
        <p:nvSpPr>
          <p:cNvPr id="50184" name="Text Box 8"/>
          <p:cNvSpPr txBox="1">
            <a:spLocks noChangeArrowheads="1"/>
          </p:cNvSpPr>
          <p:nvPr/>
        </p:nvSpPr>
        <p:spPr bwMode="auto">
          <a:xfrm>
            <a:off x="685800" y="6019800"/>
            <a:ext cx="8153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 smtClean="0">
                <a:solidFill>
                  <a:srgbClr val="FF0000"/>
                </a:solidFill>
              </a:rPr>
              <a:t>Current </a:t>
            </a:r>
            <a:r>
              <a:rPr lang="en-GB" dirty="0">
                <a:solidFill>
                  <a:srgbClr val="FF0000"/>
                </a:solidFill>
              </a:rPr>
              <a:t>roses for </a:t>
            </a:r>
            <a:r>
              <a:rPr lang="tr-TR" dirty="0" smtClean="0">
                <a:solidFill>
                  <a:srgbClr val="FF0000"/>
                </a:solidFill>
              </a:rPr>
              <a:t>t</a:t>
            </a:r>
            <a:r>
              <a:rPr lang="en-GB" dirty="0" smtClean="0">
                <a:solidFill>
                  <a:srgbClr val="FF0000"/>
                </a:solidFill>
              </a:rPr>
              <a:t>he </a:t>
            </a:r>
            <a:r>
              <a:rPr lang="en-GB" dirty="0">
                <a:solidFill>
                  <a:srgbClr val="FF0000"/>
                </a:solidFill>
              </a:rPr>
              <a:t>measurement area. (a) at the water surface; (b) 17.5 m below water surface</a:t>
            </a:r>
          </a:p>
        </p:txBody>
      </p:sp>
      <p:sp>
        <p:nvSpPr>
          <p:cNvPr id="50185" name="Text Box 9"/>
          <p:cNvSpPr txBox="1">
            <a:spLocks noChangeArrowheads="1"/>
          </p:cNvSpPr>
          <p:nvPr/>
        </p:nvSpPr>
        <p:spPr bwMode="auto">
          <a:xfrm>
            <a:off x="2286000" y="556260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/>
              <a:t>     (a)</a:t>
            </a:r>
            <a:endParaRPr lang="en-GB"/>
          </a:p>
        </p:txBody>
      </p:sp>
      <p:sp>
        <p:nvSpPr>
          <p:cNvPr id="50186" name="Text Box 10"/>
          <p:cNvSpPr txBox="1">
            <a:spLocks noChangeArrowheads="1"/>
          </p:cNvSpPr>
          <p:nvPr/>
        </p:nvSpPr>
        <p:spPr bwMode="auto">
          <a:xfrm>
            <a:off x="5867400" y="548640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/>
              <a:t>  (b)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oyant_je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512355"/>
            <a:ext cx="9036496" cy="40829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395536" y="3212976"/>
            <a:ext cx="8229600" cy="1143000"/>
          </a:xfrm>
        </p:spPr>
        <p:txBody>
          <a:bodyPr>
            <a:normAutofit/>
          </a:bodyPr>
          <a:lstStyle/>
          <a:p>
            <a:r>
              <a:rPr lang="tr-TR" dirty="0" smtClean="0">
                <a:solidFill>
                  <a:srgbClr val="FFFF00"/>
                </a:solidFill>
              </a:rPr>
              <a:t>Deniz Suyun Kimyasal Bileşimi</a:t>
            </a:r>
            <a:endParaRPr lang="tr-TR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45333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tr-TR" b="1" dirty="0" smtClean="0"/>
          </a:p>
          <a:p>
            <a:r>
              <a:rPr lang="tr-TR" sz="3600" dirty="0" smtClean="0"/>
              <a:t>Deniz suyu bünyesinde çözünmüş , askıda organik ve inorganik maddelerle çeşitli gazlar bulunmaktadır. </a:t>
            </a:r>
          </a:p>
          <a:p>
            <a:pPr>
              <a:buNone/>
            </a:pPr>
            <a:endParaRPr lang="tr-TR" sz="3600" dirty="0" smtClean="0"/>
          </a:p>
          <a:p>
            <a:r>
              <a:rPr lang="tr-TR" sz="3600" dirty="0" smtClean="0"/>
              <a:t>Deniz suyu içerisindeki başlıca anyon ve katyonlar Tablo’da verilmiştir. Tablodan da görüldüğü üzere sadece </a:t>
            </a:r>
            <a:r>
              <a:rPr lang="tr-TR" sz="3600" dirty="0" err="1" smtClean="0">
                <a:solidFill>
                  <a:srgbClr val="FF0000"/>
                </a:solidFill>
              </a:rPr>
              <a:t>Na</a:t>
            </a:r>
            <a:r>
              <a:rPr lang="tr-TR" sz="3600" baseline="30000" dirty="0" smtClean="0">
                <a:solidFill>
                  <a:srgbClr val="FF0000"/>
                </a:solidFill>
              </a:rPr>
              <a:t>+</a:t>
            </a:r>
            <a:r>
              <a:rPr lang="tr-TR" sz="3600" dirty="0" smtClean="0">
                <a:solidFill>
                  <a:srgbClr val="FF0000"/>
                </a:solidFill>
              </a:rPr>
              <a:t> ve Cl</a:t>
            </a:r>
            <a:r>
              <a:rPr lang="tr-TR" sz="3600" baseline="30000" dirty="0" smtClean="0">
                <a:solidFill>
                  <a:srgbClr val="FF0000"/>
                </a:solidFill>
              </a:rPr>
              <a:t>-</a:t>
            </a:r>
            <a:r>
              <a:rPr lang="tr-TR" sz="3600" dirty="0" smtClean="0">
                <a:solidFill>
                  <a:srgbClr val="FF0000"/>
                </a:solidFill>
              </a:rPr>
              <a:t> </a:t>
            </a:r>
            <a:r>
              <a:rPr lang="tr-TR" sz="3600" dirty="0" smtClean="0"/>
              <a:t>iyonlarının tuzluluğuna katkısı </a:t>
            </a:r>
            <a:r>
              <a:rPr lang="tr-TR" sz="3600" dirty="0" smtClean="0">
                <a:solidFill>
                  <a:srgbClr val="FF0000"/>
                </a:solidFill>
              </a:rPr>
              <a:t>%85,65 </a:t>
            </a:r>
            <a:r>
              <a:rPr lang="tr-TR" sz="3600" dirty="0" smtClean="0"/>
              <a:t>tir.</a:t>
            </a:r>
          </a:p>
          <a:p>
            <a:pPr marL="0" indent="0">
              <a:buNone/>
            </a:pPr>
            <a:r>
              <a:rPr lang="tr-TR" b="1" dirty="0" smtClean="0"/>
              <a:t>	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15778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Özel 1">
      <a:dk1>
        <a:sysClr val="windowText" lastClr="000000"/>
      </a:dk1>
      <a:lt1>
        <a:srgbClr val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kçaağaç">
  <a:themeElements>
    <a:clrScheme name="Akçaağaç 3">
      <a:dk1>
        <a:srgbClr val="000000"/>
      </a:dk1>
      <a:lt1>
        <a:srgbClr val="FFFFCC"/>
      </a:lt1>
      <a:dk2>
        <a:srgbClr val="A26D18"/>
      </a:dk2>
      <a:lt2>
        <a:srgbClr val="F9D793"/>
      </a:lt2>
      <a:accent1>
        <a:srgbClr val="FFD05B"/>
      </a:accent1>
      <a:accent2>
        <a:srgbClr val="FEE1A8"/>
      </a:accent2>
      <a:accent3>
        <a:srgbClr val="FFFFE2"/>
      </a:accent3>
      <a:accent4>
        <a:srgbClr val="000000"/>
      </a:accent4>
      <a:accent5>
        <a:srgbClr val="FFE4B5"/>
      </a:accent5>
      <a:accent6>
        <a:srgbClr val="E6CC98"/>
      </a:accent6>
      <a:hlink>
        <a:srgbClr val="FF0000"/>
      </a:hlink>
      <a:folHlink>
        <a:srgbClr val="CC6600"/>
      </a:folHlink>
    </a:clrScheme>
    <a:fontScheme name="Akçaağaç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kçaağaç 1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kçaağaç 2">
        <a:dk1>
          <a:srgbClr val="EA9306"/>
        </a:dk1>
        <a:lt1>
          <a:srgbClr val="FFFFFF"/>
        </a:lt1>
        <a:dk2>
          <a:srgbClr val="FAC120"/>
        </a:dk2>
        <a:lt2>
          <a:srgbClr val="FFFDD1"/>
        </a:lt2>
        <a:accent1>
          <a:srgbClr val="CC6600"/>
        </a:accent1>
        <a:accent2>
          <a:srgbClr val="FF9933"/>
        </a:accent2>
        <a:accent3>
          <a:srgbClr val="FCDDAB"/>
        </a:accent3>
        <a:accent4>
          <a:srgbClr val="DADADA"/>
        </a:accent4>
        <a:accent5>
          <a:srgbClr val="E2B8AA"/>
        </a:accent5>
        <a:accent6>
          <a:srgbClr val="E78A2D"/>
        </a:accent6>
        <a:hlink>
          <a:srgbClr val="A50021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kçaağaç 3">
        <a:dk1>
          <a:srgbClr val="000000"/>
        </a:dk1>
        <a:lt1>
          <a:srgbClr val="FFFFCC"/>
        </a:lt1>
        <a:dk2>
          <a:srgbClr val="A26D18"/>
        </a:dk2>
        <a:lt2>
          <a:srgbClr val="F9D793"/>
        </a:lt2>
        <a:accent1>
          <a:srgbClr val="FFD05B"/>
        </a:accent1>
        <a:accent2>
          <a:srgbClr val="FEE1A8"/>
        </a:accent2>
        <a:accent3>
          <a:srgbClr val="FFFFE2"/>
        </a:accent3>
        <a:accent4>
          <a:srgbClr val="000000"/>
        </a:accent4>
        <a:accent5>
          <a:srgbClr val="FFE4B5"/>
        </a:accent5>
        <a:accent6>
          <a:srgbClr val="E6CC98"/>
        </a:accent6>
        <a:hlink>
          <a:srgbClr val="FF0000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kçaağaç 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9966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kçaağaç 5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kçaağaç 6">
        <a:dk1>
          <a:srgbClr val="006699"/>
        </a:dk1>
        <a:lt1>
          <a:srgbClr val="FFFFFF"/>
        </a:lt1>
        <a:dk2>
          <a:srgbClr val="006666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AAB8B8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kçaağaç 7">
        <a:dk1>
          <a:srgbClr val="80ACC4"/>
        </a:dk1>
        <a:lt1>
          <a:srgbClr val="FFFFFF"/>
        </a:lt1>
        <a:dk2>
          <a:srgbClr val="B3D1DF"/>
        </a:dk2>
        <a:lt2>
          <a:srgbClr val="FFFFFF"/>
        </a:lt2>
        <a:accent1>
          <a:srgbClr val="5089A8"/>
        </a:accent1>
        <a:accent2>
          <a:srgbClr val="BBC6DB"/>
        </a:accent2>
        <a:accent3>
          <a:srgbClr val="D6E5EC"/>
        </a:accent3>
        <a:accent4>
          <a:srgbClr val="DADADA"/>
        </a:accent4>
        <a:accent5>
          <a:srgbClr val="B3C4D1"/>
        </a:accent5>
        <a:accent6>
          <a:srgbClr val="A9B3C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kçaağaç 8">
        <a:dk1>
          <a:srgbClr val="5700AE"/>
        </a:dk1>
        <a:lt1>
          <a:srgbClr val="FFFFFF"/>
        </a:lt1>
        <a:dk2>
          <a:srgbClr val="7301CB"/>
        </a:dk2>
        <a:lt2>
          <a:srgbClr val="C5C5FF"/>
        </a:lt2>
        <a:accent1>
          <a:srgbClr val="9999FF"/>
        </a:accent1>
        <a:accent2>
          <a:srgbClr val="7000E0"/>
        </a:accent2>
        <a:accent3>
          <a:srgbClr val="BCAAE2"/>
        </a:accent3>
        <a:accent4>
          <a:srgbClr val="DADADA"/>
        </a:accent4>
        <a:accent5>
          <a:srgbClr val="CACAFF"/>
        </a:accent5>
        <a:accent6>
          <a:srgbClr val="6500CB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kçaağaç 9">
        <a:dk1>
          <a:srgbClr val="003366"/>
        </a:dk1>
        <a:lt1>
          <a:srgbClr val="FFFFFF"/>
        </a:lt1>
        <a:dk2>
          <a:srgbClr val="003366"/>
        </a:dk2>
        <a:lt2>
          <a:srgbClr val="CBD5DF"/>
        </a:lt2>
        <a:accent1>
          <a:srgbClr val="A9BEE9"/>
        </a:accent1>
        <a:accent2>
          <a:srgbClr val="D6E4F2"/>
        </a:accent2>
        <a:accent3>
          <a:srgbClr val="FFFFFF"/>
        </a:accent3>
        <a:accent4>
          <a:srgbClr val="002A56"/>
        </a:accent4>
        <a:accent5>
          <a:srgbClr val="D1DBF2"/>
        </a:accent5>
        <a:accent6>
          <a:srgbClr val="C2CFDB"/>
        </a:accent6>
        <a:hlink>
          <a:srgbClr val="0000CC"/>
        </a:hlink>
        <a:folHlink>
          <a:srgbClr val="8668E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1112</TotalTime>
  <Words>1214</Words>
  <Application>Microsoft Office PowerPoint</Application>
  <PresentationFormat>Ekran Gösterisi (4:3)</PresentationFormat>
  <Paragraphs>298</Paragraphs>
  <Slides>60</Slides>
  <Notes>0</Notes>
  <HiddenSlides>0</HiddenSlides>
  <MMClips>0</MMClips>
  <ScaleCrop>false</ScaleCrop>
  <HeadingPairs>
    <vt:vector size="8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2</vt:i4>
      </vt:variant>
      <vt:variant>
        <vt:lpstr>Eklenmiş OLE Hizmet Programları</vt:lpstr>
      </vt:variant>
      <vt:variant>
        <vt:i4>4</vt:i4>
      </vt:variant>
      <vt:variant>
        <vt:lpstr>Slayt Başlıkları</vt:lpstr>
      </vt:variant>
      <vt:variant>
        <vt:i4>60</vt:i4>
      </vt:variant>
    </vt:vector>
  </HeadingPairs>
  <TitlesOfParts>
    <vt:vector size="71" baseType="lpstr">
      <vt:lpstr>Arial</vt:lpstr>
      <vt:lpstr>Calibri</vt:lpstr>
      <vt:lpstr>Cambria Math</vt:lpstr>
      <vt:lpstr>Times New Roman</vt:lpstr>
      <vt:lpstr>Wingdings</vt:lpstr>
      <vt:lpstr>Ofis Teması</vt:lpstr>
      <vt:lpstr>Akçaağaç</vt:lpstr>
      <vt:lpstr>Grafik</vt:lpstr>
      <vt:lpstr>Photo Editor Photo</vt:lpstr>
      <vt:lpstr>Image</vt:lpstr>
      <vt:lpstr>Microsoft Word Picture</vt:lpstr>
      <vt:lpstr>  Deniz Suyunun Özellikleri  Kaynak: Deniz Deşarjı Tesisleri Tasarımı, Prof. Dr. İzzet ÖZTÜRK   </vt:lpstr>
      <vt:lpstr>PowerPoint Sunusu</vt:lpstr>
      <vt:lpstr>PowerPoint Sunusu</vt:lpstr>
      <vt:lpstr>PowerPoint Sunusu</vt:lpstr>
      <vt:lpstr>Tam karışımlı ortam</vt:lpstr>
      <vt:lpstr>Yoğunluk tabakalaşmalı ortam</vt:lpstr>
      <vt:lpstr>PowerPoint Sunusu</vt:lpstr>
      <vt:lpstr>Deniz Suyun Kimyasal Bileşimi</vt:lpstr>
      <vt:lpstr>PowerPoint Sunusu</vt:lpstr>
      <vt:lpstr>Deniz Suyundaki Önemli Katyon ve Anyonlar</vt:lpstr>
      <vt:lpstr>Deniz Suyun Tuzluluğu</vt:lpstr>
      <vt:lpstr>Tuzluluk </vt:lpstr>
      <vt:lpstr> </vt:lpstr>
      <vt:lpstr>PowerPoint Sunusu</vt:lpstr>
      <vt:lpstr>PowerPoint Sunusu</vt:lpstr>
      <vt:lpstr>PowerPoint Sunusu</vt:lpstr>
      <vt:lpstr>PowerPoint Sunusu</vt:lpstr>
      <vt:lpstr>Denizlerdeki Tuzluluk ve Yoğunluk değerleri</vt:lpstr>
      <vt:lpstr>Tuzluluk-Derinlik Değişim Profili</vt:lpstr>
      <vt:lpstr>PowerPoint Sunusu</vt:lpstr>
      <vt:lpstr>PowerPoint Sunusu</vt:lpstr>
      <vt:lpstr>PowerPoint Sunusu</vt:lpstr>
      <vt:lpstr>PowerPoint Sunusu</vt:lpstr>
      <vt:lpstr>Deniz Suyun Sıcaklığı</vt:lpstr>
      <vt:lpstr>PowerPoint Sunusu</vt:lpstr>
      <vt:lpstr>PowerPoint Sunusu</vt:lpstr>
      <vt:lpstr>PowerPoint Sunusu</vt:lpstr>
      <vt:lpstr>PowerPoint Sunusu</vt:lpstr>
      <vt:lpstr>PowerPoint Sunusu</vt:lpstr>
      <vt:lpstr>Deniz Suyun Yoğunluğu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Çözünmüş Gazlar</vt:lpstr>
      <vt:lpstr>Çözünmüş Gazlar</vt:lpstr>
      <vt:lpstr>PowerPoint Sunusu</vt:lpstr>
      <vt:lpstr>PowerPoint Sunusu</vt:lpstr>
      <vt:lpstr>Deniz Sularında ÇO Doygunluk Konsantrasyonları (mg/l)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Antalya-Hurma için Toplam Koliform analiz sonuçları</vt:lpstr>
      <vt:lpstr>Antalya-Hurma için Fekal Koliform analiz sonuçları</vt:lpstr>
      <vt:lpstr>Sea Water Quality Monitoring</vt:lpstr>
      <vt:lpstr>PowerPoint Sunusu</vt:lpstr>
      <vt:lpstr>PowerPoint Sunusu</vt:lpstr>
    </vt:vector>
  </TitlesOfParts>
  <Company>~ By M.Baran ™ ~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SELAMI</dc:creator>
  <cp:lastModifiedBy>Habib</cp:lastModifiedBy>
  <cp:revision>108</cp:revision>
  <dcterms:created xsi:type="dcterms:W3CDTF">2012-04-02T09:32:56Z</dcterms:created>
  <dcterms:modified xsi:type="dcterms:W3CDTF">2020-02-18T18:51:47Z</dcterms:modified>
</cp:coreProperties>
</file>