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9" r:id="rId6"/>
    <p:sldId id="280" r:id="rId7"/>
    <p:sldId id="281" r:id="rId8"/>
    <p:sldId id="282" r:id="rId9"/>
    <p:sldId id="283" r:id="rId10"/>
    <p:sldId id="284" r:id="rId11"/>
    <p:sldId id="285" r:id="rId12"/>
    <p:sldId id="28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87" r:id="rId32"/>
    <p:sldId id="288" r:id="rId33"/>
    <p:sldId id="289" r:id="rId34"/>
    <p:sldId id="290" r:id="rId35"/>
    <p:sldId id="291"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2" autoAdjust="0"/>
    <p:restoredTop sz="94660"/>
  </p:normalViewPr>
  <p:slideViewPr>
    <p:cSldViewPr snapToGrid="0">
      <p:cViewPr varScale="1">
        <p:scale>
          <a:sx n="63" d="100"/>
          <a:sy n="63" d="100"/>
        </p:scale>
        <p:origin x="90" y="15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de-DE"/>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de-DE"/>
          </a:p>
        </p:txBody>
      </p:sp>
      <p:sp>
        <p:nvSpPr>
          <p:cNvPr id="4" name="Veri Yer Tutucusu 3"/>
          <p:cNvSpPr>
            <a:spLocks noGrp="1"/>
          </p:cNvSpPr>
          <p:nvPr>
            <p:ph type="dt" sz="half" idx="10"/>
          </p:nvPr>
        </p:nvSpPr>
        <p:spPr/>
        <p:txBody>
          <a:bodyPr/>
          <a:lstStyle/>
          <a:p>
            <a:fld id="{30C8B3F7-75A2-43EC-8955-E7CBA45780F8}" type="datetimeFigureOut">
              <a:rPr lang="de-DE" smtClean="0"/>
              <a:t>24.02.2020</a:t>
            </a:fld>
            <a:endParaRPr lang="de-DE"/>
          </a:p>
        </p:txBody>
      </p:sp>
      <p:sp>
        <p:nvSpPr>
          <p:cNvPr id="5" name="Altbilgi Yer Tutucusu 4"/>
          <p:cNvSpPr>
            <a:spLocks noGrp="1"/>
          </p:cNvSpPr>
          <p:nvPr>
            <p:ph type="ftr" sz="quarter" idx="11"/>
          </p:nvPr>
        </p:nvSpPr>
        <p:spPr/>
        <p:txBody>
          <a:bodyPr/>
          <a:lstStyle/>
          <a:p>
            <a:endParaRPr lang="de-DE"/>
          </a:p>
        </p:txBody>
      </p:sp>
      <p:sp>
        <p:nvSpPr>
          <p:cNvPr id="6" name="Slayt Numarası Yer Tutucusu 5"/>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121911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de-DE"/>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4" name="Veri Yer Tutucusu 3"/>
          <p:cNvSpPr>
            <a:spLocks noGrp="1"/>
          </p:cNvSpPr>
          <p:nvPr>
            <p:ph type="dt" sz="half" idx="10"/>
          </p:nvPr>
        </p:nvSpPr>
        <p:spPr/>
        <p:txBody>
          <a:bodyPr/>
          <a:lstStyle/>
          <a:p>
            <a:fld id="{30C8B3F7-75A2-43EC-8955-E7CBA45780F8}" type="datetimeFigureOut">
              <a:rPr lang="de-DE" smtClean="0"/>
              <a:t>24.02.2020</a:t>
            </a:fld>
            <a:endParaRPr lang="de-DE"/>
          </a:p>
        </p:txBody>
      </p:sp>
      <p:sp>
        <p:nvSpPr>
          <p:cNvPr id="5" name="Altbilgi Yer Tutucusu 4"/>
          <p:cNvSpPr>
            <a:spLocks noGrp="1"/>
          </p:cNvSpPr>
          <p:nvPr>
            <p:ph type="ftr" sz="quarter" idx="11"/>
          </p:nvPr>
        </p:nvSpPr>
        <p:spPr/>
        <p:txBody>
          <a:bodyPr/>
          <a:lstStyle/>
          <a:p>
            <a:endParaRPr lang="de-DE"/>
          </a:p>
        </p:txBody>
      </p:sp>
      <p:sp>
        <p:nvSpPr>
          <p:cNvPr id="6" name="Slayt Numarası Yer Tutucusu 5"/>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97265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de-DE"/>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4" name="Veri Yer Tutucusu 3"/>
          <p:cNvSpPr>
            <a:spLocks noGrp="1"/>
          </p:cNvSpPr>
          <p:nvPr>
            <p:ph type="dt" sz="half" idx="10"/>
          </p:nvPr>
        </p:nvSpPr>
        <p:spPr/>
        <p:txBody>
          <a:bodyPr/>
          <a:lstStyle/>
          <a:p>
            <a:fld id="{30C8B3F7-75A2-43EC-8955-E7CBA45780F8}" type="datetimeFigureOut">
              <a:rPr lang="de-DE" smtClean="0"/>
              <a:t>24.02.2020</a:t>
            </a:fld>
            <a:endParaRPr lang="de-DE"/>
          </a:p>
        </p:txBody>
      </p:sp>
      <p:sp>
        <p:nvSpPr>
          <p:cNvPr id="5" name="Altbilgi Yer Tutucusu 4"/>
          <p:cNvSpPr>
            <a:spLocks noGrp="1"/>
          </p:cNvSpPr>
          <p:nvPr>
            <p:ph type="ftr" sz="quarter" idx="11"/>
          </p:nvPr>
        </p:nvSpPr>
        <p:spPr/>
        <p:txBody>
          <a:bodyPr/>
          <a:lstStyle/>
          <a:p>
            <a:endParaRPr lang="de-DE"/>
          </a:p>
        </p:txBody>
      </p:sp>
      <p:sp>
        <p:nvSpPr>
          <p:cNvPr id="6" name="Slayt Numarası Yer Tutucusu 5"/>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8749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de-DE"/>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4" name="Veri Yer Tutucusu 3"/>
          <p:cNvSpPr>
            <a:spLocks noGrp="1"/>
          </p:cNvSpPr>
          <p:nvPr>
            <p:ph type="dt" sz="half" idx="10"/>
          </p:nvPr>
        </p:nvSpPr>
        <p:spPr/>
        <p:txBody>
          <a:bodyPr/>
          <a:lstStyle/>
          <a:p>
            <a:fld id="{30C8B3F7-75A2-43EC-8955-E7CBA45780F8}" type="datetimeFigureOut">
              <a:rPr lang="de-DE" smtClean="0"/>
              <a:t>24.02.2020</a:t>
            </a:fld>
            <a:endParaRPr lang="de-DE"/>
          </a:p>
        </p:txBody>
      </p:sp>
      <p:sp>
        <p:nvSpPr>
          <p:cNvPr id="5" name="Altbilgi Yer Tutucusu 4"/>
          <p:cNvSpPr>
            <a:spLocks noGrp="1"/>
          </p:cNvSpPr>
          <p:nvPr>
            <p:ph type="ftr" sz="quarter" idx="11"/>
          </p:nvPr>
        </p:nvSpPr>
        <p:spPr/>
        <p:txBody>
          <a:bodyPr/>
          <a:lstStyle/>
          <a:p>
            <a:endParaRPr lang="de-DE"/>
          </a:p>
        </p:txBody>
      </p:sp>
      <p:sp>
        <p:nvSpPr>
          <p:cNvPr id="6" name="Slayt Numarası Yer Tutucusu 5"/>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15171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de-DE"/>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0C8B3F7-75A2-43EC-8955-E7CBA45780F8}" type="datetimeFigureOut">
              <a:rPr lang="de-DE" smtClean="0"/>
              <a:t>24.02.2020</a:t>
            </a:fld>
            <a:endParaRPr lang="de-DE"/>
          </a:p>
        </p:txBody>
      </p:sp>
      <p:sp>
        <p:nvSpPr>
          <p:cNvPr id="5" name="Altbilgi Yer Tutucusu 4"/>
          <p:cNvSpPr>
            <a:spLocks noGrp="1"/>
          </p:cNvSpPr>
          <p:nvPr>
            <p:ph type="ftr" sz="quarter" idx="11"/>
          </p:nvPr>
        </p:nvSpPr>
        <p:spPr/>
        <p:txBody>
          <a:bodyPr/>
          <a:lstStyle/>
          <a:p>
            <a:endParaRPr lang="de-DE"/>
          </a:p>
        </p:txBody>
      </p:sp>
      <p:sp>
        <p:nvSpPr>
          <p:cNvPr id="6" name="Slayt Numarası Yer Tutucusu 5"/>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240282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de-DE"/>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5" name="Veri Yer Tutucusu 4"/>
          <p:cNvSpPr>
            <a:spLocks noGrp="1"/>
          </p:cNvSpPr>
          <p:nvPr>
            <p:ph type="dt" sz="half" idx="10"/>
          </p:nvPr>
        </p:nvSpPr>
        <p:spPr/>
        <p:txBody>
          <a:bodyPr/>
          <a:lstStyle/>
          <a:p>
            <a:fld id="{30C8B3F7-75A2-43EC-8955-E7CBA45780F8}" type="datetimeFigureOut">
              <a:rPr lang="de-DE" smtClean="0"/>
              <a:t>24.02.2020</a:t>
            </a:fld>
            <a:endParaRPr lang="de-DE"/>
          </a:p>
        </p:txBody>
      </p:sp>
      <p:sp>
        <p:nvSpPr>
          <p:cNvPr id="6" name="Altbilgi Yer Tutucusu 5"/>
          <p:cNvSpPr>
            <a:spLocks noGrp="1"/>
          </p:cNvSpPr>
          <p:nvPr>
            <p:ph type="ftr" sz="quarter" idx="11"/>
          </p:nvPr>
        </p:nvSpPr>
        <p:spPr/>
        <p:txBody>
          <a:bodyPr/>
          <a:lstStyle/>
          <a:p>
            <a:endParaRPr lang="de-DE"/>
          </a:p>
        </p:txBody>
      </p:sp>
      <p:sp>
        <p:nvSpPr>
          <p:cNvPr id="7" name="Slayt Numarası Yer Tutucusu 6"/>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223399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de-DE"/>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7" name="Veri Yer Tutucusu 6"/>
          <p:cNvSpPr>
            <a:spLocks noGrp="1"/>
          </p:cNvSpPr>
          <p:nvPr>
            <p:ph type="dt" sz="half" idx="10"/>
          </p:nvPr>
        </p:nvSpPr>
        <p:spPr/>
        <p:txBody>
          <a:bodyPr/>
          <a:lstStyle/>
          <a:p>
            <a:fld id="{30C8B3F7-75A2-43EC-8955-E7CBA45780F8}" type="datetimeFigureOut">
              <a:rPr lang="de-DE" smtClean="0"/>
              <a:t>24.02.2020</a:t>
            </a:fld>
            <a:endParaRPr lang="de-DE"/>
          </a:p>
        </p:txBody>
      </p:sp>
      <p:sp>
        <p:nvSpPr>
          <p:cNvPr id="8" name="Altbilgi Yer Tutucusu 7"/>
          <p:cNvSpPr>
            <a:spLocks noGrp="1"/>
          </p:cNvSpPr>
          <p:nvPr>
            <p:ph type="ftr" sz="quarter" idx="11"/>
          </p:nvPr>
        </p:nvSpPr>
        <p:spPr/>
        <p:txBody>
          <a:bodyPr/>
          <a:lstStyle/>
          <a:p>
            <a:endParaRPr lang="de-DE"/>
          </a:p>
        </p:txBody>
      </p:sp>
      <p:sp>
        <p:nvSpPr>
          <p:cNvPr id="9" name="Slayt Numarası Yer Tutucusu 8"/>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380524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de-DE"/>
          </a:p>
        </p:txBody>
      </p:sp>
      <p:sp>
        <p:nvSpPr>
          <p:cNvPr id="3" name="Veri Yer Tutucusu 2"/>
          <p:cNvSpPr>
            <a:spLocks noGrp="1"/>
          </p:cNvSpPr>
          <p:nvPr>
            <p:ph type="dt" sz="half" idx="10"/>
          </p:nvPr>
        </p:nvSpPr>
        <p:spPr/>
        <p:txBody>
          <a:bodyPr/>
          <a:lstStyle/>
          <a:p>
            <a:fld id="{30C8B3F7-75A2-43EC-8955-E7CBA45780F8}" type="datetimeFigureOut">
              <a:rPr lang="de-DE" smtClean="0"/>
              <a:t>24.02.2020</a:t>
            </a:fld>
            <a:endParaRPr lang="de-DE"/>
          </a:p>
        </p:txBody>
      </p:sp>
      <p:sp>
        <p:nvSpPr>
          <p:cNvPr id="4" name="Altbilgi Yer Tutucusu 3"/>
          <p:cNvSpPr>
            <a:spLocks noGrp="1"/>
          </p:cNvSpPr>
          <p:nvPr>
            <p:ph type="ftr" sz="quarter" idx="11"/>
          </p:nvPr>
        </p:nvSpPr>
        <p:spPr/>
        <p:txBody>
          <a:bodyPr/>
          <a:lstStyle/>
          <a:p>
            <a:endParaRPr lang="de-DE"/>
          </a:p>
        </p:txBody>
      </p:sp>
      <p:sp>
        <p:nvSpPr>
          <p:cNvPr id="5" name="Slayt Numarası Yer Tutucusu 4"/>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266032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C8B3F7-75A2-43EC-8955-E7CBA45780F8}" type="datetimeFigureOut">
              <a:rPr lang="de-DE" smtClean="0"/>
              <a:t>24.02.2020</a:t>
            </a:fld>
            <a:endParaRPr lang="de-DE"/>
          </a:p>
        </p:txBody>
      </p:sp>
      <p:sp>
        <p:nvSpPr>
          <p:cNvPr id="3" name="Altbilgi Yer Tutucusu 2"/>
          <p:cNvSpPr>
            <a:spLocks noGrp="1"/>
          </p:cNvSpPr>
          <p:nvPr>
            <p:ph type="ftr" sz="quarter" idx="11"/>
          </p:nvPr>
        </p:nvSpPr>
        <p:spPr/>
        <p:txBody>
          <a:bodyPr/>
          <a:lstStyle/>
          <a:p>
            <a:endParaRPr lang="de-DE"/>
          </a:p>
        </p:txBody>
      </p:sp>
      <p:sp>
        <p:nvSpPr>
          <p:cNvPr id="4" name="Slayt Numarası Yer Tutucusu 3"/>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344263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de-DE"/>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0C8B3F7-75A2-43EC-8955-E7CBA45780F8}" type="datetimeFigureOut">
              <a:rPr lang="de-DE" smtClean="0"/>
              <a:t>24.02.2020</a:t>
            </a:fld>
            <a:endParaRPr lang="de-DE"/>
          </a:p>
        </p:txBody>
      </p:sp>
      <p:sp>
        <p:nvSpPr>
          <p:cNvPr id="6" name="Altbilgi Yer Tutucusu 5"/>
          <p:cNvSpPr>
            <a:spLocks noGrp="1"/>
          </p:cNvSpPr>
          <p:nvPr>
            <p:ph type="ftr" sz="quarter" idx="11"/>
          </p:nvPr>
        </p:nvSpPr>
        <p:spPr/>
        <p:txBody>
          <a:bodyPr/>
          <a:lstStyle/>
          <a:p>
            <a:endParaRPr lang="de-DE"/>
          </a:p>
        </p:txBody>
      </p:sp>
      <p:sp>
        <p:nvSpPr>
          <p:cNvPr id="7" name="Slayt Numarası Yer Tutucusu 6"/>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338219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de-DE"/>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0C8B3F7-75A2-43EC-8955-E7CBA45780F8}" type="datetimeFigureOut">
              <a:rPr lang="de-DE" smtClean="0"/>
              <a:t>24.02.2020</a:t>
            </a:fld>
            <a:endParaRPr lang="de-DE"/>
          </a:p>
        </p:txBody>
      </p:sp>
      <p:sp>
        <p:nvSpPr>
          <p:cNvPr id="6" name="Altbilgi Yer Tutucusu 5"/>
          <p:cNvSpPr>
            <a:spLocks noGrp="1"/>
          </p:cNvSpPr>
          <p:nvPr>
            <p:ph type="ftr" sz="quarter" idx="11"/>
          </p:nvPr>
        </p:nvSpPr>
        <p:spPr/>
        <p:txBody>
          <a:bodyPr/>
          <a:lstStyle/>
          <a:p>
            <a:endParaRPr lang="de-DE"/>
          </a:p>
        </p:txBody>
      </p:sp>
      <p:sp>
        <p:nvSpPr>
          <p:cNvPr id="7" name="Slayt Numarası Yer Tutucusu 6"/>
          <p:cNvSpPr>
            <a:spLocks noGrp="1"/>
          </p:cNvSpPr>
          <p:nvPr>
            <p:ph type="sldNum" sz="quarter" idx="12"/>
          </p:nvPr>
        </p:nvSpPr>
        <p:spPr/>
        <p:txBody>
          <a:bodyPr/>
          <a:lstStyle/>
          <a:p>
            <a:fld id="{DBDB48C0-076C-4563-93E5-32C78F30ED51}" type="slidenum">
              <a:rPr lang="de-DE" smtClean="0"/>
              <a:t>‹#›</a:t>
            </a:fld>
            <a:endParaRPr lang="de-DE"/>
          </a:p>
        </p:txBody>
      </p:sp>
    </p:spTree>
    <p:extLst>
      <p:ext uri="{BB962C8B-B14F-4D97-AF65-F5344CB8AC3E}">
        <p14:creationId xmlns:p14="http://schemas.microsoft.com/office/powerpoint/2010/main" val="90563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de-DE"/>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e-DE"/>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8B3F7-75A2-43EC-8955-E7CBA45780F8}" type="datetimeFigureOut">
              <a:rPr lang="de-DE" smtClean="0"/>
              <a:t>24.02.2020</a:t>
            </a:fld>
            <a:endParaRPr lang="de-DE"/>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B48C0-076C-4563-93E5-32C78F30ED51}" type="slidenum">
              <a:rPr lang="de-DE" smtClean="0"/>
              <a:t>‹#›</a:t>
            </a:fld>
            <a:endParaRPr lang="de-DE"/>
          </a:p>
        </p:txBody>
      </p:sp>
    </p:spTree>
    <p:extLst>
      <p:ext uri="{BB962C8B-B14F-4D97-AF65-F5344CB8AC3E}">
        <p14:creationId xmlns:p14="http://schemas.microsoft.com/office/powerpoint/2010/main" val="4259569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4t3Vmo_EM8Y"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HPSK4zZtzL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135156"/>
          </a:xfrm>
        </p:spPr>
        <p:txBody>
          <a:bodyPr>
            <a:normAutofit/>
          </a:bodyPr>
          <a:lstStyle/>
          <a:p>
            <a:pPr algn="ctr"/>
            <a:r>
              <a:rPr lang="de-DE" sz="5400" b="1" dirty="0" smtClean="0"/>
              <a:t>ADE 21</a:t>
            </a:r>
            <a:r>
              <a:rPr lang="tr-TR" sz="5400" b="1" dirty="0" smtClean="0"/>
              <a:t>2</a:t>
            </a:r>
            <a:r>
              <a:rPr lang="de-DE" sz="5400" b="1" dirty="0" smtClean="0"/>
              <a:t>: </a:t>
            </a:r>
            <a:r>
              <a:rPr lang="tr-TR" sz="5400" b="1" dirty="0" smtClean="0"/>
              <a:t/>
            </a:r>
            <a:br>
              <a:rPr lang="tr-TR" sz="5400" b="1" dirty="0" smtClean="0"/>
            </a:br>
            <a:r>
              <a:rPr lang="de-DE" sz="5400" b="1" dirty="0" smtClean="0"/>
              <a:t>Deutsche Kulturgeschichte </a:t>
            </a:r>
            <a:r>
              <a:rPr lang="tr-TR" sz="5400" b="1" dirty="0" smtClean="0"/>
              <a:t>II</a:t>
            </a:r>
            <a:endParaRPr lang="de-DE" sz="5400" b="1" dirty="0"/>
          </a:p>
        </p:txBody>
      </p:sp>
      <p:sp>
        <p:nvSpPr>
          <p:cNvPr id="4" name="İçerik Yer Tutucusu 3"/>
          <p:cNvSpPr>
            <a:spLocks noGrp="1"/>
          </p:cNvSpPr>
          <p:nvPr>
            <p:ph idx="1"/>
          </p:nvPr>
        </p:nvSpPr>
        <p:spPr>
          <a:xfrm>
            <a:off x="838200" y="3795623"/>
            <a:ext cx="10515600" cy="2381339"/>
          </a:xfrm>
        </p:spPr>
        <p:txBody>
          <a:bodyPr/>
          <a:lstStyle/>
          <a:p>
            <a:pPr marL="0" indent="0" algn="ctr">
              <a:buNone/>
            </a:pPr>
            <a:r>
              <a:rPr lang="de-DE" dirty="0" smtClean="0"/>
              <a:t>Sitzung </a:t>
            </a:r>
            <a:r>
              <a:rPr lang="tr-TR" dirty="0"/>
              <a:t>2</a:t>
            </a:r>
            <a:r>
              <a:rPr lang="de-DE" dirty="0" smtClean="0"/>
              <a:t>: </a:t>
            </a:r>
            <a:endParaRPr lang="tr-TR" dirty="0"/>
          </a:p>
          <a:p>
            <a:pPr marL="0" indent="0" algn="ctr">
              <a:buNone/>
            </a:pPr>
            <a:r>
              <a:rPr lang="de-DE" dirty="0" smtClean="0"/>
              <a:t>Bürgertum und Nationalismus</a:t>
            </a:r>
            <a:endParaRPr lang="de-DE" dirty="0"/>
          </a:p>
        </p:txBody>
      </p:sp>
    </p:spTree>
    <p:extLst>
      <p:ext uri="{BB962C8B-B14F-4D97-AF65-F5344CB8AC3E}">
        <p14:creationId xmlns:p14="http://schemas.microsoft.com/office/powerpoint/2010/main" val="3079055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a:t>Marx: Entfremdete Arbeit</a:t>
            </a:r>
          </a:p>
        </p:txBody>
      </p:sp>
      <p:sp>
        <p:nvSpPr>
          <p:cNvPr id="3" name="İçerik Yer Tutucusu 2"/>
          <p:cNvSpPr>
            <a:spLocks noGrp="1"/>
          </p:cNvSpPr>
          <p:nvPr>
            <p:ph idx="1"/>
          </p:nvPr>
        </p:nvSpPr>
        <p:spPr/>
        <p:txBody>
          <a:bodyPr/>
          <a:lstStyle/>
          <a:p>
            <a:pPr marL="0" indent="0">
              <a:buNone/>
            </a:pPr>
            <a:endParaRPr lang="tr-TR" dirty="0" smtClean="0">
              <a:sym typeface="Wingdings" panose="05000000000000000000" pitchFamily="2" charset="2"/>
            </a:endParaRPr>
          </a:p>
          <a:p>
            <a:pPr marL="0" indent="0">
              <a:buNone/>
            </a:pPr>
            <a:r>
              <a:rPr lang="tr-TR" dirty="0" smtClean="0">
                <a:sym typeface="Wingdings" panose="05000000000000000000" pitchFamily="2" charset="2"/>
              </a:rPr>
              <a:t> </a:t>
            </a:r>
            <a:r>
              <a:rPr lang="de-DE" dirty="0">
                <a:sym typeface="Wingdings" panose="05000000000000000000" pitchFamily="2" charset="2"/>
              </a:rPr>
              <a:t>Nicht mehr das Werkzeug dient dem Menschen bei seiner Arbeit, sondern der Mensch dient der Maschine bei ihrer Arbeit</a:t>
            </a:r>
            <a:r>
              <a:rPr lang="tr-TR" dirty="0" smtClean="0">
                <a:sym typeface="Wingdings" panose="05000000000000000000" pitchFamily="2" charset="2"/>
              </a:rPr>
              <a:t>…</a:t>
            </a:r>
          </a:p>
          <a:p>
            <a:endParaRPr lang="de-DE" dirty="0"/>
          </a:p>
          <a:p>
            <a:pPr marL="0" indent="0">
              <a:buNone/>
            </a:pPr>
            <a:r>
              <a:rPr lang="tr-TR" dirty="0" smtClean="0">
                <a:sym typeface="Wingdings" panose="05000000000000000000" pitchFamily="2" charset="2"/>
              </a:rPr>
              <a:t> </a:t>
            </a:r>
            <a:r>
              <a:rPr lang="tr-TR" dirty="0" smtClean="0"/>
              <a:t>«</a:t>
            </a:r>
            <a:r>
              <a:rPr lang="de-DE" dirty="0"/>
              <a:t>Eine unmittelbare Konsequenz aus der Entfremdung von Arbeitsprodukt, Tätigkeit und dem menschlichen Wesen ist die Entfremdung des Menschen von dem Menschen.</a:t>
            </a:r>
            <a:r>
              <a:rPr lang="tr-TR" dirty="0"/>
              <a:t>»</a:t>
            </a:r>
          </a:p>
          <a:p>
            <a:endParaRPr lang="de-DE" dirty="0"/>
          </a:p>
        </p:txBody>
      </p:sp>
    </p:spTree>
    <p:extLst>
      <p:ext uri="{BB962C8B-B14F-4D97-AF65-F5344CB8AC3E}">
        <p14:creationId xmlns:p14="http://schemas.microsoft.com/office/powerpoint/2010/main" val="2462928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de-DE" sz="4000" dirty="0" smtClean="0"/>
              <a:t>Was bedeutet Kommunismus</a:t>
            </a:r>
            <a:r>
              <a:rPr lang="tr-TR" sz="4000" dirty="0" smtClean="0"/>
              <a:t> </a:t>
            </a:r>
            <a:r>
              <a:rPr lang="de-DE" sz="4000" dirty="0" smtClean="0"/>
              <a:t>zusammenfassend</a:t>
            </a:r>
            <a:r>
              <a:rPr lang="tr-TR" sz="4000" dirty="0" smtClean="0"/>
              <a:t>?</a:t>
            </a:r>
            <a:endParaRPr lang="de-DE" sz="4000" dirty="0"/>
          </a:p>
        </p:txBody>
      </p:sp>
      <p:sp>
        <p:nvSpPr>
          <p:cNvPr id="3" name="İçerik Yer Tutucusu 2"/>
          <p:cNvSpPr>
            <a:spLocks noGrp="1"/>
          </p:cNvSpPr>
          <p:nvPr>
            <p:ph idx="1"/>
          </p:nvPr>
        </p:nvSpPr>
        <p:spPr/>
        <p:txBody>
          <a:bodyPr/>
          <a:lstStyle/>
          <a:p>
            <a:r>
              <a:rPr lang="de-DE" dirty="0" smtClean="0"/>
              <a:t>Eine </a:t>
            </a:r>
            <a:r>
              <a:rPr lang="de-DE" b="1" dirty="0" smtClean="0"/>
              <a:t>gesellschaftstheoretische Utopie</a:t>
            </a:r>
            <a:r>
              <a:rPr lang="de-DE" dirty="0" smtClean="0"/>
              <a:t>: soziale Gleichheit, Freiheit aller Gesellschaftsmitglieder, Gemeineigentum, kollektive Problemlösung</a:t>
            </a:r>
          </a:p>
          <a:p>
            <a:r>
              <a:rPr lang="de-DE" dirty="0" smtClean="0"/>
              <a:t>Eine </a:t>
            </a:r>
            <a:r>
              <a:rPr lang="de-DE" b="1" dirty="0" smtClean="0"/>
              <a:t>ökonomische und politische Lehre </a:t>
            </a:r>
            <a:r>
              <a:rPr lang="de-DE" dirty="0" smtClean="0"/>
              <a:t>(basierend auf den Theorien v.a. von Marx und Lenin) mit dem Ziel, eine herrschaftsfreie und klassenlose Gesellschaft zu errichten</a:t>
            </a:r>
          </a:p>
          <a:p>
            <a:r>
              <a:rPr lang="de-DE" b="1" dirty="0" smtClean="0"/>
              <a:t>Politische Bewegungen und Parteien</a:t>
            </a:r>
            <a:r>
              <a:rPr lang="de-DE" dirty="0" smtClean="0"/>
              <a:t>, die für die praktische Umsetzung dieser Ziele werben</a:t>
            </a:r>
          </a:p>
          <a:p>
            <a:r>
              <a:rPr lang="de-DE" dirty="0" smtClean="0"/>
              <a:t>Ein darauf sich beziehendes </a:t>
            </a:r>
            <a:r>
              <a:rPr lang="de-DE" b="1" dirty="0" smtClean="0"/>
              <a:t>Herrschaftssystem</a:t>
            </a:r>
            <a:endParaRPr lang="de-DE" b="1" dirty="0"/>
          </a:p>
        </p:txBody>
      </p:sp>
    </p:spTree>
    <p:extLst>
      <p:ext uri="{BB962C8B-B14F-4D97-AF65-F5344CB8AC3E}">
        <p14:creationId xmlns:p14="http://schemas.microsoft.com/office/powerpoint/2010/main" val="2442296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Kritik am Kommunismus</a:t>
            </a:r>
            <a:endParaRPr lang="de-DE" dirty="0"/>
          </a:p>
        </p:txBody>
      </p:sp>
      <p:sp>
        <p:nvSpPr>
          <p:cNvPr id="3" name="İçerik Yer Tutucusu 2"/>
          <p:cNvSpPr>
            <a:spLocks noGrp="1"/>
          </p:cNvSpPr>
          <p:nvPr>
            <p:ph idx="1"/>
          </p:nvPr>
        </p:nvSpPr>
        <p:spPr/>
        <p:txBody>
          <a:bodyPr>
            <a:normAutofit fontScale="92500" lnSpcReduction="20000"/>
          </a:bodyPr>
          <a:lstStyle/>
          <a:p>
            <a:r>
              <a:rPr lang="de-DE" dirty="0" smtClean="0"/>
              <a:t>Es hat noch nie funktioniert</a:t>
            </a:r>
            <a:r>
              <a:rPr lang="tr-TR" dirty="0" smtClean="0"/>
              <a:t>, </a:t>
            </a:r>
            <a:r>
              <a:rPr lang="de-DE" dirty="0"/>
              <a:t>einen Staat konsequent nach solchen Regeln zu </a:t>
            </a:r>
            <a:r>
              <a:rPr lang="de-DE" dirty="0" smtClean="0"/>
              <a:t>führen</a:t>
            </a:r>
            <a:r>
              <a:rPr lang="tr-TR" dirty="0" smtClean="0"/>
              <a:t> </a:t>
            </a:r>
            <a:r>
              <a:rPr lang="tr-TR" dirty="0" smtClean="0">
                <a:sym typeface="Wingdings" panose="05000000000000000000" pitchFamily="2" charset="2"/>
              </a:rPr>
              <a:t> </a:t>
            </a:r>
            <a:r>
              <a:rPr lang="de-DE" dirty="0" smtClean="0">
                <a:sym typeface="Wingdings" panose="05000000000000000000" pitchFamily="2" charset="2"/>
              </a:rPr>
              <a:t>als</a:t>
            </a:r>
            <a:r>
              <a:rPr lang="tr-TR" dirty="0" smtClean="0">
                <a:sym typeface="Wingdings" panose="05000000000000000000" pitchFamily="2" charset="2"/>
              </a:rPr>
              <a:t> </a:t>
            </a:r>
            <a:r>
              <a:rPr lang="de-DE" dirty="0" smtClean="0">
                <a:sym typeface="Wingdings" panose="05000000000000000000" pitchFamily="2" charset="2"/>
              </a:rPr>
              <a:t>Utopie ist K.</a:t>
            </a:r>
            <a:r>
              <a:rPr lang="tr-TR" dirty="0" smtClean="0">
                <a:sym typeface="Wingdings" panose="05000000000000000000" pitchFamily="2" charset="2"/>
              </a:rPr>
              <a:t> </a:t>
            </a:r>
            <a:r>
              <a:rPr lang="de-DE" dirty="0" smtClean="0">
                <a:sym typeface="Wingdings" panose="05000000000000000000" pitchFamily="2" charset="2"/>
              </a:rPr>
              <a:t>praktisch nicht durchführbar</a:t>
            </a:r>
            <a:endParaRPr lang="de-DE" dirty="0" smtClean="0"/>
          </a:p>
          <a:p>
            <a:r>
              <a:rPr lang="de-DE" dirty="0" smtClean="0"/>
              <a:t>Ohne Privateigentum haben Menschen keine Motivation, sich um den Erhalt von Dingen zu kümmern</a:t>
            </a:r>
            <a:r>
              <a:rPr lang="tr-TR" dirty="0"/>
              <a:t>.</a:t>
            </a:r>
            <a:endParaRPr lang="tr-TR" dirty="0" smtClean="0"/>
          </a:p>
          <a:p>
            <a:r>
              <a:rPr lang="de-DE" dirty="0" smtClean="0"/>
              <a:t>Geschichte ist nicht nur ein fortlaufender Klassenkampf</a:t>
            </a:r>
            <a:r>
              <a:rPr lang="tr-TR" dirty="0" smtClean="0"/>
              <a:t>, </a:t>
            </a:r>
            <a:r>
              <a:rPr lang="de-DE" dirty="0" smtClean="0"/>
              <a:t>sie</a:t>
            </a:r>
            <a:r>
              <a:rPr lang="tr-TR" dirty="0" smtClean="0"/>
              <a:t> </a:t>
            </a:r>
            <a:r>
              <a:rPr lang="de-DE" dirty="0" smtClean="0"/>
              <a:t>wird auch von anderen Faktoren bestimmt</a:t>
            </a:r>
            <a:r>
              <a:rPr lang="tr-TR" dirty="0" smtClean="0"/>
              <a:t>!</a:t>
            </a:r>
            <a:endParaRPr lang="de-DE" dirty="0" smtClean="0"/>
          </a:p>
          <a:p>
            <a:r>
              <a:rPr lang="de-DE" dirty="0" smtClean="0"/>
              <a:t>Bestimmt Materialismus alles menschliches Leben</a:t>
            </a:r>
            <a:r>
              <a:rPr lang="tr-TR" dirty="0" smtClean="0"/>
              <a:t>? </a:t>
            </a:r>
            <a:r>
              <a:rPr lang="de-DE" dirty="0" smtClean="0"/>
              <a:t>Menschen konzipieren ihr Leben auch idealistisch!</a:t>
            </a:r>
            <a:endParaRPr lang="tr-TR" dirty="0" smtClean="0"/>
          </a:p>
          <a:p>
            <a:r>
              <a:rPr lang="de-DE" dirty="0" smtClean="0"/>
              <a:t>Industrielle Produktionsformen haben zu sehr viel Wohlstand geführt und die Lebensbedingungen allgemein </a:t>
            </a:r>
            <a:r>
              <a:rPr lang="tr-TR" dirty="0" smtClean="0"/>
              <a:t>(</a:t>
            </a:r>
            <a:r>
              <a:rPr lang="de-DE" dirty="0" smtClean="0"/>
              <a:t>zumindest in vielen Teilen der Welt</a:t>
            </a:r>
            <a:r>
              <a:rPr lang="tr-TR" dirty="0" smtClean="0"/>
              <a:t>) </a:t>
            </a:r>
            <a:r>
              <a:rPr lang="de-DE" dirty="0" smtClean="0"/>
              <a:t>verbessert</a:t>
            </a:r>
            <a:r>
              <a:rPr lang="tr-TR" dirty="0" smtClean="0"/>
              <a:t>.</a:t>
            </a:r>
          </a:p>
          <a:p>
            <a:r>
              <a:rPr lang="de-DE" dirty="0" smtClean="0"/>
              <a:t>Das Prinzip </a:t>
            </a:r>
            <a:r>
              <a:rPr lang="tr-TR" dirty="0" smtClean="0"/>
              <a:t>der </a:t>
            </a:r>
            <a:r>
              <a:rPr lang="de-DE" dirty="0" smtClean="0"/>
              <a:t>Marktwirtschaft ist erfolgreicher als das der Planwirtschaft</a:t>
            </a:r>
            <a:r>
              <a:rPr lang="tr-TR" dirty="0" smtClean="0"/>
              <a:t>.</a:t>
            </a:r>
            <a:endParaRPr lang="de-DE" dirty="0"/>
          </a:p>
        </p:txBody>
      </p:sp>
    </p:spTree>
    <p:extLst>
      <p:ext uri="{BB962C8B-B14F-4D97-AF65-F5344CB8AC3E}">
        <p14:creationId xmlns:p14="http://schemas.microsoft.com/office/powerpoint/2010/main" val="3794745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
            <a:ext cx="6099463" cy="6848215"/>
          </a:xfrm>
        </p:spPr>
        <p:txBody>
          <a:bodyPr>
            <a:normAutofit/>
          </a:bodyPr>
          <a:lstStyle/>
          <a:p>
            <a:pPr algn="ctr"/>
            <a:r>
              <a:rPr lang="tr-TR" sz="2400" dirty="0" smtClean="0"/>
              <a:t>Benedict </a:t>
            </a:r>
            <a:r>
              <a:rPr lang="tr-TR" sz="2400" dirty="0" err="1" smtClean="0"/>
              <a:t>Anderson</a:t>
            </a:r>
            <a:r>
              <a:rPr lang="tr-TR" sz="2400" dirty="0" smtClean="0"/>
              <a:t>, 1936-2015</a:t>
            </a:r>
            <a:endParaRPr lang="de-DE"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5881" y="-2"/>
            <a:ext cx="4666586" cy="6848215"/>
          </a:xfrm>
          <a:prstGeom prst="rect">
            <a:avLst/>
          </a:prstGeom>
        </p:spPr>
      </p:pic>
    </p:spTree>
    <p:extLst>
      <p:ext uri="{BB962C8B-B14F-4D97-AF65-F5344CB8AC3E}">
        <p14:creationId xmlns:p14="http://schemas.microsoft.com/office/powerpoint/2010/main" val="3690820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Nationalismus</a:t>
            </a:r>
            <a:r>
              <a:rPr lang="tr-TR" dirty="0" smtClean="0"/>
              <a:t>-</a:t>
            </a:r>
            <a:r>
              <a:rPr lang="de-DE" dirty="0" smtClean="0"/>
              <a:t>Forschung</a:t>
            </a:r>
            <a:endParaRPr lang="de-DE" dirty="0"/>
          </a:p>
        </p:txBody>
      </p:sp>
      <p:sp>
        <p:nvSpPr>
          <p:cNvPr id="3" name="İçerik Yer Tutucusu 2"/>
          <p:cNvSpPr>
            <a:spLocks noGrp="1"/>
          </p:cNvSpPr>
          <p:nvPr>
            <p:ph idx="1"/>
          </p:nvPr>
        </p:nvSpPr>
        <p:spPr/>
        <p:txBody>
          <a:bodyPr/>
          <a:lstStyle/>
          <a:p>
            <a:r>
              <a:rPr lang="de-DE" dirty="0" smtClean="0"/>
              <a:t>Wichtige Vertreter: </a:t>
            </a:r>
            <a:r>
              <a:rPr lang="tr-TR" dirty="0" smtClean="0"/>
              <a:t>Eric Hobsbawm, Ernest Gellner, Benedict Anderson</a:t>
            </a:r>
          </a:p>
          <a:p>
            <a:pPr marL="0" indent="0">
              <a:buNone/>
            </a:pPr>
            <a:endParaRPr lang="tr-TR" dirty="0" smtClean="0"/>
          </a:p>
          <a:p>
            <a:r>
              <a:rPr lang="de-DE" dirty="0" smtClean="0"/>
              <a:t>Die</a:t>
            </a:r>
            <a:r>
              <a:rPr lang="tr-TR" dirty="0" smtClean="0"/>
              <a:t> </a:t>
            </a:r>
            <a:r>
              <a:rPr lang="de-DE" dirty="0" smtClean="0"/>
              <a:t>nationale Gemeinschaft wird</a:t>
            </a:r>
            <a:r>
              <a:rPr lang="tr-TR" dirty="0" smtClean="0"/>
              <a:t> </a:t>
            </a:r>
            <a:r>
              <a:rPr lang="de-DE" dirty="0" smtClean="0"/>
              <a:t>über kulturelle</a:t>
            </a:r>
            <a:r>
              <a:rPr lang="tr-TR" dirty="0" smtClean="0"/>
              <a:t> </a:t>
            </a:r>
            <a:r>
              <a:rPr lang="de-DE" dirty="0" smtClean="0"/>
              <a:t>und</a:t>
            </a:r>
            <a:r>
              <a:rPr lang="tr-TR" dirty="0" smtClean="0"/>
              <a:t> </a:t>
            </a:r>
            <a:r>
              <a:rPr lang="de-DE" dirty="0" smtClean="0"/>
              <a:t>ethnische Identifikationsmuster hergestellt</a:t>
            </a:r>
            <a:r>
              <a:rPr lang="tr-TR" dirty="0" smtClean="0"/>
              <a:t>.</a:t>
            </a:r>
          </a:p>
          <a:p>
            <a:pPr marL="0" indent="0">
              <a:buNone/>
            </a:pPr>
            <a:endParaRPr lang="tr-TR" dirty="0" smtClean="0"/>
          </a:p>
          <a:p>
            <a:r>
              <a:rPr lang="tr-TR" dirty="0" smtClean="0"/>
              <a:t>«</a:t>
            </a:r>
            <a:r>
              <a:rPr lang="en-GB" b="1" dirty="0" smtClean="0"/>
              <a:t>Nation-building process</a:t>
            </a:r>
            <a:r>
              <a:rPr lang="tr-TR" dirty="0" smtClean="0"/>
              <a:t>»</a:t>
            </a:r>
            <a:r>
              <a:rPr lang="en-GB" dirty="0" smtClean="0"/>
              <a:t> </a:t>
            </a:r>
            <a:r>
              <a:rPr lang="de-DE" dirty="0" smtClean="0"/>
              <a:t>und die </a:t>
            </a:r>
            <a:r>
              <a:rPr lang="de-DE" b="1" dirty="0" smtClean="0"/>
              <a:t>Nation als</a:t>
            </a:r>
            <a:r>
              <a:rPr lang="tr-TR" b="1" dirty="0" smtClean="0"/>
              <a:t> «</a:t>
            </a:r>
            <a:r>
              <a:rPr lang="en-GB" b="1" dirty="0" smtClean="0"/>
              <a:t>imagined community</a:t>
            </a:r>
            <a:r>
              <a:rPr lang="tr-TR" b="1" dirty="0" smtClean="0"/>
              <a:t>»</a:t>
            </a:r>
            <a:r>
              <a:rPr lang="tr-TR" dirty="0" smtClean="0"/>
              <a:t>.</a:t>
            </a:r>
            <a:endParaRPr lang="en-GB" dirty="0" smtClean="0"/>
          </a:p>
          <a:p>
            <a:endParaRPr lang="de-DE" dirty="0"/>
          </a:p>
        </p:txBody>
      </p:sp>
    </p:spTree>
    <p:extLst>
      <p:ext uri="{BB962C8B-B14F-4D97-AF65-F5344CB8AC3E}">
        <p14:creationId xmlns:p14="http://schemas.microsoft.com/office/powerpoint/2010/main" val="1334485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Kritische</a:t>
            </a:r>
            <a:r>
              <a:rPr lang="tr-TR" dirty="0" smtClean="0"/>
              <a:t> </a:t>
            </a:r>
            <a:r>
              <a:rPr lang="de-DE" dirty="0" smtClean="0"/>
              <a:t>Nationalismus</a:t>
            </a:r>
            <a:r>
              <a:rPr lang="tr-TR" dirty="0" smtClean="0"/>
              <a:t>-</a:t>
            </a:r>
            <a:r>
              <a:rPr lang="de-DE" dirty="0" smtClean="0"/>
              <a:t>Forschung</a:t>
            </a:r>
            <a:r>
              <a:rPr lang="tr-TR" dirty="0" smtClean="0"/>
              <a:t> - </a:t>
            </a:r>
            <a:r>
              <a:rPr lang="tr-TR" dirty="0" err="1" smtClean="0"/>
              <a:t>Anderson</a:t>
            </a:r>
            <a:endParaRPr lang="de-DE" dirty="0"/>
          </a:p>
        </p:txBody>
      </p:sp>
      <p:sp>
        <p:nvSpPr>
          <p:cNvPr id="3" name="İçerik Yer Tutucusu 2"/>
          <p:cNvSpPr>
            <a:spLocks noGrp="1"/>
          </p:cNvSpPr>
          <p:nvPr>
            <p:ph idx="1"/>
          </p:nvPr>
        </p:nvSpPr>
        <p:spPr/>
        <p:txBody>
          <a:bodyPr>
            <a:normAutofit lnSpcReduction="10000"/>
          </a:bodyPr>
          <a:lstStyle/>
          <a:p>
            <a:r>
              <a:rPr lang="en-US" dirty="0" smtClean="0"/>
              <a:t>Anderson </a:t>
            </a:r>
            <a:r>
              <a:rPr lang="de-DE" dirty="0" smtClean="0"/>
              <a:t>definiert die Nation als </a:t>
            </a:r>
            <a:r>
              <a:rPr lang="en-US" dirty="0" smtClean="0"/>
              <a:t>"</a:t>
            </a:r>
            <a:r>
              <a:rPr lang="en-US" b="1" dirty="0" smtClean="0"/>
              <a:t>an imagined community – imagined as both inherently limited and sovereign</a:t>
            </a:r>
            <a:r>
              <a:rPr lang="en-US" dirty="0" smtClean="0"/>
              <a:t>" (1983)</a:t>
            </a:r>
            <a:r>
              <a:rPr lang="tr-TR" dirty="0" smtClean="0"/>
              <a:t>.</a:t>
            </a:r>
          </a:p>
          <a:p>
            <a:r>
              <a:rPr lang="de-DE" dirty="0" smtClean="0"/>
              <a:t>Er behauptet, dass Nationalismus keine Ideologie wie andere politische Ideologien ist</a:t>
            </a:r>
            <a:r>
              <a:rPr lang="tr-TR" dirty="0" smtClean="0"/>
              <a:t>, </a:t>
            </a:r>
            <a:r>
              <a:rPr lang="de-DE" dirty="0" smtClean="0"/>
              <a:t>sondern eher zu den Begriffen «Verwandtschaft» und «Religion</a:t>
            </a:r>
            <a:r>
              <a:rPr lang="tr-TR" dirty="0" smtClean="0"/>
              <a:t>» </a:t>
            </a:r>
            <a:r>
              <a:rPr lang="de-DE" dirty="0" smtClean="0"/>
              <a:t>passt</a:t>
            </a:r>
            <a:r>
              <a:rPr lang="tr-TR" dirty="0" smtClean="0"/>
              <a:t>.</a:t>
            </a:r>
            <a:r>
              <a:rPr lang="de-DE" dirty="0" smtClean="0"/>
              <a:t> </a:t>
            </a:r>
          </a:p>
          <a:p>
            <a:pPr lvl="1">
              <a:buFont typeface="Wingdings" panose="05000000000000000000" pitchFamily="2" charset="2"/>
              <a:buChar char="à"/>
            </a:pPr>
            <a:r>
              <a:rPr lang="de-DE" dirty="0" smtClean="0"/>
              <a:t>Die</a:t>
            </a:r>
            <a:r>
              <a:rPr lang="tr-TR" dirty="0" smtClean="0"/>
              <a:t> </a:t>
            </a:r>
            <a:r>
              <a:rPr lang="de-DE" dirty="0" smtClean="0"/>
              <a:t>Zugehörigkeit wird nämlich als Schicksal wahrgenommen</a:t>
            </a:r>
            <a:r>
              <a:rPr lang="en-US" dirty="0" smtClean="0"/>
              <a:t>, </a:t>
            </a:r>
            <a:r>
              <a:rPr lang="de-DE" dirty="0" smtClean="0"/>
              <a:t>und nicht als eine wählbare Option</a:t>
            </a:r>
            <a:r>
              <a:rPr lang="tr-TR" dirty="0" smtClean="0"/>
              <a:t>.</a:t>
            </a:r>
            <a:r>
              <a:rPr lang="de-DE" dirty="0" smtClean="0"/>
              <a:t> </a:t>
            </a:r>
          </a:p>
          <a:p>
            <a:pPr lvl="1">
              <a:buFont typeface="Wingdings" panose="05000000000000000000" pitchFamily="2" charset="2"/>
              <a:buChar char="à"/>
            </a:pPr>
            <a:r>
              <a:rPr lang="de-DE" dirty="0" smtClean="0"/>
              <a:t>Damit stellt die Nation auch Erklärungen und Sinn für menschliches Leid, für Opfer und Tod bereit</a:t>
            </a:r>
            <a:r>
              <a:rPr lang="tr-TR" dirty="0" smtClean="0"/>
              <a:t>.</a:t>
            </a:r>
            <a:endParaRPr lang="de-DE" dirty="0" smtClean="0"/>
          </a:p>
          <a:p>
            <a:r>
              <a:rPr lang="de-DE" dirty="0"/>
              <a:t>Anderson sagt ausdrücklich </a:t>
            </a:r>
            <a:r>
              <a:rPr lang="de-DE" u="sng" dirty="0"/>
              <a:t>nicht</a:t>
            </a:r>
            <a:r>
              <a:rPr lang="de-DE" dirty="0"/>
              <a:t>, dass Nationen als „imaginierte“ Gemeinschaften irgendwie „unecht“ oder „falsch“ </a:t>
            </a:r>
            <a:r>
              <a:rPr lang="de-DE" dirty="0" smtClean="0"/>
              <a:t>seien</a:t>
            </a:r>
            <a:r>
              <a:rPr lang="tr-TR" dirty="0" smtClean="0"/>
              <a:t>.</a:t>
            </a:r>
            <a:endParaRPr lang="de-DE" dirty="0"/>
          </a:p>
          <a:p>
            <a:pPr marL="0" indent="0">
              <a:buNone/>
            </a:pPr>
            <a:endParaRPr lang="de-DE" dirty="0" smtClean="0"/>
          </a:p>
        </p:txBody>
      </p:sp>
    </p:spTree>
    <p:extLst>
      <p:ext uri="{BB962C8B-B14F-4D97-AF65-F5344CB8AC3E}">
        <p14:creationId xmlns:p14="http://schemas.microsoft.com/office/powerpoint/2010/main" val="293525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Kritische</a:t>
            </a:r>
            <a:r>
              <a:rPr lang="tr-TR" dirty="0" smtClean="0"/>
              <a:t> </a:t>
            </a:r>
            <a:r>
              <a:rPr lang="de-DE" dirty="0" smtClean="0"/>
              <a:t>Nationalismus</a:t>
            </a:r>
            <a:r>
              <a:rPr lang="tr-TR" dirty="0" smtClean="0"/>
              <a:t>-</a:t>
            </a:r>
            <a:r>
              <a:rPr lang="de-DE" dirty="0" smtClean="0"/>
              <a:t>Forschung</a:t>
            </a:r>
            <a:r>
              <a:rPr lang="tr-TR" dirty="0" smtClean="0"/>
              <a:t> - </a:t>
            </a:r>
            <a:r>
              <a:rPr lang="tr-TR" dirty="0" err="1" smtClean="0"/>
              <a:t>Anderson</a:t>
            </a:r>
            <a:endParaRPr lang="de-DE" dirty="0"/>
          </a:p>
        </p:txBody>
      </p:sp>
      <p:sp>
        <p:nvSpPr>
          <p:cNvPr id="3" name="İçerik Yer Tutucusu 2"/>
          <p:cNvSpPr>
            <a:spLocks noGrp="1"/>
          </p:cNvSpPr>
          <p:nvPr>
            <p:ph idx="1"/>
          </p:nvPr>
        </p:nvSpPr>
        <p:spPr/>
        <p:txBody>
          <a:bodyPr>
            <a:normAutofit/>
          </a:bodyPr>
          <a:lstStyle/>
          <a:p>
            <a:r>
              <a:rPr lang="de-DE" dirty="0" smtClean="0"/>
              <a:t>Die Nation ist eine </a:t>
            </a:r>
            <a:r>
              <a:rPr lang="de-DE" b="1" i="1" dirty="0" smtClean="0"/>
              <a:t>vorgestellte</a:t>
            </a:r>
            <a:r>
              <a:rPr lang="de-DE" b="1" dirty="0" smtClean="0"/>
              <a:t> Gemeinschaft</a:t>
            </a:r>
            <a:r>
              <a:rPr lang="de-DE" dirty="0" smtClean="0"/>
              <a:t>, weil ihre Mitglieder sich niemals alle kennen können, nicht sich treffen oder voneinander hören können, und in ihrer Vorstellung dennoch das Bild inniger Verbundenheit miteinander vorherrscht</a:t>
            </a:r>
            <a:r>
              <a:rPr lang="tr-TR" dirty="0" smtClean="0"/>
              <a:t>.</a:t>
            </a:r>
          </a:p>
          <a:p>
            <a:endParaRPr lang="de-DE" dirty="0" smtClean="0"/>
          </a:p>
          <a:p>
            <a:r>
              <a:rPr lang="de-DE" dirty="0" smtClean="0"/>
              <a:t>Diese Vorstellung beeinflusst (und wird beeinflusst von) politische und kulturelle Institutionen, indem Menschen annehmen, dass sie gemeinsame Denkmuster und Einstellungen teilen und dass es eine Gemeinschaft gibt, die ähnliche Meinungen und Gefühle besitzen würde wie sie selbst</a:t>
            </a:r>
            <a:r>
              <a:rPr lang="tr-TR" dirty="0" smtClean="0"/>
              <a:t>.</a:t>
            </a:r>
            <a:endParaRPr lang="de-DE" dirty="0" smtClean="0"/>
          </a:p>
        </p:txBody>
      </p:sp>
    </p:spTree>
    <p:extLst>
      <p:ext uri="{BB962C8B-B14F-4D97-AF65-F5344CB8AC3E}">
        <p14:creationId xmlns:p14="http://schemas.microsoft.com/office/powerpoint/2010/main" val="1988817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Kritische</a:t>
            </a:r>
            <a:r>
              <a:rPr lang="tr-TR" dirty="0" smtClean="0"/>
              <a:t> </a:t>
            </a:r>
            <a:r>
              <a:rPr lang="de-DE" dirty="0" smtClean="0"/>
              <a:t>Nationalismus</a:t>
            </a:r>
            <a:r>
              <a:rPr lang="tr-TR" dirty="0" smtClean="0"/>
              <a:t>-</a:t>
            </a:r>
            <a:r>
              <a:rPr lang="de-DE" dirty="0" smtClean="0"/>
              <a:t>Forschung</a:t>
            </a:r>
            <a:r>
              <a:rPr lang="tr-TR" dirty="0" smtClean="0"/>
              <a:t> - </a:t>
            </a:r>
            <a:r>
              <a:rPr lang="tr-TR" dirty="0" err="1" smtClean="0"/>
              <a:t>Anderson</a:t>
            </a:r>
            <a:endParaRPr lang="de-DE" dirty="0"/>
          </a:p>
        </p:txBody>
      </p:sp>
      <p:sp>
        <p:nvSpPr>
          <p:cNvPr id="3" name="İçerik Yer Tutucusu 2"/>
          <p:cNvSpPr>
            <a:spLocks noGrp="1"/>
          </p:cNvSpPr>
          <p:nvPr>
            <p:ph idx="1"/>
          </p:nvPr>
        </p:nvSpPr>
        <p:spPr/>
        <p:txBody>
          <a:bodyPr>
            <a:normAutofit lnSpcReduction="10000"/>
          </a:bodyPr>
          <a:lstStyle/>
          <a:p>
            <a:r>
              <a:rPr lang="de-DE" dirty="0" smtClean="0"/>
              <a:t>Die Nation wird als </a:t>
            </a:r>
            <a:r>
              <a:rPr lang="de-DE" b="1" i="1" dirty="0" smtClean="0"/>
              <a:t>begrenzt</a:t>
            </a:r>
            <a:r>
              <a:rPr lang="de-DE" b="1" dirty="0" smtClean="0"/>
              <a:t> (limited) </a:t>
            </a:r>
            <a:r>
              <a:rPr lang="de-DE" dirty="0" smtClean="0"/>
              <a:t>vorgestellt, weil jede Nation</a:t>
            </a:r>
            <a:r>
              <a:rPr lang="tr-TR" dirty="0" smtClean="0"/>
              <a:t> </a:t>
            </a:r>
            <a:r>
              <a:rPr lang="de-DE" dirty="0" smtClean="0"/>
              <a:t>genau bestimmte Grenzen (boundaries) besitzt, hinter welchen wiederum andere Nationen liegen</a:t>
            </a:r>
            <a:r>
              <a:rPr lang="tr-TR" dirty="0" smtClean="0"/>
              <a:t>.</a:t>
            </a:r>
          </a:p>
          <a:p>
            <a:pPr marL="0" indent="0">
              <a:buNone/>
            </a:pPr>
            <a:endParaRPr lang="tr-TR" dirty="0" smtClean="0"/>
          </a:p>
          <a:p>
            <a:r>
              <a:rPr lang="de-DE" dirty="0" smtClean="0"/>
              <a:t>Eine Nation zu haben bedeutet, dass es eine andere geben muss, gegen welche sich jene in ihrer Selbstdefinition abgrenzen kann</a:t>
            </a:r>
            <a:r>
              <a:rPr lang="tr-TR" dirty="0" smtClean="0"/>
              <a:t>.</a:t>
            </a:r>
            <a:r>
              <a:rPr lang="de-DE" dirty="0" smtClean="0"/>
              <a:t> </a:t>
            </a:r>
            <a:endParaRPr lang="tr-TR" dirty="0" smtClean="0"/>
          </a:p>
          <a:p>
            <a:pPr marL="0" indent="0">
              <a:buNone/>
            </a:pPr>
            <a:endParaRPr lang="de-DE" dirty="0" smtClean="0"/>
          </a:p>
          <a:p>
            <a:r>
              <a:rPr lang="de-DE" dirty="0" smtClean="0"/>
              <a:t>Eine</a:t>
            </a:r>
            <a:r>
              <a:rPr lang="tr-TR" dirty="0" smtClean="0"/>
              <a:t> </a:t>
            </a:r>
            <a:r>
              <a:rPr lang="de-DE" dirty="0" smtClean="0"/>
              <a:t>Nation ist folglich die </a:t>
            </a:r>
            <a:r>
              <a:rPr lang="de-DE" b="1" dirty="0" smtClean="0"/>
              <a:t>soziale Konstruktion einer politischen Einheit</a:t>
            </a:r>
            <a:r>
              <a:rPr lang="de-DE" dirty="0" smtClean="0"/>
              <a:t>, und </a:t>
            </a:r>
            <a:r>
              <a:rPr lang="de-DE" b="1" dirty="0" smtClean="0"/>
              <a:t>nicht eine organische, ewig-währende natürliche</a:t>
            </a:r>
            <a:r>
              <a:rPr lang="tr-TR" b="1" dirty="0" smtClean="0"/>
              <a:t> </a:t>
            </a:r>
            <a:r>
              <a:rPr lang="de-DE" b="1" dirty="0" smtClean="0"/>
              <a:t>Einheit</a:t>
            </a:r>
            <a:r>
              <a:rPr lang="tr-TR" dirty="0" smtClean="0"/>
              <a:t>.</a:t>
            </a:r>
            <a:endParaRPr lang="de-DE" dirty="0" smtClean="0"/>
          </a:p>
        </p:txBody>
      </p:sp>
    </p:spTree>
    <p:extLst>
      <p:ext uri="{BB962C8B-B14F-4D97-AF65-F5344CB8AC3E}">
        <p14:creationId xmlns:p14="http://schemas.microsoft.com/office/powerpoint/2010/main" val="1182555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Kritische</a:t>
            </a:r>
            <a:r>
              <a:rPr lang="tr-TR" dirty="0" smtClean="0"/>
              <a:t> </a:t>
            </a:r>
            <a:r>
              <a:rPr lang="de-DE" dirty="0" smtClean="0"/>
              <a:t>Nationalismus</a:t>
            </a:r>
            <a:r>
              <a:rPr lang="tr-TR" dirty="0"/>
              <a:t>-</a:t>
            </a:r>
            <a:r>
              <a:rPr lang="de-DE" dirty="0"/>
              <a:t>Forschung</a:t>
            </a:r>
            <a:r>
              <a:rPr lang="tr-TR" dirty="0"/>
              <a:t> - Anderson</a:t>
            </a:r>
            <a:endParaRPr lang="de-DE" dirty="0"/>
          </a:p>
        </p:txBody>
      </p:sp>
      <p:sp>
        <p:nvSpPr>
          <p:cNvPr id="3" name="İçerik Yer Tutucusu 2"/>
          <p:cNvSpPr>
            <a:spLocks noGrp="1"/>
          </p:cNvSpPr>
          <p:nvPr>
            <p:ph idx="1"/>
          </p:nvPr>
        </p:nvSpPr>
        <p:spPr/>
        <p:txBody>
          <a:bodyPr>
            <a:normAutofit/>
          </a:bodyPr>
          <a:lstStyle/>
          <a:p>
            <a:r>
              <a:rPr lang="de-DE" dirty="0" smtClean="0"/>
              <a:t>Die Nation </a:t>
            </a:r>
            <a:r>
              <a:rPr lang="de-DE" dirty="0"/>
              <a:t>ist </a:t>
            </a:r>
            <a:r>
              <a:rPr lang="de-DE" b="1" i="1" dirty="0" smtClean="0"/>
              <a:t>souverän</a:t>
            </a:r>
            <a:r>
              <a:rPr lang="de-DE" dirty="0"/>
              <a:t>, weil ihr Begriff in einer Zeit geboren wurde, als Aufklärung und Revolution die Legitimität der </a:t>
            </a:r>
            <a:r>
              <a:rPr lang="de-DE" dirty="0" smtClean="0"/>
              <a:t>göttlich geordneten, hierarchisch dynastischen Reiche zerstörten. Maßstab </a:t>
            </a:r>
            <a:r>
              <a:rPr lang="de-DE" dirty="0"/>
              <a:t>und Symbol dieser Freiheit ist der souveräne </a:t>
            </a:r>
            <a:r>
              <a:rPr lang="de-DE" dirty="0" smtClean="0"/>
              <a:t>Staat</a:t>
            </a:r>
            <a:r>
              <a:rPr lang="tr-TR" dirty="0" smtClean="0"/>
              <a:t>.</a:t>
            </a:r>
            <a:endParaRPr lang="de-DE" dirty="0" smtClean="0"/>
          </a:p>
          <a:p>
            <a:pPr marL="0" indent="0">
              <a:buNone/>
            </a:pPr>
            <a:endParaRPr lang="de-DE" dirty="0" smtClean="0"/>
          </a:p>
          <a:p>
            <a:r>
              <a:rPr lang="de-DE" dirty="0" smtClean="0"/>
              <a:t>Die Nation wurde also zu einer </a:t>
            </a:r>
            <a:r>
              <a:rPr lang="de-DE" b="1" dirty="0" smtClean="0"/>
              <a:t>neuen Möglichkeit, staatliche Souveränität und Herrschaft zu konzeptualisieren</a:t>
            </a:r>
            <a:r>
              <a:rPr lang="de-DE" dirty="0" smtClean="0"/>
              <a:t>. Diese Herrschaft war auf eine Bevölkerung und ein Territorium begrenzt, über die der Staat im Namen dieser Nation legitim</a:t>
            </a:r>
            <a:r>
              <a:rPr lang="tr-TR" dirty="0" smtClean="0"/>
              <a:t> </a:t>
            </a:r>
            <a:r>
              <a:rPr lang="de-DE" dirty="0" smtClean="0"/>
              <a:t>Macht ausüben konnte</a:t>
            </a:r>
            <a:r>
              <a:rPr lang="tr-TR" dirty="0" smtClean="0"/>
              <a:t>.</a:t>
            </a:r>
            <a:endParaRPr lang="de-DE" dirty="0" smtClean="0"/>
          </a:p>
        </p:txBody>
      </p:sp>
    </p:spTree>
    <p:extLst>
      <p:ext uri="{BB962C8B-B14F-4D97-AF65-F5344CB8AC3E}">
        <p14:creationId xmlns:p14="http://schemas.microsoft.com/office/powerpoint/2010/main" val="2760869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Kritische</a:t>
            </a:r>
            <a:r>
              <a:rPr lang="tr-TR" dirty="0" smtClean="0"/>
              <a:t> </a:t>
            </a:r>
            <a:r>
              <a:rPr lang="de-DE" dirty="0" smtClean="0"/>
              <a:t>Nationalismus</a:t>
            </a:r>
            <a:r>
              <a:rPr lang="tr-TR" dirty="0"/>
              <a:t>-</a:t>
            </a:r>
            <a:r>
              <a:rPr lang="de-DE" dirty="0"/>
              <a:t>Forschung</a:t>
            </a:r>
            <a:r>
              <a:rPr lang="tr-TR" dirty="0"/>
              <a:t> - Anderson</a:t>
            </a:r>
            <a:endParaRPr lang="de-DE" dirty="0"/>
          </a:p>
        </p:txBody>
      </p:sp>
      <p:sp>
        <p:nvSpPr>
          <p:cNvPr id="3" name="İçerik Yer Tutucusu 2"/>
          <p:cNvSpPr>
            <a:spLocks noGrp="1"/>
          </p:cNvSpPr>
          <p:nvPr>
            <p:ph idx="1"/>
          </p:nvPr>
        </p:nvSpPr>
        <p:spPr/>
        <p:txBody>
          <a:bodyPr>
            <a:normAutofit/>
          </a:bodyPr>
          <a:lstStyle/>
          <a:p>
            <a:r>
              <a:rPr lang="de-DE" dirty="0" smtClean="0"/>
              <a:t>Die Nation </a:t>
            </a:r>
            <a:r>
              <a:rPr lang="de-DE" dirty="0"/>
              <a:t>ist eine </a:t>
            </a:r>
            <a:r>
              <a:rPr lang="de-DE" b="1" i="1" dirty="0" smtClean="0"/>
              <a:t>Gemeinschaft</a:t>
            </a:r>
            <a:r>
              <a:rPr lang="de-DE" b="1" dirty="0"/>
              <a:t>, </a:t>
            </a:r>
            <a:r>
              <a:rPr lang="de-DE" b="1" dirty="0" smtClean="0"/>
              <a:t>weil </a:t>
            </a:r>
            <a:r>
              <a:rPr lang="de-DE" b="1" dirty="0"/>
              <a:t>sie, unabhängig von realer Ungleichheit und Ausbeutung, als ‚kameradschaftlicher‘ Verbund von Gleichen verstanden </a:t>
            </a:r>
            <a:r>
              <a:rPr lang="de-DE" b="1" dirty="0" smtClean="0"/>
              <a:t>wird</a:t>
            </a:r>
            <a:r>
              <a:rPr lang="tr-TR" dirty="0" smtClean="0"/>
              <a:t>.</a:t>
            </a:r>
            <a:endParaRPr lang="de-DE" dirty="0" smtClean="0"/>
          </a:p>
          <a:p>
            <a:endParaRPr lang="en-US" dirty="0" smtClean="0"/>
          </a:p>
          <a:p>
            <a:r>
              <a:rPr lang="de-DE" dirty="0" smtClean="0"/>
              <a:t>Diese Verbrüderung machte in den letzten zwei Jahrhunderten so viel Selbstopferungen für „die Nation“ möglich</a:t>
            </a:r>
            <a:r>
              <a:rPr lang="tr-TR" dirty="0" smtClean="0"/>
              <a:t>.</a:t>
            </a:r>
            <a:endParaRPr lang="de-DE" dirty="0" smtClean="0"/>
          </a:p>
          <a:p>
            <a:pPr marL="0" indent="0">
              <a:buNone/>
            </a:pPr>
            <a:r>
              <a:rPr lang="de-DE" dirty="0" smtClean="0">
                <a:sym typeface="Wingdings" panose="05000000000000000000" pitchFamily="2" charset="2"/>
              </a:rPr>
              <a:t>	 Nationale Mitbürger sind </a:t>
            </a:r>
            <a:r>
              <a:rPr lang="tr-TR" dirty="0" smtClean="0">
                <a:sym typeface="Wingdings" panose="05000000000000000000" pitchFamily="2" charset="2"/>
              </a:rPr>
              <a:t>«</a:t>
            </a:r>
            <a:r>
              <a:rPr lang="de-DE" dirty="0" smtClean="0">
                <a:sym typeface="Wingdings" panose="05000000000000000000" pitchFamily="2" charset="2"/>
              </a:rPr>
              <a:t>gleich</a:t>
            </a:r>
            <a:r>
              <a:rPr lang="tr-TR" dirty="0" smtClean="0">
                <a:sym typeface="Wingdings" panose="05000000000000000000" pitchFamily="2" charset="2"/>
              </a:rPr>
              <a:t>»</a:t>
            </a:r>
            <a:r>
              <a:rPr lang="de-DE" dirty="0" smtClean="0">
                <a:sym typeface="Wingdings" panose="05000000000000000000" pitchFamily="2" charset="2"/>
              </a:rPr>
              <a:t>, Klassenunterschiede </a:t>
            </a:r>
            <a:r>
              <a:rPr lang="tr-TR" dirty="0" smtClean="0">
                <a:sym typeface="Wingdings" panose="05000000000000000000" pitchFamily="2" charset="2"/>
              </a:rPr>
              <a:t>	</a:t>
            </a:r>
            <a:r>
              <a:rPr lang="de-DE" dirty="0" smtClean="0">
                <a:sym typeface="Wingdings" panose="05000000000000000000" pitchFamily="2" charset="2"/>
              </a:rPr>
              <a:t>werden marginalisiert, es geht nur um den gemeinschaftlichen </a:t>
            </a:r>
            <a:r>
              <a:rPr lang="tr-TR" dirty="0" smtClean="0">
                <a:sym typeface="Wingdings" panose="05000000000000000000" pitchFamily="2" charset="2"/>
              </a:rPr>
              <a:t>	</a:t>
            </a:r>
            <a:r>
              <a:rPr lang="de-DE" dirty="0" smtClean="0">
                <a:sym typeface="Wingdings" panose="05000000000000000000" pitchFamily="2" charset="2"/>
              </a:rPr>
              <a:t>Kampf für den </a:t>
            </a:r>
            <a:r>
              <a:rPr lang="tr-TR" dirty="0" smtClean="0">
                <a:sym typeface="Wingdings" panose="05000000000000000000" pitchFamily="2" charset="2"/>
              </a:rPr>
              <a:t>«</a:t>
            </a:r>
            <a:r>
              <a:rPr lang="de-DE" dirty="0" smtClean="0">
                <a:sym typeface="Wingdings" panose="05000000000000000000" pitchFamily="2" charset="2"/>
              </a:rPr>
              <a:t>nationalen Stolz</a:t>
            </a:r>
            <a:r>
              <a:rPr lang="tr-TR" dirty="0" smtClean="0">
                <a:sym typeface="Wingdings" panose="05000000000000000000" pitchFamily="2" charset="2"/>
              </a:rPr>
              <a:t>»</a:t>
            </a:r>
            <a:r>
              <a:rPr lang="tr-TR" dirty="0">
                <a:sym typeface="Wingdings" panose="05000000000000000000" pitchFamily="2" charset="2"/>
              </a:rPr>
              <a:t>.</a:t>
            </a:r>
            <a:endParaRPr lang="de-DE" dirty="0" smtClean="0"/>
          </a:p>
        </p:txBody>
      </p:sp>
    </p:spTree>
    <p:extLst>
      <p:ext uri="{BB962C8B-B14F-4D97-AF65-F5344CB8AC3E}">
        <p14:creationId xmlns:p14="http://schemas.microsoft.com/office/powerpoint/2010/main" val="2758722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sz="3600" dirty="0">
                <a:solidFill>
                  <a:prstClr val="black"/>
                </a:solidFill>
              </a:rPr>
              <a:t>Marx / Engels: Das kommunistische Manifest, 1848</a:t>
            </a:r>
            <a:endParaRPr lang="de-DE" dirty="0"/>
          </a:p>
        </p:txBody>
      </p:sp>
      <p:sp>
        <p:nvSpPr>
          <p:cNvPr id="3" name="İçerik Yer Tutucusu 2"/>
          <p:cNvSpPr>
            <a:spLocks noGrp="1"/>
          </p:cNvSpPr>
          <p:nvPr>
            <p:ph idx="1"/>
          </p:nvPr>
        </p:nvSpPr>
        <p:spPr/>
        <p:txBody>
          <a:bodyPr/>
          <a:lstStyle/>
          <a:p>
            <a:r>
              <a:rPr lang="tr-TR" dirty="0"/>
              <a:t>Kapitel 3: «</a:t>
            </a:r>
            <a:r>
              <a:rPr lang="de-DE" dirty="0"/>
              <a:t>Freier und Sklave, Patrizier und Plebejer, Baron und Leibeigener, Zunftbürger und Gesell, kurz, Unterdrücker und Unterdrückte standen in stetem Gegensatz zueinander, führten einen ununterbrochenen, bald versteckten, bald offenen Kampf, einen Kampf, der </a:t>
            </a:r>
            <a:r>
              <a:rPr lang="de-DE" dirty="0" smtClean="0"/>
              <a:t>jedes Mal </a:t>
            </a:r>
            <a:r>
              <a:rPr lang="de-DE" dirty="0"/>
              <a:t>mit einer revolutionären Umgestaltung der ganzen Gesellschaft endete oder mit dem gemeinsamen Untergang der kämpfenden Klassen.</a:t>
            </a:r>
            <a:r>
              <a:rPr lang="tr-TR" dirty="0" smtClean="0"/>
              <a:t>»</a:t>
            </a:r>
          </a:p>
          <a:p>
            <a:pPr marL="0" indent="0">
              <a:buNone/>
            </a:pPr>
            <a:endParaRPr lang="de-DE" dirty="0"/>
          </a:p>
          <a:p>
            <a:pPr marL="0" indent="0">
              <a:buNone/>
            </a:pPr>
            <a:r>
              <a:rPr lang="tr-TR" dirty="0" smtClean="0">
                <a:sym typeface="Wingdings" panose="05000000000000000000" pitchFamily="2" charset="2"/>
              </a:rPr>
              <a:t>	 </a:t>
            </a:r>
            <a:r>
              <a:rPr lang="de-DE" b="1" dirty="0" smtClean="0"/>
              <a:t>Fortgang der Geschichte = fortlaufender Klassenkampf</a:t>
            </a:r>
            <a:endParaRPr lang="de-DE" b="1" dirty="0"/>
          </a:p>
        </p:txBody>
      </p:sp>
    </p:spTree>
    <p:extLst>
      <p:ext uri="{BB962C8B-B14F-4D97-AF65-F5344CB8AC3E}">
        <p14:creationId xmlns:p14="http://schemas.microsoft.com/office/powerpoint/2010/main" val="1808298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Nationalismus </a:t>
            </a:r>
            <a:r>
              <a:rPr lang="de-DE" dirty="0" smtClean="0"/>
              <a:t>im 19. Jahrhundert</a:t>
            </a:r>
            <a:r>
              <a:rPr lang="tr-TR" dirty="0" smtClean="0"/>
              <a:t> - </a:t>
            </a:r>
            <a:r>
              <a:rPr lang="tr-TR" dirty="0" err="1" smtClean="0"/>
              <a:t>Anderson</a:t>
            </a:r>
            <a:endParaRPr lang="de-DE" dirty="0"/>
          </a:p>
        </p:txBody>
      </p:sp>
      <p:sp>
        <p:nvSpPr>
          <p:cNvPr id="3" name="İçerik Yer Tutucusu 2"/>
          <p:cNvSpPr>
            <a:spLocks noGrp="1"/>
          </p:cNvSpPr>
          <p:nvPr>
            <p:ph idx="1"/>
          </p:nvPr>
        </p:nvSpPr>
        <p:spPr/>
        <p:txBody>
          <a:bodyPr/>
          <a:lstStyle/>
          <a:p>
            <a:r>
              <a:rPr lang="de-DE" dirty="0" smtClean="0"/>
              <a:t>Zentrale Funktion der Nation in dieser Entwicklung</a:t>
            </a:r>
            <a:r>
              <a:rPr lang="tr-TR" dirty="0" smtClean="0"/>
              <a:t> </a:t>
            </a:r>
            <a:r>
              <a:rPr lang="de-DE" dirty="0" smtClean="0"/>
              <a:t>ist die </a:t>
            </a:r>
            <a:r>
              <a:rPr lang="de-DE" b="1" dirty="0" smtClean="0"/>
              <a:t>Legitimierung politischer und ökonomischer Herrschaft</a:t>
            </a:r>
            <a:r>
              <a:rPr lang="tr-TR" dirty="0" smtClean="0"/>
              <a:t>.</a:t>
            </a:r>
            <a:r>
              <a:rPr lang="de-DE" dirty="0" smtClean="0"/>
              <a:t> </a:t>
            </a:r>
            <a:endParaRPr lang="tr-TR" dirty="0" smtClean="0"/>
          </a:p>
          <a:p>
            <a:pPr marL="0" indent="0">
              <a:buNone/>
            </a:pPr>
            <a:endParaRPr lang="tr-TR" dirty="0" smtClean="0"/>
          </a:p>
          <a:p>
            <a:r>
              <a:rPr lang="de-DE" dirty="0" smtClean="0"/>
              <a:t>Dabei dient die Berufung auf die Nation als kollektiver</a:t>
            </a:r>
            <a:r>
              <a:rPr lang="tr-TR" dirty="0" smtClean="0"/>
              <a:t> </a:t>
            </a:r>
            <a:r>
              <a:rPr lang="de-DE" dirty="0" smtClean="0"/>
              <a:t>Wert und ihre quasi-religiöse Aufladung dazu, ökonomischer Ungleichheit Sinn zu verleihen, bzw. </a:t>
            </a:r>
            <a:r>
              <a:rPr lang="de-DE" b="1" dirty="0" smtClean="0"/>
              <a:t>ökonomische Ungleichheit durch nationale Gleichheit zu überdecken und die politischen und ökonomischen Interessen des Wirtschafts- und Bildungsbürgertums als allgemeine Interessen zu formulieren</a:t>
            </a:r>
            <a:r>
              <a:rPr lang="tr-TR" dirty="0" smtClean="0"/>
              <a:t>.</a:t>
            </a:r>
            <a:endParaRPr lang="de-DE" dirty="0" smtClean="0"/>
          </a:p>
          <a:p>
            <a:endParaRPr lang="de-DE" dirty="0"/>
          </a:p>
        </p:txBody>
      </p:sp>
    </p:spTree>
    <p:extLst>
      <p:ext uri="{BB962C8B-B14F-4D97-AF65-F5344CB8AC3E}">
        <p14:creationId xmlns:p14="http://schemas.microsoft.com/office/powerpoint/2010/main" val="3156956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1" y="-1"/>
            <a:ext cx="4893733" cy="6852454"/>
          </a:xfrm>
          <a:prstGeom prst="rect">
            <a:avLst/>
          </a:prstGeom>
        </p:spPr>
      </p:pic>
      <p:sp>
        <p:nvSpPr>
          <p:cNvPr id="5" name="Unvan 4"/>
          <p:cNvSpPr>
            <a:spLocks noGrp="1"/>
          </p:cNvSpPr>
          <p:nvPr>
            <p:ph type="title"/>
          </p:nvPr>
        </p:nvSpPr>
        <p:spPr>
          <a:xfrm>
            <a:off x="0" y="0"/>
            <a:ext cx="5367867" cy="6852453"/>
          </a:xfrm>
        </p:spPr>
        <p:txBody>
          <a:bodyPr/>
          <a:lstStyle/>
          <a:p>
            <a:r>
              <a:rPr lang="de-DE" dirty="0" smtClean="0"/>
              <a:t>Karikatur im österreichischen Satiremagazin Kikeriki</a:t>
            </a:r>
            <a:r>
              <a:rPr lang="tr-TR" dirty="0" smtClean="0"/>
              <a:t>, 1870</a:t>
            </a:r>
            <a:endParaRPr lang="de-DE" dirty="0"/>
          </a:p>
        </p:txBody>
      </p:sp>
    </p:spTree>
    <p:extLst>
      <p:ext uri="{BB962C8B-B14F-4D97-AF65-F5344CB8AC3E}">
        <p14:creationId xmlns:p14="http://schemas.microsoft.com/office/powerpoint/2010/main" val="539407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Nationalismus im 19. Jahrhundert</a:t>
            </a:r>
            <a:r>
              <a:rPr lang="tr-TR" dirty="0" smtClean="0"/>
              <a:t> - </a:t>
            </a:r>
            <a:r>
              <a:rPr lang="tr-TR" dirty="0" err="1" smtClean="0"/>
              <a:t>Anderson</a:t>
            </a:r>
            <a:endParaRPr lang="de-DE" dirty="0"/>
          </a:p>
        </p:txBody>
      </p:sp>
      <p:sp>
        <p:nvSpPr>
          <p:cNvPr id="3" name="İçerik Yer Tutucusu 2"/>
          <p:cNvSpPr>
            <a:spLocks noGrp="1"/>
          </p:cNvSpPr>
          <p:nvPr>
            <p:ph idx="1"/>
          </p:nvPr>
        </p:nvSpPr>
        <p:spPr/>
        <p:txBody>
          <a:bodyPr/>
          <a:lstStyle/>
          <a:p>
            <a:r>
              <a:rPr lang="de-DE" dirty="0" smtClean="0"/>
              <a:t>Nationalismus ist demnach </a:t>
            </a:r>
            <a:r>
              <a:rPr lang="de-DE" b="1" dirty="0" smtClean="0"/>
              <a:t>eine Herrschaft, die durch Internalisierung ertragbar gemacht wird</a:t>
            </a:r>
            <a:r>
              <a:rPr lang="tr-TR" dirty="0" smtClean="0"/>
              <a:t>.</a:t>
            </a:r>
            <a:endParaRPr lang="de-DE" dirty="0" smtClean="0"/>
          </a:p>
          <a:p>
            <a:pPr marL="0" indent="0">
              <a:buNone/>
            </a:pPr>
            <a:endParaRPr lang="tr-TR" dirty="0" smtClean="0"/>
          </a:p>
          <a:p>
            <a:r>
              <a:rPr lang="de-DE" dirty="0" smtClean="0"/>
              <a:t>Die</a:t>
            </a:r>
            <a:r>
              <a:rPr lang="tr-TR" dirty="0" smtClean="0"/>
              <a:t> </a:t>
            </a:r>
            <a:r>
              <a:rPr lang="de-DE" dirty="0" smtClean="0"/>
              <a:t>nationale </a:t>
            </a:r>
            <a:r>
              <a:rPr lang="de-DE" dirty="0"/>
              <a:t>Zugehörigkeit </a:t>
            </a:r>
            <a:r>
              <a:rPr lang="de-DE" dirty="0" smtClean="0"/>
              <a:t>dient jedoch ebenso als </a:t>
            </a:r>
            <a:r>
              <a:rPr lang="de-DE" b="1" dirty="0"/>
              <a:t>Legitimation für </a:t>
            </a:r>
            <a:r>
              <a:rPr lang="de-DE" b="1" dirty="0" smtClean="0"/>
              <a:t>den Erhalt</a:t>
            </a:r>
            <a:r>
              <a:rPr lang="tr-TR" b="1" dirty="0" smtClean="0"/>
              <a:t> </a:t>
            </a:r>
            <a:r>
              <a:rPr lang="de-DE" b="1" dirty="0" smtClean="0"/>
              <a:t>sozialer </a:t>
            </a:r>
            <a:r>
              <a:rPr lang="de-DE" b="1" dirty="0"/>
              <a:t>Rechte und politischer </a:t>
            </a:r>
            <a:r>
              <a:rPr lang="de-DE" b="1" dirty="0" smtClean="0"/>
              <a:t>Teilhabe</a:t>
            </a:r>
            <a:r>
              <a:rPr lang="tr-TR" dirty="0" smtClean="0"/>
              <a:t>.</a:t>
            </a:r>
          </a:p>
          <a:p>
            <a:pPr marL="0" indent="0">
              <a:buNone/>
            </a:pPr>
            <a:endParaRPr lang="tr-TR" dirty="0" smtClean="0"/>
          </a:p>
          <a:p>
            <a:r>
              <a:rPr lang="de-DE" dirty="0" smtClean="0"/>
              <a:t>Es handelt sich folglich um ein Spannungsfeld</a:t>
            </a:r>
            <a:r>
              <a:rPr lang="tr-TR" dirty="0" smtClean="0"/>
              <a:t> </a:t>
            </a:r>
            <a:r>
              <a:rPr lang="de-DE" dirty="0" smtClean="0"/>
              <a:t>zwischen </a:t>
            </a:r>
            <a:r>
              <a:rPr lang="de-DE" dirty="0"/>
              <a:t>Anerkennung und Herrschaft, sozialer Realität und </a:t>
            </a:r>
            <a:r>
              <a:rPr lang="de-DE" dirty="0" smtClean="0"/>
              <a:t>Konstruktion</a:t>
            </a:r>
            <a:r>
              <a:rPr lang="tr-TR" dirty="0" smtClean="0"/>
              <a:t>,</a:t>
            </a:r>
            <a:r>
              <a:rPr lang="de-DE" dirty="0" smtClean="0"/>
              <a:t> Teilhabe </a:t>
            </a:r>
            <a:r>
              <a:rPr lang="de-DE" dirty="0"/>
              <a:t>und </a:t>
            </a:r>
            <a:r>
              <a:rPr lang="de-DE" dirty="0" smtClean="0"/>
              <a:t>Exklusion</a:t>
            </a:r>
            <a:r>
              <a:rPr lang="tr-TR" dirty="0" smtClean="0"/>
              <a:t>.</a:t>
            </a:r>
            <a:endParaRPr lang="de-DE" dirty="0"/>
          </a:p>
        </p:txBody>
      </p:sp>
    </p:spTree>
    <p:extLst>
      <p:ext uri="{BB962C8B-B14F-4D97-AF65-F5344CB8AC3E}">
        <p14:creationId xmlns:p14="http://schemas.microsoft.com/office/powerpoint/2010/main" val="1347736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Verständnisfragen</a:t>
            </a:r>
            <a:endParaRPr lang="de-DE" dirty="0"/>
          </a:p>
        </p:txBody>
      </p:sp>
      <p:sp>
        <p:nvSpPr>
          <p:cNvPr id="3" name="İçerik Yer Tutucusu 2"/>
          <p:cNvSpPr>
            <a:spLocks noGrp="1"/>
          </p:cNvSpPr>
          <p:nvPr>
            <p:ph idx="1"/>
          </p:nvPr>
        </p:nvSpPr>
        <p:spPr/>
        <p:txBody>
          <a:bodyPr/>
          <a:lstStyle/>
          <a:p>
            <a:endParaRPr lang="tr-TR" dirty="0" smtClean="0"/>
          </a:p>
          <a:p>
            <a:r>
              <a:rPr lang="de-DE" dirty="0" smtClean="0"/>
              <a:t>Wie </a:t>
            </a:r>
            <a:r>
              <a:rPr lang="de-DE" dirty="0" smtClean="0"/>
              <a:t>würde Benedict Anderson (beeinflusst vom Marxismus) erklären, dass das deutsche Bürgertum im 19. Jahrhundert für die Gründung eines deutschen Nationalstaates war</a:t>
            </a:r>
            <a:r>
              <a:rPr lang="tr-TR" dirty="0" smtClean="0"/>
              <a:t>?</a:t>
            </a:r>
          </a:p>
          <a:p>
            <a:endParaRPr lang="tr-TR" dirty="0" smtClean="0"/>
          </a:p>
          <a:p>
            <a:r>
              <a:rPr lang="de-DE" dirty="0" smtClean="0"/>
              <a:t>Wie könnte ein Kritiker des Marxismus erklären, dass das deutsche </a:t>
            </a:r>
            <a:r>
              <a:rPr lang="tr-TR" dirty="0" smtClean="0"/>
              <a:t>Bürgertum </a:t>
            </a:r>
            <a:r>
              <a:rPr lang="de-DE" dirty="0"/>
              <a:t>für die Gründung eines deutschen Nationalstaates </a:t>
            </a:r>
            <a:r>
              <a:rPr lang="de-DE" dirty="0" smtClean="0"/>
              <a:t>war</a:t>
            </a:r>
            <a:r>
              <a:rPr lang="tr-TR" dirty="0" smtClean="0"/>
              <a:t>?</a:t>
            </a:r>
            <a:endParaRPr lang="de-DE" dirty="0"/>
          </a:p>
        </p:txBody>
      </p:sp>
    </p:spTree>
    <p:extLst>
      <p:ext uri="{BB962C8B-B14F-4D97-AF65-F5344CB8AC3E}">
        <p14:creationId xmlns:p14="http://schemas.microsoft.com/office/powerpoint/2010/main" val="1615015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de-DE" sz="4000" dirty="0" smtClean="0"/>
              <a:t>Nicht-marxistische Vorstellung von Nationalismus</a:t>
            </a:r>
            <a:endParaRPr lang="de-DE" sz="4000" dirty="0"/>
          </a:p>
        </p:txBody>
      </p:sp>
      <p:sp>
        <p:nvSpPr>
          <p:cNvPr id="3" name="İçerik Yer Tutucusu 2"/>
          <p:cNvSpPr>
            <a:spLocks noGrp="1"/>
          </p:cNvSpPr>
          <p:nvPr>
            <p:ph idx="1"/>
          </p:nvPr>
        </p:nvSpPr>
        <p:spPr/>
        <p:txBody>
          <a:bodyPr>
            <a:normAutofit fontScale="92500" lnSpcReduction="10000"/>
          </a:bodyPr>
          <a:lstStyle/>
          <a:p>
            <a:r>
              <a:rPr lang="de-DE" dirty="0" smtClean="0"/>
              <a:t>Nationalismus ist eine </a:t>
            </a:r>
            <a:r>
              <a:rPr lang="de-DE" b="1" dirty="0" smtClean="0"/>
              <a:t>Ideologie</a:t>
            </a:r>
            <a:r>
              <a:rPr lang="de-DE" dirty="0" smtClean="0"/>
              <a:t>, die eine </a:t>
            </a:r>
            <a:r>
              <a:rPr lang="de-DE" b="1" dirty="0" smtClean="0"/>
              <a:t>Identifizierung und Solidarisierung aller Mitglieder einer Nation </a:t>
            </a:r>
            <a:r>
              <a:rPr lang="de-DE" dirty="0" smtClean="0"/>
              <a:t>anstrebt und letztere mit einem </a:t>
            </a:r>
            <a:r>
              <a:rPr lang="de-DE" b="1" dirty="0" smtClean="0"/>
              <a:t>souveränen Staat </a:t>
            </a:r>
            <a:r>
              <a:rPr lang="de-DE" dirty="0" smtClean="0"/>
              <a:t>verbinden will. </a:t>
            </a:r>
            <a:endParaRPr lang="tr-TR" dirty="0" smtClean="0"/>
          </a:p>
          <a:p>
            <a:endParaRPr lang="tr-TR" dirty="0" smtClean="0"/>
          </a:p>
          <a:p>
            <a:r>
              <a:rPr lang="de-DE" dirty="0" smtClean="0"/>
              <a:t>Als Ideologie ist er also ein Weltbild, das die </a:t>
            </a:r>
            <a:r>
              <a:rPr lang="de-DE" b="1" dirty="0" smtClean="0"/>
              <a:t>Wandlung von Machtverhältnissen</a:t>
            </a:r>
            <a:r>
              <a:rPr lang="de-DE" dirty="0" smtClean="0"/>
              <a:t> zum Ziel hat</a:t>
            </a:r>
            <a:r>
              <a:rPr lang="tr-TR" dirty="0" smtClean="0"/>
              <a:t>.</a:t>
            </a:r>
          </a:p>
          <a:p>
            <a:endParaRPr lang="tr-TR" dirty="0" smtClean="0"/>
          </a:p>
          <a:p>
            <a:r>
              <a:rPr lang="de-DE" dirty="0" smtClean="0"/>
              <a:t>Im 19. Jahrhundert kam es zu europäischen Nationen-Gründungen, die ein stärker </a:t>
            </a:r>
            <a:r>
              <a:rPr lang="de-DE" b="1" dirty="0" smtClean="0"/>
              <a:t>ethnisches Verständnis</a:t>
            </a:r>
            <a:r>
              <a:rPr lang="tr-TR" b="1" dirty="0" smtClean="0"/>
              <a:t> </a:t>
            </a:r>
            <a:r>
              <a:rPr lang="tr-TR" dirty="0" smtClean="0"/>
              <a:t>(</a:t>
            </a:r>
            <a:r>
              <a:rPr lang="de-DE" dirty="0" smtClean="0"/>
              <a:t>im Gegensatz zu einem </a:t>
            </a:r>
            <a:r>
              <a:rPr lang="de-DE" b="1" dirty="0" smtClean="0"/>
              <a:t>staatsbürgerlichen Verständnis</a:t>
            </a:r>
            <a:r>
              <a:rPr lang="tr-TR" dirty="0" smtClean="0"/>
              <a:t>) </a:t>
            </a:r>
            <a:r>
              <a:rPr lang="de-DE" dirty="0" smtClean="0"/>
              <a:t>von Nation transportierten, so zum Beispiel </a:t>
            </a:r>
            <a:r>
              <a:rPr lang="de-DE" b="1" dirty="0" smtClean="0"/>
              <a:t>die deutsche Kulturnation</a:t>
            </a:r>
            <a:r>
              <a:rPr lang="de-DE" dirty="0" smtClean="0"/>
              <a:t>. </a:t>
            </a:r>
            <a:endParaRPr lang="tr-TR" dirty="0" smtClean="0"/>
          </a:p>
          <a:p>
            <a:endParaRPr lang="tr-TR" dirty="0" smtClean="0"/>
          </a:p>
        </p:txBody>
      </p:sp>
    </p:spTree>
    <p:extLst>
      <p:ext uri="{BB962C8B-B14F-4D97-AF65-F5344CB8AC3E}">
        <p14:creationId xmlns:p14="http://schemas.microsoft.com/office/powerpoint/2010/main" val="3086054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de-DE" sz="4000" dirty="0" smtClean="0"/>
              <a:t>Nicht-marxistische Vorstellung von Nationalismus</a:t>
            </a:r>
            <a:endParaRPr lang="de-DE" sz="4000" dirty="0"/>
          </a:p>
        </p:txBody>
      </p:sp>
      <p:sp>
        <p:nvSpPr>
          <p:cNvPr id="3" name="İçerik Yer Tutucusu 2"/>
          <p:cNvSpPr>
            <a:spLocks noGrp="1"/>
          </p:cNvSpPr>
          <p:nvPr>
            <p:ph idx="1"/>
          </p:nvPr>
        </p:nvSpPr>
        <p:spPr/>
        <p:txBody>
          <a:bodyPr>
            <a:normAutofit/>
          </a:bodyPr>
          <a:lstStyle/>
          <a:p>
            <a:r>
              <a:rPr lang="de-DE" dirty="0" smtClean="0"/>
              <a:t>Je nach Entstehungsgeschichte des jeweiligen Nationalismus ist die Identität der Nation, die durch den Nationalismus befördert wird, unterschiedlich ausgefüllt.</a:t>
            </a:r>
            <a:endParaRPr lang="tr-TR" dirty="0" smtClean="0"/>
          </a:p>
          <a:p>
            <a:r>
              <a:rPr lang="de-DE" dirty="0" smtClean="0"/>
              <a:t>Historisch </a:t>
            </a:r>
            <a:r>
              <a:rPr lang="de-DE" dirty="0"/>
              <a:t>erreichten nationalistische Ideen </a:t>
            </a:r>
            <a:r>
              <a:rPr lang="de-DE" b="1" dirty="0"/>
              <a:t>erstmals im ausgehenden 18. Jahrhundert</a:t>
            </a:r>
            <a:r>
              <a:rPr lang="de-DE" dirty="0"/>
              <a:t> im Zusammenhang mit dem Amerikanischen Unabhängigkeitskrieg und der Französischen Revolution politisch bedeutsame Auswirkungen. </a:t>
            </a:r>
          </a:p>
          <a:p>
            <a:r>
              <a:rPr lang="de-DE" dirty="0" smtClean="0"/>
              <a:t>Außerhalb Europas entstanden durch </a:t>
            </a:r>
            <a:r>
              <a:rPr lang="de-DE" b="1" dirty="0" smtClean="0"/>
              <a:t>Unabhängigkeitsbestrebungen</a:t>
            </a:r>
            <a:r>
              <a:rPr lang="de-DE" dirty="0" smtClean="0"/>
              <a:t> vom Kolonialismus Nationalismus-Bewegungen (</a:t>
            </a:r>
            <a:r>
              <a:rPr lang="de-DE" dirty="0" smtClean="0">
                <a:sym typeface="Wingdings" panose="05000000000000000000" pitchFamily="2" charset="2"/>
              </a:rPr>
              <a:t> z.B. USA)</a:t>
            </a:r>
            <a:r>
              <a:rPr lang="de-DE" dirty="0" smtClean="0"/>
              <a:t>. </a:t>
            </a:r>
            <a:endParaRPr lang="tr-TR" dirty="0" smtClean="0"/>
          </a:p>
        </p:txBody>
      </p:sp>
    </p:spTree>
    <p:extLst>
      <p:ext uri="{BB962C8B-B14F-4D97-AF65-F5344CB8AC3E}">
        <p14:creationId xmlns:p14="http://schemas.microsoft.com/office/powerpoint/2010/main" val="456654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de-DE" sz="4000" dirty="0" smtClean="0"/>
              <a:t>Nicht-marxistische Vorstellung von Nationalismus</a:t>
            </a:r>
            <a:endParaRPr lang="de-DE" sz="4000" dirty="0"/>
          </a:p>
        </p:txBody>
      </p:sp>
      <p:sp>
        <p:nvSpPr>
          <p:cNvPr id="3" name="İçerik Yer Tutucusu 2"/>
          <p:cNvSpPr>
            <a:spLocks noGrp="1"/>
          </p:cNvSpPr>
          <p:nvPr>
            <p:ph idx="1"/>
          </p:nvPr>
        </p:nvSpPr>
        <p:spPr/>
        <p:txBody>
          <a:bodyPr>
            <a:normAutofit/>
          </a:bodyPr>
          <a:lstStyle/>
          <a:p>
            <a:r>
              <a:rPr lang="de-DE" dirty="0" smtClean="0"/>
              <a:t>In Europa bekam der Nationalismus einen erheblichen Schub durch die Ideen der Französischen Revolution. In ihrer Folge wurde die </a:t>
            </a:r>
            <a:r>
              <a:rPr lang="de-DE" b="1" dirty="0" smtClean="0"/>
              <a:t>Idee der Volkssouveränität</a:t>
            </a:r>
            <a:r>
              <a:rPr lang="de-DE" dirty="0" smtClean="0"/>
              <a:t> populär, welche sowohl einen demokratischen als auch einen nationalen Ansatz hat.</a:t>
            </a:r>
            <a:endParaRPr lang="tr-TR" dirty="0" smtClean="0"/>
          </a:p>
          <a:p>
            <a:endParaRPr lang="tr-TR" dirty="0" smtClean="0"/>
          </a:p>
          <a:p>
            <a:r>
              <a:rPr lang="de-DE" dirty="0"/>
              <a:t>Spätestens seit der Etablierung des </a:t>
            </a:r>
            <a:r>
              <a:rPr lang="de-DE" b="1" dirty="0"/>
              <a:t>Selbstbestimmungsrechts</a:t>
            </a:r>
            <a:r>
              <a:rPr lang="de-DE" dirty="0"/>
              <a:t> der Völker auf völkerrechtlicher Ebene im 20. Jahrhundert sind Nationalismen eine hegemoniale Ideologie auf globaler Ebene</a:t>
            </a:r>
            <a:r>
              <a:rPr lang="de-DE" dirty="0" smtClean="0"/>
              <a:t>.</a:t>
            </a:r>
            <a:endParaRPr lang="de-DE" dirty="0"/>
          </a:p>
        </p:txBody>
      </p:sp>
    </p:spTree>
    <p:extLst>
      <p:ext uri="{BB962C8B-B14F-4D97-AF65-F5344CB8AC3E}">
        <p14:creationId xmlns:p14="http://schemas.microsoft.com/office/powerpoint/2010/main" val="1363194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de-DE" sz="4000" dirty="0" smtClean="0"/>
              <a:t>Nicht-marxistische Vorstellung von Nationalismus</a:t>
            </a:r>
            <a:endParaRPr lang="de-DE" sz="4000" dirty="0"/>
          </a:p>
        </p:txBody>
      </p:sp>
      <p:sp>
        <p:nvSpPr>
          <p:cNvPr id="3" name="İçerik Yer Tutucusu 2"/>
          <p:cNvSpPr>
            <a:spLocks noGrp="1"/>
          </p:cNvSpPr>
          <p:nvPr>
            <p:ph idx="1"/>
          </p:nvPr>
        </p:nvSpPr>
        <p:spPr/>
        <p:txBody>
          <a:bodyPr/>
          <a:lstStyle/>
          <a:p>
            <a:pPr marL="0" indent="0">
              <a:buNone/>
            </a:pPr>
            <a:r>
              <a:rPr lang="de-DE" u="sng" dirty="0" smtClean="0"/>
              <a:t>Zentrale Begriffe:</a:t>
            </a:r>
          </a:p>
          <a:p>
            <a:pPr marL="0" indent="0">
              <a:buNone/>
            </a:pPr>
            <a:r>
              <a:rPr lang="de-DE" dirty="0" smtClean="0"/>
              <a:t>Das </a:t>
            </a:r>
            <a:r>
              <a:rPr lang="de-DE" b="1" dirty="0" smtClean="0"/>
              <a:t>Volk</a:t>
            </a:r>
            <a:r>
              <a:rPr lang="de-DE" dirty="0" smtClean="0"/>
              <a:t> (lateinisch: </a:t>
            </a:r>
            <a:r>
              <a:rPr lang="de-DE" i="1" dirty="0" err="1" smtClean="0"/>
              <a:t>natio</a:t>
            </a:r>
            <a:r>
              <a:rPr lang="de-DE" dirty="0" smtClean="0"/>
              <a:t>), </a:t>
            </a:r>
          </a:p>
          <a:p>
            <a:pPr marL="0" indent="0">
              <a:buNone/>
            </a:pPr>
            <a:r>
              <a:rPr lang="de-DE" dirty="0" smtClean="0"/>
              <a:t>	</a:t>
            </a:r>
            <a:r>
              <a:rPr lang="de-DE" dirty="0" smtClean="0">
                <a:sym typeface="Wingdings" panose="05000000000000000000" pitchFamily="2" charset="2"/>
              </a:rPr>
              <a:t> </a:t>
            </a:r>
            <a:r>
              <a:rPr lang="de-DE" dirty="0" smtClean="0"/>
              <a:t>das </a:t>
            </a:r>
            <a:r>
              <a:rPr lang="de-DE" b="1" dirty="0" smtClean="0"/>
              <a:t>definiert</a:t>
            </a:r>
            <a:r>
              <a:rPr lang="de-DE" dirty="0" smtClean="0"/>
              <a:t> (lateinisch: </a:t>
            </a:r>
            <a:r>
              <a:rPr lang="de-DE" i="1" dirty="0" err="1" smtClean="0"/>
              <a:t>definere</a:t>
            </a:r>
            <a:r>
              <a:rPr lang="de-DE" dirty="0" smtClean="0"/>
              <a:t> = abgrenzen) werden muss</a:t>
            </a:r>
          </a:p>
          <a:p>
            <a:pPr marL="0" indent="0">
              <a:buNone/>
            </a:pPr>
            <a:r>
              <a:rPr lang="de-DE" dirty="0" smtClean="0"/>
              <a:t>	</a:t>
            </a:r>
            <a:r>
              <a:rPr lang="de-DE" dirty="0" smtClean="0">
                <a:sym typeface="Wingdings" panose="05000000000000000000" pitchFamily="2" charset="2"/>
              </a:rPr>
              <a:t> u</a:t>
            </a:r>
            <a:r>
              <a:rPr lang="de-DE" dirty="0" smtClean="0"/>
              <a:t>nd das </a:t>
            </a:r>
            <a:r>
              <a:rPr lang="de-DE" b="1" dirty="0" smtClean="0"/>
              <a:t>Souveränität</a:t>
            </a:r>
            <a:r>
              <a:rPr lang="de-DE" dirty="0" smtClean="0"/>
              <a:t> erlangen muss.</a:t>
            </a:r>
          </a:p>
          <a:p>
            <a:pPr marL="0" indent="0">
              <a:buNone/>
            </a:pPr>
            <a:endParaRPr lang="de-DE" dirty="0" smtClean="0"/>
          </a:p>
          <a:p>
            <a:pPr marL="0" indent="0">
              <a:buNone/>
            </a:pPr>
            <a:r>
              <a:rPr lang="de-DE" dirty="0" smtClean="0"/>
              <a:t>Insofern sind Nationalismen im 19. Jahrhundert </a:t>
            </a:r>
            <a:r>
              <a:rPr lang="de-DE" b="1" dirty="0" smtClean="0"/>
              <a:t>demokratische</a:t>
            </a:r>
            <a:r>
              <a:rPr lang="de-DE" dirty="0" smtClean="0"/>
              <a:t> </a:t>
            </a:r>
            <a:r>
              <a:rPr lang="de-DE" b="1" dirty="0" smtClean="0"/>
              <a:t>Bewegungen</a:t>
            </a:r>
            <a:r>
              <a:rPr lang="de-DE" dirty="0" smtClean="0"/>
              <a:t>, die eine </a:t>
            </a:r>
            <a:r>
              <a:rPr lang="de-DE" b="1" dirty="0" smtClean="0"/>
              <a:t>neue staatliche Ordnung </a:t>
            </a:r>
            <a:r>
              <a:rPr lang="de-DE" dirty="0" smtClean="0"/>
              <a:t>(innen wie außen) begründen.</a:t>
            </a:r>
            <a:endParaRPr lang="de-DE" dirty="0"/>
          </a:p>
        </p:txBody>
      </p:sp>
    </p:spTree>
    <p:extLst>
      <p:ext uri="{BB962C8B-B14F-4D97-AF65-F5344CB8AC3E}">
        <p14:creationId xmlns:p14="http://schemas.microsoft.com/office/powerpoint/2010/main" val="534723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0950" y="0"/>
            <a:ext cx="6790099" cy="6858000"/>
          </a:xfrm>
          <a:prstGeom prst="rect">
            <a:avLst/>
          </a:prstGeom>
        </p:spPr>
      </p:pic>
    </p:spTree>
    <p:extLst>
      <p:ext uri="{BB962C8B-B14F-4D97-AF65-F5344CB8AC3E}">
        <p14:creationId xmlns:p14="http://schemas.microsoft.com/office/powerpoint/2010/main" val="18977734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Nationalismus in Deutschland</a:t>
            </a:r>
            <a:endParaRPr lang="de-DE"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de-DE" dirty="0" smtClean="0"/>
              <a:t>Wer könnte etwas gegen Nationalbewegungen haben? </a:t>
            </a:r>
            <a:endParaRPr lang="de-DE" dirty="0"/>
          </a:p>
        </p:txBody>
      </p:sp>
    </p:spTree>
    <p:extLst>
      <p:ext uri="{BB962C8B-B14F-4D97-AF65-F5344CB8AC3E}">
        <p14:creationId xmlns:p14="http://schemas.microsoft.com/office/powerpoint/2010/main" val="2318257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sz="3600" dirty="0">
                <a:solidFill>
                  <a:prstClr val="black"/>
                </a:solidFill>
              </a:rPr>
              <a:t>Marx / Engels: Das kommunistische Manifest, 1848</a:t>
            </a:r>
            <a:endParaRPr lang="de-DE" dirty="0"/>
          </a:p>
        </p:txBody>
      </p:sp>
      <p:sp>
        <p:nvSpPr>
          <p:cNvPr id="3" name="İçerik Yer Tutucusu 2"/>
          <p:cNvSpPr>
            <a:spLocks noGrp="1"/>
          </p:cNvSpPr>
          <p:nvPr>
            <p:ph idx="1"/>
          </p:nvPr>
        </p:nvSpPr>
        <p:spPr/>
        <p:txBody>
          <a:bodyPr/>
          <a:lstStyle/>
          <a:p>
            <a:r>
              <a:rPr lang="tr-TR" dirty="0" smtClean="0"/>
              <a:t>Kapitel 3: «</a:t>
            </a:r>
            <a:r>
              <a:rPr lang="de-DE" dirty="0" smtClean="0"/>
              <a:t>Die </a:t>
            </a:r>
            <a:r>
              <a:rPr lang="de-DE" dirty="0"/>
              <a:t>aus dem Untergang der feudalen Gesellschaft hervorgegangene moderne bürgerliche Gesellschaft hat die Klassengegensätze nicht aufgehoben. Sie hat nur neue Klassen, neue Bedingungen der Unterdrückung, neue Gestaltungen des Kampfes an die Stelle der alten gesetzt</a:t>
            </a:r>
            <a:r>
              <a:rPr lang="de-DE" dirty="0" smtClean="0"/>
              <a:t>.</a:t>
            </a:r>
            <a:r>
              <a:rPr lang="tr-TR" dirty="0" smtClean="0"/>
              <a:t>»</a:t>
            </a:r>
          </a:p>
          <a:p>
            <a:r>
              <a:rPr lang="tr-TR" dirty="0" smtClean="0"/>
              <a:t>«</a:t>
            </a:r>
            <a:r>
              <a:rPr lang="de-DE" dirty="0" smtClean="0"/>
              <a:t>Unsere </a:t>
            </a:r>
            <a:r>
              <a:rPr lang="de-DE" dirty="0"/>
              <a:t>Epoche, die Epoche der Bourgeoisie, zeichnet sich jedoch dadurch aus, </a:t>
            </a:r>
            <a:r>
              <a:rPr lang="de-DE" dirty="0" err="1"/>
              <a:t>daß</a:t>
            </a:r>
            <a:r>
              <a:rPr lang="de-DE" dirty="0"/>
              <a:t> sie die Klassengegensätze vereinfacht hat. Die ganze Gesellschaft spaltet sich mehr und mehr in zwei große feindliche Lager, in zwei große, einander direkt gegenüberstehende Klassen: </a:t>
            </a:r>
            <a:r>
              <a:rPr lang="de-DE" b="1" dirty="0"/>
              <a:t>Bourgeoisie und Proletariat</a:t>
            </a:r>
            <a:r>
              <a:rPr lang="de-DE" dirty="0" smtClean="0"/>
              <a:t>.</a:t>
            </a:r>
            <a:r>
              <a:rPr lang="tr-TR" dirty="0" smtClean="0"/>
              <a:t>»</a:t>
            </a:r>
            <a:endParaRPr lang="de-DE" dirty="0"/>
          </a:p>
        </p:txBody>
      </p:sp>
    </p:spTree>
    <p:extLst>
      <p:ext uri="{BB962C8B-B14F-4D97-AF65-F5344CB8AC3E}">
        <p14:creationId xmlns:p14="http://schemas.microsoft.com/office/powerpoint/2010/main" val="4122705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Nationalismus in Deutschland</a:t>
            </a:r>
            <a:endParaRPr lang="de-DE"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de-DE" dirty="0" smtClean="0"/>
              <a:t>Wer könnte etwas gegen Nationalbewegungen haben? </a:t>
            </a:r>
            <a:endParaRPr lang="tr-TR" dirty="0" smtClean="0"/>
          </a:p>
          <a:p>
            <a:endParaRPr lang="tr-TR" dirty="0" smtClean="0"/>
          </a:p>
          <a:p>
            <a:r>
              <a:rPr lang="de-DE" dirty="0" smtClean="0"/>
              <a:t>Die Fürsten und Könige, die durch die Gründung eines Nationalstaates Macht verlieren würden.</a:t>
            </a:r>
          </a:p>
          <a:p>
            <a:r>
              <a:rPr lang="de-DE" dirty="0" smtClean="0"/>
              <a:t>Deshalb wurden Unterstützer des Nationalismus als Verbrecher bestraft, so z.B.:</a:t>
            </a:r>
          </a:p>
          <a:p>
            <a:endParaRPr lang="de-DE" dirty="0" smtClean="0"/>
          </a:p>
          <a:p>
            <a:pPr marL="0" indent="0">
              <a:buNone/>
            </a:pPr>
            <a:r>
              <a:rPr lang="de-DE" dirty="0" smtClean="0"/>
              <a:t>	</a:t>
            </a:r>
            <a:r>
              <a:rPr lang="de-DE" dirty="0" smtClean="0">
                <a:sym typeface="Wingdings" panose="05000000000000000000" pitchFamily="2" charset="2"/>
              </a:rPr>
              <a:t> </a:t>
            </a:r>
            <a:r>
              <a:rPr lang="de-DE" dirty="0" smtClean="0"/>
              <a:t>Richard Wagner</a:t>
            </a:r>
            <a:r>
              <a:rPr lang="tr-TR" dirty="0" smtClean="0"/>
              <a:t>, </a:t>
            </a:r>
            <a:r>
              <a:rPr lang="tr-TR" dirty="0" err="1" smtClean="0"/>
              <a:t>August</a:t>
            </a:r>
            <a:r>
              <a:rPr lang="tr-TR" dirty="0" smtClean="0"/>
              <a:t> </a:t>
            </a:r>
            <a:r>
              <a:rPr lang="tr-TR" dirty="0" err="1" smtClean="0"/>
              <a:t>Heinrich</a:t>
            </a:r>
            <a:r>
              <a:rPr lang="tr-TR" dirty="0" smtClean="0"/>
              <a:t> </a:t>
            </a:r>
            <a:r>
              <a:rPr lang="de-DE" dirty="0" smtClean="0"/>
              <a:t>Hoffmann</a:t>
            </a:r>
            <a:r>
              <a:rPr lang="tr-TR" dirty="0" smtClean="0"/>
              <a:t> </a:t>
            </a:r>
            <a:r>
              <a:rPr lang="de-DE" dirty="0" smtClean="0"/>
              <a:t>von </a:t>
            </a:r>
            <a:r>
              <a:rPr lang="de-DE" dirty="0" err="1" smtClean="0"/>
              <a:t>Fallersleben</a:t>
            </a:r>
            <a:endParaRPr lang="de-DE" dirty="0"/>
          </a:p>
        </p:txBody>
      </p:sp>
    </p:spTree>
    <p:extLst>
      <p:ext uri="{BB962C8B-B14F-4D97-AF65-F5344CB8AC3E}">
        <p14:creationId xmlns:p14="http://schemas.microsoft.com/office/powerpoint/2010/main" val="2542534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795867"/>
          </a:xfrm>
        </p:spPr>
        <p:txBody>
          <a:bodyPr>
            <a:normAutofit/>
          </a:bodyPr>
          <a:lstStyle/>
          <a:p>
            <a:pPr algn="ctr"/>
            <a:r>
              <a:rPr lang="tr-TR" sz="2400" dirty="0" smtClean="0"/>
              <a:t>Carl </a:t>
            </a:r>
            <a:r>
              <a:rPr lang="de-DE" sz="2400" dirty="0" smtClean="0"/>
              <a:t>Schumacher: Portrait</a:t>
            </a:r>
            <a:r>
              <a:rPr lang="tr-TR" sz="2400" dirty="0" smtClean="0"/>
              <a:t> von </a:t>
            </a:r>
            <a:r>
              <a:rPr lang="de-DE" sz="2400" dirty="0" smtClean="0"/>
              <a:t>August </a:t>
            </a:r>
            <a:r>
              <a:rPr lang="de-DE" sz="2400" dirty="0"/>
              <a:t>Heinrich Hoffmann von </a:t>
            </a:r>
            <a:r>
              <a:rPr lang="de-DE" sz="2400" dirty="0" smtClean="0"/>
              <a:t>Fallersleben</a:t>
            </a:r>
            <a:r>
              <a:rPr lang="tr-TR" sz="2400" dirty="0" smtClean="0"/>
              <a:t> (1798-1874), </a:t>
            </a:r>
            <a:r>
              <a:rPr lang="tr-TR" sz="2400" dirty="0"/>
              <a:t/>
            </a:r>
            <a:br>
              <a:rPr lang="tr-TR" sz="2400" dirty="0"/>
            </a:br>
            <a:r>
              <a:rPr lang="tr-TR" sz="2400" dirty="0" smtClean="0"/>
              <a:t>1819                                                                                           186</a:t>
            </a:r>
            <a:r>
              <a:rPr lang="de-DE" sz="2400" dirty="0" smtClean="0"/>
              <a:t>7</a:t>
            </a:r>
            <a:endParaRPr lang="de-DE"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163" y="778542"/>
            <a:ext cx="4661647" cy="6096783"/>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6565" y="735764"/>
            <a:ext cx="4016188" cy="6122236"/>
          </a:xfrm>
          <a:prstGeom prst="rect">
            <a:avLst/>
          </a:prstGeom>
        </p:spPr>
      </p:pic>
    </p:spTree>
    <p:extLst>
      <p:ext uri="{BB962C8B-B14F-4D97-AF65-F5344CB8AC3E}">
        <p14:creationId xmlns:p14="http://schemas.microsoft.com/office/powerpoint/2010/main" val="9179656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a:t>Nationalismus in </a:t>
            </a:r>
            <a:r>
              <a:rPr lang="de-DE" dirty="0" smtClean="0"/>
              <a:t>Deutschland</a:t>
            </a:r>
            <a:r>
              <a:rPr lang="tr-TR" dirty="0" smtClean="0"/>
              <a:t> - </a:t>
            </a:r>
            <a:r>
              <a:rPr lang="de-DE" dirty="0" smtClean="0"/>
              <a:t>Hoffmann</a:t>
            </a:r>
            <a:endParaRPr lang="de-DE" dirty="0"/>
          </a:p>
        </p:txBody>
      </p:sp>
      <p:sp>
        <p:nvSpPr>
          <p:cNvPr id="3" name="İçerik Yer Tutucusu 2"/>
          <p:cNvSpPr>
            <a:spLocks noGrp="1"/>
          </p:cNvSpPr>
          <p:nvPr>
            <p:ph idx="1"/>
          </p:nvPr>
        </p:nvSpPr>
        <p:spPr/>
        <p:txBody>
          <a:bodyPr>
            <a:normAutofit lnSpcReduction="10000"/>
          </a:bodyPr>
          <a:lstStyle/>
          <a:p>
            <a:r>
              <a:rPr lang="de-DE" dirty="0" smtClean="0"/>
              <a:t>In diesen Zusammenhang fällt die Entstehung vom «</a:t>
            </a:r>
            <a:r>
              <a:rPr lang="de-DE" b="1" dirty="0" smtClean="0"/>
              <a:t>Lied der Deutschen</a:t>
            </a:r>
            <a:r>
              <a:rPr lang="tr-TR" dirty="0" smtClean="0"/>
              <a:t>» (1841) von </a:t>
            </a:r>
            <a:r>
              <a:rPr lang="de-DE" dirty="0"/>
              <a:t>August Heinrich Hoffmann von </a:t>
            </a:r>
            <a:r>
              <a:rPr lang="de-DE" dirty="0" smtClean="0"/>
              <a:t>Fallersleben</a:t>
            </a:r>
            <a:endParaRPr lang="tr-TR" dirty="0" smtClean="0"/>
          </a:p>
          <a:p>
            <a:r>
              <a:rPr lang="de-DE" dirty="0"/>
              <a:t>Im April 1816, mit 18 Jahren, begann Hoffmann in Göttingen </a:t>
            </a:r>
            <a:r>
              <a:rPr lang="de-DE" dirty="0" smtClean="0"/>
              <a:t>ein </a:t>
            </a:r>
            <a:r>
              <a:rPr lang="de-DE" dirty="0"/>
              <a:t>Studium der Theologie und wurde im selben Jahr Mitglied der „Alten Göttinger Burschenschaft“. </a:t>
            </a:r>
            <a:endParaRPr lang="de-DE" dirty="0" smtClean="0"/>
          </a:p>
          <a:p>
            <a:r>
              <a:rPr lang="de-DE" i="1" dirty="0" smtClean="0"/>
              <a:t>Angeblich</a:t>
            </a:r>
            <a:r>
              <a:rPr lang="de-DE" dirty="0" smtClean="0"/>
              <a:t>... </a:t>
            </a:r>
            <a:r>
              <a:rPr lang="tr-TR" dirty="0" smtClean="0"/>
              <a:t>«</a:t>
            </a:r>
            <a:r>
              <a:rPr lang="de-DE" dirty="0" smtClean="0"/>
              <a:t>Eigentlich </a:t>
            </a:r>
            <a:r>
              <a:rPr lang="de-DE" dirty="0"/>
              <a:t>interessierte er sich mehr für die Geschichte des klassischen Altertums, sein Vorbild hierbei war Johann Joachim </a:t>
            </a:r>
            <a:r>
              <a:rPr lang="de-DE" dirty="0" smtClean="0"/>
              <a:t>Winckelmann</a:t>
            </a:r>
            <a:r>
              <a:rPr lang="tr-TR" dirty="0" smtClean="0"/>
              <a:t>.</a:t>
            </a:r>
            <a:r>
              <a:rPr lang="de-DE" dirty="0" smtClean="0"/>
              <a:t> Als </a:t>
            </a:r>
            <a:r>
              <a:rPr lang="de-DE" dirty="0"/>
              <a:t>er 1818 </a:t>
            </a:r>
            <a:r>
              <a:rPr lang="tr-TR" dirty="0" smtClean="0"/>
              <a:t>in </a:t>
            </a:r>
            <a:r>
              <a:rPr lang="de-DE" dirty="0" smtClean="0"/>
              <a:t>Kassel </a:t>
            </a:r>
            <a:r>
              <a:rPr lang="de-DE" dirty="0"/>
              <a:t>die Bekanntschaft von Jacob Grimm machte, fragte ihn dieser, ob ihm sein Vaterland nicht näher liege als die Antike. Daraufhin wechselte er zum Studium der deutschen Sprache und </a:t>
            </a:r>
            <a:r>
              <a:rPr lang="de-DE" dirty="0" smtClean="0"/>
              <a:t>Literatur</a:t>
            </a:r>
            <a:r>
              <a:rPr lang="tr-TR" dirty="0" smtClean="0"/>
              <a:t>.»</a:t>
            </a:r>
            <a:endParaRPr lang="de-DE" dirty="0"/>
          </a:p>
        </p:txBody>
      </p:sp>
    </p:spTree>
    <p:extLst>
      <p:ext uri="{BB962C8B-B14F-4D97-AF65-F5344CB8AC3E}">
        <p14:creationId xmlns:p14="http://schemas.microsoft.com/office/powerpoint/2010/main" val="1212740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Joseph Haydn: Kaiserquartett</a:t>
            </a:r>
            <a:endParaRPr lang="de-DE" dirty="0"/>
          </a:p>
        </p:txBody>
      </p:sp>
      <p:sp>
        <p:nvSpPr>
          <p:cNvPr id="3" name="İçerik Yer Tutucusu 2"/>
          <p:cNvSpPr>
            <a:spLocks noGrp="1"/>
          </p:cNvSpPr>
          <p:nvPr>
            <p:ph idx="1"/>
          </p:nvPr>
        </p:nvSpPr>
        <p:spPr/>
        <p:txBody>
          <a:bodyPr/>
          <a:lstStyle/>
          <a:p>
            <a:endParaRPr lang="tr-TR" dirty="0" smtClean="0">
              <a:hlinkClick r:id="rId2"/>
            </a:endParaRPr>
          </a:p>
          <a:p>
            <a:r>
              <a:rPr lang="de-DE" dirty="0" smtClean="0">
                <a:hlinkClick r:id="rId2"/>
              </a:rPr>
              <a:t>https</a:t>
            </a:r>
            <a:r>
              <a:rPr lang="de-DE" dirty="0">
                <a:hlinkClick r:id="rId2"/>
              </a:rPr>
              <a:t>://</a:t>
            </a:r>
            <a:r>
              <a:rPr lang="de-DE" dirty="0" smtClean="0">
                <a:hlinkClick r:id="rId2"/>
              </a:rPr>
              <a:t>www.youtube.com/watch?v=4t3Vmo_EM8Y</a:t>
            </a:r>
            <a:r>
              <a:rPr lang="tr-TR" dirty="0" smtClean="0"/>
              <a:t> = </a:t>
            </a:r>
            <a:r>
              <a:rPr lang="de-DE" dirty="0" smtClean="0"/>
              <a:t>Melodie der deutschen Nationalhymne</a:t>
            </a:r>
            <a:endParaRPr lang="tr-TR" dirty="0"/>
          </a:p>
          <a:p>
            <a:endParaRPr lang="tr-TR" dirty="0" smtClean="0"/>
          </a:p>
          <a:p>
            <a:r>
              <a:rPr lang="de-DE" dirty="0" smtClean="0"/>
              <a:t>Zur Nationalhymne wurde das Lied übrigens erst im Jahr 1922, zur Zeit der Weimarer Republik</a:t>
            </a:r>
            <a:endParaRPr lang="de-DE" dirty="0"/>
          </a:p>
        </p:txBody>
      </p:sp>
    </p:spTree>
    <p:extLst>
      <p:ext uri="{BB962C8B-B14F-4D97-AF65-F5344CB8AC3E}">
        <p14:creationId xmlns:p14="http://schemas.microsoft.com/office/powerpoint/2010/main" val="1772711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Hoffmann: Das Lied der Deutschen</a:t>
            </a:r>
            <a:endParaRPr lang="de-DE" dirty="0"/>
          </a:p>
        </p:txBody>
      </p:sp>
      <p:sp>
        <p:nvSpPr>
          <p:cNvPr id="3" name="İçerik Yer Tutucusu 2"/>
          <p:cNvSpPr>
            <a:spLocks noGrp="1"/>
          </p:cNvSpPr>
          <p:nvPr>
            <p:ph idx="1"/>
          </p:nvPr>
        </p:nvSpPr>
        <p:spPr/>
        <p:txBody>
          <a:bodyPr/>
          <a:lstStyle/>
          <a:p>
            <a:pPr marL="0" indent="0" algn="ctr">
              <a:buNone/>
            </a:pPr>
            <a:r>
              <a:rPr lang="de-DE" u="sng" dirty="0" smtClean="0"/>
              <a:t>1. Strophe</a:t>
            </a:r>
            <a:endParaRPr lang="tr-TR" u="sng" dirty="0"/>
          </a:p>
          <a:p>
            <a:pPr marL="0" indent="0" algn="ctr">
              <a:buNone/>
            </a:pPr>
            <a:r>
              <a:rPr lang="de-DE" dirty="0" smtClean="0"/>
              <a:t>Deutschland</a:t>
            </a:r>
            <a:r>
              <a:rPr lang="de-DE" dirty="0"/>
              <a:t>, Deutschland über Alles,</a:t>
            </a:r>
            <a:br>
              <a:rPr lang="de-DE" dirty="0"/>
            </a:br>
            <a:r>
              <a:rPr lang="de-DE" dirty="0"/>
              <a:t>Über Alles in der Welt,</a:t>
            </a:r>
            <a:br>
              <a:rPr lang="de-DE" dirty="0"/>
            </a:br>
            <a:r>
              <a:rPr lang="de-DE" dirty="0"/>
              <a:t>Wenn es stets zu Schutz und Trutze</a:t>
            </a:r>
            <a:br>
              <a:rPr lang="de-DE" dirty="0"/>
            </a:br>
            <a:r>
              <a:rPr lang="de-DE" dirty="0"/>
              <a:t>Brüderlich zusammenhält.</a:t>
            </a:r>
            <a:br>
              <a:rPr lang="de-DE" dirty="0"/>
            </a:br>
            <a:r>
              <a:rPr lang="de-DE" dirty="0"/>
              <a:t>Von der Maas bis an die </a:t>
            </a:r>
            <a:r>
              <a:rPr lang="de-DE" dirty="0" err="1"/>
              <a:t>Memel</a:t>
            </a:r>
            <a:r>
              <a:rPr lang="de-DE" dirty="0"/>
              <a:t>,</a:t>
            </a:r>
            <a:br>
              <a:rPr lang="de-DE" dirty="0"/>
            </a:br>
            <a:r>
              <a:rPr lang="de-DE" dirty="0"/>
              <a:t>Von der Etsch bis an den Belt,</a:t>
            </a:r>
            <a:br>
              <a:rPr lang="de-DE" dirty="0"/>
            </a:br>
            <a:r>
              <a:rPr lang="de-DE" dirty="0"/>
              <a:t>Deutschland, Deutschland über Alles,</a:t>
            </a:r>
            <a:br>
              <a:rPr lang="de-DE" dirty="0"/>
            </a:br>
            <a:r>
              <a:rPr lang="de-DE" dirty="0"/>
              <a:t>Über Alles in der Welt!</a:t>
            </a:r>
            <a:br>
              <a:rPr lang="de-DE" dirty="0"/>
            </a:br>
            <a:endParaRPr lang="de-DE" dirty="0"/>
          </a:p>
          <a:p>
            <a:endParaRPr lang="de-DE" dirty="0"/>
          </a:p>
        </p:txBody>
      </p:sp>
    </p:spTree>
    <p:extLst>
      <p:ext uri="{BB962C8B-B14F-4D97-AF65-F5344CB8AC3E}">
        <p14:creationId xmlns:p14="http://schemas.microsoft.com/office/powerpoint/2010/main" val="16578698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Hoffmann: Das Lied der Deutschen</a:t>
            </a:r>
            <a:endParaRPr lang="de-DE" dirty="0"/>
          </a:p>
        </p:txBody>
      </p:sp>
      <p:sp>
        <p:nvSpPr>
          <p:cNvPr id="3" name="İçerik Yer Tutucusu 2"/>
          <p:cNvSpPr>
            <a:spLocks noGrp="1"/>
          </p:cNvSpPr>
          <p:nvPr>
            <p:ph idx="1"/>
          </p:nvPr>
        </p:nvSpPr>
        <p:spPr/>
        <p:txBody>
          <a:bodyPr/>
          <a:lstStyle/>
          <a:p>
            <a:pPr marL="0" indent="0" algn="ctr">
              <a:buNone/>
            </a:pPr>
            <a:r>
              <a:rPr lang="de-DE" u="sng" dirty="0" smtClean="0"/>
              <a:t>3. Strophe</a:t>
            </a:r>
            <a:endParaRPr lang="de-DE" u="sng" dirty="0"/>
          </a:p>
          <a:p>
            <a:pPr marL="0" indent="0" algn="ctr">
              <a:buNone/>
            </a:pPr>
            <a:r>
              <a:rPr lang="de-DE" dirty="0"/>
              <a:t>Einigkeit und Recht und Freiheit</a:t>
            </a:r>
            <a:br>
              <a:rPr lang="de-DE" dirty="0"/>
            </a:br>
            <a:r>
              <a:rPr lang="de-DE" dirty="0"/>
              <a:t>Für das Deutsche Vaterland!</a:t>
            </a:r>
            <a:br>
              <a:rPr lang="de-DE" dirty="0"/>
            </a:br>
            <a:r>
              <a:rPr lang="de-DE" dirty="0"/>
              <a:t>Danach </a:t>
            </a:r>
            <a:r>
              <a:rPr lang="de-DE" dirty="0" err="1"/>
              <a:t>laßt</a:t>
            </a:r>
            <a:r>
              <a:rPr lang="de-DE" dirty="0"/>
              <a:t> uns alle streben</a:t>
            </a:r>
            <a:br>
              <a:rPr lang="de-DE" dirty="0"/>
            </a:br>
            <a:r>
              <a:rPr lang="de-DE" dirty="0"/>
              <a:t>Brüderlich mit Herz und Hand!</a:t>
            </a:r>
            <a:br>
              <a:rPr lang="de-DE" dirty="0"/>
            </a:br>
            <a:r>
              <a:rPr lang="de-DE" dirty="0"/>
              <a:t>Einigkeit und Recht und Freiheit</a:t>
            </a:r>
            <a:br>
              <a:rPr lang="de-DE" dirty="0"/>
            </a:br>
            <a:r>
              <a:rPr lang="de-DE" dirty="0"/>
              <a:t>Sind des Glückes Unterpfand —</a:t>
            </a:r>
            <a:br>
              <a:rPr lang="de-DE" dirty="0"/>
            </a:br>
            <a:r>
              <a:rPr lang="de-DE" dirty="0" err="1"/>
              <a:t>Blüh</a:t>
            </a:r>
            <a:r>
              <a:rPr lang="de-DE" dirty="0"/>
              <a:t>’ im Glanze dieses Glückes,</a:t>
            </a:r>
            <a:br>
              <a:rPr lang="de-DE" dirty="0"/>
            </a:br>
            <a:r>
              <a:rPr lang="de-DE" dirty="0"/>
              <a:t>Blühe Deutsches Vaterland!</a:t>
            </a:r>
          </a:p>
          <a:p>
            <a:endParaRPr lang="de-DE" dirty="0"/>
          </a:p>
        </p:txBody>
      </p:sp>
    </p:spTree>
    <p:extLst>
      <p:ext uri="{BB962C8B-B14F-4D97-AF65-F5344CB8AC3E}">
        <p14:creationId xmlns:p14="http://schemas.microsoft.com/office/powerpoint/2010/main" val="2460036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sz="3600" dirty="0">
                <a:solidFill>
                  <a:prstClr val="black"/>
                </a:solidFill>
              </a:rPr>
              <a:t>Marx / Engels: Das kommunistische Manifest, 1848</a:t>
            </a:r>
            <a:endParaRPr lang="de-DE" dirty="0"/>
          </a:p>
        </p:txBody>
      </p:sp>
      <p:sp>
        <p:nvSpPr>
          <p:cNvPr id="3" name="İçerik Yer Tutucusu 2"/>
          <p:cNvSpPr>
            <a:spLocks noGrp="1"/>
          </p:cNvSpPr>
          <p:nvPr>
            <p:ph idx="1"/>
          </p:nvPr>
        </p:nvSpPr>
        <p:spPr/>
        <p:txBody>
          <a:bodyPr>
            <a:normAutofit/>
          </a:bodyPr>
          <a:lstStyle/>
          <a:p>
            <a:r>
              <a:rPr lang="tr-TR" dirty="0" smtClean="0"/>
              <a:t>«</a:t>
            </a:r>
            <a:r>
              <a:rPr lang="de-DE" dirty="0" smtClean="0"/>
              <a:t>Die </a:t>
            </a:r>
            <a:r>
              <a:rPr lang="de-DE" b="1" dirty="0"/>
              <a:t>große Industrie hat den Weltmarkt hergestellt</a:t>
            </a:r>
            <a:r>
              <a:rPr lang="de-DE" dirty="0"/>
              <a:t>, den die Entdeckung Amerikas </a:t>
            </a:r>
            <a:r>
              <a:rPr lang="de-DE" dirty="0" smtClean="0"/>
              <a:t>vorbereitete </a:t>
            </a:r>
            <a:r>
              <a:rPr lang="tr-TR" dirty="0" smtClean="0"/>
              <a:t>(…) </a:t>
            </a:r>
            <a:r>
              <a:rPr lang="de-DE" dirty="0" smtClean="0"/>
              <a:t>und </a:t>
            </a:r>
            <a:r>
              <a:rPr lang="de-DE" dirty="0"/>
              <a:t>in demselben Maße, worin Industrie, Handel, </a:t>
            </a:r>
            <a:r>
              <a:rPr lang="de-DE" dirty="0" smtClean="0"/>
              <a:t>Schifffahrt, </a:t>
            </a:r>
            <a:r>
              <a:rPr lang="de-DE" dirty="0"/>
              <a:t>Eisenbahnen sich ausdehnten, in demselben Maße entwickelte sich die Bourgeoisie, vermehrte sie ihre Kapitalien, drängte sie alle vom Mittelalter her überlieferten Klassen in den Hintergrund</a:t>
            </a:r>
            <a:r>
              <a:rPr lang="de-DE" dirty="0" smtClean="0"/>
              <a:t>.</a:t>
            </a:r>
            <a:r>
              <a:rPr lang="tr-TR" dirty="0" smtClean="0"/>
              <a:t>»</a:t>
            </a:r>
            <a:endParaRPr lang="de-DE" dirty="0"/>
          </a:p>
          <a:p>
            <a:r>
              <a:rPr lang="tr-TR" dirty="0" smtClean="0"/>
              <a:t>«</a:t>
            </a:r>
            <a:r>
              <a:rPr lang="de-DE" dirty="0" smtClean="0"/>
              <a:t>Wir </a:t>
            </a:r>
            <a:r>
              <a:rPr lang="de-DE" dirty="0"/>
              <a:t>sehen also, wie die moderne Bourgeoisie selbst das Produkt eines langen Entwicklungsganges, einer Reihe von Umwälzungen in der Produktions- und Verkehrsweise ist</a:t>
            </a:r>
            <a:r>
              <a:rPr lang="de-DE" dirty="0" smtClean="0"/>
              <a:t>.</a:t>
            </a:r>
            <a:r>
              <a:rPr lang="tr-TR" dirty="0" smtClean="0"/>
              <a:t>»</a:t>
            </a:r>
            <a:endParaRPr lang="de-DE" dirty="0"/>
          </a:p>
          <a:p>
            <a:endParaRPr lang="de-DE" dirty="0"/>
          </a:p>
        </p:txBody>
      </p:sp>
    </p:spTree>
    <p:extLst>
      <p:ext uri="{BB962C8B-B14F-4D97-AF65-F5344CB8AC3E}">
        <p14:creationId xmlns:p14="http://schemas.microsoft.com/office/powerpoint/2010/main" val="2769170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sz="3600" dirty="0">
                <a:solidFill>
                  <a:prstClr val="black"/>
                </a:solidFill>
              </a:rPr>
              <a:t>Marx / Engels: Das kommunistische Manifest, 1848</a:t>
            </a:r>
            <a:endParaRPr lang="de-DE" dirty="0"/>
          </a:p>
        </p:txBody>
      </p:sp>
      <p:sp>
        <p:nvSpPr>
          <p:cNvPr id="3" name="İçerik Yer Tutucusu 2"/>
          <p:cNvSpPr>
            <a:spLocks noGrp="1"/>
          </p:cNvSpPr>
          <p:nvPr>
            <p:ph idx="1"/>
          </p:nvPr>
        </p:nvSpPr>
        <p:spPr/>
        <p:txBody>
          <a:bodyPr>
            <a:normAutofit lnSpcReduction="10000"/>
          </a:bodyPr>
          <a:lstStyle/>
          <a:p>
            <a:r>
              <a:rPr lang="tr-TR" dirty="0" smtClean="0"/>
              <a:t>«</a:t>
            </a:r>
            <a:r>
              <a:rPr lang="de-DE" dirty="0" smtClean="0"/>
              <a:t>Die </a:t>
            </a:r>
            <a:r>
              <a:rPr lang="de-DE" dirty="0"/>
              <a:t>Bourgeoisie, wo sie zur Herrschaft gekommen, hat alle feudalen, patriarchalischen, idyllischen Verhältnisse </a:t>
            </a:r>
            <a:r>
              <a:rPr lang="de-DE" dirty="0" smtClean="0"/>
              <a:t>zerstört</a:t>
            </a:r>
            <a:r>
              <a:rPr lang="tr-TR" dirty="0" smtClean="0"/>
              <a:t> (…) </a:t>
            </a:r>
            <a:r>
              <a:rPr lang="de-DE" dirty="0" smtClean="0"/>
              <a:t>und </a:t>
            </a:r>
            <a:r>
              <a:rPr lang="de-DE" dirty="0"/>
              <a:t>kein anderes Band zwischen Mensch und Mensch übriggelassen als das nackte Interesse, als die gefühllose ›bare Zahlung</a:t>
            </a:r>
            <a:r>
              <a:rPr lang="de-DE" dirty="0" smtClean="0"/>
              <a:t>‹.</a:t>
            </a:r>
            <a:r>
              <a:rPr lang="tr-TR" dirty="0" smtClean="0"/>
              <a:t>»</a:t>
            </a:r>
            <a:endParaRPr lang="de-DE" dirty="0"/>
          </a:p>
          <a:p>
            <a:r>
              <a:rPr lang="tr-TR" dirty="0" smtClean="0"/>
              <a:t>«</a:t>
            </a:r>
            <a:r>
              <a:rPr lang="de-DE" dirty="0" smtClean="0"/>
              <a:t>Die </a:t>
            </a:r>
            <a:r>
              <a:rPr lang="de-DE" dirty="0"/>
              <a:t>Bourgeoisie kann nicht existieren, ohne die Produktionsinstrumente, also die </a:t>
            </a:r>
            <a:r>
              <a:rPr lang="de-DE" b="1" dirty="0"/>
              <a:t>Produktionsverhältnisse, also sämtliche gesellschaftlichen Verhältnisse </a:t>
            </a:r>
            <a:r>
              <a:rPr lang="de-DE" dirty="0"/>
              <a:t>fortwährend zu revolutionieren</a:t>
            </a:r>
            <a:r>
              <a:rPr lang="de-DE" dirty="0" smtClean="0"/>
              <a:t>.</a:t>
            </a:r>
            <a:r>
              <a:rPr lang="tr-TR" dirty="0" smtClean="0"/>
              <a:t>»</a:t>
            </a:r>
          </a:p>
          <a:p>
            <a:r>
              <a:rPr lang="tr-TR" dirty="0" smtClean="0"/>
              <a:t>«</a:t>
            </a:r>
            <a:r>
              <a:rPr lang="de-DE" dirty="0" smtClean="0"/>
              <a:t>Das </a:t>
            </a:r>
            <a:r>
              <a:rPr lang="de-DE" dirty="0"/>
              <a:t>Bedürfnis nach einem stets ausgedehnteren Absatz für ihre Produkte jagt die Bourgeoisie über </a:t>
            </a:r>
            <a:r>
              <a:rPr lang="de-DE" b="1" dirty="0"/>
              <a:t>die ganze Erdkugel</a:t>
            </a:r>
            <a:r>
              <a:rPr lang="de-DE" dirty="0"/>
              <a:t>. Überall </a:t>
            </a:r>
            <a:r>
              <a:rPr lang="de-DE" dirty="0" err="1"/>
              <a:t>muß</a:t>
            </a:r>
            <a:r>
              <a:rPr lang="de-DE" dirty="0"/>
              <a:t> sie sich einnisten, überall anbauen, überall Verbindungen herstellen</a:t>
            </a:r>
            <a:r>
              <a:rPr lang="de-DE" dirty="0" smtClean="0"/>
              <a:t>.</a:t>
            </a:r>
            <a:r>
              <a:rPr lang="tr-TR" dirty="0" smtClean="0"/>
              <a:t>»</a:t>
            </a:r>
            <a:endParaRPr lang="de-DE" dirty="0"/>
          </a:p>
        </p:txBody>
      </p:sp>
    </p:spTree>
    <p:extLst>
      <p:ext uri="{BB962C8B-B14F-4D97-AF65-F5344CB8AC3E}">
        <p14:creationId xmlns:p14="http://schemas.microsoft.com/office/powerpoint/2010/main" val="409850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sz="3600" dirty="0">
                <a:solidFill>
                  <a:prstClr val="black"/>
                </a:solidFill>
              </a:rPr>
              <a:t>Marx / Engels: Das kommunistische Manifest, 1848</a:t>
            </a:r>
            <a:endParaRPr lang="de-DE" dirty="0"/>
          </a:p>
        </p:txBody>
      </p:sp>
      <p:sp>
        <p:nvSpPr>
          <p:cNvPr id="3" name="İçerik Yer Tutucusu 2"/>
          <p:cNvSpPr>
            <a:spLocks noGrp="1"/>
          </p:cNvSpPr>
          <p:nvPr>
            <p:ph idx="1"/>
          </p:nvPr>
        </p:nvSpPr>
        <p:spPr/>
        <p:txBody>
          <a:bodyPr>
            <a:normAutofit fontScale="92500" lnSpcReduction="10000"/>
          </a:bodyPr>
          <a:lstStyle/>
          <a:p>
            <a:r>
              <a:rPr lang="tr-TR" dirty="0" smtClean="0"/>
              <a:t>Kapitel 4: «</a:t>
            </a:r>
            <a:r>
              <a:rPr lang="de-DE" dirty="0" smtClean="0"/>
              <a:t>Alle </a:t>
            </a:r>
            <a:r>
              <a:rPr lang="de-DE" dirty="0"/>
              <a:t>Eigentumsverhältnisse waren einem beständigen geschichtlichen Wandel, einer beständigen geschichtlichen Veränderung unterworfen</a:t>
            </a:r>
            <a:r>
              <a:rPr lang="de-DE" dirty="0" smtClean="0"/>
              <a:t>.</a:t>
            </a:r>
            <a:r>
              <a:rPr lang="tr-TR" dirty="0" smtClean="0"/>
              <a:t>»</a:t>
            </a:r>
            <a:endParaRPr lang="de-DE" dirty="0"/>
          </a:p>
          <a:p>
            <a:r>
              <a:rPr lang="tr-TR" dirty="0" smtClean="0"/>
              <a:t>«</a:t>
            </a:r>
            <a:r>
              <a:rPr lang="de-DE" dirty="0" smtClean="0"/>
              <a:t>Die </a:t>
            </a:r>
            <a:r>
              <a:rPr lang="de-DE" dirty="0"/>
              <a:t>Französische Revolution z.B. schaffte das Feudaleigentum zugunsten des bürgerlichen ab</a:t>
            </a:r>
            <a:r>
              <a:rPr lang="de-DE" dirty="0" smtClean="0"/>
              <a:t>.</a:t>
            </a:r>
            <a:r>
              <a:rPr lang="tr-TR" dirty="0" smtClean="0"/>
              <a:t>»</a:t>
            </a:r>
            <a:endParaRPr lang="de-DE" dirty="0"/>
          </a:p>
          <a:p>
            <a:r>
              <a:rPr lang="tr-TR" dirty="0" smtClean="0"/>
              <a:t>«</a:t>
            </a:r>
            <a:r>
              <a:rPr lang="de-DE" dirty="0" smtClean="0"/>
              <a:t>Was </a:t>
            </a:r>
            <a:r>
              <a:rPr lang="de-DE" dirty="0"/>
              <a:t>den Kommunismus auszeichnet, ist nicht die Abschaffung des Eigentums überhaupt, sondern die Abschaffung des bürgerlichen Eigentums</a:t>
            </a:r>
            <a:r>
              <a:rPr lang="de-DE" dirty="0" smtClean="0"/>
              <a:t>.</a:t>
            </a:r>
            <a:r>
              <a:rPr lang="tr-TR" dirty="0" smtClean="0"/>
              <a:t>»</a:t>
            </a:r>
            <a:endParaRPr lang="de-DE" dirty="0"/>
          </a:p>
          <a:p>
            <a:r>
              <a:rPr lang="tr-TR" dirty="0" smtClean="0"/>
              <a:t>«</a:t>
            </a:r>
            <a:r>
              <a:rPr lang="de-DE" dirty="0" smtClean="0"/>
              <a:t>In </a:t>
            </a:r>
            <a:r>
              <a:rPr lang="de-DE" dirty="0"/>
              <a:t>diesem Sinn können die Kommunisten ihre Theorie in dem einen Ausdruck: </a:t>
            </a:r>
            <a:r>
              <a:rPr lang="de-DE" b="1" dirty="0"/>
              <a:t>Aufhebung des Privateigentums</a:t>
            </a:r>
            <a:r>
              <a:rPr lang="de-DE" dirty="0"/>
              <a:t>, zusammenfassen</a:t>
            </a:r>
            <a:r>
              <a:rPr lang="de-DE" dirty="0" smtClean="0"/>
              <a:t>.</a:t>
            </a:r>
            <a:r>
              <a:rPr lang="tr-TR" dirty="0" smtClean="0"/>
              <a:t>»</a:t>
            </a:r>
          </a:p>
          <a:p>
            <a:r>
              <a:rPr lang="de-DE" dirty="0"/>
              <a:t>„Proletarier aller Länder, vereinigt euch!“</a:t>
            </a:r>
          </a:p>
          <a:p>
            <a:endParaRPr lang="de-DE" dirty="0"/>
          </a:p>
        </p:txBody>
      </p:sp>
    </p:spTree>
    <p:extLst>
      <p:ext uri="{BB962C8B-B14F-4D97-AF65-F5344CB8AC3E}">
        <p14:creationId xmlns:p14="http://schemas.microsoft.com/office/powerpoint/2010/main" val="403341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6861"/>
            <a:ext cx="12192000" cy="6764278"/>
          </a:xfrm>
          <a:prstGeom prst="rect">
            <a:avLst/>
          </a:prstGeom>
        </p:spPr>
      </p:pic>
    </p:spTree>
    <p:extLst>
      <p:ext uri="{BB962C8B-B14F-4D97-AF65-F5344CB8AC3E}">
        <p14:creationId xmlns:p14="http://schemas.microsoft.com/office/powerpoint/2010/main" val="3900803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de-DE" dirty="0" smtClean="0"/>
              <a:t>Marx: Entfremdete Arbeit</a:t>
            </a:r>
            <a:endParaRPr lang="de-DE" dirty="0"/>
          </a:p>
        </p:txBody>
      </p:sp>
      <p:sp>
        <p:nvSpPr>
          <p:cNvPr id="3" name="İçerik Yer Tutucusu 2"/>
          <p:cNvSpPr>
            <a:spLocks noGrp="1"/>
          </p:cNvSpPr>
          <p:nvPr>
            <p:ph idx="1"/>
          </p:nvPr>
        </p:nvSpPr>
        <p:spPr/>
        <p:txBody>
          <a:bodyPr>
            <a:normAutofit/>
          </a:bodyPr>
          <a:lstStyle/>
          <a:p>
            <a:r>
              <a:rPr lang="tr-TR" dirty="0" smtClean="0"/>
              <a:t>«</a:t>
            </a:r>
            <a:r>
              <a:rPr lang="de-DE" b="1" dirty="0" smtClean="0"/>
              <a:t>Dem </a:t>
            </a:r>
            <a:r>
              <a:rPr lang="de-DE" b="1" dirty="0"/>
              <a:t>Arbeiter tritt sein Arbeitsprodukt als fremdes Wesen und unabhängige Macht gegenüber.</a:t>
            </a:r>
            <a:r>
              <a:rPr lang="de-DE" dirty="0"/>
              <a:t> Sein Arbeitsprodukt gehört nicht ihm, sondern einem Anderen</a:t>
            </a:r>
            <a:r>
              <a:rPr lang="de-DE" dirty="0" smtClean="0"/>
              <a:t>.</a:t>
            </a:r>
            <a:r>
              <a:rPr lang="tr-TR" dirty="0" smtClean="0"/>
              <a:t>»</a:t>
            </a:r>
            <a:endParaRPr lang="de-DE" dirty="0"/>
          </a:p>
          <a:p>
            <a:r>
              <a:rPr lang="tr-TR" dirty="0" smtClean="0"/>
              <a:t>«</a:t>
            </a:r>
            <a:r>
              <a:rPr lang="de-DE" dirty="0" smtClean="0"/>
              <a:t>Die </a:t>
            </a:r>
            <a:r>
              <a:rPr lang="de-DE" dirty="0"/>
              <a:t>eigene Tätigkeit ist eine fremde, dem Arbeiter nicht angehörige Tätigkeit. Die Arbeitstätigkeit befriedigt keine Bedürfnisse des Arbeiters, sie dient nur als Mittel, um Bedürfnisse </a:t>
            </a:r>
            <a:r>
              <a:rPr lang="de-DE" i="1" dirty="0"/>
              <a:t>außer ihr</a:t>
            </a:r>
            <a:r>
              <a:rPr lang="de-DE" dirty="0"/>
              <a:t> zu </a:t>
            </a:r>
            <a:r>
              <a:rPr lang="de-DE" dirty="0" smtClean="0"/>
              <a:t>befriedige</a:t>
            </a:r>
            <a:r>
              <a:rPr lang="tr-TR" dirty="0" smtClean="0"/>
              <a:t>n</a:t>
            </a:r>
            <a:r>
              <a:rPr lang="de-DE" dirty="0" smtClean="0"/>
              <a:t>. </a:t>
            </a:r>
            <a:r>
              <a:rPr lang="de-DE" dirty="0"/>
              <a:t>Die Äußerlichkeit der Arbeit zeige sich darin, dass die Arbeitsverausgabung </a:t>
            </a:r>
            <a:r>
              <a:rPr lang="tr-TR" dirty="0" smtClean="0"/>
              <a:t>[= </a:t>
            </a:r>
            <a:r>
              <a:rPr lang="de-DE" dirty="0" smtClean="0"/>
              <a:t>das Produkt</a:t>
            </a:r>
            <a:r>
              <a:rPr lang="tr-TR" dirty="0" smtClean="0"/>
              <a:t>] </a:t>
            </a:r>
            <a:r>
              <a:rPr lang="de-DE" dirty="0" smtClean="0"/>
              <a:t>dem </a:t>
            </a:r>
            <a:r>
              <a:rPr lang="de-DE" dirty="0"/>
              <a:t>Arbeiter nicht </a:t>
            </a:r>
            <a:r>
              <a:rPr lang="de-DE" i="1" dirty="0"/>
              <a:t>eigen</a:t>
            </a:r>
            <a:r>
              <a:rPr lang="de-DE" dirty="0"/>
              <a:t> ist, sondern einem anderen gehört</a:t>
            </a:r>
            <a:r>
              <a:rPr lang="de-DE" dirty="0" smtClean="0"/>
              <a:t>.</a:t>
            </a:r>
            <a:r>
              <a:rPr lang="tr-TR" dirty="0" smtClean="0"/>
              <a:t>»</a:t>
            </a:r>
            <a:endParaRPr lang="de-DE" dirty="0"/>
          </a:p>
        </p:txBody>
      </p:sp>
    </p:spTree>
    <p:extLst>
      <p:ext uri="{BB962C8B-B14F-4D97-AF65-F5344CB8AC3E}">
        <p14:creationId xmlns:p14="http://schemas.microsoft.com/office/powerpoint/2010/main" val="3523020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de-DE" dirty="0" smtClean="0"/>
              <a:t>Charlie Chaplin: Entfremdete Arbeit</a:t>
            </a:r>
            <a:endParaRPr lang="de-DE" dirty="0"/>
          </a:p>
        </p:txBody>
      </p:sp>
      <p:sp>
        <p:nvSpPr>
          <p:cNvPr id="2" name="İçerik Yer Tutucusu 1"/>
          <p:cNvSpPr>
            <a:spLocks noGrp="1"/>
          </p:cNvSpPr>
          <p:nvPr>
            <p:ph idx="1"/>
          </p:nvPr>
        </p:nvSpPr>
        <p:spPr/>
        <p:txBody>
          <a:bodyPr/>
          <a:lstStyle/>
          <a:p>
            <a:endParaRPr lang="tr-TR" dirty="0" smtClean="0">
              <a:hlinkClick r:id=""/>
            </a:endParaRPr>
          </a:p>
          <a:p>
            <a:pPr marL="0" indent="0">
              <a:buNone/>
            </a:pPr>
            <a:endParaRPr lang="tr-TR" dirty="0" smtClean="0">
              <a:hlinkClick r:id=""/>
            </a:endParaRPr>
          </a:p>
          <a:p>
            <a:pPr marL="0" indent="0">
              <a:buNone/>
            </a:pPr>
            <a:endParaRPr lang="tr-TR" dirty="0">
              <a:hlinkClick r:id="rId2"/>
            </a:endParaRPr>
          </a:p>
          <a:p>
            <a:pPr marL="0" indent="0" algn="ctr">
              <a:buNone/>
            </a:pPr>
            <a:r>
              <a:rPr lang="de-DE" dirty="0" smtClean="0">
                <a:hlinkClick r:id="rId2"/>
              </a:rPr>
              <a:t>https</a:t>
            </a:r>
            <a:r>
              <a:rPr lang="de-DE" dirty="0">
                <a:hlinkClick r:id="rId2"/>
              </a:rPr>
              <a:t>://</a:t>
            </a:r>
            <a:r>
              <a:rPr lang="de-DE" dirty="0" smtClean="0">
                <a:hlinkClick r:id="rId2"/>
              </a:rPr>
              <a:t>www.youtube.com/watch?v=HPSK4zZtzLI</a:t>
            </a:r>
            <a:r>
              <a:rPr lang="tr-TR" dirty="0" smtClean="0"/>
              <a:t> </a:t>
            </a:r>
            <a:endParaRPr lang="de-DE" dirty="0"/>
          </a:p>
        </p:txBody>
      </p:sp>
    </p:spTree>
    <p:extLst>
      <p:ext uri="{BB962C8B-B14F-4D97-AF65-F5344CB8AC3E}">
        <p14:creationId xmlns:p14="http://schemas.microsoft.com/office/powerpoint/2010/main" val="2931313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1889</Words>
  <Application>Microsoft Office PowerPoint</Application>
  <PresentationFormat>Geniş ekran</PresentationFormat>
  <Paragraphs>144</Paragraphs>
  <Slides>35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35</vt:i4>
      </vt:variant>
    </vt:vector>
  </HeadingPairs>
  <TitlesOfParts>
    <vt:vector size="40" baseType="lpstr">
      <vt:lpstr>Arial</vt:lpstr>
      <vt:lpstr>Calibri</vt:lpstr>
      <vt:lpstr>Calibri Light</vt:lpstr>
      <vt:lpstr>Wingdings</vt:lpstr>
      <vt:lpstr>Office Teması</vt:lpstr>
      <vt:lpstr>ADE 212:  Deutsche Kulturgeschichte II</vt:lpstr>
      <vt:lpstr>Marx / Engels: Das kommunistische Manifest, 1848</vt:lpstr>
      <vt:lpstr>Marx / Engels: Das kommunistische Manifest, 1848</vt:lpstr>
      <vt:lpstr>Marx / Engels: Das kommunistische Manifest, 1848</vt:lpstr>
      <vt:lpstr>Marx / Engels: Das kommunistische Manifest, 1848</vt:lpstr>
      <vt:lpstr>Marx / Engels: Das kommunistische Manifest, 1848</vt:lpstr>
      <vt:lpstr>PowerPoint Sunusu</vt:lpstr>
      <vt:lpstr>Marx: Entfremdete Arbeit</vt:lpstr>
      <vt:lpstr>Charlie Chaplin: Entfremdete Arbeit</vt:lpstr>
      <vt:lpstr>Marx: Entfremdete Arbeit</vt:lpstr>
      <vt:lpstr>Was bedeutet Kommunismus zusammenfassend?</vt:lpstr>
      <vt:lpstr>Kritik am Kommunismus</vt:lpstr>
      <vt:lpstr>Benedict Anderson, 1936-2015</vt:lpstr>
      <vt:lpstr>Nationalismus-Forschung</vt:lpstr>
      <vt:lpstr>Kritische Nationalismus-Forschung - Anderson</vt:lpstr>
      <vt:lpstr>Kritische Nationalismus-Forschung - Anderson</vt:lpstr>
      <vt:lpstr>Kritische Nationalismus-Forschung - Anderson</vt:lpstr>
      <vt:lpstr>Kritische Nationalismus-Forschung - Anderson</vt:lpstr>
      <vt:lpstr>Kritische Nationalismus-Forschung - Anderson</vt:lpstr>
      <vt:lpstr>Nationalismus im 19. Jahrhundert - Anderson</vt:lpstr>
      <vt:lpstr>Karikatur im österreichischen Satiremagazin Kikeriki, 1870</vt:lpstr>
      <vt:lpstr>Nationalismus im 19. Jahrhundert - Anderson</vt:lpstr>
      <vt:lpstr>Verständnisfragen</vt:lpstr>
      <vt:lpstr>Nicht-marxistische Vorstellung von Nationalismus</vt:lpstr>
      <vt:lpstr>Nicht-marxistische Vorstellung von Nationalismus</vt:lpstr>
      <vt:lpstr>Nicht-marxistische Vorstellung von Nationalismus</vt:lpstr>
      <vt:lpstr>Nicht-marxistische Vorstellung von Nationalismus</vt:lpstr>
      <vt:lpstr>PowerPoint Sunusu</vt:lpstr>
      <vt:lpstr>Nationalismus in Deutschland</vt:lpstr>
      <vt:lpstr>Nationalismus in Deutschland</vt:lpstr>
      <vt:lpstr>Carl Schumacher: Portrait von August Heinrich Hoffmann von Fallersleben (1798-1874),  1819                                                                                           1867</vt:lpstr>
      <vt:lpstr>Nationalismus in Deutschland - Hoffmann</vt:lpstr>
      <vt:lpstr>Joseph Haydn: Kaiserquartett</vt:lpstr>
      <vt:lpstr>Hoffmann: Das Lied der Deutschen</vt:lpstr>
      <vt:lpstr>Hoffmann: Das Lied der Deutschen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 212:  Deutsche Kulturgeschichte II</dc:title>
  <dc:creator>USER</dc:creator>
  <cp:lastModifiedBy>USER</cp:lastModifiedBy>
  <cp:revision>4</cp:revision>
  <dcterms:created xsi:type="dcterms:W3CDTF">2020-02-18T08:36:18Z</dcterms:created>
  <dcterms:modified xsi:type="dcterms:W3CDTF">2020-02-24T08:37:13Z</dcterms:modified>
</cp:coreProperties>
</file>