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62" d="100"/>
          <a:sy n="62" d="100"/>
        </p:scale>
        <p:origin x="30" y="15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de-DE"/>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de-DE"/>
          </a:p>
        </p:txBody>
      </p:sp>
      <p:sp>
        <p:nvSpPr>
          <p:cNvPr id="4" name="Veri Yer Tutucusu 3"/>
          <p:cNvSpPr>
            <a:spLocks noGrp="1"/>
          </p:cNvSpPr>
          <p:nvPr>
            <p:ph type="dt" sz="half" idx="10"/>
          </p:nvPr>
        </p:nvSpPr>
        <p:spPr/>
        <p:txBody>
          <a:bodyPr/>
          <a:lstStyle/>
          <a:p>
            <a:fld id="{7BE3C5A5-96B8-438B-8CAF-FD7DC9C1082A}" type="datetimeFigureOut">
              <a:rPr lang="de-DE" smtClean="0"/>
              <a:t>17.02.2020</a:t>
            </a:fld>
            <a:endParaRPr lang="de-DE"/>
          </a:p>
        </p:txBody>
      </p:sp>
      <p:sp>
        <p:nvSpPr>
          <p:cNvPr id="5" name="Altbilgi Yer Tutucusu 4"/>
          <p:cNvSpPr>
            <a:spLocks noGrp="1"/>
          </p:cNvSpPr>
          <p:nvPr>
            <p:ph type="ftr" sz="quarter" idx="11"/>
          </p:nvPr>
        </p:nvSpPr>
        <p:spPr/>
        <p:txBody>
          <a:bodyPr/>
          <a:lstStyle/>
          <a:p>
            <a:endParaRPr lang="de-DE"/>
          </a:p>
        </p:txBody>
      </p:sp>
      <p:sp>
        <p:nvSpPr>
          <p:cNvPr id="6" name="Slayt Numarası Yer Tutucusu 5"/>
          <p:cNvSpPr>
            <a:spLocks noGrp="1"/>
          </p:cNvSpPr>
          <p:nvPr>
            <p:ph type="sldNum" sz="quarter" idx="12"/>
          </p:nvPr>
        </p:nvSpPr>
        <p:spPr/>
        <p:txBody>
          <a:bodyPr/>
          <a:lstStyle/>
          <a:p>
            <a:fld id="{A96A8CC9-8D8E-4B20-90F0-C83061A77011}" type="slidenum">
              <a:rPr lang="de-DE" smtClean="0"/>
              <a:t>‹#›</a:t>
            </a:fld>
            <a:endParaRPr lang="de-DE"/>
          </a:p>
        </p:txBody>
      </p:sp>
    </p:spTree>
    <p:extLst>
      <p:ext uri="{BB962C8B-B14F-4D97-AF65-F5344CB8AC3E}">
        <p14:creationId xmlns:p14="http://schemas.microsoft.com/office/powerpoint/2010/main" val="346476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de-DE"/>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Veri Yer Tutucusu 3"/>
          <p:cNvSpPr>
            <a:spLocks noGrp="1"/>
          </p:cNvSpPr>
          <p:nvPr>
            <p:ph type="dt" sz="half" idx="10"/>
          </p:nvPr>
        </p:nvSpPr>
        <p:spPr/>
        <p:txBody>
          <a:bodyPr/>
          <a:lstStyle/>
          <a:p>
            <a:fld id="{7BE3C5A5-96B8-438B-8CAF-FD7DC9C1082A}" type="datetimeFigureOut">
              <a:rPr lang="de-DE" smtClean="0"/>
              <a:t>17.02.2020</a:t>
            </a:fld>
            <a:endParaRPr lang="de-DE"/>
          </a:p>
        </p:txBody>
      </p:sp>
      <p:sp>
        <p:nvSpPr>
          <p:cNvPr id="5" name="Altbilgi Yer Tutucusu 4"/>
          <p:cNvSpPr>
            <a:spLocks noGrp="1"/>
          </p:cNvSpPr>
          <p:nvPr>
            <p:ph type="ftr" sz="quarter" idx="11"/>
          </p:nvPr>
        </p:nvSpPr>
        <p:spPr/>
        <p:txBody>
          <a:bodyPr/>
          <a:lstStyle/>
          <a:p>
            <a:endParaRPr lang="de-DE"/>
          </a:p>
        </p:txBody>
      </p:sp>
      <p:sp>
        <p:nvSpPr>
          <p:cNvPr id="6" name="Slayt Numarası Yer Tutucusu 5"/>
          <p:cNvSpPr>
            <a:spLocks noGrp="1"/>
          </p:cNvSpPr>
          <p:nvPr>
            <p:ph type="sldNum" sz="quarter" idx="12"/>
          </p:nvPr>
        </p:nvSpPr>
        <p:spPr/>
        <p:txBody>
          <a:bodyPr/>
          <a:lstStyle/>
          <a:p>
            <a:fld id="{A96A8CC9-8D8E-4B20-90F0-C83061A77011}" type="slidenum">
              <a:rPr lang="de-DE" smtClean="0"/>
              <a:t>‹#›</a:t>
            </a:fld>
            <a:endParaRPr lang="de-DE"/>
          </a:p>
        </p:txBody>
      </p:sp>
    </p:spTree>
    <p:extLst>
      <p:ext uri="{BB962C8B-B14F-4D97-AF65-F5344CB8AC3E}">
        <p14:creationId xmlns:p14="http://schemas.microsoft.com/office/powerpoint/2010/main" val="400615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de-DE"/>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Veri Yer Tutucusu 3"/>
          <p:cNvSpPr>
            <a:spLocks noGrp="1"/>
          </p:cNvSpPr>
          <p:nvPr>
            <p:ph type="dt" sz="half" idx="10"/>
          </p:nvPr>
        </p:nvSpPr>
        <p:spPr/>
        <p:txBody>
          <a:bodyPr/>
          <a:lstStyle/>
          <a:p>
            <a:fld id="{7BE3C5A5-96B8-438B-8CAF-FD7DC9C1082A}" type="datetimeFigureOut">
              <a:rPr lang="de-DE" smtClean="0"/>
              <a:t>17.02.2020</a:t>
            </a:fld>
            <a:endParaRPr lang="de-DE"/>
          </a:p>
        </p:txBody>
      </p:sp>
      <p:sp>
        <p:nvSpPr>
          <p:cNvPr id="5" name="Altbilgi Yer Tutucusu 4"/>
          <p:cNvSpPr>
            <a:spLocks noGrp="1"/>
          </p:cNvSpPr>
          <p:nvPr>
            <p:ph type="ftr" sz="quarter" idx="11"/>
          </p:nvPr>
        </p:nvSpPr>
        <p:spPr/>
        <p:txBody>
          <a:bodyPr/>
          <a:lstStyle/>
          <a:p>
            <a:endParaRPr lang="de-DE"/>
          </a:p>
        </p:txBody>
      </p:sp>
      <p:sp>
        <p:nvSpPr>
          <p:cNvPr id="6" name="Slayt Numarası Yer Tutucusu 5"/>
          <p:cNvSpPr>
            <a:spLocks noGrp="1"/>
          </p:cNvSpPr>
          <p:nvPr>
            <p:ph type="sldNum" sz="quarter" idx="12"/>
          </p:nvPr>
        </p:nvSpPr>
        <p:spPr/>
        <p:txBody>
          <a:bodyPr/>
          <a:lstStyle/>
          <a:p>
            <a:fld id="{A96A8CC9-8D8E-4B20-90F0-C83061A77011}" type="slidenum">
              <a:rPr lang="de-DE" smtClean="0"/>
              <a:t>‹#›</a:t>
            </a:fld>
            <a:endParaRPr lang="de-DE"/>
          </a:p>
        </p:txBody>
      </p:sp>
    </p:spTree>
    <p:extLst>
      <p:ext uri="{BB962C8B-B14F-4D97-AF65-F5344CB8AC3E}">
        <p14:creationId xmlns:p14="http://schemas.microsoft.com/office/powerpoint/2010/main" val="186039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de-DE"/>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Veri Yer Tutucusu 3"/>
          <p:cNvSpPr>
            <a:spLocks noGrp="1"/>
          </p:cNvSpPr>
          <p:nvPr>
            <p:ph type="dt" sz="half" idx="10"/>
          </p:nvPr>
        </p:nvSpPr>
        <p:spPr/>
        <p:txBody>
          <a:bodyPr/>
          <a:lstStyle/>
          <a:p>
            <a:fld id="{7BE3C5A5-96B8-438B-8CAF-FD7DC9C1082A}" type="datetimeFigureOut">
              <a:rPr lang="de-DE" smtClean="0"/>
              <a:t>17.02.2020</a:t>
            </a:fld>
            <a:endParaRPr lang="de-DE"/>
          </a:p>
        </p:txBody>
      </p:sp>
      <p:sp>
        <p:nvSpPr>
          <p:cNvPr id="5" name="Altbilgi Yer Tutucusu 4"/>
          <p:cNvSpPr>
            <a:spLocks noGrp="1"/>
          </p:cNvSpPr>
          <p:nvPr>
            <p:ph type="ftr" sz="quarter" idx="11"/>
          </p:nvPr>
        </p:nvSpPr>
        <p:spPr/>
        <p:txBody>
          <a:bodyPr/>
          <a:lstStyle/>
          <a:p>
            <a:endParaRPr lang="de-DE"/>
          </a:p>
        </p:txBody>
      </p:sp>
      <p:sp>
        <p:nvSpPr>
          <p:cNvPr id="6" name="Slayt Numarası Yer Tutucusu 5"/>
          <p:cNvSpPr>
            <a:spLocks noGrp="1"/>
          </p:cNvSpPr>
          <p:nvPr>
            <p:ph type="sldNum" sz="quarter" idx="12"/>
          </p:nvPr>
        </p:nvSpPr>
        <p:spPr/>
        <p:txBody>
          <a:bodyPr/>
          <a:lstStyle/>
          <a:p>
            <a:fld id="{A96A8CC9-8D8E-4B20-90F0-C83061A77011}" type="slidenum">
              <a:rPr lang="de-DE" smtClean="0"/>
              <a:t>‹#›</a:t>
            </a:fld>
            <a:endParaRPr lang="de-DE"/>
          </a:p>
        </p:txBody>
      </p:sp>
    </p:spTree>
    <p:extLst>
      <p:ext uri="{BB962C8B-B14F-4D97-AF65-F5344CB8AC3E}">
        <p14:creationId xmlns:p14="http://schemas.microsoft.com/office/powerpoint/2010/main" val="288376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de-DE"/>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BE3C5A5-96B8-438B-8CAF-FD7DC9C1082A}" type="datetimeFigureOut">
              <a:rPr lang="de-DE" smtClean="0"/>
              <a:t>17.02.2020</a:t>
            </a:fld>
            <a:endParaRPr lang="de-DE"/>
          </a:p>
        </p:txBody>
      </p:sp>
      <p:sp>
        <p:nvSpPr>
          <p:cNvPr id="5" name="Altbilgi Yer Tutucusu 4"/>
          <p:cNvSpPr>
            <a:spLocks noGrp="1"/>
          </p:cNvSpPr>
          <p:nvPr>
            <p:ph type="ftr" sz="quarter" idx="11"/>
          </p:nvPr>
        </p:nvSpPr>
        <p:spPr/>
        <p:txBody>
          <a:bodyPr/>
          <a:lstStyle/>
          <a:p>
            <a:endParaRPr lang="de-DE"/>
          </a:p>
        </p:txBody>
      </p:sp>
      <p:sp>
        <p:nvSpPr>
          <p:cNvPr id="6" name="Slayt Numarası Yer Tutucusu 5"/>
          <p:cNvSpPr>
            <a:spLocks noGrp="1"/>
          </p:cNvSpPr>
          <p:nvPr>
            <p:ph type="sldNum" sz="quarter" idx="12"/>
          </p:nvPr>
        </p:nvSpPr>
        <p:spPr/>
        <p:txBody>
          <a:bodyPr/>
          <a:lstStyle/>
          <a:p>
            <a:fld id="{A96A8CC9-8D8E-4B20-90F0-C83061A77011}" type="slidenum">
              <a:rPr lang="de-DE" smtClean="0"/>
              <a:t>‹#›</a:t>
            </a:fld>
            <a:endParaRPr lang="de-DE"/>
          </a:p>
        </p:txBody>
      </p:sp>
    </p:spTree>
    <p:extLst>
      <p:ext uri="{BB962C8B-B14F-4D97-AF65-F5344CB8AC3E}">
        <p14:creationId xmlns:p14="http://schemas.microsoft.com/office/powerpoint/2010/main" val="80441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de-DE"/>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5" name="Veri Yer Tutucusu 4"/>
          <p:cNvSpPr>
            <a:spLocks noGrp="1"/>
          </p:cNvSpPr>
          <p:nvPr>
            <p:ph type="dt" sz="half" idx="10"/>
          </p:nvPr>
        </p:nvSpPr>
        <p:spPr/>
        <p:txBody>
          <a:bodyPr/>
          <a:lstStyle/>
          <a:p>
            <a:fld id="{7BE3C5A5-96B8-438B-8CAF-FD7DC9C1082A}" type="datetimeFigureOut">
              <a:rPr lang="de-DE" smtClean="0"/>
              <a:t>17.02.2020</a:t>
            </a:fld>
            <a:endParaRPr lang="de-DE"/>
          </a:p>
        </p:txBody>
      </p:sp>
      <p:sp>
        <p:nvSpPr>
          <p:cNvPr id="6" name="Altbilgi Yer Tutucusu 5"/>
          <p:cNvSpPr>
            <a:spLocks noGrp="1"/>
          </p:cNvSpPr>
          <p:nvPr>
            <p:ph type="ftr" sz="quarter" idx="11"/>
          </p:nvPr>
        </p:nvSpPr>
        <p:spPr/>
        <p:txBody>
          <a:bodyPr/>
          <a:lstStyle/>
          <a:p>
            <a:endParaRPr lang="de-DE"/>
          </a:p>
        </p:txBody>
      </p:sp>
      <p:sp>
        <p:nvSpPr>
          <p:cNvPr id="7" name="Slayt Numarası Yer Tutucusu 6"/>
          <p:cNvSpPr>
            <a:spLocks noGrp="1"/>
          </p:cNvSpPr>
          <p:nvPr>
            <p:ph type="sldNum" sz="quarter" idx="12"/>
          </p:nvPr>
        </p:nvSpPr>
        <p:spPr/>
        <p:txBody>
          <a:bodyPr/>
          <a:lstStyle/>
          <a:p>
            <a:fld id="{A96A8CC9-8D8E-4B20-90F0-C83061A77011}" type="slidenum">
              <a:rPr lang="de-DE" smtClean="0"/>
              <a:t>‹#›</a:t>
            </a:fld>
            <a:endParaRPr lang="de-DE"/>
          </a:p>
        </p:txBody>
      </p:sp>
    </p:spTree>
    <p:extLst>
      <p:ext uri="{BB962C8B-B14F-4D97-AF65-F5344CB8AC3E}">
        <p14:creationId xmlns:p14="http://schemas.microsoft.com/office/powerpoint/2010/main" val="312537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de-DE"/>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7" name="Veri Yer Tutucusu 6"/>
          <p:cNvSpPr>
            <a:spLocks noGrp="1"/>
          </p:cNvSpPr>
          <p:nvPr>
            <p:ph type="dt" sz="half" idx="10"/>
          </p:nvPr>
        </p:nvSpPr>
        <p:spPr/>
        <p:txBody>
          <a:bodyPr/>
          <a:lstStyle/>
          <a:p>
            <a:fld id="{7BE3C5A5-96B8-438B-8CAF-FD7DC9C1082A}" type="datetimeFigureOut">
              <a:rPr lang="de-DE" smtClean="0"/>
              <a:t>17.02.2020</a:t>
            </a:fld>
            <a:endParaRPr lang="de-DE"/>
          </a:p>
        </p:txBody>
      </p:sp>
      <p:sp>
        <p:nvSpPr>
          <p:cNvPr id="8" name="Altbilgi Yer Tutucusu 7"/>
          <p:cNvSpPr>
            <a:spLocks noGrp="1"/>
          </p:cNvSpPr>
          <p:nvPr>
            <p:ph type="ftr" sz="quarter" idx="11"/>
          </p:nvPr>
        </p:nvSpPr>
        <p:spPr/>
        <p:txBody>
          <a:bodyPr/>
          <a:lstStyle/>
          <a:p>
            <a:endParaRPr lang="de-DE"/>
          </a:p>
        </p:txBody>
      </p:sp>
      <p:sp>
        <p:nvSpPr>
          <p:cNvPr id="9" name="Slayt Numarası Yer Tutucusu 8"/>
          <p:cNvSpPr>
            <a:spLocks noGrp="1"/>
          </p:cNvSpPr>
          <p:nvPr>
            <p:ph type="sldNum" sz="quarter" idx="12"/>
          </p:nvPr>
        </p:nvSpPr>
        <p:spPr/>
        <p:txBody>
          <a:bodyPr/>
          <a:lstStyle/>
          <a:p>
            <a:fld id="{A96A8CC9-8D8E-4B20-90F0-C83061A77011}" type="slidenum">
              <a:rPr lang="de-DE" smtClean="0"/>
              <a:t>‹#›</a:t>
            </a:fld>
            <a:endParaRPr lang="de-DE"/>
          </a:p>
        </p:txBody>
      </p:sp>
    </p:spTree>
    <p:extLst>
      <p:ext uri="{BB962C8B-B14F-4D97-AF65-F5344CB8AC3E}">
        <p14:creationId xmlns:p14="http://schemas.microsoft.com/office/powerpoint/2010/main" val="31582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de-DE"/>
          </a:p>
        </p:txBody>
      </p:sp>
      <p:sp>
        <p:nvSpPr>
          <p:cNvPr id="3" name="Veri Yer Tutucusu 2"/>
          <p:cNvSpPr>
            <a:spLocks noGrp="1"/>
          </p:cNvSpPr>
          <p:nvPr>
            <p:ph type="dt" sz="half" idx="10"/>
          </p:nvPr>
        </p:nvSpPr>
        <p:spPr/>
        <p:txBody>
          <a:bodyPr/>
          <a:lstStyle/>
          <a:p>
            <a:fld id="{7BE3C5A5-96B8-438B-8CAF-FD7DC9C1082A}" type="datetimeFigureOut">
              <a:rPr lang="de-DE" smtClean="0"/>
              <a:t>17.02.2020</a:t>
            </a:fld>
            <a:endParaRPr lang="de-DE"/>
          </a:p>
        </p:txBody>
      </p:sp>
      <p:sp>
        <p:nvSpPr>
          <p:cNvPr id="4" name="Altbilgi Yer Tutucusu 3"/>
          <p:cNvSpPr>
            <a:spLocks noGrp="1"/>
          </p:cNvSpPr>
          <p:nvPr>
            <p:ph type="ftr" sz="quarter" idx="11"/>
          </p:nvPr>
        </p:nvSpPr>
        <p:spPr/>
        <p:txBody>
          <a:bodyPr/>
          <a:lstStyle/>
          <a:p>
            <a:endParaRPr lang="de-DE"/>
          </a:p>
        </p:txBody>
      </p:sp>
      <p:sp>
        <p:nvSpPr>
          <p:cNvPr id="5" name="Slayt Numarası Yer Tutucusu 4"/>
          <p:cNvSpPr>
            <a:spLocks noGrp="1"/>
          </p:cNvSpPr>
          <p:nvPr>
            <p:ph type="sldNum" sz="quarter" idx="12"/>
          </p:nvPr>
        </p:nvSpPr>
        <p:spPr/>
        <p:txBody>
          <a:bodyPr/>
          <a:lstStyle/>
          <a:p>
            <a:fld id="{A96A8CC9-8D8E-4B20-90F0-C83061A77011}" type="slidenum">
              <a:rPr lang="de-DE" smtClean="0"/>
              <a:t>‹#›</a:t>
            </a:fld>
            <a:endParaRPr lang="de-DE"/>
          </a:p>
        </p:txBody>
      </p:sp>
    </p:spTree>
    <p:extLst>
      <p:ext uri="{BB962C8B-B14F-4D97-AF65-F5344CB8AC3E}">
        <p14:creationId xmlns:p14="http://schemas.microsoft.com/office/powerpoint/2010/main" val="390753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BE3C5A5-96B8-438B-8CAF-FD7DC9C1082A}" type="datetimeFigureOut">
              <a:rPr lang="de-DE" smtClean="0"/>
              <a:t>17.02.2020</a:t>
            </a:fld>
            <a:endParaRPr lang="de-DE"/>
          </a:p>
        </p:txBody>
      </p:sp>
      <p:sp>
        <p:nvSpPr>
          <p:cNvPr id="3" name="Altbilgi Yer Tutucusu 2"/>
          <p:cNvSpPr>
            <a:spLocks noGrp="1"/>
          </p:cNvSpPr>
          <p:nvPr>
            <p:ph type="ftr" sz="quarter" idx="11"/>
          </p:nvPr>
        </p:nvSpPr>
        <p:spPr/>
        <p:txBody>
          <a:bodyPr/>
          <a:lstStyle/>
          <a:p>
            <a:endParaRPr lang="de-DE"/>
          </a:p>
        </p:txBody>
      </p:sp>
      <p:sp>
        <p:nvSpPr>
          <p:cNvPr id="4" name="Slayt Numarası Yer Tutucusu 3"/>
          <p:cNvSpPr>
            <a:spLocks noGrp="1"/>
          </p:cNvSpPr>
          <p:nvPr>
            <p:ph type="sldNum" sz="quarter" idx="12"/>
          </p:nvPr>
        </p:nvSpPr>
        <p:spPr/>
        <p:txBody>
          <a:bodyPr/>
          <a:lstStyle/>
          <a:p>
            <a:fld id="{A96A8CC9-8D8E-4B20-90F0-C83061A77011}" type="slidenum">
              <a:rPr lang="de-DE" smtClean="0"/>
              <a:t>‹#›</a:t>
            </a:fld>
            <a:endParaRPr lang="de-DE"/>
          </a:p>
        </p:txBody>
      </p:sp>
    </p:spTree>
    <p:extLst>
      <p:ext uri="{BB962C8B-B14F-4D97-AF65-F5344CB8AC3E}">
        <p14:creationId xmlns:p14="http://schemas.microsoft.com/office/powerpoint/2010/main" val="2116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de-DE"/>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BE3C5A5-96B8-438B-8CAF-FD7DC9C1082A}" type="datetimeFigureOut">
              <a:rPr lang="de-DE" smtClean="0"/>
              <a:t>17.02.2020</a:t>
            </a:fld>
            <a:endParaRPr lang="de-DE"/>
          </a:p>
        </p:txBody>
      </p:sp>
      <p:sp>
        <p:nvSpPr>
          <p:cNvPr id="6" name="Altbilgi Yer Tutucusu 5"/>
          <p:cNvSpPr>
            <a:spLocks noGrp="1"/>
          </p:cNvSpPr>
          <p:nvPr>
            <p:ph type="ftr" sz="quarter" idx="11"/>
          </p:nvPr>
        </p:nvSpPr>
        <p:spPr/>
        <p:txBody>
          <a:bodyPr/>
          <a:lstStyle/>
          <a:p>
            <a:endParaRPr lang="de-DE"/>
          </a:p>
        </p:txBody>
      </p:sp>
      <p:sp>
        <p:nvSpPr>
          <p:cNvPr id="7" name="Slayt Numarası Yer Tutucusu 6"/>
          <p:cNvSpPr>
            <a:spLocks noGrp="1"/>
          </p:cNvSpPr>
          <p:nvPr>
            <p:ph type="sldNum" sz="quarter" idx="12"/>
          </p:nvPr>
        </p:nvSpPr>
        <p:spPr/>
        <p:txBody>
          <a:bodyPr/>
          <a:lstStyle/>
          <a:p>
            <a:fld id="{A96A8CC9-8D8E-4B20-90F0-C83061A77011}" type="slidenum">
              <a:rPr lang="de-DE" smtClean="0"/>
              <a:t>‹#›</a:t>
            </a:fld>
            <a:endParaRPr lang="de-DE"/>
          </a:p>
        </p:txBody>
      </p:sp>
    </p:spTree>
    <p:extLst>
      <p:ext uri="{BB962C8B-B14F-4D97-AF65-F5344CB8AC3E}">
        <p14:creationId xmlns:p14="http://schemas.microsoft.com/office/powerpoint/2010/main" val="170481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de-DE"/>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BE3C5A5-96B8-438B-8CAF-FD7DC9C1082A}" type="datetimeFigureOut">
              <a:rPr lang="de-DE" smtClean="0"/>
              <a:t>17.02.2020</a:t>
            </a:fld>
            <a:endParaRPr lang="de-DE"/>
          </a:p>
        </p:txBody>
      </p:sp>
      <p:sp>
        <p:nvSpPr>
          <p:cNvPr id="6" name="Altbilgi Yer Tutucusu 5"/>
          <p:cNvSpPr>
            <a:spLocks noGrp="1"/>
          </p:cNvSpPr>
          <p:nvPr>
            <p:ph type="ftr" sz="quarter" idx="11"/>
          </p:nvPr>
        </p:nvSpPr>
        <p:spPr/>
        <p:txBody>
          <a:bodyPr/>
          <a:lstStyle/>
          <a:p>
            <a:endParaRPr lang="de-DE"/>
          </a:p>
        </p:txBody>
      </p:sp>
      <p:sp>
        <p:nvSpPr>
          <p:cNvPr id="7" name="Slayt Numarası Yer Tutucusu 6"/>
          <p:cNvSpPr>
            <a:spLocks noGrp="1"/>
          </p:cNvSpPr>
          <p:nvPr>
            <p:ph type="sldNum" sz="quarter" idx="12"/>
          </p:nvPr>
        </p:nvSpPr>
        <p:spPr/>
        <p:txBody>
          <a:bodyPr/>
          <a:lstStyle/>
          <a:p>
            <a:fld id="{A96A8CC9-8D8E-4B20-90F0-C83061A77011}" type="slidenum">
              <a:rPr lang="de-DE" smtClean="0"/>
              <a:t>‹#›</a:t>
            </a:fld>
            <a:endParaRPr lang="de-DE"/>
          </a:p>
        </p:txBody>
      </p:sp>
    </p:spTree>
    <p:extLst>
      <p:ext uri="{BB962C8B-B14F-4D97-AF65-F5344CB8AC3E}">
        <p14:creationId xmlns:p14="http://schemas.microsoft.com/office/powerpoint/2010/main" val="15157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de-DE"/>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e-DE"/>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C5A5-96B8-438B-8CAF-FD7DC9C1082A}" type="datetimeFigureOut">
              <a:rPr lang="de-DE" smtClean="0"/>
              <a:t>17.02.2020</a:t>
            </a:fld>
            <a:endParaRPr lang="de-DE"/>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A8CC9-8D8E-4B20-90F0-C83061A77011}" type="slidenum">
              <a:rPr lang="de-DE" smtClean="0"/>
              <a:t>‹#›</a:t>
            </a:fld>
            <a:endParaRPr lang="de-DE"/>
          </a:p>
        </p:txBody>
      </p:sp>
    </p:spTree>
    <p:extLst>
      <p:ext uri="{BB962C8B-B14F-4D97-AF65-F5344CB8AC3E}">
        <p14:creationId xmlns:p14="http://schemas.microsoft.com/office/powerpoint/2010/main" val="3605412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HPSK4zZtzL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135156"/>
          </a:xfrm>
        </p:spPr>
        <p:txBody>
          <a:bodyPr>
            <a:normAutofit/>
          </a:bodyPr>
          <a:lstStyle/>
          <a:p>
            <a:pPr algn="ctr"/>
            <a:r>
              <a:rPr lang="de-DE" sz="5400" b="1" dirty="0" smtClean="0"/>
              <a:t>ADE 21</a:t>
            </a:r>
            <a:r>
              <a:rPr lang="tr-TR" sz="5400" b="1" dirty="0" smtClean="0"/>
              <a:t>2</a:t>
            </a:r>
            <a:r>
              <a:rPr lang="de-DE" sz="5400" b="1" dirty="0" smtClean="0"/>
              <a:t>: </a:t>
            </a:r>
            <a:r>
              <a:rPr lang="tr-TR" sz="5400" b="1" dirty="0" smtClean="0"/>
              <a:t/>
            </a:r>
            <a:br>
              <a:rPr lang="tr-TR" sz="5400" b="1" dirty="0" smtClean="0"/>
            </a:br>
            <a:r>
              <a:rPr lang="de-DE" sz="5400" b="1" dirty="0" smtClean="0"/>
              <a:t>Deutsche Kulturgeschichte </a:t>
            </a:r>
            <a:r>
              <a:rPr lang="tr-TR" sz="5400" b="1" dirty="0" smtClean="0"/>
              <a:t>II</a:t>
            </a:r>
            <a:endParaRPr lang="de-DE" sz="5400" b="1" dirty="0"/>
          </a:p>
        </p:txBody>
      </p:sp>
      <p:sp>
        <p:nvSpPr>
          <p:cNvPr id="4" name="İçerik Yer Tutucusu 3"/>
          <p:cNvSpPr>
            <a:spLocks noGrp="1"/>
          </p:cNvSpPr>
          <p:nvPr>
            <p:ph idx="1"/>
          </p:nvPr>
        </p:nvSpPr>
        <p:spPr>
          <a:xfrm>
            <a:off x="838200" y="3795623"/>
            <a:ext cx="10515600" cy="2381339"/>
          </a:xfrm>
        </p:spPr>
        <p:txBody>
          <a:bodyPr/>
          <a:lstStyle/>
          <a:p>
            <a:pPr marL="0" indent="0" algn="ctr">
              <a:buNone/>
            </a:pPr>
            <a:r>
              <a:rPr lang="de-DE" dirty="0" smtClean="0"/>
              <a:t>Sitzung </a:t>
            </a:r>
            <a:r>
              <a:rPr lang="tr-TR" dirty="0"/>
              <a:t>1</a:t>
            </a:r>
            <a:r>
              <a:rPr lang="de-DE" dirty="0" smtClean="0"/>
              <a:t>: </a:t>
            </a:r>
            <a:endParaRPr lang="tr-TR" dirty="0"/>
          </a:p>
          <a:p>
            <a:pPr marL="0" indent="0" algn="ctr">
              <a:buNone/>
            </a:pPr>
            <a:r>
              <a:rPr lang="de-DE" dirty="0" smtClean="0"/>
              <a:t>Marx: Kommunismus</a:t>
            </a:r>
            <a:endParaRPr lang="de-DE" dirty="0"/>
          </a:p>
        </p:txBody>
      </p:sp>
    </p:spTree>
    <p:extLst>
      <p:ext uri="{BB962C8B-B14F-4D97-AF65-F5344CB8AC3E}">
        <p14:creationId xmlns:p14="http://schemas.microsoft.com/office/powerpoint/2010/main" val="1764441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Kunst für die Kunst</a:t>
            </a:r>
            <a:r>
              <a:rPr lang="tr-TR" dirty="0"/>
              <a:t>?</a:t>
            </a:r>
            <a:r>
              <a:rPr lang="tr-TR" dirty="0" smtClean="0"/>
              <a:t> </a:t>
            </a:r>
            <a:r>
              <a:rPr lang="de-DE" dirty="0" smtClean="0"/>
              <a:t>Kunst für das Bürgertum</a:t>
            </a:r>
            <a:r>
              <a:rPr lang="tr-TR" dirty="0" smtClean="0"/>
              <a:t>!</a:t>
            </a:r>
            <a:endParaRPr lang="de-DE" dirty="0"/>
          </a:p>
        </p:txBody>
      </p:sp>
      <p:sp>
        <p:nvSpPr>
          <p:cNvPr id="3" name="İçerik Yer Tutucusu 2"/>
          <p:cNvSpPr>
            <a:spLocks noGrp="1"/>
          </p:cNvSpPr>
          <p:nvPr>
            <p:ph idx="1"/>
          </p:nvPr>
        </p:nvSpPr>
        <p:spPr/>
        <p:txBody>
          <a:bodyPr>
            <a:normAutofit lnSpcReduction="10000"/>
          </a:bodyPr>
          <a:lstStyle/>
          <a:p>
            <a:r>
              <a:rPr lang="de-DE" dirty="0" smtClean="0"/>
              <a:t>Kunstwerke haben keinen konkreten Auftraggeber mehr</a:t>
            </a:r>
          </a:p>
          <a:p>
            <a:r>
              <a:rPr lang="de-DE" dirty="0" smtClean="0"/>
              <a:t>Die Kunst schafft sich ihre eigenen Ideale</a:t>
            </a:r>
            <a:endParaRPr lang="tr-TR" dirty="0" smtClean="0"/>
          </a:p>
          <a:p>
            <a:r>
              <a:rPr lang="de-DE" dirty="0" smtClean="0"/>
              <a:t>So erzeugt sie auch ihr eigenes Bewertungssystem - nicht mehr der König bestimmt, was «schön» ist und was nicht, sondern «die Kunst» selbst</a:t>
            </a:r>
            <a:r>
              <a:rPr lang="tr-TR" dirty="0" smtClean="0"/>
              <a:t> </a:t>
            </a:r>
          </a:p>
          <a:p>
            <a:endParaRPr lang="tr-TR" dirty="0" smtClean="0"/>
          </a:p>
          <a:p>
            <a:pPr marL="0" indent="0">
              <a:buNone/>
            </a:pPr>
            <a:r>
              <a:rPr lang="tr-TR" dirty="0" smtClean="0">
                <a:sym typeface="Wingdings" panose="05000000000000000000" pitchFamily="2" charset="2"/>
              </a:rPr>
              <a:t> </a:t>
            </a:r>
            <a:r>
              <a:rPr lang="de-DE" dirty="0" smtClean="0">
                <a:sym typeface="Wingdings" panose="05000000000000000000" pitchFamily="2" charset="2"/>
              </a:rPr>
              <a:t>Das Bürgertum entwickelt eine bestimmte bürgerliche Ästhetik</a:t>
            </a:r>
            <a:r>
              <a:rPr lang="tr-TR" dirty="0" smtClean="0">
                <a:sym typeface="Wingdings" panose="05000000000000000000" pitchFamily="2" charset="2"/>
              </a:rPr>
              <a:t>. </a:t>
            </a:r>
            <a:r>
              <a:rPr lang="de-DE" dirty="0" smtClean="0">
                <a:sym typeface="Wingdings" panose="05000000000000000000" pitchFamily="2" charset="2"/>
              </a:rPr>
              <a:t>Das heißt nicht, dass alle Bürger</a:t>
            </a:r>
            <a:r>
              <a:rPr lang="tr-TR" dirty="0" smtClean="0">
                <a:sym typeface="Wingdings" panose="05000000000000000000" pitchFamily="2" charset="2"/>
              </a:rPr>
              <a:t> </a:t>
            </a:r>
            <a:r>
              <a:rPr lang="de-DE" dirty="0" smtClean="0">
                <a:sym typeface="Wingdings" panose="05000000000000000000" pitchFamily="2" charset="2"/>
              </a:rPr>
              <a:t>und Bürgerinnen exakt die gleiche Musik mögen, aber dass sie auf die gleiche Weise über Musik sprechen und ihr den gleichen Rang im gesellschaftlichen Leben zuordnen.</a:t>
            </a:r>
            <a:endParaRPr lang="de-DE" dirty="0"/>
          </a:p>
        </p:txBody>
      </p:sp>
    </p:spTree>
    <p:extLst>
      <p:ext uri="{BB962C8B-B14F-4D97-AF65-F5344CB8AC3E}">
        <p14:creationId xmlns:p14="http://schemas.microsoft.com/office/powerpoint/2010/main" val="1983889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de-DE" sz="4000" dirty="0" smtClean="0"/>
              <a:t>Pierre Bourdieu – Der feine Unterschied</a:t>
            </a:r>
            <a:r>
              <a:rPr lang="tr-TR" sz="4000" dirty="0"/>
              <a:t> </a:t>
            </a:r>
            <a:r>
              <a:rPr lang="tr-TR" sz="4000" dirty="0" smtClean="0"/>
              <a:t>(1979)</a:t>
            </a:r>
            <a:endParaRPr lang="de-DE" sz="4000" dirty="0"/>
          </a:p>
        </p:txBody>
      </p:sp>
      <p:sp>
        <p:nvSpPr>
          <p:cNvPr id="3" name="İçerik Yer Tutucusu 2"/>
          <p:cNvSpPr>
            <a:spLocks noGrp="1"/>
          </p:cNvSpPr>
          <p:nvPr>
            <p:ph idx="1"/>
          </p:nvPr>
        </p:nvSpPr>
        <p:spPr/>
        <p:txBody>
          <a:bodyPr>
            <a:normAutofit/>
          </a:bodyPr>
          <a:lstStyle/>
          <a:p>
            <a:r>
              <a:rPr lang="tr-TR" dirty="0" smtClean="0"/>
              <a:t>«</a:t>
            </a:r>
            <a:r>
              <a:rPr lang="de-DE" dirty="0" smtClean="0"/>
              <a:t>Die Produktion und </a:t>
            </a:r>
            <a:r>
              <a:rPr lang="tr-TR" dirty="0" smtClean="0"/>
              <a:t>der </a:t>
            </a:r>
            <a:r>
              <a:rPr lang="de-DE" dirty="0" smtClean="0"/>
              <a:t>Konsum von kulturellen Gütern hängen genauso von </a:t>
            </a:r>
            <a:r>
              <a:rPr lang="tr-TR" dirty="0" smtClean="0"/>
              <a:t>der</a:t>
            </a:r>
            <a:r>
              <a:rPr lang="de-DE" dirty="0" smtClean="0"/>
              <a:t> Sozialisation</a:t>
            </a:r>
            <a:r>
              <a:rPr lang="tr-TR" dirty="0" smtClean="0"/>
              <a:t> ab </a:t>
            </a:r>
            <a:r>
              <a:rPr lang="de-DE" dirty="0" smtClean="0"/>
              <a:t>wie der Geschmack daran</a:t>
            </a:r>
            <a:r>
              <a:rPr lang="tr-TR" dirty="0" smtClean="0"/>
              <a:t>.»</a:t>
            </a:r>
            <a:endParaRPr lang="de-DE" dirty="0" smtClean="0"/>
          </a:p>
          <a:p>
            <a:pPr marL="0" indent="0">
              <a:buNone/>
            </a:pPr>
            <a:endParaRPr lang="tr-TR" dirty="0" smtClean="0"/>
          </a:p>
          <a:p>
            <a:r>
              <a:rPr lang="de-DE" dirty="0" smtClean="0"/>
              <a:t>Geschmack ist immer Merkmal einer bestimmten </a:t>
            </a:r>
            <a:r>
              <a:rPr lang="tr-TR" dirty="0" smtClean="0"/>
              <a:t>«</a:t>
            </a:r>
            <a:r>
              <a:rPr lang="de-DE" dirty="0" smtClean="0"/>
              <a:t>Klasse</a:t>
            </a:r>
            <a:r>
              <a:rPr lang="tr-TR" dirty="0" smtClean="0"/>
              <a:t>»</a:t>
            </a:r>
            <a:r>
              <a:rPr lang="de-DE" dirty="0" smtClean="0"/>
              <a:t> und ist davon geprägt, wie er </a:t>
            </a:r>
            <a:r>
              <a:rPr lang="tr-TR" dirty="0" smtClean="0"/>
              <a:t>«</a:t>
            </a:r>
            <a:r>
              <a:rPr lang="de-DE" dirty="0" smtClean="0"/>
              <a:t>erlernt</a:t>
            </a:r>
            <a:r>
              <a:rPr lang="tr-TR" dirty="0" smtClean="0"/>
              <a:t>»</a:t>
            </a:r>
            <a:r>
              <a:rPr lang="de-DE" dirty="0" smtClean="0"/>
              <a:t> wird</a:t>
            </a:r>
            <a:r>
              <a:rPr lang="tr-TR" dirty="0" smtClean="0"/>
              <a:t>.</a:t>
            </a:r>
          </a:p>
          <a:p>
            <a:endParaRPr lang="tr-TR" dirty="0"/>
          </a:p>
          <a:p>
            <a:pPr lvl="0"/>
            <a:r>
              <a:rPr lang="de-DE" dirty="0">
                <a:solidFill>
                  <a:prstClr val="black"/>
                </a:solidFill>
              </a:rPr>
              <a:t>Habitus = charakteristisches Dispositionssystem</a:t>
            </a:r>
            <a:r>
              <a:rPr lang="tr-TR" dirty="0">
                <a:solidFill>
                  <a:prstClr val="black"/>
                </a:solidFill>
              </a:rPr>
              <a:t>, </a:t>
            </a:r>
            <a:r>
              <a:rPr lang="de-DE" dirty="0">
                <a:solidFill>
                  <a:prstClr val="black"/>
                </a:solidFill>
              </a:rPr>
              <a:t>das ein Geschmacksurteil entscheidend bestimmt</a:t>
            </a:r>
          </a:p>
          <a:p>
            <a:endParaRPr lang="de-DE" dirty="0" smtClean="0"/>
          </a:p>
        </p:txBody>
      </p:sp>
    </p:spTree>
    <p:extLst>
      <p:ext uri="{BB962C8B-B14F-4D97-AF65-F5344CB8AC3E}">
        <p14:creationId xmlns:p14="http://schemas.microsoft.com/office/powerpoint/2010/main" val="1027505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sz="4000" dirty="0">
                <a:solidFill>
                  <a:prstClr val="black"/>
                </a:solidFill>
              </a:rPr>
              <a:t>Pierre Bourdieu – Der feine Unterschied</a:t>
            </a:r>
            <a:r>
              <a:rPr lang="tr-TR" sz="4000" dirty="0">
                <a:solidFill>
                  <a:prstClr val="black"/>
                </a:solidFill>
              </a:rPr>
              <a:t> (1979)</a:t>
            </a:r>
            <a:endParaRPr lang="de-DE" dirty="0"/>
          </a:p>
        </p:txBody>
      </p:sp>
      <p:sp>
        <p:nvSpPr>
          <p:cNvPr id="3" name="İçerik Yer Tutucusu 2"/>
          <p:cNvSpPr>
            <a:spLocks noGrp="1"/>
          </p:cNvSpPr>
          <p:nvPr>
            <p:ph idx="1"/>
          </p:nvPr>
        </p:nvSpPr>
        <p:spPr/>
        <p:txBody>
          <a:bodyPr>
            <a:normAutofit/>
          </a:bodyPr>
          <a:lstStyle/>
          <a:p>
            <a:r>
              <a:rPr lang="de-DE" dirty="0" smtClean="0"/>
              <a:t>Bourdieu beginnt mit einer Analyse des Kunstgeschmacks und weitet sie auf den gesamten Lebensstil einschließlich religiöser und politischer Vorstellungen aus </a:t>
            </a:r>
            <a:endParaRPr lang="tr-TR" dirty="0" smtClean="0"/>
          </a:p>
          <a:p>
            <a:r>
              <a:rPr lang="tr-TR" dirty="0" smtClean="0"/>
              <a:t>Den «</a:t>
            </a:r>
            <a:r>
              <a:rPr lang="de-DE" dirty="0" smtClean="0"/>
              <a:t>Habitus</a:t>
            </a:r>
            <a:r>
              <a:rPr lang="tr-TR" dirty="0" smtClean="0"/>
              <a:t>»</a:t>
            </a:r>
            <a:r>
              <a:rPr lang="de-DE" dirty="0" smtClean="0"/>
              <a:t> führt er</a:t>
            </a:r>
            <a:r>
              <a:rPr lang="tr-TR" dirty="0" smtClean="0"/>
              <a:t> </a:t>
            </a:r>
            <a:r>
              <a:rPr lang="de-DE" dirty="0" smtClean="0"/>
              <a:t>auf die soziale Position der jeweiligen Menschen zurück</a:t>
            </a:r>
            <a:endParaRPr lang="tr-TR" dirty="0" smtClean="0"/>
          </a:p>
          <a:p>
            <a:r>
              <a:rPr lang="de-DE" dirty="0" smtClean="0"/>
              <a:t>Somit lässt sich laut Bourdieu eine erweiterte Klassentheorie begründen, da der Begriff der Klasse nun nicht mehr eng an die ökonomische Position gebunden bleibt, sondern in den Bereich des Kulturellen erweiterbar ist</a:t>
            </a:r>
            <a:endParaRPr lang="tr-TR" dirty="0"/>
          </a:p>
        </p:txBody>
      </p:sp>
    </p:spTree>
    <p:extLst>
      <p:ext uri="{BB962C8B-B14F-4D97-AF65-F5344CB8AC3E}">
        <p14:creationId xmlns:p14="http://schemas.microsoft.com/office/powerpoint/2010/main" val="110420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Musiksoziologie</a:t>
            </a:r>
            <a:endParaRPr lang="de-DE" dirty="0"/>
          </a:p>
        </p:txBody>
      </p:sp>
      <p:sp>
        <p:nvSpPr>
          <p:cNvPr id="3" name="İçerik Yer Tutucusu 2"/>
          <p:cNvSpPr>
            <a:spLocks noGrp="1"/>
          </p:cNvSpPr>
          <p:nvPr>
            <p:ph idx="1"/>
          </p:nvPr>
        </p:nvSpPr>
        <p:spPr>
          <a:xfrm>
            <a:off x="838200" y="1955409"/>
            <a:ext cx="10515600" cy="4221554"/>
          </a:xfrm>
        </p:spPr>
        <p:txBody>
          <a:bodyPr>
            <a:normAutofit/>
          </a:bodyPr>
          <a:lstStyle/>
          <a:p>
            <a:r>
              <a:rPr lang="de-DE" dirty="0" smtClean="0"/>
              <a:t>Pierre Bourdieu: Geschmack ist eine «soziale Kategorie» und signalisiert eine bestimmte Gruppenzugehörigkeit</a:t>
            </a:r>
            <a:r>
              <a:rPr lang="tr-TR" dirty="0" smtClean="0"/>
              <a:t>.</a:t>
            </a:r>
          </a:p>
          <a:p>
            <a:r>
              <a:rPr lang="de-DE" dirty="0" smtClean="0"/>
              <a:t>Kunstmusik war nicht mehr zwangsläufig Hofmusik, sondern das neu entstehende Bürgertum wollte daran teilhaben und den entsprechenden (vorher nur dem Adel vorbehaltenen) Habitus annehmen</a:t>
            </a:r>
            <a:r>
              <a:rPr lang="tr-TR" dirty="0" smtClean="0"/>
              <a:t>.</a:t>
            </a:r>
            <a:endParaRPr lang="de-DE" dirty="0" smtClean="0"/>
          </a:p>
          <a:p>
            <a:r>
              <a:rPr lang="de-DE" dirty="0" smtClean="0"/>
              <a:t>Das aufkommende Bürgertum produzierte somit seinen eigenen Geschmack und bildete eine neue Klasse, die nicht nur ökonomisch, sondern auch politisch und kulturell definiert war</a:t>
            </a:r>
            <a:r>
              <a:rPr lang="tr-TR" smtClean="0"/>
              <a:t>.</a:t>
            </a:r>
            <a:endParaRPr lang="tr-TR" dirty="0" smtClean="0"/>
          </a:p>
        </p:txBody>
      </p:sp>
    </p:spTree>
    <p:extLst>
      <p:ext uri="{BB962C8B-B14F-4D97-AF65-F5344CB8AC3E}">
        <p14:creationId xmlns:p14="http://schemas.microsoft.com/office/powerpoint/2010/main" val="2799765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2014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 y="-356"/>
            <a:ext cx="10479567" cy="6858356"/>
          </a:xfrm>
          <a:prstGeom prst="rect">
            <a:avLst/>
          </a:prstGeom>
        </p:spPr>
      </p:pic>
    </p:spTree>
    <p:extLst>
      <p:ext uri="{BB962C8B-B14F-4D97-AF65-F5344CB8AC3E}">
        <p14:creationId xmlns:p14="http://schemas.microsoft.com/office/powerpoint/2010/main" val="1203786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72" y="0"/>
            <a:ext cx="10705171" cy="6858000"/>
          </a:xfrm>
          <a:prstGeom prst="rect">
            <a:avLst/>
          </a:prstGeom>
        </p:spPr>
      </p:pic>
    </p:spTree>
    <p:extLst>
      <p:ext uri="{BB962C8B-B14F-4D97-AF65-F5344CB8AC3E}">
        <p14:creationId xmlns:p14="http://schemas.microsoft.com/office/powerpoint/2010/main" val="4162985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6350"/>
            <a:ext cx="9135534" cy="6851650"/>
          </a:xfrm>
          <a:prstGeom prst="rect">
            <a:avLst/>
          </a:prstGeom>
        </p:spPr>
      </p:pic>
    </p:spTree>
    <p:extLst>
      <p:ext uri="{BB962C8B-B14F-4D97-AF65-F5344CB8AC3E}">
        <p14:creationId xmlns:p14="http://schemas.microsoft.com/office/powerpoint/2010/main" val="104637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627"/>
            <a:ext cx="4526280" cy="6871392"/>
          </a:xfrm>
          <a:prstGeom prst="rect">
            <a:avLst/>
          </a:prstGeom>
        </p:spPr>
      </p:pic>
    </p:spTree>
    <p:extLst>
      <p:ext uri="{BB962C8B-B14F-4D97-AF65-F5344CB8AC3E}">
        <p14:creationId xmlns:p14="http://schemas.microsoft.com/office/powerpoint/2010/main" val="3254724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5608320" cy="6858000"/>
          </a:xfrm>
        </p:spPr>
        <p:txBody>
          <a:bodyPr>
            <a:normAutofit/>
          </a:bodyPr>
          <a:lstStyle/>
          <a:p>
            <a:pPr algn="ctr"/>
            <a:r>
              <a:rPr lang="tr-TR" sz="2000" dirty="0" smtClean="0"/>
              <a:t>Karl Marx</a:t>
            </a:r>
            <a:endParaRPr lang="de-DE"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320" y="-19439"/>
            <a:ext cx="5430766" cy="6877439"/>
          </a:xfrm>
          <a:prstGeom prst="rect">
            <a:avLst/>
          </a:prstGeom>
        </p:spPr>
      </p:pic>
    </p:spTree>
    <p:extLst>
      <p:ext uri="{BB962C8B-B14F-4D97-AF65-F5344CB8AC3E}">
        <p14:creationId xmlns:p14="http://schemas.microsoft.com/office/powerpoint/2010/main" val="3379138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
            <a:ext cx="2436667" cy="6857999"/>
          </a:xfrm>
        </p:spPr>
        <p:txBody>
          <a:bodyPr/>
          <a:lstStyle/>
          <a:p>
            <a:pPr marL="0" indent="0">
              <a:buNone/>
            </a:pPr>
            <a:endParaRPr lang="tr-TR" dirty="0" smtClean="0">
              <a:sym typeface="Wingdings" panose="05000000000000000000" pitchFamily="2" charset="2"/>
            </a:endParaRPr>
          </a:p>
          <a:p>
            <a:pPr marL="0" indent="0">
              <a:buNone/>
            </a:pPr>
            <a:endParaRPr lang="tr-TR" dirty="0">
              <a:sym typeface="Wingdings" panose="05000000000000000000" pitchFamily="2" charset="2"/>
            </a:endParaRPr>
          </a:p>
          <a:p>
            <a:pPr marL="0" indent="0">
              <a:buNone/>
            </a:pPr>
            <a:endParaRPr lang="tr-TR" dirty="0" smtClean="0">
              <a:sym typeface="Wingdings" panose="05000000000000000000" pitchFamily="2" charset="2"/>
            </a:endParaRPr>
          </a:p>
          <a:p>
            <a:pPr marL="0" indent="0">
              <a:buNone/>
            </a:pPr>
            <a:endParaRPr lang="tr-TR" dirty="0">
              <a:sym typeface="Wingdings" panose="05000000000000000000" pitchFamily="2" charset="2"/>
            </a:endParaRPr>
          </a:p>
          <a:p>
            <a:pPr marL="0" indent="0">
              <a:buNone/>
            </a:pPr>
            <a:endParaRPr lang="tr-TR" dirty="0" smtClean="0">
              <a:sym typeface="Wingdings" panose="05000000000000000000" pitchFamily="2" charset="2"/>
            </a:endParaRPr>
          </a:p>
          <a:p>
            <a:pPr marL="0" indent="0">
              <a:buNone/>
            </a:pPr>
            <a:r>
              <a:rPr lang="de-DE" dirty="0" smtClean="0">
                <a:sym typeface="Wingdings" panose="05000000000000000000" pitchFamily="2" charset="2"/>
              </a:rPr>
              <a:t>Das Hambacher Fest</a:t>
            </a:r>
            <a:r>
              <a:rPr lang="tr-TR" dirty="0" smtClean="0">
                <a:sym typeface="Wingdings" panose="05000000000000000000" pitchFamily="2" charset="2"/>
              </a:rPr>
              <a:t>,</a:t>
            </a:r>
          </a:p>
          <a:p>
            <a:pPr marL="0" indent="0">
              <a:buNone/>
            </a:pPr>
            <a:r>
              <a:rPr lang="tr-TR" dirty="0" smtClean="0">
                <a:sym typeface="Wingdings" panose="05000000000000000000" pitchFamily="2" charset="2"/>
              </a:rPr>
              <a:t>1832 </a:t>
            </a:r>
            <a:endParaRPr lang="de-DE"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6667" y="0"/>
            <a:ext cx="9755334" cy="6858001"/>
          </a:xfrm>
          <a:prstGeom prst="rect">
            <a:avLst/>
          </a:prstGeom>
        </p:spPr>
      </p:pic>
    </p:spTree>
    <p:extLst>
      <p:ext uri="{BB962C8B-B14F-4D97-AF65-F5344CB8AC3E}">
        <p14:creationId xmlns:p14="http://schemas.microsoft.com/office/powerpoint/2010/main" val="4030086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solidFill>
                  <a:prstClr val="black"/>
                </a:solidFill>
              </a:rPr>
              <a:t>Initialzündung des Kommunismus </a:t>
            </a:r>
            <a:endParaRPr lang="de-DE" dirty="0"/>
          </a:p>
        </p:txBody>
      </p:sp>
      <p:sp>
        <p:nvSpPr>
          <p:cNvPr id="3" name="İçerik Yer Tutucusu 2"/>
          <p:cNvSpPr>
            <a:spLocks noGrp="1"/>
          </p:cNvSpPr>
          <p:nvPr>
            <p:ph idx="1"/>
          </p:nvPr>
        </p:nvSpPr>
        <p:spPr/>
        <p:txBody>
          <a:bodyPr>
            <a:normAutofit fontScale="92500" lnSpcReduction="10000"/>
          </a:bodyPr>
          <a:lstStyle/>
          <a:p>
            <a:r>
              <a:rPr lang="de-DE" dirty="0" smtClean="0"/>
              <a:t>Durch die Industrielle Revolution wuchs die Industrie und die Fabrikbesitzer wurden immer wohlhabender, aber gleichzeitig kam es zu einer Verarmung breiter Gesellschaftsschichten</a:t>
            </a:r>
            <a:r>
              <a:rPr lang="tr-TR" dirty="0" smtClean="0"/>
              <a:t> («</a:t>
            </a:r>
            <a:r>
              <a:rPr lang="tr-TR" dirty="0" err="1" smtClean="0"/>
              <a:t>Pauperismus</a:t>
            </a:r>
            <a:r>
              <a:rPr lang="tr-TR" dirty="0" smtClean="0"/>
              <a:t>»).</a:t>
            </a:r>
          </a:p>
          <a:p>
            <a:pPr marL="0" indent="0">
              <a:buNone/>
            </a:pPr>
            <a:endParaRPr lang="tr-TR" dirty="0" smtClean="0"/>
          </a:p>
          <a:p>
            <a:r>
              <a:rPr lang="de-DE" dirty="0" smtClean="0"/>
              <a:t>Er vertrat die Auffassung, dass es keinen privaten Besitz mehr geben sollte, sondern in einer gleichberechtigten "klassenlosen Gesellschaft" alles zum gemeinsamen Eigentum erklärt werden müsste</a:t>
            </a:r>
            <a:r>
              <a:rPr lang="tr-TR" dirty="0" smtClean="0"/>
              <a:t>. </a:t>
            </a:r>
            <a:r>
              <a:rPr lang="de-DE" dirty="0"/>
              <a:t>Menschen sollen alle politisch und wirtschaftlich gleich behandelt werden</a:t>
            </a:r>
            <a:r>
              <a:rPr lang="tr-TR" dirty="0" smtClean="0"/>
              <a:t>.</a:t>
            </a:r>
          </a:p>
          <a:p>
            <a:endParaRPr lang="tr-TR" dirty="0"/>
          </a:p>
          <a:p>
            <a:r>
              <a:rPr lang="de-DE" dirty="0"/>
              <a:t>Karl Marx forderte</a:t>
            </a:r>
            <a:r>
              <a:rPr lang="tr-TR" dirty="0"/>
              <a:t>, </a:t>
            </a:r>
            <a:r>
              <a:rPr lang="de-DE" dirty="0"/>
              <a:t>dass man der Ausbeutung der Arbeiter durch die immer reicher werdenden "Kapitalisten" ein Ende setzen sollte</a:t>
            </a:r>
            <a:r>
              <a:rPr lang="tr-TR" dirty="0" smtClean="0"/>
              <a:t>.</a:t>
            </a:r>
            <a:endParaRPr lang="tr-TR" dirty="0"/>
          </a:p>
          <a:p>
            <a:endParaRPr lang="tr-TR" dirty="0" smtClean="0"/>
          </a:p>
        </p:txBody>
      </p:sp>
    </p:spTree>
    <p:extLst>
      <p:ext uri="{BB962C8B-B14F-4D97-AF65-F5344CB8AC3E}">
        <p14:creationId xmlns:p14="http://schemas.microsoft.com/office/powerpoint/2010/main" val="4115912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Was genau ist Kapitalismus?</a:t>
            </a:r>
            <a:endParaRPr lang="de-DE" dirty="0"/>
          </a:p>
        </p:txBody>
      </p:sp>
      <p:sp>
        <p:nvSpPr>
          <p:cNvPr id="3" name="İçerik Yer Tutucusu 2"/>
          <p:cNvSpPr>
            <a:spLocks noGrp="1"/>
          </p:cNvSpPr>
          <p:nvPr>
            <p:ph idx="1"/>
          </p:nvPr>
        </p:nvSpPr>
        <p:spPr/>
        <p:txBody>
          <a:bodyPr>
            <a:normAutofit/>
          </a:bodyPr>
          <a:lstStyle/>
          <a:p>
            <a:r>
              <a:rPr lang="de-DE" dirty="0"/>
              <a:t>Kapitalismus bezeichnet zum einen eine </a:t>
            </a:r>
            <a:r>
              <a:rPr lang="de-DE" b="1" dirty="0" smtClean="0"/>
              <a:t>Wirtschafts- </a:t>
            </a:r>
            <a:r>
              <a:rPr lang="de-DE" b="1" dirty="0"/>
              <a:t>und Gesellschaftsordnung</a:t>
            </a:r>
            <a:r>
              <a:rPr lang="de-DE" dirty="0"/>
              <a:t>, zum anderen eine Epoche der Wirtschaftsgeschichte. </a:t>
            </a:r>
            <a:endParaRPr lang="tr-TR" dirty="0" smtClean="0"/>
          </a:p>
          <a:p>
            <a:r>
              <a:rPr lang="de-DE" dirty="0" smtClean="0"/>
              <a:t>Allgemein </a:t>
            </a:r>
            <a:r>
              <a:rPr lang="de-DE" dirty="0"/>
              <a:t>wird unter Kapitalismus eine Wirtschafts- und Gesellschaftsordnung verstanden, die auf </a:t>
            </a:r>
            <a:r>
              <a:rPr lang="de-DE" b="1" dirty="0"/>
              <a:t>Privateigentum an den Produktionsmitteln</a:t>
            </a:r>
            <a:r>
              <a:rPr lang="de-DE" dirty="0"/>
              <a:t> und einer </a:t>
            </a:r>
            <a:r>
              <a:rPr lang="de-DE" b="1" dirty="0"/>
              <a:t>Steuerung von Produktion und Konsum über den Markt</a:t>
            </a:r>
            <a:r>
              <a:rPr lang="de-DE" dirty="0"/>
              <a:t> beruht</a:t>
            </a:r>
            <a:r>
              <a:rPr lang="de-DE" dirty="0" smtClean="0"/>
              <a:t>.</a:t>
            </a:r>
            <a:endParaRPr lang="tr-TR" dirty="0" smtClean="0"/>
          </a:p>
          <a:p>
            <a:r>
              <a:rPr lang="de-DE" dirty="0" smtClean="0"/>
              <a:t>Als </a:t>
            </a:r>
            <a:r>
              <a:rPr lang="de-DE" dirty="0"/>
              <a:t>weitere konstitutive Merkmale werden genannt: die </a:t>
            </a:r>
            <a:r>
              <a:rPr lang="de-DE" b="1" dirty="0" smtClean="0"/>
              <a:t>Akkumulation</a:t>
            </a:r>
            <a:r>
              <a:rPr lang="tr-TR" dirty="0" smtClean="0"/>
              <a:t> </a:t>
            </a:r>
            <a:r>
              <a:rPr lang="de-DE" dirty="0" smtClean="0"/>
              <a:t>als Leitprinzip </a:t>
            </a:r>
            <a:r>
              <a:rPr lang="de-DE" dirty="0"/>
              <a:t>des Kapitalismus</a:t>
            </a:r>
            <a:r>
              <a:rPr lang="de-DE" dirty="0" smtClean="0"/>
              <a:t>, und </a:t>
            </a:r>
            <a:r>
              <a:rPr lang="de-DE" dirty="0"/>
              <a:t>das </a:t>
            </a:r>
            <a:r>
              <a:rPr lang="de-DE" b="1" dirty="0" smtClean="0"/>
              <a:t>Streben </a:t>
            </a:r>
            <a:r>
              <a:rPr lang="de-DE" b="1" dirty="0"/>
              <a:t>nach Gewinn </a:t>
            </a:r>
            <a:r>
              <a:rPr lang="de-DE" dirty="0"/>
              <a:t>im kontinuierlichen, rationalen kapitalistischen </a:t>
            </a:r>
            <a:r>
              <a:rPr lang="de-DE" dirty="0" smtClean="0"/>
              <a:t>Betrieb.</a:t>
            </a:r>
            <a:endParaRPr lang="de-DE" dirty="0"/>
          </a:p>
        </p:txBody>
      </p:sp>
    </p:spTree>
    <p:extLst>
      <p:ext uri="{BB962C8B-B14F-4D97-AF65-F5344CB8AC3E}">
        <p14:creationId xmlns:p14="http://schemas.microsoft.com/office/powerpoint/2010/main" val="2616190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Kapitalismus</a:t>
            </a:r>
            <a:r>
              <a:rPr lang="tr-TR" dirty="0" smtClean="0"/>
              <a:t> </a:t>
            </a:r>
            <a:r>
              <a:rPr lang="de-DE" dirty="0" smtClean="0"/>
              <a:t>und </a:t>
            </a:r>
            <a:r>
              <a:rPr lang="de-DE" dirty="0"/>
              <a:t>Kommunismus </a:t>
            </a:r>
          </a:p>
        </p:txBody>
      </p:sp>
      <p:sp>
        <p:nvSpPr>
          <p:cNvPr id="3" name="İçerik Yer Tutucusu 2"/>
          <p:cNvSpPr>
            <a:spLocks noGrp="1"/>
          </p:cNvSpPr>
          <p:nvPr>
            <p:ph idx="1"/>
          </p:nvPr>
        </p:nvSpPr>
        <p:spPr/>
        <p:txBody>
          <a:bodyPr>
            <a:normAutofit/>
          </a:bodyPr>
          <a:lstStyle/>
          <a:p>
            <a:r>
              <a:rPr lang="de-DE" dirty="0" smtClean="0"/>
              <a:t>Die </a:t>
            </a:r>
            <a:r>
              <a:rPr lang="de-DE" dirty="0"/>
              <a:t>so genannten </a:t>
            </a:r>
            <a:r>
              <a:rPr lang="de-DE" b="1" dirty="0"/>
              <a:t>Produktionsmittel</a:t>
            </a:r>
            <a:r>
              <a:rPr lang="de-DE" dirty="0"/>
              <a:t> wie Gebäude, Nutzflächen und Maschinen sollen</a:t>
            </a:r>
            <a:r>
              <a:rPr lang="tr-TR" dirty="0"/>
              <a:t> </a:t>
            </a:r>
            <a:r>
              <a:rPr lang="de-DE" dirty="0"/>
              <a:t>allen gemeinsam</a:t>
            </a:r>
            <a:r>
              <a:rPr lang="tr-TR" dirty="0"/>
              <a:t> </a:t>
            </a:r>
            <a:r>
              <a:rPr lang="de-DE" dirty="0" smtClean="0"/>
              <a:t>gehören</a:t>
            </a:r>
            <a:r>
              <a:rPr lang="tr-TR" dirty="0" smtClean="0"/>
              <a:t>, </a:t>
            </a:r>
            <a:r>
              <a:rPr lang="de-DE" dirty="0" smtClean="0"/>
              <a:t>beispielsweise </a:t>
            </a:r>
            <a:r>
              <a:rPr lang="de-DE" dirty="0"/>
              <a:t>der Gemeinschaft, die zusammen einen Bauernhof </a:t>
            </a:r>
            <a:r>
              <a:rPr lang="de-DE" dirty="0" smtClean="0"/>
              <a:t>bewirtschaftet</a:t>
            </a:r>
            <a:r>
              <a:rPr lang="tr-TR" dirty="0" smtClean="0"/>
              <a:t>.</a:t>
            </a:r>
            <a:r>
              <a:rPr lang="de-DE" dirty="0" smtClean="0"/>
              <a:t> </a:t>
            </a:r>
            <a:endParaRPr lang="tr-TR" dirty="0" smtClean="0"/>
          </a:p>
          <a:p>
            <a:endParaRPr lang="tr-TR" dirty="0" smtClean="0"/>
          </a:p>
          <a:p>
            <a:r>
              <a:rPr lang="de-DE" dirty="0" smtClean="0"/>
              <a:t>Im </a:t>
            </a:r>
            <a:r>
              <a:rPr lang="de-DE" dirty="0"/>
              <a:t>Kapitalismus, der Wirtschaftsform in der wir leben, kann man zum Beispiel </a:t>
            </a:r>
            <a:r>
              <a:rPr lang="de-DE" dirty="0" smtClean="0"/>
              <a:t>ein Haus</a:t>
            </a:r>
            <a:r>
              <a:rPr lang="tr-TR" dirty="0" smtClean="0"/>
              <a:t> </a:t>
            </a:r>
            <a:r>
              <a:rPr lang="de-DE" dirty="0" smtClean="0"/>
              <a:t>besitzen </a:t>
            </a:r>
            <a:r>
              <a:rPr lang="de-DE" dirty="0"/>
              <a:t>und sein Geld damit verdienen, dass man </a:t>
            </a:r>
            <a:r>
              <a:rPr lang="de-DE" dirty="0" smtClean="0"/>
              <a:t>diese</a:t>
            </a:r>
            <a:r>
              <a:rPr lang="tr-TR" dirty="0" smtClean="0"/>
              <a:t>s</a:t>
            </a:r>
            <a:r>
              <a:rPr lang="de-DE" dirty="0" smtClean="0"/>
              <a:t> Haus</a:t>
            </a:r>
            <a:r>
              <a:rPr lang="tr-TR" dirty="0" smtClean="0"/>
              <a:t> </a:t>
            </a:r>
            <a:r>
              <a:rPr lang="de-DE" dirty="0" smtClean="0"/>
              <a:t>vermietet</a:t>
            </a:r>
            <a:r>
              <a:rPr lang="tr-TR" dirty="0" smtClean="0"/>
              <a:t>; o</a:t>
            </a:r>
            <a:r>
              <a:rPr lang="de-DE" dirty="0" smtClean="0"/>
              <a:t>der </a:t>
            </a:r>
            <a:r>
              <a:rPr lang="de-DE" dirty="0"/>
              <a:t>wenn man genug Geld (=Kapital) hat, kann man </a:t>
            </a:r>
            <a:r>
              <a:rPr lang="de-DE" dirty="0" smtClean="0"/>
              <a:t>durch Kreditvergaben von </a:t>
            </a:r>
            <a:r>
              <a:rPr lang="de-DE" dirty="0"/>
              <a:t>den Zinsen leben, man arbeitet also gar nicht im eigentlichen </a:t>
            </a:r>
            <a:r>
              <a:rPr lang="de-DE" dirty="0" smtClean="0"/>
              <a:t>Sinne</a:t>
            </a:r>
            <a:r>
              <a:rPr lang="tr-TR" dirty="0" smtClean="0"/>
              <a:t>.</a:t>
            </a:r>
          </a:p>
        </p:txBody>
      </p:sp>
    </p:spTree>
    <p:extLst>
      <p:ext uri="{BB962C8B-B14F-4D97-AF65-F5344CB8AC3E}">
        <p14:creationId xmlns:p14="http://schemas.microsoft.com/office/powerpoint/2010/main" val="3060585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Sozialismus und Kommunismus </a:t>
            </a:r>
            <a:endParaRPr lang="de-DE" dirty="0"/>
          </a:p>
        </p:txBody>
      </p:sp>
      <p:sp>
        <p:nvSpPr>
          <p:cNvPr id="3" name="İçerik Yer Tutucusu 2"/>
          <p:cNvSpPr>
            <a:spLocks noGrp="1"/>
          </p:cNvSpPr>
          <p:nvPr>
            <p:ph idx="1"/>
          </p:nvPr>
        </p:nvSpPr>
        <p:spPr/>
        <p:txBody>
          <a:bodyPr>
            <a:normAutofit/>
          </a:bodyPr>
          <a:lstStyle/>
          <a:p>
            <a:r>
              <a:rPr lang="de-DE" dirty="0" smtClean="0"/>
              <a:t>Der Begriff "Kommunismus" geht auf das lateinische Wort "</a:t>
            </a:r>
            <a:r>
              <a:rPr lang="de-DE" dirty="0" err="1" smtClean="0"/>
              <a:t>communis</a:t>
            </a:r>
            <a:r>
              <a:rPr lang="de-DE" dirty="0" smtClean="0"/>
              <a:t>" zurück, was "gemeinsam" bedeutet</a:t>
            </a:r>
            <a:r>
              <a:rPr lang="tr-TR" dirty="0" smtClean="0"/>
              <a:t>. </a:t>
            </a:r>
            <a:r>
              <a:rPr lang="de-DE" dirty="0" smtClean="0"/>
              <a:t>"Sozialismus" wird oft gleichbedeutend verwendet und gilt als Vorstufe zum kommunistischen Endziel: der </a:t>
            </a:r>
            <a:r>
              <a:rPr lang="tr-TR" dirty="0" smtClean="0"/>
              <a:t>«</a:t>
            </a:r>
            <a:r>
              <a:rPr lang="de-DE" dirty="0" smtClean="0"/>
              <a:t>idealen Gesellschaft</a:t>
            </a:r>
            <a:r>
              <a:rPr lang="tr-TR" dirty="0" smtClean="0"/>
              <a:t>».</a:t>
            </a:r>
          </a:p>
          <a:p>
            <a:r>
              <a:rPr lang="de-DE" b="1" dirty="0" smtClean="0"/>
              <a:t>Der Grundgedanke dieser Gesellschaftsform ist Gemeinschaft und Gleichheit</a:t>
            </a:r>
            <a:r>
              <a:rPr lang="tr-TR" dirty="0" smtClean="0"/>
              <a:t>;</a:t>
            </a:r>
            <a:r>
              <a:rPr lang="de-DE" dirty="0" smtClean="0"/>
              <a:t> </a:t>
            </a:r>
            <a:r>
              <a:rPr lang="tr-TR" dirty="0"/>
              <a:t>e</a:t>
            </a:r>
            <a:r>
              <a:rPr lang="de-DE" dirty="0" smtClean="0"/>
              <a:t>s soll keine Unterscheidung in "Arm" und "Reich" geben, und Privateigentum größtenteils dem Staat übergeben</a:t>
            </a:r>
            <a:r>
              <a:rPr lang="tr-TR" dirty="0" smtClean="0"/>
              <a:t> </a:t>
            </a:r>
            <a:r>
              <a:rPr lang="de-DE" dirty="0" smtClean="0"/>
              <a:t>werden</a:t>
            </a:r>
            <a:r>
              <a:rPr lang="tr-TR" dirty="0" smtClean="0"/>
              <a:t>.</a:t>
            </a:r>
          </a:p>
          <a:p>
            <a:r>
              <a:rPr lang="de-DE" dirty="0"/>
              <a:t>Die Idee des Kommunismus ist, dass kein Mensch über einen anderen herrschen soll und dass nichts einzelnen Personen allein gehören soll, sondern alles dem Volk </a:t>
            </a:r>
            <a:r>
              <a:rPr lang="de-DE" dirty="0" smtClean="0"/>
              <a:t>gemeinsam</a:t>
            </a:r>
            <a:r>
              <a:rPr lang="tr-TR" dirty="0" smtClean="0"/>
              <a:t>. </a:t>
            </a:r>
            <a:r>
              <a:rPr lang="tr-TR" dirty="0"/>
              <a:t>[</a:t>
            </a:r>
            <a:r>
              <a:rPr lang="de-DE" dirty="0" smtClean="0"/>
              <a:t>Warum ist das anti-bürgerlich</a:t>
            </a:r>
            <a:r>
              <a:rPr lang="tr-TR" dirty="0" smtClean="0"/>
              <a:t>?]</a:t>
            </a:r>
            <a:endParaRPr lang="tr-TR" dirty="0"/>
          </a:p>
        </p:txBody>
      </p:sp>
    </p:spTree>
    <p:extLst>
      <p:ext uri="{BB962C8B-B14F-4D97-AF65-F5344CB8AC3E}">
        <p14:creationId xmlns:p14="http://schemas.microsoft.com/office/powerpoint/2010/main" val="932851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de-DE" sz="3600" dirty="0" smtClean="0"/>
              <a:t>Marx / Engels: Das kommunistische Manifest, 1848</a:t>
            </a:r>
            <a:endParaRPr lang="de-DE" sz="3600" dirty="0"/>
          </a:p>
        </p:txBody>
      </p:sp>
      <p:sp>
        <p:nvSpPr>
          <p:cNvPr id="3" name="İçerik Yer Tutucusu 2"/>
          <p:cNvSpPr>
            <a:spLocks noGrp="1"/>
          </p:cNvSpPr>
          <p:nvPr>
            <p:ph idx="1"/>
          </p:nvPr>
        </p:nvSpPr>
        <p:spPr/>
        <p:txBody>
          <a:bodyPr>
            <a:normAutofit lnSpcReduction="10000"/>
          </a:bodyPr>
          <a:lstStyle/>
          <a:p>
            <a:r>
              <a:rPr lang="tr-TR" dirty="0" smtClean="0"/>
              <a:t>Karl </a:t>
            </a:r>
            <a:r>
              <a:rPr lang="de-DE" dirty="0" smtClean="0"/>
              <a:t>Marx </a:t>
            </a:r>
            <a:r>
              <a:rPr lang="de-DE" dirty="0"/>
              <a:t>/ </a:t>
            </a:r>
            <a:r>
              <a:rPr lang="de-DE" dirty="0" smtClean="0"/>
              <a:t>Friedrich</a:t>
            </a:r>
            <a:r>
              <a:rPr lang="tr-TR" dirty="0" smtClean="0"/>
              <a:t> </a:t>
            </a:r>
            <a:r>
              <a:rPr lang="de-DE" dirty="0" smtClean="0"/>
              <a:t>Engels</a:t>
            </a:r>
            <a:r>
              <a:rPr lang="de-DE" dirty="0"/>
              <a:t>: </a:t>
            </a:r>
            <a:r>
              <a:rPr lang="de-DE" i="1" dirty="0"/>
              <a:t>Das kommunistische Manifest</a:t>
            </a:r>
            <a:r>
              <a:rPr lang="de-DE" dirty="0"/>
              <a:t>, </a:t>
            </a:r>
            <a:r>
              <a:rPr lang="de-DE" dirty="0" smtClean="0"/>
              <a:t>1848</a:t>
            </a:r>
            <a:endParaRPr lang="tr-TR" dirty="0"/>
          </a:p>
          <a:p>
            <a:endParaRPr lang="tr-TR" dirty="0" smtClean="0"/>
          </a:p>
          <a:p>
            <a:r>
              <a:rPr lang="de-DE" dirty="0" smtClean="0"/>
              <a:t>Kapitel</a:t>
            </a:r>
            <a:r>
              <a:rPr lang="tr-TR" dirty="0" smtClean="0"/>
              <a:t> 1: «</a:t>
            </a:r>
            <a:r>
              <a:rPr lang="de-DE" dirty="0" smtClean="0"/>
              <a:t>Ein </a:t>
            </a:r>
            <a:r>
              <a:rPr lang="de-DE" dirty="0"/>
              <a:t>Gespenst geht um in Europa – das Gespenst des Kommunismus. Alle Mächte des alten Europa haben sich zu einer heiligen Hetzjagd gegen dies Gespenst verbündet, der Papst und der Zar, Metternich und Guizot, französische Radikale und deutsche Polizisten</a:t>
            </a:r>
            <a:r>
              <a:rPr lang="de-DE" dirty="0" smtClean="0"/>
              <a:t>.</a:t>
            </a:r>
            <a:r>
              <a:rPr lang="tr-TR" dirty="0" smtClean="0"/>
              <a:t>»</a:t>
            </a:r>
          </a:p>
          <a:p>
            <a:endParaRPr lang="tr-TR" dirty="0"/>
          </a:p>
          <a:p>
            <a:pPr marL="457200" lvl="1" indent="0">
              <a:buNone/>
            </a:pPr>
            <a:r>
              <a:rPr lang="tr-TR" dirty="0" smtClean="0">
                <a:sym typeface="Wingdings" panose="05000000000000000000" pitchFamily="2" charset="2"/>
              </a:rPr>
              <a:t> </a:t>
            </a:r>
            <a:r>
              <a:rPr lang="de-DE" sz="2800" dirty="0" smtClean="0">
                <a:sym typeface="Wingdings" panose="05000000000000000000" pitchFamily="2" charset="2"/>
              </a:rPr>
              <a:t>Kommunismus = </a:t>
            </a:r>
            <a:r>
              <a:rPr lang="de-DE" sz="2800" b="1" dirty="0" smtClean="0">
                <a:sym typeface="Wingdings" panose="05000000000000000000" pitchFamily="2" charset="2"/>
              </a:rPr>
              <a:t>wahrgenommen als Bedrohung der herrschenden Verhältnisse</a:t>
            </a:r>
            <a:endParaRPr lang="de-DE" sz="2800" b="1" dirty="0" smtClean="0"/>
          </a:p>
        </p:txBody>
      </p:sp>
    </p:spTree>
    <p:extLst>
      <p:ext uri="{BB962C8B-B14F-4D97-AF65-F5344CB8AC3E}">
        <p14:creationId xmlns:p14="http://schemas.microsoft.com/office/powerpoint/2010/main" val="1047246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sz="3600" dirty="0">
                <a:solidFill>
                  <a:prstClr val="black"/>
                </a:solidFill>
              </a:rPr>
              <a:t>Marx / Engels: Das kommunistische Manifest, 1848</a:t>
            </a:r>
            <a:endParaRPr lang="de-DE" dirty="0"/>
          </a:p>
        </p:txBody>
      </p:sp>
      <p:sp>
        <p:nvSpPr>
          <p:cNvPr id="3" name="İçerik Yer Tutucusu 2"/>
          <p:cNvSpPr>
            <a:spLocks noGrp="1"/>
          </p:cNvSpPr>
          <p:nvPr>
            <p:ph idx="1"/>
          </p:nvPr>
        </p:nvSpPr>
        <p:spPr/>
        <p:txBody>
          <a:bodyPr/>
          <a:lstStyle/>
          <a:p>
            <a:r>
              <a:rPr lang="tr-TR" dirty="0"/>
              <a:t>Kapitel 3: «</a:t>
            </a:r>
            <a:r>
              <a:rPr lang="de-DE" dirty="0"/>
              <a:t>Freier und Sklave, Patrizier und Plebejer, Baron und Leibeigener, Zunftbürger und Gesell, kurz, Unterdrücker und Unterdrückte standen in stetem Gegensatz zueinander, führten einen ununterbrochenen, bald versteckten, bald offenen Kampf, einen Kampf, der </a:t>
            </a:r>
            <a:r>
              <a:rPr lang="de-DE" dirty="0" smtClean="0"/>
              <a:t>jedes Mal </a:t>
            </a:r>
            <a:r>
              <a:rPr lang="de-DE" dirty="0"/>
              <a:t>mit einer revolutionären Umgestaltung der ganzen Gesellschaft endete oder mit dem gemeinsamen Untergang der kämpfenden Klassen.</a:t>
            </a:r>
            <a:r>
              <a:rPr lang="tr-TR" dirty="0" smtClean="0"/>
              <a:t>»</a:t>
            </a:r>
          </a:p>
          <a:p>
            <a:pPr marL="0" indent="0">
              <a:buNone/>
            </a:pPr>
            <a:endParaRPr lang="de-DE" dirty="0"/>
          </a:p>
          <a:p>
            <a:pPr marL="0" indent="0">
              <a:buNone/>
            </a:pPr>
            <a:r>
              <a:rPr lang="tr-TR" dirty="0" smtClean="0">
                <a:sym typeface="Wingdings" panose="05000000000000000000" pitchFamily="2" charset="2"/>
              </a:rPr>
              <a:t>	 </a:t>
            </a:r>
            <a:r>
              <a:rPr lang="de-DE" b="1" dirty="0" smtClean="0"/>
              <a:t>Fortgang der Geschichte = fortlaufender Klassenkampf</a:t>
            </a:r>
            <a:endParaRPr lang="de-DE" b="1" dirty="0"/>
          </a:p>
        </p:txBody>
      </p:sp>
    </p:spTree>
    <p:extLst>
      <p:ext uri="{BB962C8B-B14F-4D97-AF65-F5344CB8AC3E}">
        <p14:creationId xmlns:p14="http://schemas.microsoft.com/office/powerpoint/2010/main" val="3017734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sz="3600" dirty="0">
                <a:solidFill>
                  <a:prstClr val="black"/>
                </a:solidFill>
              </a:rPr>
              <a:t>Marx / Engels: Das kommunistische Manifest, 1848</a:t>
            </a:r>
            <a:endParaRPr lang="de-DE" dirty="0"/>
          </a:p>
        </p:txBody>
      </p:sp>
      <p:sp>
        <p:nvSpPr>
          <p:cNvPr id="3" name="İçerik Yer Tutucusu 2"/>
          <p:cNvSpPr>
            <a:spLocks noGrp="1"/>
          </p:cNvSpPr>
          <p:nvPr>
            <p:ph idx="1"/>
          </p:nvPr>
        </p:nvSpPr>
        <p:spPr/>
        <p:txBody>
          <a:bodyPr/>
          <a:lstStyle/>
          <a:p>
            <a:r>
              <a:rPr lang="tr-TR" dirty="0" smtClean="0"/>
              <a:t>Kapitel 3: «</a:t>
            </a:r>
            <a:r>
              <a:rPr lang="de-DE" dirty="0" smtClean="0"/>
              <a:t>Die </a:t>
            </a:r>
            <a:r>
              <a:rPr lang="de-DE" dirty="0"/>
              <a:t>aus dem Untergang der feudalen Gesellschaft hervorgegangene moderne bürgerliche Gesellschaft hat die Klassengegensätze nicht aufgehoben. Sie hat nur neue Klassen, neue Bedingungen der Unterdrückung, neue Gestaltungen des Kampfes an die Stelle der alten gesetzt</a:t>
            </a:r>
            <a:r>
              <a:rPr lang="de-DE" dirty="0" smtClean="0"/>
              <a:t>.</a:t>
            </a:r>
            <a:r>
              <a:rPr lang="tr-TR" dirty="0" smtClean="0"/>
              <a:t>»</a:t>
            </a:r>
          </a:p>
          <a:p>
            <a:r>
              <a:rPr lang="tr-TR" dirty="0" smtClean="0"/>
              <a:t>«</a:t>
            </a:r>
            <a:r>
              <a:rPr lang="de-DE" dirty="0" smtClean="0"/>
              <a:t>Unsere </a:t>
            </a:r>
            <a:r>
              <a:rPr lang="de-DE" dirty="0"/>
              <a:t>Epoche, die Epoche der Bourgeoisie, zeichnet sich jedoch dadurch aus, </a:t>
            </a:r>
            <a:r>
              <a:rPr lang="de-DE" dirty="0" err="1"/>
              <a:t>daß</a:t>
            </a:r>
            <a:r>
              <a:rPr lang="de-DE" dirty="0"/>
              <a:t> sie die Klassengegensätze vereinfacht hat. Die ganze Gesellschaft spaltet sich mehr und mehr in zwei große feindliche Lager, in zwei große, einander direkt gegenüberstehende Klassen: </a:t>
            </a:r>
            <a:r>
              <a:rPr lang="de-DE" b="1" dirty="0"/>
              <a:t>Bourgeoisie und Proletariat</a:t>
            </a:r>
            <a:r>
              <a:rPr lang="de-DE" dirty="0" smtClean="0"/>
              <a:t>.</a:t>
            </a:r>
            <a:r>
              <a:rPr lang="tr-TR" dirty="0" smtClean="0"/>
              <a:t>»</a:t>
            </a:r>
            <a:endParaRPr lang="de-DE" dirty="0"/>
          </a:p>
        </p:txBody>
      </p:sp>
    </p:spTree>
    <p:extLst>
      <p:ext uri="{BB962C8B-B14F-4D97-AF65-F5344CB8AC3E}">
        <p14:creationId xmlns:p14="http://schemas.microsoft.com/office/powerpoint/2010/main" val="1975323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sz="3600" dirty="0">
                <a:solidFill>
                  <a:prstClr val="black"/>
                </a:solidFill>
              </a:rPr>
              <a:t>Marx / Engels: Das kommunistische Manifest, 1848</a:t>
            </a:r>
            <a:endParaRPr lang="de-DE" dirty="0"/>
          </a:p>
        </p:txBody>
      </p:sp>
      <p:sp>
        <p:nvSpPr>
          <p:cNvPr id="3" name="İçerik Yer Tutucusu 2"/>
          <p:cNvSpPr>
            <a:spLocks noGrp="1"/>
          </p:cNvSpPr>
          <p:nvPr>
            <p:ph idx="1"/>
          </p:nvPr>
        </p:nvSpPr>
        <p:spPr/>
        <p:txBody>
          <a:bodyPr>
            <a:normAutofit/>
          </a:bodyPr>
          <a:lstStyle/>
          <a:p>
            <a:r>
              <a:rPr lang="tr-TR" dirty="0" smtClean="0"/>
              <a:t>«</a:t>
            </a:r>
            <a:r>
              <a:rPr lang="de-DE" dirty="0" smtClean="0"/>
              <a:t>Die </a:t>
            </a:r>
            <a:r>
              <a:rPr lang="de-DE" b="1" dirty="0"/>
              <a:t>große Industrie hat den Weltmarkt hergestellt</a:t>
            </a:r>
            <a:r>
              <a:rPr lang="de-DE" dirty="0"/>
              <a:t>, den die Entdeckung Amerikas </a:t>
            </a:r>
            <a:r>
              <a:rPr lang="de-DE" dirty="0" smtClean="0"/>
              <a:t>vorbereitete </a:t>
            </a:r>
            <a:r>
              <a:rPr lang="tr-TR" dirty="0" smtClean="0"/>
              <a:t>(…) </a:t>
            </a:r>
            <a:r>
              <a:rPr lang="de-DE" dirty="0" smtClean="0"/>
              <a:t>und </a:t>
            </a:r>
            <a:r>
              <a:rPr lang="de-DE" dirty="0"/>
              <a:t>in demselben Maße, worin Industrie, Handel, </a:t>
            </a:r>
            <a:r>
              <a:rPr lang="de-DE" dirty="0" smtClean="0"/>
              <a:t>Schifffahrt, </a:t>
            </a:r>
            <a:r>
              <a:rPr lang="de-DE" dirty="0"/>
              <a:t>Eisenbahnen sich ausdehnten, in demselben Maße entwickelte sich die Bourgeoisie, vermehrte sie ihre Kapitalien, drängte sie alle vom Mittelalter her überlieferten Klassen in den Hintergrund</a:t>
            </a:r>
            <a:r>
              <a:rPr lang="de-DE" dirty="0" smtClean="0"/>
              <a:t>.</a:t>
            </a:r>
            <a:r>
              <a:rPr lang="tr-TR" dirty="0" smtClean="0"/>
              <a:t>»</a:t>
            </a:r>
            <a:endParaRPr lang="de-DE" dirty="0"/>
          </a:p>
          <a:p>
            <a:r>
              <a:rPr lang="tr-TR" dirty="0" smtClean="0"/>
              <a:t>«</a:t>
            </a:r>
            <a:r>
              <a:rPr lang="de-DE" dirty="0" smtClean="0"/>
              <a:t>Wir </a:t>
            </a:r>
            <a:r>
              <a:rPr lang="de-DE" dirty="0"/>
              <a:t>sehen also, wie die moderne Bourgeoisie selbst das Produkt eines langen Entwicklungsganges, einer Reihe von Umwälzungen in der Produktions- und Verkehrsweise ist</a:t>
            </a:r>
            <a:r>
              <a:rPr lang="de-DE" dirty="0" smtClean="0"/>
              <a:t>.</a:t>
            </a:r>
            <a:r>
              <a:rPr lang="tr-TR" dirty="0" smtClean="0"/>
              <a:t>»</a:t>
            </a:r>
            <a:endParaRPr lang="de-DE" dirty="0"/>
          </a:p>
          <a:p>
            <a:endParaRPr lang="de-DE" dirty="0"/>
          </a:p>
        </p:txBody>
      </p:sp>
    </p:spTree>
    <p:extLst>
      <p:ext uri="{BB962C8B-B14F-4D97-AF65-F5344CB8AC3E}">
        <p14:creationId xmlns:p14="http://schemas.microsoft.com/office/powerpoint/2010/main" val="2889159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sz="3600" dirty="0">
                <a:solidFill>
                  <a:prstClr val="black"/>
                </a:solidFill>
              </a:rPr>
              <a:t>Marx / Engels: Das kommunistische Manifest, 1848</a:t>
            </a:r>
            <a:endParaRPr lang="de-DE" dirty="0"/>
          </a:p>
        </p:txBody>
      </p:sp>
      <p:sp>
        <p:nvSpPr>
          <p:cNvPr id="3" name="İçerik Yer Tutucusu 2"/>
          <p:cNvSpPr>
            <a:spLocks noGrp="1"/>
          </p:cNvSpPr>
          <p:nvPr>
            <p:ph idx="1"/>
          </p:nvPr>
        </p:nvSpPr>
        <p:spPr/>
        <p:txBody>
          <a:bodyPr>
            <a:normAutofit lnSpcReduction="10000"/>
          </a:bodyPr>
          <a:lstStyle/>
          <a:p>
            <a:r>
              <a:rPr lang="tr-TR" dirty="0" smtClean="0"/>
              <a:t>«</a:t>
            </a:r>
            <a:r>
              <a:rPr lang="de-DE" dirty="0" smtClean="0"/>
              <a:t>Die </a:t>
            </a:r>
            <a:r>
              <a:rPr lang="de-DE" dirty="0"/>
              <a:t>Bourgeoisie, wo sie zur Herrschaft gekommen, hat alle feudalen, patriarchalischen, idyllischen Verhältnisse </a:t>
            </a:r>
            <a:r>
              <a:rPr lang="de-DE" dirty="0" smtClean="0"/>
              <a:t>zerstört</a:t>
            </a:r>
            <a:r>
              <a:rPr lang="tr-TR" dirty="0" smtClean="0"/>
              <a:t> (…) </a:t>
            </a:r>
            <a:r>
              <a:rPr lang="de-DE" dirty="0" smtClean="0"/>
              <a:t>und </a:t>
            </a:r>
            <a:r>
              <a:rPr lang="de-DE" dirty="0"/>
              <a:t>kein anderes Band zwischen Mensch und Mensch übriggelassen als das nackte Interesse, als die gefühllose ›bare Zahlung</a:t>
            </a:r>
            <a:r>
              <a:rPr lang="de-DE" dirty="0" smtClean="0"/>
              <a:t>‹.</a:t>
            </a:r>
            <a:r>
              <a:rPr lang="tr-TR" dirty="0" smtClean="0"/>
              <a:t>»</a:t>
            </a:r>
            <a:endParaRPr lang="de-DE" dirty="0"/>
          </a:p>
          <a:p>
            <a:r>
              <a:rPr lang="tr-TR" dirty="0" smtClean="0"/>
              <a:t>«</a:t>
            </a:r>
            <a:r>
              <a:rPr lang="de-DE" dirty="0" smtClean="0"/>
              <a:t>Die </a:t>
            </a:r>
            <a:r>
              <a:rPr lang="de-DE" dirty="0"/>
              <a:t>Bourgeoisie kann nicht existieren, ohne die Produktionsinstrumente, also die </a:t>
            </a:r>
            <a:r>
              <a:rPr lang="de-DE" b="1" dirty="0"/>
              <a:t>Produktionsverhältnisse, also sämtliche gesellschaftlichen Verhältnisse </a:t>
            </a:r>
            <a:r>
              <a:rPr lang="de-DE" dirty="0"/>
              <a:t>fortwährend zu revolutionieren</a:t>
            </a:r>
            <a:r>
              <a:rPr lang="de-DE" dirty="0" smtClean="0"/>
              <a:t>.</a:t>
            </a:r>
            <a:r>
              <a:rPr lang="tr-TR" dirty="0" smtClean="0"/>
              <a:t>»</a:t>
            </a:r>
          </a:p>
          <a:p>
            <a:r>
              <a:rPr lang="tr-TR" dirty="0" smtClean="0"/>
              <a:t>«</a:t>
            </a:r>
            <a:r>
              <a:rPr lang="de-DE" dirty="0" smtClean="0"/>
              <a:t>Das </a:t>
            </a:r>
            <a:r>
              <a:rPr lang="de-DE" dirty="0"/>
              <a:t>Bedürfnis nach einem stets ausgedehnteren Absatz für ihre Produkte jagt die Bourgeoisie über </a:t>
            </a:r>
            <a:r>
              <a:rPr lang="de-DE" b="1" dirty="0"/>
              <a:t>die ganze Erdkugel</a:t>
            </a:r>
            <a:r>
              <a:rPr lang="de-DE" dirty="0"/>
              <a:t>. Überall </a:t>
            </a:r>
            <a:r>
              <a:rPr lang="de-DE" dirty="0" err="1"/>
              <a:t>muß</a:t>
            </a:r>
            <a:r>
              <a:rPr lang="de-DE" dirty="0"/>
              <a:t> sie sich einnisten, überall anbauen, überall Verbindungen herstellen</a:t>
            </a:r>
            <a:r>
              <a:rPr lang="de-DE" dirty="0" smtClean="0"/>
              <a:t>.</a:t>
            </a:r>
            <a:r>
              <a:rPr lang="tr-TR" dirty="0" smtClean="0"/>
              <a:t>»</a:t>
            </a:r>
            <a:endParaRPr lang="de-DE" dirty="0"/>
          </a:p>
        </p:txBody>
      </p:sp>
    </p:spTree>
    <p:extLst>
      <p:ext uri="{BB962C8B-B14F-4D97-AF65-F5344CB8AC3E}">
        <p14:creationId xmlns:p14="http://schemas.microsoft.com/office/powerpoint/2010/main" val="3164944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sz="3600" dirty="0">
                <a:solidFill>
                  <a:prstClr val="black"/>
                </a:solidFill>
              </a:rPr>
              <a:t>Marx / Engels: Das kommunistische Manifest, 1848</a:t>
            </a:r>
            <a:endParaRPr lang="de-DE" dirty="0"/>
          </a:p>
        </p:txBody>
      </p:sp>
      <p:sp>
        <p:nvSpPr>
          <p:cNvPr id="3" name="İçerik Yer Tutucusu 2"/>
          <p:cNvSpPr>
            <a:spLocks noGrp="1"/>
          </p:cNvSpPr>
          <p:nvPr>
            <p:ph idx="1"/>
          </p:nvPr>
        </p:nvSpPr>
        <p:spPr/>
        <p:txBody>
          <a:bodyPr>
            <a:normAutofit fontScale="92500" lnSpcReduction="10000"/>
          </a:bodyPr>
          <a:lstStyle/>
          <a:p>
            <a:r>
              <a:rPr lang="tr-TR" dirty="0" smtClean="0"/>
              <a:t>Kapitel 4: «</a:t>
            </a:r>
            <a:r>
              <a:rPr lang="de-DE" dirty="0" smtClean="0"/>
              <a:t>Alle </a:t>
            </a:r>
            <a:r>
              <a:rPr lang="de-DE" dirty="0"/>
              <a:t>Eigentumsverhältnisse waren einem beständigen geschichtlichen Wandel, einer beständigen geschichtlichen Veränderung unterworfen</a:t>
            </a:r>
            <a:r>
              <a:rPr lang="de-DE" dirty="0" smtClean="0"/>
              <a:t>.</a:t>
            </a:r>
            <a:r>
              <a:rPr lang="tr-TR" dirty="0" smtClean="0"/>
              <a:t>»</a:t>
            </a:r>
            <a:endParaRPr lang="de-DE" dirty="0"/>
          </a:p>
          <a:p>
            <a:r>
              <a:rPr lang="tr-TR" dirty="0" smtClean="0"/>
              <a:t>«</a:t>
            </a:r>
            <a:r>
              <a:rPr lang="de-DE" dirty="0" smtClean="0"/>
              <a:t>Die </a:t>
            </a:r>
            <a:r>
              <a:rPr lang="de-DE" dirty="0"/>
              <a:t>Französische Revolution z.B. schaffte das Feudaleigentum zugunsten des bürgerlichen ab</a:t>
            </a:r>
            <a:r>
              <a:rPr lang="de-DE" dirty="0" smtClean="0"/>
              <a:t>.</a:t>
            </a:r>
            <a:r>
              <a:rPr lang="tr-TR" dirty="0" smtClean="0"/>
              <a:t>»</a:t>
            </a:r>
            <a:endParaRPr lang="de-DE" dirty="0"/>
          </a:p>
          <a:p>
            <a:r>
              <a:rPr lang="tr-TR" dirty="0" smtClean="0"/>
              <a:t>«</a:t>
            </a:r>
            <a:r>
              <a:rPr lang="de-DE" dirty="0" smtClean="0"/>
              <a:t>Was </a:t>
            </a:r>
            <a:r>
              <a:rPr lang="de-DE" dirty="0"/>
              <a:t>den Kommunismus auszeichnet, ist nicht die Abschaffung des Eigentums überhaupt, sondern die Abschaffung des bürgerlichen Eigentums</a:t>
            </a:r>
            <a:r>
              <a:rPr lang="de-DE" dirty="0" smtClean="0"/>
              <a:t>.</a:t>
            </a:r>
            <a:r>
              <a:rPr lang="tr-TR" dirty="0" smtClean="0"/>
              <a:t>»</a:t>
            </a:r>
            <a:endParaRPr lang="de-DE" dirty="0"/>
          </a:p>
          <a:p>
            <a:r>
              <a:rPr lang="tr-TR" dirty="0" smtClean="0"/>
              <a:t>«</a:t>
            </a:r>
            <a:r>
              <a:rPr lang="de-DE" dirty="0" smtClean="0"/>
              <a:t>In </a:t>
            </a:r>
            <a:r>
              <a:rPr lang="de-DE" dirty="0"/>
              <a:t>diesem Sinn können die Kommunisten ihre Theorie in dem einen Ausdruck: </a:t>
            </a:r>
            <a:r>
              <a:rPr lang="de-DE" b="1" dirty="0"/>
              <a:t>Aufhebung des Privateigentums</a:t>
            </a:r>
            <a:r>
              <a:rPr lang="de-DE" dirty="0"/>
              <a:t>, zusammenfassen</a:t>
            </a:r>
            <a:r>
              <a:rPr lang="de-DE" dirty="0" smtClean="0"/>
              <a:t>.</a:t>
            </a:r>
            <a:r>
              <a:rPr lang="tr-TR" dirty="0" smtClean="0"/>
              <a:t>»</a:t>
            </a:r>
          </a:p>
          <a:p>
            <a:r>
              <a:rPr lang="de-DE" dirty="0"/>
              <a:t>„Proletarier aller Länder, vereinigt euch!“</a:t>
            </a:r>
          </a:p>
          <a:p>
            <a:endParaRPr lang="de-DE" dirty="0"/>
          </a:p>
        </p:txBody>
      </p:sp>
    </p:spTree>
    <p:extLst>
      <p:ext uri="{BB962C8B-B14F-4D97-AF65-F5344CB8AC3E}">
        <p14:creationId xmlns:p14="http://schemas.microsoft.com/office/powerpoint/2010/main" val="4173893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de-DE" sz="3600" dirty="0" smtClean="0"/>
              <a:t>Von wem wurde die nationale Bewegung getragen?</a:t>
            </a:r>
            <a:endParaRPr lang="de-DE" sz="3600" dirty="0"/>
          </a:p>
        </p:txBody>
      </p:sp>
      <p:sp>
        <p:nvSpPr>
          <p:cNvPr id="3" name="İçerik Yer Tutucusu 2"/>
          <p:cNvSpPr>
            <a:spLocks noGrp="1"/>
          </p:cNvSpPr>
          <p:nvPr>
            <p:ph idx="1"/>
          </p:nvPr>
        </p:nvSpPr>
        <p:spPr/>
        <p:txBody>
          <a:bodyPr>
            <a:normAutofit/>
          </a:bodyPr>
          <a:lstStyle/>
          <a:p>
            <a:endParaRPr lang="tr-TR" dirty="0" smtClean="0"/>
          </a:p>
          <a:p>
            <a:r>
              <a:rPr lang="de-DE" b="1" dirty="0" smtClean="0"/>
              <a:t>Studierende</a:t>
            </a:r>
            <a:r>
              <a:rPr lang="de-DE" dirty="0" smtClean="0"/>
              <a:t> (</a:t>
            </a:r>
            <a:r>
              <a:rPr lang="de-DE" dirty="0" smtClean="0">
                <a:sym typeface="Wingdings" panose="05000000000000000000" pitchFamily="2" charset="2"/>
              </a:rPr>
              <a:t> Studentenverbindungen, Burschenschaften,…)</a:t>
            </a:r>
          </a:p>
          <a:p>
            <a:r>
              <a:rPr lang="de-DE" dirty="0" smtClean="0">
                <a:sym typeface="Wingdings" panose="05000000000000000000" pitchFamily="2" charset="2"/>
              </a:rPr>
              <a:t>Angehörige der neu entstehenden </a:t>
            </a:r>
            <a:r>
              <a:rPr lang="de-DE" b="1" dirty="0" smtClean="0">
                <a:sym typeface="Wingdings" panose="05000000000000000000" pitchFamily="2" charset="2"/>
              </a:rPr>
              <a:t>Mittelschicht</a:t>
            </a:r>
            <a:r>
              <a:rPr lang="de-DE" dirty="0" smtClean="0">
                <a:sym typeface="Wingdings" panose="05000000000000000000" pitchFamily="2" charset="2"/>
              </a:rPr>
              <a:t> (Beamte, Lehrer, Bürokratie,…)</a:t>
            </a:r>
          </a:p>
          <a:p>
            <a:r>
              <a:rPr lang="de-DE" b="1" dirty="0" smtClean="0">
                <a:sym typeface="Wingdings" panose="05000000000000000000" pitchFamily="2" charset="2"/>
              </a:rPr>
              <a:t>Firmeninhaber</a:t>
            </a:r>
            <a:r>
              <a:rPr lang="de-DE" dirty="0" smtClean="0">
                <a:sym typeface="Wingdings" panose="05000000000000000000" pitchFamily="2" charset="2"/>
              </a:rPr>
              <a:t> (Industrialisierung,…)</a:t>
            </a:r>
          </a:p>
          <a:p>
            <a:r>
              <a:rPr lang="de-DE" dirty="0" smtClean="0">
                <a:sym typeface="Wingdings" panose="05000000000000000000" pitchFamily="2" charset="2"/>
              </a:rPr>
              <a:t>Nicht so sehr: Arbeiter, arme Bevölkerung </a:t>
            </a:r>
          </a:p>
          <a:p>
            <a:endParaRPr lang="de-DE" dirty="0" smtClean="0">
              <a:sym typeface="Wingdings" panose="05000000000000000000" pitchFamily="2" charset="2"/>
            </a:endParaRPr>
          </a:p>
          <a:p>
            <a:pPr marL="0" indent="0">
              <a:buNone/>
            </a:pPr>
            <a:r>
              <a:rPr lang="de-DE" dirty="0" smtClean="0">
                <a:sym typeface="Wingdings" panose="05000000000000000000" pitchFamily="2" charset="2"/>
              </a:rPr>
              <a:t> es handelte sich um eine </a:t>
            </a:r>
            <a:r>
              <a:rPr lang="de-DE" b="1" dirty="0" smtClean="0">
                <a:sym typeface="Wingdings" panose="05000000000000000000" pitchFamily="2" charset="2"/>
              </a:rPr>
              <a:t>Bewegung von oben</a:t>
            </a:r>
            <a:r>
              <a:rPr lang="tr-TR" dirty="0" smtClean="0">
                <a:sym typeface="Wingdings" panose="05000000000000000000" pitchFamily="2" charset="2"/>
              </a:rPr>
              <a:t>, </a:t>
            </a:r>
            <a:r>
              <a:rPr lang="de-DE" dirty="0" smtClean="0">
                <a:sym typeface="Wingdings" panose="05000000000000000000" pitchFamily="2" charset="2"/>
              </a:rPr>
              <a:t>treibende Kraft war vor allem das </a:t>
            </a:r>
            <a:r>
              <a:rPr lang="de-DE" b="1" dirty="0" smtClean="0">
                <a:sym typeface="Wingdings" panose="05000000000000000000" pitchFamily="2" charset="2"/>
              </a:rPr>
              <a:t>Bürgertum</a:t>
            </a:r>
            <a:endParaRPr lang="de-DE" b="1" dirty="0"/>
          </a:p>
        </p:txBody>
      </p:sp>
    </p:spTree>
    <p:extLst>
      <p:ext uri="{BB962C8B-B14F-4D97-AF65-F5344CB8AC3E}">
        <p14:creationId xmlns:p14="http://schemas.microsoft.com/office/powerpoint/2010/main" val="2296499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861"/>
            <a:ext cx="12192000" cy="6764278"/>
          </a:xfrm>
          <a:prstGeom prst="rect">
            <a:avLst/>
          </a:prstGeom>
        </p:spPr>
      </p:pic>
    </p:spTree>
    <p:extLst>
      <p:ext uri="{BB962C8B-B14F-4D97-AF65-F5344CB8AC3E}">
        <p14:creationId xmlns:p14="http://schemas.microsoft.com/office/powerpoint/2010/main" val="2298623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Marx: Entfremdete Arbeit</a:t>
            </a:r>
            <a:endParaRPr lang="de-DE" dirty="0"/>
          </a:p>
        </p:txBody>
      </p:sp>
      <p:sp>
        <p:nvSpPr>
          <p:cNvPr id="3" name="İçerik Yer Tutucusu 2"/>
          <p:cNvSpPr>
            <a:spLocks noGrp="1"/>
          </p:cNvSpPr>
          <p:nvPr>
            <p:ph idx="1"/>
          </p:nvPr>
        </p:nvSpPr>
        <p:spPr/>
        <p:txBody>
          <a:bodyPr>
            <a:normAutofit/>
          </a:bodyPr>
          <a:lstStyle/>
          <a:p>
            <a:r>
              <a:rPr lang="tr-TR" dirty="0" smtClean="0"/>
              <a:t>«</a:t>
            </a:r>
            <a:r>
              <a:rPr lang="de-DE" b="1" dirty="0" smtClean="0"/>
              <a:t>Dem </a:t>
            </a:r>
            <a:r>
              <a:rPr lang="de-DE" b="1" dirty="0"/>
              <a:t>Arbeiter tritt sein Arbeitsprodukt als fremdes Wesen und unabhängige Macht gegenüber.</a:t>
            </a:r>
            <a:r>
              <a:rPr lang="de-DE" dirty="0"/>
              <a:t> Sein Arbeitsprodukt gehört nicht ihm, sondern einem Anderen</a:t>
            </a:r>
            <a:r>
              <a:rPr lang="de-DE" dirty="0" smtClean="0"/>
              <a:t>.</a:t>
            </a:r>
            <a:r>
              <a:rPr lang="tr-TR" dirty="0" smtClean="0"/>
              <a:t>»</a:t>
            </a:r>
            <a:endParaRPr lang="de-DE" dirty="0"/>
          </a:p>
          <a:p>
            <a:r>
              <a:rPr lang="tr-TR" dirty="0" smtClean="0"/>
              <a:t>«</a:t>
            </a:r>
            <a:r>
              <a:rPr lang="de-DE" dirty="0" smtClean="0"/>
              <a:t>Die </a:t>
            </a:r>
            <a:r>
              <a:rPr lang="de-DE" dirty="0"/>
              <a:t>eigene Tätigkeit ist eine fremde, dem Arbeiter nicht angehörige Tätigkeit. Die Arbeitstätigkeit befriedigt keine Bedürfnisse des Arbeiters, sie dient nur als Mittel, um Bedürfnisse </a:t>
            </a:r>
            <a:r>
              <a:rPr lang="de-DE" i="1" dirty="0"/>
              <a:t>außer ihr</a:t>
            </a:r>
            <a:r>
              <a:rPr lang="de-DE" dirty="0"/>
              <a:t> zu </a:t>
            </a:r>
            <a:r>
              <a:rPr lang="de-DE" dirty="0" smtClean="0"/>
              <a:t>befriedige</a:t>
            </a:r>
            <a:r>
              <a:rPr lang="tr-TR" dirty="0" smtClean="0"/>
              <a:t>n</a:t>
            </a:r>
            <a:r>
              <a:rPr lang="de-DE" dirty="0" smtClean="0"/>
              <a:t>. </a:t>
            </a:r>
            <a:r>
              <a:rPr lang="de-DE" dirty="0"/>
              <a:t>Die Äußerlichkeit der Arbeit zeige sich darin, dass die Arbeitsverausgabung </a:t>
            </a:r>
            <a:r>
              <a:rPr lang="tr-TR" dirty="0" smtClean="0"/>
              <a:t>[= </a:t>
            </a:r>
            <a:r>
              <a:rPr lang="de-DE" dirty="0" smtClean="0"/>
              <a:t>das Produkt</a:t>
            </a:r>
            <a:r>
              <a:rPr lang="tr-TR" dirty="0" smtClean="0"/>
              <a:t>] </a:t>
            </a:r>
            <a:r>
              <a:rPr lang="de-DE" dirty="0" smtClean="0"/>
              <a:t>dem </a:t>
            </a:r>
            <a:r>
              <a:rPr lang="de-DE" dirty="0"/>
              <a:t>Arbeiter nicht </a:t>
            </a:r>
            <a:r>
              <a:rPr lang="de-DE" i="1" dirty="0"/>
              <a:t>eigen</a:t>
            </a:r>
            <a:r>
              <a:rPr lang="de-DE" dirty="0"/>
              <a:t> ist, sondern einem anderen gehört</a:t>
            </a:r>
            <a:r>
              <a:rPr lang="de-DE" dirty="0" smtClean="0"/>
              <a:t>.</a:t>
            </a:r>
            <a:r>
              <a:rPr lang="tr-TR" dirty="0" smtClean="0"/>
              <a:t>»</a:t>
            </a:r>
            <a:endParaRPr lang="de-DE" dirty="0"/>
          </a:p>
        </p:txBody>
      </p:sp>
    </p:spTree>
    <p:extLst>
      <p:ext uri="{BB962C8B-B14F-4D97-AF65-F5344CB8AC3E}">
        <p14:creationId xmlns:p14="http://schemas.microsoft.com/office/powerpoint/2010/main" val="809293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de-DE" dirty="0" smtClean="0"/>
              <a:t>Charlie Chaplin: Entfremdete Arbeit</a:t>
            </a:r>
            <a:endParaRPr lang="de-DE" dirty="0"/>
          </a:p>
        </p:txBody>
      </p:sp>
      <p:sp>
        <p:nvSpPr>
          <p:cNvPr id="2" name="İçerik Yer Tutucusu 1"/>
          <p:cNvSpPr>
            <a:spLocks noGrp="1"/>
          </p:cNvSpPr>
          <p:nvPr>
            <p:ph idx="1"/>
          </p:nvPr>
        </p:nvSpPr>
        <p:spPr/>
        <p:txBody>
          <a:bodyPr/>
          <a:lstStyle/>
          <a:p>
            <a:endParaRPr lang="tr-TR" dirty="0" smtClean="0">
              <a:hlinkClick r:id="rId2"/>
            </a:endParaRPr>
          </a:p>
          <a:p>
            <a:pPr marL="0" indent="0">
              <a:buNone/>
            </a:pPr>
            <a:endParaRPr lang="tr-TR" dirty="0" smtClean="0">
              <a:hlinkClick r:id="rId2"/>
            </a:endParaRPr>
          </a:p>
          <a:p>
            <a:pPr marL="0" indent="0">
              <a:buNone/>
            </a:pPr>
            <a:endParaRPr lang="tr-TR" dirty="0">
              <a:hlinkClick r:id="rId2"/>
            </a:endParaRPr>
          </a:p>
          <a:p>
            <a:pPr marL="0" indent="0" algn="ctr">
              <a:buNone/>
            </a:pPr>
            <a:r>
              <a:rPr lang="de-DE" dirty="0" smtClean="0">
                <a:hlinkClick r:id="rId2"/>
              </a:rPr>
              <a:t>https</a:t>
            </a:r>
            <a:r>
              <a:rPr lang="de-DE" dirty="0">
                <a:hlinkClick r:id="rId2"/>
              </a:rPr>
              <a:t>://</a:t>
            </a:r>
            <a:r>
              <a:rPr lang="de-DE" dirty="0" smtClean="0">
                <a:hlinkClick r:id="rId2"/>
              </a:rPr>
              <a:t>www.youtube.com/watch?v=HPSK4zZtzLI</a:t>
            </a:r>
            <a:r>
              <a:rPr lang="tr-TR" dirty="0" smtClean="0"/>
              <a:t> </a:t>
            </a:r>
            <a:endParaRPr lang="de-DE" dirty="0"/>
          </a:p>
        </p:txBody>
      </p:sp>
    </p:spTree>
    <p:extLst>
      <p:ext uri="{BB962C8B-B14F-4D97-AF65-F5344CB8AC3E}">
        <p14:creationId xmlns:p14="http://schemas.microsoft.com/office/powerpoint/2010/main" val="256406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a:t>Marx: Entfremdete Arbeit</a:t>
            </a:r>
          </a:p>
        </p:txBody>
      </p:sp>
      <p:sp>
        <p:nvSpPr>
          <p:cNvPr id="3" name="İçerik Yer Tutucusu 2"/>
          <p:cNvSpPr>
            <a:spLocks noGrp="1"/>
          </p:cNvSpPr>
          <p:nvPr>
            <p:ph idx="1"/>
          </p:nvPr>
        </p:nvSpPr>
        <p:spPr/>
        <p:txBody>
          <a:bodyPr/>
          <a:lstStyle/>
          <a:p>
            <a:pPr marL="0" indent="0">
              <a:buNone/>
            </a:pPr>
            <a:endParaRPr lang="tr-TR" dirty="0" smtClean="0">
              <a:sym typeface="Wingdings" panose="05000000000000000000" pitchFamily="2" charset="2"/>
            </a:endParaRPr>
          </a:p>
          <a:p>
            <a:pPr marL="0" indent="0">
              <a:buNone/>
            </a:pPr>
            <a:r>
              <a:rPr lang="tr-TR" dirty="0" smtClean="0">
                <a:sym typeface="Wingdings" panose="05000000000000000000" pitchFamily="2" charset="2"/>
              </a:rPr>
              <a:t> </a:t>
            </a:r>
            <a:r>
              <a:rPr lang="de-DE" dirty="0">
                <a:sym typeface="Wingdings" panose="05000000000000000000" pitchFamily="2" charset="2"/>
              </a:rPr>
              <a:t>Nicht mehr das Werkzeug dient dem Menschen bei seiner Arbeit, sondern der Mensch dient der Maschine bei ihrer Arbeit</a:t>
            </a:r>
            <a:r>
              <a:rPr lang="tr-TR" dirty="0" smtClean="0">
                <a:sym typeface="Wingdings" panose="05000000000000000000" pitchFamily="2" charset="2"/>
              </a:rPr>
              <a:t>…</a:t>
            </a:r>
          </a:p>
          <a:p>
            <a:endParaRPr lang="de-DE" dirty="0"/>
          </a:p>
          <a:p>
            <a:pPr marL="0" indent="0">
              <a:buNone/>
            </a:pPr>
            <a:r>
              <a:rPr lang="tr-TR" dirty="0" smtClean="0">
                <a:sym typeface="Wingdings" panose="05000000000000000000" pitchFamily="2" charset="2"/>
              </a:rPr>
              <a:t> </a:t>
            </a:r>
            <a:r>
              <a:rPr lang="tr-TR" dirty="0" smtClean="0"/>
              <a:t>«</a:t>
            </a:r>
            <a:r>
              <a:rPr lang="de-DE" dirty="0"/>
              <a:t>Eine unmittelbare Konsequenz aus der Entfremdung von Arbeitsprodukt, Tätigkeit und dem menschlichen Wesen ist die Entfremdung des Menschen von dem Menschen.</a:t>
            </a:r>
            <a:r>
              <a:rPr lang="tr-TR" dirty="0"/>
              <a:t>»</a:t>
            </a:r>
          </a:p>
          <a:p>
            <a:endParaRPr lang="de-DE" dirty="0"/>
          </a:p>
        </p:txBody>
      </p:sp>
    </p:spTree>
    <p:extLst>
      <p:ext uri="{BB962C8B-B14F-4D97-AF65-F5344CB8AC3E}">
        <p14:creationId xmlns:p14="http://schemas.microsoft.com/office/powerpoint/2010/main" val="464289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de-DE" sz="4000" dirty="0" smtClean="0"/>
              <a:t>Was bedeutet Kommunismus</a:t>
            </a:r>
            <a:r>
              <a:rPr lang="tr-TR" sz="4000" dirty="0" smtClean="0"/>
              <a:t> </a:t>
            </a:r>
            <a:r>
              <a:rPr lang="de-DE" sz="4000" dirty="0" smtClean="0"/>
              <a:t>zusammenfassend</a:t>
            </a:r>
            <a:r>
              <a:rPr lang="tr-TR" sz="4000" dirty="0" smtClean="0"/>
              <a:t>?</a:t>
            </a:r>
            <a:endParaRPr lang="de-DE" sz="4000" dirty="0"/>
          </a:p>
        </p:txBody>
      </p:sp>
      <p:sp>
        <p:nvSpPr>
          <p:cNvPr id="3" name="İçerik Yer Tutucusu 2"/>
          <p:cNvSpPr>
            <a:spLocks noGrp="1"/>
          </p:cNvSpPr>
          <p:nvPr>
            <p:ph idx="1"/>
          </p:nvPr>
        </p:nvSpPr>
        <p:spPr/>
        <p:txBody>
          <a:bodyPr/>
          <a:lstStyle/>
          <a:p>
            <a:r>
              <a:rPr lang="de-DE" dirty="0" smtClean="0"/>
              <a:t>Eine </a:t>
            </a:r>
            <a:r>
              <a:rPr lang="de-DE" b="1" dirty="0" smtClean="0"/>
              <a:t>gesellschaftstheoretische Utopie</a:t>
            </a:r>
            <a:r>
              <a:rPr lang="de-DE" dirty="0" smtClean="0"/>
              <a:t>: soziale Gleichheit, Freiheit aller Gesellschaftsmitglieder, Gemeineigentum, kollektive Problemlösung</a:t>
            </a:r>
          </a:p>
          <a:p>
            <a:r>
              <a:rPr lang="de-DE" dirty="0" smtClean="0"/>
              <a:t>Eine </a:t>
            </a:r>
            <a:r>
              <a:rPr lang="de-DE" b="1" dirty="0" smtClean="0"/>
              <a:t>ökonomische und politische Lehre </a:t>
            </a:r>
            <a:r>
              <a:rPr lang="de-DE" dirty="0" smtClean="0"/>
              <a:t>(basierend auf den Theorien v.a. von Marx und Lenin) mit dem Ziel, eine herrschaftsfreie und klassenlose Gesellschaft zu errichten</a:t>
            </a:r>
          </a:p>
          <a:p>
            <a:r>
              <a:rPr lang="de-DE" b="1" dirty="0" smtClean="0"/>
              <a:t>Politische Bewegungen und Parteien</a:t>
            </a:r>
            <a:r>
              <a:rPr lang="de-DE" dirty="0" smtClean="0"/>
              <a:t>, die für die praktische Umsetzung dieser Ziele werben</a:t>
            </a:r>
          </a:p>
          <a:p>
            <a:r>
              <a:rPr lang="de-DE" dirty="0" smtClean="0"/>
              <a:t>Ein darauf sich beziehendes </a:t>
            </a:r>
            <a:r>
              <a:rPr lang="de-DE" b="1" dirty="0" smtClean="0"/>
              <a:t>Herrschaftssystem</a:t>
            </a:r>
            <a:endParaRPr lang="de-DE" b="1" dirty="0"/>
          </a:p>
        </p:txBody>
      </p:sp>
    </p:spTree>
    <p:extLst>
      <p:ext uri="{BB962C8B-B14F-4D97-AF65-F5344CB8AC3E}">
        <p14:creationId xmlns:p14="http://schemas.microsoft.com/office/powerpoint/2010/main" val="4270566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Kritik am Kommunismus</a:t>
            </a:r>
            <a:endParaRPr lang="de-DE" dirty="0"/>
          </a:p>
        </p:txBody>
      </p:sp>
      <p:sp>
        <p:nvSpPr>
          <p:cNvPr id="3" name="İçerik Yer Tutucusu 2"/>
          <p:cNvSpPr>
            <a:spLocks noGrp="1"/>
          </p:cNvSpPr>
          <p:nvPr>
            <p:ph idx="1"/>
          </p:nvPr>
        </p:nvSpPr>
        <p:spPr/>
        <p:txBody>
          <a:bodyPr>
            <a:normAutofit fontScale="92500" lnSpcReduction="20000"/>
          </a:bodyPr>
          <a:lstStyle/>
          <a:p>
            <a:r>
              <a:rPr lang="de-DE" dirty="0" smtClean="0"/>
              <a:t>Es hat noch nie funktioniert</a:t>
            </a:r>
            <a:r>
              <a:rPr lang="tr-TR" dirty="0" smtClean="0"/>
              <a:t>, </a:t>
            </a:r>
            <a:r>
              <a:rPr lang="de-DE" dirty="0"/>
              <a:t>einen Staat konsequent nach solchen Regeln zu </a:t>
            </a:r>
            <a:r>
              <a:rPr lang="de-DE" dirty="0" smtClean="0"/>
              <a:t>führen</a:t>
            </a:r>
            <a:r>
              <a:rPr lang="tr-TR" dirty="0" smtClean="0"/>
              <a:t> </a:t>
            </a:r>
            <a:r>
              <a:rPr lang="tr-TR" dirty="0" smtClean="0">
                <a:sym typeface="Wingdings" panose="05000000000000000000" pitchFamily="2" charset="2"/>
              </a:rPr>
              <a:t> </a:t>
            </a:r>
            <a:r>
              <a:rPr lang="de-DE" dirty="0" smtClean="0">
                <a:sym typeface="Wingdings" panose="05000000000000000000" pitchFamily="2" charset="2"/>
              </a:rPr>
              <a:t>als</a:t>
            </a:r>
            <a:r>
              <a:rPr lang="tr-TR" dirty="0" smtClean="0">
                <a:sym typeface="Wingdings" panose="05000000000000000000" pitchFamily="2" charset="2"/>
              </a:rPr>
              <a:t> </a:t>
            </a:r>
            <a:r>
              <a:rPr lang="de-DE" dirty="0" smtClean="0">
                <a:sym typeface="Wingdings" panose="05000000000000000000" pitchFamily="2" charset="2"/>
              </a:rPr>
              <a:t>Utopie ist K.</a:t>
            </a:r>
            <a:r>
              <a:rPr lang="tr-TR" dirty="0" smtClean="0">
                <a:sym typeface="Wingdings" panose="05000000000000000000" pitchFamily="2" charset="2"/>
              </a:rPr>
              <a:t> </a:t>
            </a:r>
            <a:r>
              <a:rPr lang="de-DE" dirty="0" smtClean="0">
                <a:sym typeface="Wingdings" panose="05000000000000000000" pitchFamily="2" charset="2"/>
              </a:rPr>
              <a:t>praktisch </a:t>
            </a:r>
            <a:r>
              <a:rPr lang="de-DE" dirty="0" smtClean="0">
                <a:sym typeface="Wingdings" panose="05000000000000000000" pitchFamily="2" charset="2"/>
              </a:rPr>
              <a:t>nicht durchführbar</a:t>
            </a:r>
            <a:endParaRPr lang="de-DE" dirty="0" smtClean="0"/>
          </a:p>
          <a:p>
            <a:r>
              <a:rPr lang="de-DE" dirty="0" smtClean="0"/>
              <a:t>Ohne Privateigentum haben Menschen keine Motivation, sich um den Erhalt von Dingen zu kümmern</a:t>
            </a:r>
            <a:r>
              <a:rPr lang="tr-TR" dirty="0"/>
              <a:t>.</a:t>
            </a:r>
            <a:endParaRPr lang="tr-TR" dirty="0" smtClean="0"/>
          </a:p>
          <a:p>
            <a:r>
              <a:rPr lang="de-DE" dirty="0" smtClean="0"/>
              <a:t>Geschichte ist nicht nur ein fortlaufender Klassenkampf</a:t>
            </a:r>
            <a:r>
              <a:rPr lang="tr-TR" dirty="0" smtClean="0"/>
              <a:t>, </a:t>
            </a:r>
            <a:r>
              <a:rPr lang="de-DE" dirty="0" smtClean="0"/>
              <a:t>sie</a:t>
            </a:r>
            <a:r>
              <a:rPr lang="tr-TR" dirty="0" smtClean="0"/>
              <a:t> </a:t>
            </a:r>
            <a:r>
              <a:rPr lang="de-DE" dirty="0" smtClean="0"/>
              <a:t>wird auch von anderen Faktoren bestimmt</a:t>
            </a:r>
            <a:r>
              <a:rPr lang="tr-TR" dirty="0" smtClean="0"/>
              <a:t>!</a:t>
            </a:r>
            <a:endParaRPr lang="de-DE" dirty="0" smtClean="0"/>
          </a:p>
          <a:p>
            <a:r>
              <a:rPr lang="de-DE" dirty="0" smtClean="0"/>
              <a:t>Bestimmt Materialismus alles menschliches Leben</a:t>
            </a:r>
            <a:r>
              <a:rPr lang="tr-TR" dirty="0" smtClean="0"/>
              <a:t>? </a:t>
            </a:r>
            <a:r>
              <a:rPr lang="de-DE" dirty="0" smtClean="0"/>
              <a:t>Menschen konzipieren ihr Leben auch idealistisch!</a:t>
            </a:r>
            <a:endParaRPr lang="tr-TR" dirty="0" smtClean="0"/>
          </a:p>
          <a:p>
            <a:r>
              <a:rPr lang="de-DE" dirty="0" smtClean="0"/>
              <a:t>Industrielle Produktionsformen haben zu sehr viel Wohlstand geführt und die Lebensbedingungen allgemein </a:t>
            </a:r>
            <a:r>
              <a:rPr lang="tr-TR" dirty="0" smtClean="0"/>
              <a:t>(</a:t>
            </a:r>
            <a:r>
              <a:rPr lang="de-DE" dirty="0" smtClean="0"/>
              <a:t>zumindest in vielen Teilen der Welt</a:t>
            </a:r>
            <a:r>
              <a:rPr lang="tr-TR" dirty="0" smtClean="0"/>
              <a:t>) </a:t>
            </a:r>
            <a:r>
              <a:rPr lang="de-DE" dirty="0" smtClean="0"/>
              <a:t>verbessert</a:t>
            </a:r>
            <a:r>
              <a:rPr lang="tr-TR" dirty="0" smtClean="0"/>
              <a:t>.</a:t>
            </a:r>
          </a:p>
          <a:p>
            <a:r>
              <a:rPr lang="de-DE" dirty="0" smtClean="0"/>
              <a:t>Das Prinzip </a:t>
            </a:r>
            <a:r>
              <a:rPr lang="tr-TR" dirty="0" smtClean="0"/>
              <a:t>der </a:t>
            </a:r>
            <a:r>
              <a:rPr lang="de-DE" dirty="0" smtClean="0"/>
              <a:t>Marktwirtschaft ist erfolgreicher als das der Planwirtschaft</a:t>
            </a:r>
            <a:r>
              <a:rPr lang="tr-TR" dirty="0" smtClean="0"/>
              <a:t>.</a:t>
            </a:r>
            <a:endParaRPr lang="de-DE" dirty="0"/>
          </a:p>
        </p:txBody>
      </p:sp>
    </p:spTree>
    <p:extLst>
      <p:ext uri="{BB962C8B-B14F-4D97-AF65-F5344CB8AC3E}">
        <p14:creationId xmlns:p14="http://schemas.microsoft.com/office/powerpoint/2010/main" val="1593554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
            <a:ext cx="6099463" cy="6848215"/>
          </a:xfrm>
        </p:spPr>
        <p:txBody>
          <a:bodyPr>
            <a:normAutofit/>
          </a:bodyPr>
          <a:lstStyle/>
          <a:p>
            <a:pPr algn="ctr"/>
            <a:r>
              <a:rPr lang="tr-TR" sz="2400" dirty="0" smtClean="0"/>
              <a:t>Benedict </a:t>
            </a:r>
            <a:r>
              <a:rPr lang="tr-TR" sz="2400" dirty="0" err="1" smtClean="0"/>
              <a:t>Anderson</a:t>
            </a:r>
            <a:r>
              <a:rPr lang="tr-TR" sz="2400" dirty="0" smtClean="0"/>
              <a:t>, 1936-2015</a:t>
            </a:r>
            <a:endParaRPr lang="de-DE"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881" y="-2"/>
            <a:ext cx="4666586" cy="6848215"/>
          </a:xfrm>
          <a:prstGeom prst="rect">
            <a:avLst/>
          </a:prstGeom>
        </p:spPr>
      </p:pic>
    </p:spTree>
    <p:extLst>
      <p:ext uri="{BB962C8B-B14F-4D97-AF65-F5344CB8AC3E}">
        <p14:creationId xmlns:p14="http://schemas.microsoft.com/office/powerpoint/2010/main" val="456271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Nationalismus</a:t>
            </a:r>
            <a:r>
              <a:rPr lang="tr-TR" dirty="0" smtClean="0"/>
              <a:t>-</a:t>
            </a:r>
            <a:r>
              <a:rPr lang="de-DE" dirty="0" smtClean="0"/>
              <a:t>Forschung</a:t>
            </a:r>
            <a:endParaRPr lang="de-DE" dirty="0"/>
          </a:p>
        </p:txBody>
      </p:sp>
      <p:sp>
        <p:nvSpPr>
          <p:cNvPr id="3" name="İçerik Yer Tutucusu 2"/>
          <p:cNvSpPr>
            <a:spLocks noGrp="1"/>
          </p:cNvSpPr>
          <p:nvPr>
            <p:ph idx="1"/>
          </p:nvPr>
        </p:nvSpPr>
        <p:spPr/>
        <p:txBody>
          <a:bodyPr/>
          <a:lstStyle/>
          <a:p>
            <a:r>
              <a:rPr lang="de-DE" dirty="0" smtClean="0"/>
              <a:t>Wichtige Vertreter: </a:t>
            </a:r>
            <a:r>
              <a:rPr lang="tr-TR" dirty="0" smtClean="0"/>
              <a:t>Eric Hobsbawm, Ernest Gellner, Benedict Anderson</a:t>
            </a:r>
          </a:p>
          <a:p>
            <a:pPr marL="0" indent="0">
              <a:buNone/>
            </a:pPr>
            <a:endParaRPr lang="tr-TR" dirty="0" smtClean="0"/>
          </a:p>
          <a:p>
            <a:r>
              <a:rPr lang="de-DE" dirty="0" smtClean="0"/>
              <a:t>Die</a:t>
            </a:r>
            <a:r>
              <a:rPr lang="tr-TR" dirty="0" smtClean="0"/>
              <a:t> </a:t>
            </a:r>
            <a:r>
              <a:rPr lang="de-DE" dirty="0" smtClean="0"/>
              <a:t>nationale Gemeinschaft wird</a:t>
            </a:r>
            <a:r>
              <a:rPr lang="tr-TR" dirty="0" smtClean="0"/>
              <a:t> </a:t>
            </a:r>
            <a:r>
              <a:rPr lang="de-DE" dirty="0" smtClean="0"/>
              <a:t>über kulturelle</a:t>
            </a:r>
            <a:r>
              <a:rPr lang="tr-TR" dirty="0" smtClean="0"/>
              <a:t> </a:t>
            </a:r>
            <a:r>
              <a:rPr lang="de-DE" dirty="0" smtClean="0"/>
              <a:t>und</a:t>
            </a:r>
            <a:r>
              <a:rPr lang="tr-TR" dirty="0" smtClean="0"/>
              <a:t> </a:t>
            </a:r>
            <a:r>
              <a:rPr lang="de-DE" dirty="0" smtClean="0"/>
              <a:t>ethnische Identifikationsmuster hergestellt</a:t>
            </a:r>
            <a:r>
              <a:rPr lang="tr-TR" dirty="0" smtClean="0"/>
              <a:t>.</a:t>
            </a:r>
          </a:p>
          <a:p>
            <a:pPr marL="0" indent="0">
              <a:buNone/>
            </a:pPr>
            <a:endParaRPr lang="tr-TR" dirty="0" smtClean="0"/>
          </a:p>
          <a:p>
            <a:r>
              <a:rPr lang="tr-TR" dirty="0" smtClean="0"/>
              <a:t>«</a:t>
            </a:r>
            <a:r>
              <a:rPr lang="en-GB" b="1" dirty="0" smtClean="0"/>
              <a:t>Nation-building process</a:t>
            </a:r>
            <a:r>
              <a:rPr lang="tr-TR" dirty="0" smtClean="0"/>
              <a:t>»</a:t>
            </a:r>
            <a:r>
              <a:rPr lang="en-GB" dirty="0" smtClean="0"/>
              <a:t> </a:t>
            </a:r>
            <a:r>
              <a:rPr lang="de-DE" dirty="0" smtClean="0"/>
              <a:t>und die </a:t>
            </a:r>
            <a:r>
              <a:rPr lang="de-DE" b="1" dirty="0" smtClean="0"/>
              <a:t>Nation als</a:t>
            </a:r>
            <a:r>
              <a:rPr lang="tr-TR" b="1" dirty="0" smtClean="0"/>
              <a:t> «</a:t>
            </a:r>
            <a:r>
              <a:rPr lang="en-GB" b="1" dirty="0" smtClean="0"/>
              <a:t>imagined community</a:t>
            </a:r>
            <a:r>
              <a:rPr lang="tr-TR" b="1" dirty="0" smtClean="0"/>
              <a:t>»</a:t>
            </a:r>
            <a:endParaRPr lang="en-GB" b="1" dirty="0" smtClean="0"/>
          </a:p>
          <a:p>
            <a:endParaRPr lang="de-DE" dirty="0"/>
          </a:p>
        </p:txBody>
      </p:sp>
    </p:spTree>
    <p:extLst>
      <p:ext uri="{BB962C8B-B14F-4D97-AF65-F5344CB8AC3E}">
        <p14:creationId xmlns:p14="http://schemas.microsoft.com/office/powerpoint/2010/main" val="2947087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Nationalismus</a:t>
            </a:r>
            <a:r>
              <a:rPr lang="tr-TR" dirty="0" smtClean="0"/>
              <a:t>-</a:t>
            </a:r>
            <a:r>
              <a:rPr lang="de-DE" dirty="0" smtClean="0"/>
              <a:t>Forschung</a:t>
            </a:r>
            <a:r>
              <a:rPr lang="tr-TR" dirty="0" smtClean="0"/>
              <a:t> - </a:t>
            </a:r>
            <a:r>
              <a:rPr lang="tr-TR" dirty="0" err="1" smtClean="0"/>
              <a:t>Anderson</a:t>
            </a:r>
            <a:endParaRPr lang="de-DE" dirty="0"/>
          </a:p>
        </p:txBody>
      </p:sp>
      <p:sp>
        <p:nvSpPr>
          <p:cNvPr id="3" name="İçerik Yer Tutucusu 2"/>
          <p:cNvSpPr>
            <a:spLocks noGrp="1"/>
          </p:cNvSpPr>
          <p:nvPr>
            <p:ph idx="1"/>
          </p:nvPr>
        </p:nvSpPr>
        <p:spPr/>
        <p:txBody>
          <a:bodyPr>
            <a:normAutofit lnSpcReduction="10000"/>
          </a:bodyPr>
          <a:lstStyle/>
          <a:p>
            <a:r>
              <a:rPr lang="en-US" dirty="0" smtClean="0"/>
              <a:t>Anderson </a:t>
            </a:r>
            <a:r>
              <a:rPr lang="de-DE" dirty="0" smtClean="0"/>
              <a:t>definiert die Nation als </a:t>
            </a:r>
            <a:r>
              <a:rPr lang="en-US" dirty="0" smtClean="0"/>
              <a:t>"an imagined community – imagined as both inherently limited and sovereign" (1983)</a:t>
            </a:r>
            <a:r>
              <a:rPr lang="tr-TR" dirty="0" smtClean="0"/>
              <a:t>.</a:t>
            </a:r>
          </a:p>
          <a:p>
            <a:r>
              <a:rPr lang="de-DE" dirty="0" smtClean="0"/>
              <a:t>Er behauptet, dass Nationalismus keine Ideologie wie andere politische Ideologien ist</a:t>
            </a:r>
            <a:r>
              <a:rPr lang="tr-TR" dirty="0" smtClean="0"/>
              <a:t>, </a:t>
            </a:r>
            <a:r>
              <a:rPr lang="de-DE" dirty="0" smtClean="0"/>
              <a:t>sondern eher zu den Begriffen «Verwandtschaft» und «Religion</a:t>
            </a:r>
            <a:r>
              <a:rPr lang="tr-TR" dirty="0" smtClean="0"/>
              <a:t>» </a:t>
            </a:r>
            <a:r>
              <a:rPr lang="de-DE" dirty="0" smtClean="0"/>
              <a:t>passt</a:t>
            </a:r>
            <a:r>
              <a:rPr lang="tr-TR" dirty="0" smtClean="0"/>
              <a:t>.</a:t>
            </a:r>
            <a:r>
              <a:rPr lang="de-DE" dirty="0" smtClean="0"/>
              <a:t> </a:t>
            </a:r>
          </a:p>
          <a:p>
            <a:pPr lvl="1">
              <a:buFont typeface="Wingdings" panose="05000000000000000000" pitchFamily="2" charset="2"/>
              <a:buChar char="à"/>
            </a:pPr>
            <a:r>
              <a:rPr lang="de-DE" dirty="0" smtClean="0"/>
              <a:t>Die</a:t>
            </a:r>
            <a:r>
              <a:rPr lang="tr-TR" dirty="0" smtClean="0"/>
              <a:t> </a:t>
            </a:r>
            <a:r>
              <a:rPr lang="de-DE" dirty="0" smtClean="0"/>
              <a:t>Zugehörigkeit wird nämlich als Schicksal wahrgenommen</a:t>
            </a:r>
            <a:r>
              <a:rPr lang="en-US" dirty="0" smtClean="0"/>
              <a:t>, </a:t>
            </a:r>
            <a:r>
              <a:rPr lang="de-DE" dirty="0" smtClean="0"/>
              <a:t>und nicht als eine wählbare Option</a:t>
            </a:r>
            <a:r>
              <a:rPr lang="tr-TR" dirty="0" smtClean="0"/>
              <a:t>.</a:t>
            </a:r>
            <a:r>
              <a:rPr lang="de-DE" dirty="0" smtClean="0"/>
              <a:t> </a:t>
            </a:r>
          </a:p>
          <a:p>
            <a:pPr lvl="1">
              <a:buFont typeface="Wingdings" panose="05000000000000000000" pitchFamily="2" charset="2"/>
              <a:buChar char="à"/>
            </a:pPr>
            <a:r>
              <a:rPr lang="de-DE" dirty="0" smtClean="0"/>
              <a:t>Damit stellt die Nation auch Erklärungen und Sinn für menschliches Leid, für Opfer und Tod bereit</a:t>
            </a:r>
            <a:r>
              <a:rPr lang="tr-TR" dirty="0" smtClean="0"/>
              <a:t>.</a:t>
            </a:r>
            <a:endParaRPr lang="de-DE" dirty="0" smtClean="0"/>
          </a:p>
          <a:p>
            <a:r>
              <a:rPr lang="de-DE" dirty="0"/>
              <a:t>Anderson sagt ausdrücklich </a:t>
            </a:r>
            <a:r>
              <a:rPr lang="de-DE" u="sng" dirty="0"/>
              <a:t>nicht</a:t>
            </a:r>
            <a:r>
              <a:rPr lang="de-DE" dirty="0"/>
              <a:t>, dass Nationen als „imaginierte“ Gemeinschaften irgendwie „unecht“ oder „falsch“ </a:t>
            </a:r>
            <a:r>
              <a:rPr lang="de-DE" dirty="0" smtClean="0"/>
              <a:t>seien</a:t>
            </a:r>
            <a:r>
              <a:rPr lang="tr-TR" dirty="0" smtClean="0"/>
              <a:t>.</a:t>
            </a:r>
            <a:endParaRPr lang="de-DE" dirty="0"/>
          </a:p>
          <a:p>
            <a:pPr marL="0" indent="0">
              <a:buNone/>
            </a:pPr>
            <a:endParaRPr lang="de-DE" dirty="0" smtClean="0"/>
          </a:p>
        </p:txBody>
      </p:sp>
    </p:spTree>
    <p:extLst>
      <p:ext uri="{BB962C8B-B14F-4D97-AF65-F5344CB8AC3E}">
        <p14:creationId xmlns:p14="http://schemas.microsoft.com/office/powerpoint/2010/main" val="3136316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Nationalismus</a:t>
            </a:r>
            <a:r>
              <a:rPr lang="tr-TR" dirty="0" smtClean="0"/>
              <a:t>-</a:t>
            </a:r>
            <a:r>
              <a:rPr lang="de-DE" dirty="0" smtClean="0"/>
              <a:t>Forschung</a:t>
            </a:r>
            <a:r>
              <a:rPr lang="tr-TR" dirty="0" smtClean="0"/>
              <a:t> - </a:t>
            </a:r>
            <a:r>
              <a:rPr lang="tr-TR" dirty="0" err="1" smtClean="0"/>
              <a:t>Anderson</a:t>
            </a:r>
            <a:endParaRPr lang="de-DE" dirty="0"/>
          </a:p>
        </p:txBody>
      </p:sp>
      <p:sp>
        <p:nvSpPr>
          <p:cNvPr id="3" name="İçerik Yer Tutucusu 2"/>
          <p:cNvSpPr>
            <a:spLocks noGrp="1"/>
          </p:cNvSpPr>
          <p:nvPr>
            <p:ph idx="1"/>
          </p:nvPr>
        </p:nvSpPr>
        <p:spPr/>
        <p:txBody>
          <a:bodyPr>
            <a:normAutofit/>
          </a:bodyPr>
          <a:lstStyle/>
          <a:p>
            <a:r>
              <a:rPr lang="de-DE" dirty="0" smtClean="0"/>
              <a:t>Die Nation ist eine </a:t>
            </a:r>
            <a:r>
              <a:rPr lang="de-DE" i="1" dirty="0" smtClean="0"/>
              <a:t>vorgestellte</a:t>
            </a:r>
            <a:r>
              <a:rPr lang="de-DE" dirty="0" smtClean="0"/>
              <a:t> Gemeinschaft, weil ihre Mitglieder sich niemals alle kennen können, nicht sich treffen oder voneinander hören können, und in ihrer Vorstellung dennoch das Bild inniger Verbundenheit miteinander vorherrscht</a:t>
            </a:r>
            <a:r>
              <a:rPr lang="tr-TR" dirty="0" smtClean="0"/>
              <a:t>.</a:t>
            </a:r>
          </a:p>
          <a:p>
            <a:endParaRPr lang="de-DE" dirty="0" smtClean="0"/>
          </a:p>
          <a:p>
            <a:r>
              <a:rPr lang="de-DE" dirty="0" smtClean="0"/>
              <a:t>Diese Vorstellung beeinflusst (und wird beeinflusst von) politische und kulturelle Institutionen, indem Menschen annehmen, dass sie gemeinsame Denkmuster und Einstellungen teilen und dass es eine Gemeinschaft gibt, die ähnliche Meinungen und Gefühle besitzen würde wie sie selbst</a:t>
            </a:r>
            <a:r>
              <a:rPr lang="tr-TR" dirty="0" smtClean="0"/>
              <a:t>.</a:t>
            </a:r>
            <a:endParaRPr lang="de-DE" dirty="0" smtClean="0"/>
          </a:p>
        </p:txBody>
      </p:sp>
    </p:spTree>
    <p:extLst>
      <p:ext uri="{BB962C8B-B14F-4D97-AF65-F5344CB8AC3E}">
        <p14:creationId xmlns:p14="http://schemas.microsoft.com/office/powerpoint/2010/main" val="1816541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Das</a:t>
            </a:r>
            <a:r>
              <a:rPr lang="tr-TR" dirty="0" smtClean="0"/>
              <a:t> </a:t>
            </a:r>
            <a:r>
              <a:rPr lang="de-DE" dirty="0" smtClean="0"/>
              <a:t>Bürgertum</a:t>
            </a:r>
            <a:endParaRPr lang="de-DE" dirty="0"/>
          </a:p>
        </p:txBody>
      </p:sp>
      <p:sp>
        <p:nvSpPr>
          <p:cNvPr id="3" name="Content Placeholder 2"/>
          <p:cNvSpPr>
            <a:spLocks noGrp="1"/>
          </p:cNvSpPr>
          <p:nvPr>
            <p:ph idx="1"/>
          </p:nvPr>
        </p:nvSpPr>
        <p:spPr/>
        <p:txBody>
          <a:bodyPr>
            <a:normAutofit/>
          </a:bodyPr>
          <a:lstStyle/>
          <a:p>
            <a:r>
              <a:rPr lang="de-DE" dirty="0"/>
              <a:t>Joachim Fischer, 2004: „Bürgerliche   Gesellschaft“   ist   die soziologisch   adäquate   Kategorie   zur   Analyse   der   Gegenwartsgesellschaft. </a:t>
            </a:r>
            <a:endParaRPr lang="tr-TR" dirty="0" smtClean="0"/>
          </a:p>
          <a:p>
            <a:r>
              <a:rPr lang="de-DE" dirty="0" smtClean="0"/>
              <a:t>Seit</a:t>
            </a:r>
            <a:r>
              <a:rPr lang="tr-TR" dirty="0" smtClean="0"/>
              <a:t> </a:t>
            </a:r>
            <a:r>
              <a:rPr lang="de-DE" dirty="0" smtClean="0"/>
              <a:t>dem </a:t>
            </a:r>
            <a:r>
              <a:rPr lang="de-DE" dirty="0"/>
              <a:t>späten 18. Jahrhundert </a:t>
            </a:r>
            <a:r>
              <a:rPr lang="de-DE" dirty="0" smtClean="0"/>
              <a:t>entwickelt das Besitz- </a:t>
            </a:r>
            <a:r>
              <a:rPr lang="de-DE" dirty="0"/>
              <a:t>und </a:t>
            </a:r>
            <a:r>
              <a:rPr lang="de-DE" dirty="0" smtClean="0"/>
              <a:t>Bildungsbürgertum</a:t>
            </a:r>
            <a:r>
              <a:rPr lang="tr-TR" dirty="0" smtClean="0"/>
              <a:t> </a:t>
            </a:r>
            <a:r>
              <a:rPr lang="de-DE" dirty="0" smtClean="0"/>
              <a:t>eine eigene Kultur</a:t>
            </a:r>
            <a:r>
              <a:rPr lang="tr-TR" dirty="0" smtClean="0"/>
              <a:t>.</a:t>
            </a:r>
            <a:endParaRPr lang="tr-TR" dirty="0"/>
          </a:p>
          <a:p>
            <a:r>
              <a:rPr lang="de-DE" dirty="0" smtClean="0"/>
              <a:t>Definition vom Begriff „Bürger“ laut Duden</a:t>
            </a:r>
          </a:p>
          <a:p>
            <a:pPr marL="0" indent="0">
              <a:buNone/>
            </a:pPr>
            <a:r>
              <a:rPr lang="de-DE" dirty="0"/>
              <a:t>	</a:t>
            </a:r>
            <a:r>
              <a:rPr lang="de-DE" dirty="0" smtClean="0"/>
              <a:t>1. </a:t>
            </a:r>
            <a:r>
              <a:rPr lang="de-DE" b="1" dirty="0" smtClean="0"/>
              <a:t>Angehöriger </a:t>
            </a:r>
            <a:r>
              <a:rPr lang="de-DE" b="1" dirty="0"/>
              <a:t>eines </a:t>
            </a:r>
            <a:r>
              <a:rPr lang="de-DE" b="1" dirty="0" smtClean="0"/>
              <a:t>Staates</a:t>
            </a:r>
            <a:r>
              <a:rPr lang="tr-TR" b="1" dirty="0" smtClean="0"/>
              <a:t> (vatandaş)</a:t>
            </a:r>
            <a:endParaRPr lang="de-DE" b="1" dirty="0"/>
          </a:p>
          <a:p>
            <a:pPr marL="0" indent="0">
              <a:buNone/>
            </a:pPr>
            <a:r>
              <a:rPr lang="de-DE" dirty="0" smtClean="0"/>
              <a:t>	2. </a:t>
            </a:r>
            <a:r>
              <a:rPr lang="de-DE" b="1" dirty="0" smtClean="0"/>
              <a:t>Angehöriger </a:t>
            </a:r>
            <a:r>
              <a:rPr lang="de-DE" b="1" dirty="0"/>
              <a:t>des bestimmten Traditionen verhafteten </a:t>
            </a:r>
            <a:r>
              <a:rPr lang="de-DE" b="1" dirty="0" smtClean="0"/>
              <a:t>	Mittelstandes</a:t>
            </a:r>
            <a:r>
              <a:rPr lang="tr-TR" b="1" dirty="0" smtClean="0"/>
              <a:t> (burjuva) </a:t>
            </a:r>
            <a:endParaRPr lang="de-DE" b="1" dirty="0"/>
          </a:p>
          <a:p>
            <a:endParaRPr lang="de-DE" dirty="0"/>
          </a:p>
        </p:txBody>
      </p:sp>
    </p:spTree>
    <p:extLst>
      <p:ext uri="{BB962C8B-B14F-4D97-AF65-F5344CB8AC3E}">
        <p14:creationId xmlns:p14="http://schemas.microsoft.com/office/powerpoint/2010/main" val="613220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Nationalismus</a:t>
            </a:r>
            <a:r>
              <a:rPr lang="tr-TR" dirty="0" smtClean="0"/>
              <a:t>-</a:t>
            </a:r>
            <a:r>
              <a:rPr lang="de-DE" dirty="0" smtClean="0"/>
              <a:t>Forschung</a:t>
            </a:r>
            <a:r>
              <a:rPr lang="tr-TR" dirty="0" smtClean="0"/>
              <a:t> - </a:t>
            </a:r>
            <a:r>
              <a:rPr lang="tr-TR" dirty="0" err="1" smtClean="0"/>
              <a:t>Anderson</a:t>
            </a:r>
            <a:endParaRPr lang="de-DE" dirty="0"/>
          </a:p>
        </p:txBody>
      </p:sp>
      <p:sp>
        <p:nvSpPr>
          <p:cNvPr id="3" name="İçerik Yer Tutucusu 2"/>
          <p:cNvSpPr>
            <a:spLocks noGrp="1"/>
          </p:cNvSpPr>
          <p:nvPr>
            <p:ph idx="1"/>
          </p:nvPr>
        </p:nvSpPr>
        <p:spPr/>
        <p:txBody>
          <a:bodyPr>
            <a:normAutofit/>
          </a:bodyPr>
          <a:lstStyle/>
          <a:p>
            <a:r>
              <a:rPr lang="de-DE" dirty="0" smtClean="0"/>
              <a:t>Die Nation wird als </a:t>
            </a:r>
            <a:r>
              <a:rPr lang="de-DE" i="1" dirty="0" smtClean="0"/>
              <a:t>begrenzt</a:t>
            </a:r>
            <a:r>
              <a:rPr lang="de-DE" dirty="0" smtClean="0"/>
              <a:t> (limited) vorgestellt, weil jede Nation</a:t>
            </a:r>
            <a:r>
              <a:rPr lang="tr-TR" dirty="0" smtClean="0"/>
              <a:t> </a:t>
            </a:r>
            <a:r>
              <a:rPr lang="de-DE" dirty="0" smtClean="0"/>
              <a:t>genau bestimmte Grenzen (boundaries) besitzt, hinter welchen wiederum andere Nationen liegen</a:t>
            </a:r>
            <a:r>
              <a:rPr lang="tr-TR" dirty="0" smtClean="0"/>
              <a:t>.</a:t>
            </a:r>
          </a:p>
          <a:p>
            <a:pPr marL="0" indent="0">
              <a:buNone/>
            </a:pPr>
            <a:endParaRPr lang="tr-TR" dirty="0" smtClean="0"/>
          </a:p>
          <a:p>
            <a:r>
              <a:rPr lang="de-DE" dirty="0" smtClean="0"/>
              <a:t>Eine Nation zu haben bedeutet, dass es eine andere geben muss, gegen welche sich jene in ihrer Selbstdefinition abgrenzen kann</a:t>
            </a:r>
            <a:r>
              <a:rPr lang="tr-TR" dirty="0" smtClean="0"/>
              <a:t>.</a:t>
            </a:r>
            <a:r>
              <a:rPr lang="de-DE" dirty="0" smtClean="0"/>
              <a:t> </a:t>
            </a:r>
            <a:endParaRPr lang="tr-TR" dirty="0" smtClean="0"/>
          </a:p>
          <a:p>
            <a:pPr marL="0" indent="0">
              <a:buNone/>
            </a:pPr>
            <a:endParaRPr lang="de-DE" dirty="0" smtClean="0"/>
          </a:p>
          <a:p>
            <a:r>
              <a:rPr lang="de-DE" dirty="0" smtClean="0"/>
              <a:t>Eine</a:t>
            </a:r>
            <a:r>
              <a:rPr lang="tr-TR" dirty="0" smtClean="0"/>
              <a:t> </a:t>
            </a:r>
            <a:r>
              <a:rPr lang="de-DE" dirty="0" smtClean="0"/>
              <a:t>Nation ist folglich die soziale Konstruktion einer politischen Einheit, und nicht eine organische, ewig-währende natürliche</a:t>
            </a:r>
            <a:r>
              <a:rPr lang="tr-TR" dirty="0" smtClean="0"/>
              <a:t> </a:t>
            </a:r>
            <a:r>
              <a:rPr lang="de-DE" dirty="0" smtClean="0"/>
              <a:t>Einheit</a:t>
            </a:r>
            <a:r>
              <a:rPr lang="tr-TR" dirty="0" smtClean="0"/>
              <a:t>.</a:t>
            </a:r>
            <a:endParaRPr lang="de-DE" dirty="0" smtClean="0"/>
          </a:p>
        </p:txBody>
      </p:sp>
    </p:spTree>
    <p:extLst>
      <p:ext uri="{BB962C8B-B14F-4D97-AF65-F5344CB8AC3E}">
        <p14:creationId xmlns:p14="http://schemas.microsoft.com/office/powerpoint/2010/main" val="701228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a:t>Nationalismus</a:t>
            </a:r>
            <a:r>
              <a:rPr lang="tr-TR" dirty="0"/>
              <a:t>-</a:t>
            </a:r>
            <a:r>
              <a:rPr lang="de-DE" dirty="0"/>
              <a:t>Forschung</a:t>
            </a:r>
            <a:r>
              <a:rPr lang="tr-TR" dirty="0"/>
              <a:t> - Anderson</a:t>
            </a:r>
            <a:endParaRPr lang="de-DE" dirty="0"/>
          </a:p>
        </p:txBody>
      </p:sp>
      <p:sp>
        <p:nvSpPr>
          <p:cNvPr id="3" name="İçerik Yer Tutucusu 2"/>
          <p:cNvSpPr>
            <a:spLocks noGrp="1"/>
          </p:cNvSpPr>
          <p:nvPr>
            <p:ph idx="1"/>
          </p:nvPr>
        </p:nvSpPr>
        <p:spPr/>
        <p:txBody>
          <a:bodyPr>
            <a:normAutofit/>
          </a:bodyPr>
          <a:lstStyle/>
          <a:p>
            <a:r>
              <a:rPr lang="de-DE" dirty="0" smtClean="0"/>
              <a:t>Die Nation </a:t>
            </a:r>
            <a:r>
              <a:rPr lang="de-DE" dirty="0"/>
              <a:t>ist </a:t>
            </a:r>
            <a:r>
              <a:rPr lang="de-DE" i="1" dirty="0" smtClean="0"/>
              <a:t>souverän</a:t>
            </a:r>
            <a:r>
              <a:rPr lang="de-DE" dirty="0"/>
              <a:t>, weil ihr Begriff in einer Zeit geboren wurde, als Aufklärung und Revolution die Legitimität der </a:t>
            </a:r>
            <a:r>
              <a:rPr lang="de-DE" dirty="0" smtClean="0"/>
              <a:t>göttlich geordneten, hierarchisch dynastischen Reiche zerstörten. Maßstab </a:t>
            </a:r>
            <a:r>
              <a:rPr lang="de-DE" dirty="0"/>
              <a:t>und Symbol dieser Freiheit ist der souveräne </a:t>
            </a:r>
            <a:r>
              <a:rPr lang="de-DE" dirty="0" smtClean="0"/>
              <a:t>Staat</a:t>
            </a:r>
            <a:r>
              <a:rPr lang="tr-TR" dirty="0" smtClean="0"/>
              <a:t>.</a:t>
            </a:r>
            <a:endParaRPr lang="de-DE" dirty="0" smtClean="0"/>
          </a:p>
          <a:p>
            <a:pPr marL="0" indent="0">
              <a:buNone/>
            </a:pPr>
            <a:endParaRPr lang="de-DE" dirty="0" smtClean="0"/>
          </a:p>
          <a:p>
            <a:r>
              <a:rPr lang="de-DE" dirty="0" smtClean="0"/>
              <a:t>Die Nation wurde also zu einer neuen Möglichkeit, staatliche Souveränität und Herrschaft zu konzeptualisieren. Diese Herrschaft war auf eine Bevölkerung und ein Territorium begrenzt, über die der Staat im Namen dieser Nation legitim</a:t>
            </a:r>
            <a:r>
              <a:rPr lang="tr-TR" dirty="0" smtClean="0"/>
              <a:t> </a:t>
            </a:r>
            <a:r>
              <a:rPr lang="de-DE" dirty="0" smtClean="0"/>
              <a:t>Macht ausüben konnte</a:t>
            </a:r>
            <a:r>
              <a:rPr lang="tr-TR" dirty="0" smtClean="0"/>
              <a:t>.</a:t>
            </a:r>
            <a:endParaRPr lang="de-DE" dirty="0" smtClean="0"/>
          </a:p>
        </p:txBody>
      </p:sp>
    </p:spTree>
    <p:extLst>
      <p:ext uri="{BB962C8B-B14F-4D97-AF65-F5344CB8AC3E}">
        <p14:creationId xmlns:p14="http://schemas.microsoft.com/office/powerpoint/2010/main" val="1615475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a:t>Nationalismus</a:t>
            </a:r>
            <a:r>
              <a:rPr lang="tr-TR" dirty="0"/>
              <a:t>-</a:t>
            </a:r>
            <a:r>
              <a:rPr lang="de-DE" dirty="0"/>
              <a:t>Forschung</a:t>
            </a:r>
            <a:r>
              <a:rPr lang="tr-TR" dirty="0"/>
              <a:t> - Anderson</a:t>
            </a:r>
            <a:endParaRPr lang="de-DE" dirty="0"/>
          </a:p>
        </p:txBody>
      </p:sp>
      <p:sp>
        <p:nvSpPr>
          <p:cNvPr id="3" name="İçerik Yer Tutucusu 2"/>
          <p:cNvSpPr>
            <a:spLocks noGrp="1"/>
          </p:cNvSpPr>
          <p:nvPr>
            <p:ph idx="1"/>
          </p:nvPr>
        </p:nvSpPr>
        <p:spPr/>
        <p:txBody>
          <a:bodyPr>
            <a:normAutofit/>
          </a:bodyPr>
          <a:lstStyle/>
          <a:p>
            <a:r>
              <a:rPr lang="de-DE" dirty="0" smtClean="0"/>
              <a:t>Die Nation </a:t>
            </a:r>
            <a:r>
              <a:rPr lang="de-DE" dirty="0"/>
              <a:t>ist eine </a:t>
            </a:r>
            <a:r>
              <a:rPr lang="de-DE" i="1" dirty="0" smtClean="0"/>
              <a:t>Gemeinschaft</a:t>
            </a:r>
            <a:r>
              <a:rPr lang="de-DE" dirty="0"/>
              <a:t>, </a:t>
            </a:r>
            <a:r>
              <a:rPr lang="de-DE" dirty="0" smtClean="0"/>
              <a:t>weil </a:t>
            </a:r>
            <a:r>
              <a:rPr lang="de-DE" dirty="0"/>
              <a:t>sie, unabhängig von realer Ungleichheit und Ausbeutung, als ‚kameradschaftlicher‘ Verbund von Gleichen verstanden </a:t>
            </a:r>
            <a:r>
              <a:rPr lang="de-DE" dirty="0" smtClean="0"/>
              <a:t>wird</a:t>
            </a:r>
            <a:r>
              <a:rPr lang="tr-TR" dirty="0" smtClean="0"/>
              <a:t>.</a:t>
            </a:r>
            <a:endParaRPr lang="de-DE" dirty="0" smtClean="0"/>
          </a:p>
          <a:p>
            <a:endParaRPr lang="en-US" dirty="0" smtClean="0"/>
          </a:p>
          <a:p>
            <a:r>
              <a:rPr lang="de-DE" dirty="0" smtClean="0"/>
              <a:t>Diese Verbrüderung machte in den letzten zwei Jahrhunderten so viel Selbstopferungen für „die Nation“ </a:t>
            </a:r>
            <a:r>
              <a:rPr lang="de-DE" dirty="0" smtClean="0"/>
              <a:t>möglich</a:t>
            </a:r>
            <a:r>
              <a:rPr lang="tr-TR" dirty="0" smtClean="0"/>
              <a:t>.</a:t>
            </a:r>
            <a:endParaRPr lang="de-DE" dirty="0" smtClean="0"/>
          </a:p>
          <a:p>
            <a:pPr marL="0" indent="0">
              <a:buNone/>
            </a:pPr>
            <a:r>
              <a:rPr lang="de-DE" dirty="0" smtClean="0">
                <a:sym typeface="Wingdings" panose="05000000000000000000" pitchFamily="2" charset="2"/>
              </a:rPr>
              <a:t>	 Nationale Mitbürger sind </a:t>
            </a:r>
            <a:r>
              <a:rPr lang="tr-TR" dirty="0" smtClean="0">
                <a:sym typeface="Wingdings" panose="05000000000000000000" pitchFamily="2" charset="2"/>
              </a:rPr>
              <a:t>«</a:t>
            </a:r>
            <a:r>
              <a:rPr lang="de-DE" dirty="0" smtClean="0">
                <a:sym typeface="Wingdings" panose="05000000000000000000" pitchFamily="2" charset="2"/>
              </a:rPr>
              <a:t>gleich</a:t>
            </a:r>
            <a:r>
              <a:rPr lang="tr-TR" dirty="0" smtClean="0">
                <a:sym typeface="Wingdings" panose="05000000000000000000" pitchFamily="2" charset="2"/>
              </a:rPr>
              <a:t>»</a:t>
            </a:r>
            <a:r>
              <a:rPr lang="de-DE" dirty="0" smtClean="0">
                <a:sym typeface="Wingdings" panose="05000000000000000000" pitchFamily="2" charset="2"/>
              </a:rPr>
              <a:t>, Klassenunterschiede </a:t>
            </a:r>
            <a:r>
              <a:rPr lang="tr-TR" dirty="0" smtClean="0">
                <a:sym typeface="Wingdings" panose="05000000000000000000" pitchFamily="2" charset="2"/>
              </a:rPr>
              <a:t>	</a:t>
            </a:r>
            <a:r>
              <a:rPr lang="de-DE" dirty="0" smtClean="0">
                <a:sym typeface="Wingdings" panose="05000000000000000000" pitchFamily="2" charset="2"/>
              </a:rPr>
              <a:t>werden marginalisiert, es geht nur um den gemeinschaftlichen </a:t>
            </a:r>
            <a:r>
              <a:rPr lang="tr-TR" dirty="0" smtClean="0">
                <a:sym typeface="Wingdings" panose="05000000000000000000" pitchFamily="2" charset="2"/>
              </a:rPr>
              <a:t>	</a:t>
            </a:r>
            <a:r>
              <a:rPr lang="de-DE" dirty="0" smtClean="0">
                <a:sym typeface="Wingdings" panose="05000000000000000000" pitchFamily="2" charset="2"/>
              </a:rPr>
              <a:t>Kampf für den </a:t>
            </a:r>
            <a:r>
              <a:rPr lang="tr-TR" dirty="0" smtClean="0">
                <a:sym typeface="Wingdings" panose="05000000000000000000" pitchFamily="2" charset="2"/>
              </a:rPr>
              <a:t>«</a:t>
            </a:r>
            <a:r>
              <a:rPr lang="de-DE" dirty="0" smtClean="0">
                <a:sym typeface="Wingdings" panose="05000000000000000000" pitchFamily="2" charset="2"/>
              </a:rPr>
              <a:t>nationalen Stolz</a:t>
            </a:r>
            <a:r>
              <a:rPr lang="tr-TR" dirty="0" smtClean="0">
                <a:sym typeface="Wingdings" panose="05000000000000000000" pitchFamily="2" charset="2"/>
              </a:rPr>
              <a:t>»</a:t>
            </a:r>
            <a:r>
              <a:rPr lang="tr-TR" dirty="0">
                <a:sym typeface="Wingdings" panose="05000000000000000000" pitchFamily="2" charset="2"/>
              </a:rPr>
              <a:t>.</a:t>
            </a:r>
            <a:endParaRPr lang="de-DE" dirty="0" smtClean="0"/>
          </a:p>
        </p:txBody>
      </p:sp>
    </p:spTree>
    <p:extLst>
      <p:ext uri="{BB962C8B-B14F-4D97-AF65-F5344CB8AC3E}">
        <p14:creationId xmlns:p14="http://schemas.microsoft.com/office/powerpoint/2010/main" val="3504710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Nationalismus im 19. Jahrhundert</a:t>
            </a:r>
            <a:r>
              <a:rPr lang="tr-TR" dirty="0" smtClean="0"/>
              <a:t> - </a:t>
            </a:r>
            <a:r>
              <a:rPr lang="tr-TR" dirty="0" err="1" smtClean="0"/>
              <a:t>Anderson</a:t>
            </a:r>
            <a:endParaRPr lang="de-DE" dirty="0"/>
          </a:p>
        </p:txBody>
      </p:sp>
      <p:sp>
        <p:nvSpPr>
          <p:cNvPr id="3" name="İçerik Yer Tutucusu 2"/>
          <p:cNvSpPr>
            <a:spLocks noGrp="1"/>
          </p:cNvSpPr>
          <p:nvPr>
            <p:ph idx="1"/>
          </p:nvPr>
        </p:nvSpPr>
        <p:spPr/>
        <p:txBody>
          <a:bodyPr/>
          <a:lstStyle/>
          <a:p>
            <a:r>
              <a:rPr lang="de-DE" dirty="0" smtClean="0"/>
              <a:t>Zentrale Funktion der Nation in dieser Entwicklung</a:t>
            </a:r>
            <a:r>
              <a:rPr lang="tr-TR" dirty="0" smtClean="0"/>
              <a:t> </a:t>
            </a:r>
            <a:r>
              <a:rPr lang="de-DE" dirty="0" smtClean="0"/>
              <a:t>ist die Legitimierung politischer und ökonomischer Herrschaft</a:t>
            </a:r>
            <a:r>
              <a:rPr lang="tr-TR" dirty="0" smtClean="0"/>
              <a:t>.</a:t>
            </a:r>
            <a:r>
              <a:rPr lang="de-DE" dirty="0" smtClean="0"/>
              <a:t> </a:t>
            </a:r>
            <a:endParaRPr lang="tr-TR" dirty="0" smtClean="0"/>
          </a:p>
          <a:p>
            <a:pPr marL="0" indent="0">
              <a:buNone/>
            </a:pPr>
            <a:endParaRPr lang="tr-TR" dirty="0" smtClean="0"/>
          </a:p>
          <a:p>
            <a:r>
              <a:rPr lang="de-DE" dirty="0" smtClean="0"/>
              <a:t>Dabei dient die Berufung auf die Nation als kollektiver</a:t>
            </a:r>
            <a:r>
              <a:rPr lang="tr-TR" dirty="0" smtClean="0"/>
              <a:t> </a:t>
            </a:r>
            <a:r>
              <a:rPr lang="de-DE" dirty="0" smtClean="0"/>
              <a:t>Wert und ihre quasi-religiöse Aufladung dazu, ökonomischer Ungleichheit Sinn zu verleihen, bzw. </a:t>
            </a:r>
            <a:r>
              <a:rPr lang="de-DE" dirty="0" smtClean="0"/>
              <a:t>ökonomische </a:t>
            </a:r>
            <a:r>
              <a:rPr lang="de-DE" dirty="0" smtClean="0"/>
              <a:t>Ungleichheit durch nationale Gleichheit zu überdecken und die politischen und ökonomischen Interessen des Wirtschafts- und Bildungsbürgertums als allgemeine Interessen zu formulieren</a:t>
            </a:r>
            <a:r>
              <a:rPr lang="tr-TR" dirty="0" smtClean="0"/>
              <a:t>.</a:t>
            </a:r>
            <a:endParaRPr lang="de-DE" dirty="0" smtClean="0"/>
          </a:p>
          <a:p>
            <a:endParaRPr lang="de-DE" dirty="0"/>
          </a:p>
        </p:txBody>
      </p:sp>
    </p:spTree>
    <p:extLst>
      <p:ext uri="{BB962C8B-B14F-4D97-AF65-F5344CB8AC3E}">
        <p14:creationId xmlns:p14="http://schemas.microsoft.com/office/powerpoint/2010/main" val="23947288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1" y="-1"/>
            <a:ext cx="4893733" cy="6852454"/>
          </a:xfrm>
          <a:prstGeom prst="rect">
            <a:avLst/>
          </a:prstGeom>
        </p:spPr>
      </p:pic>
      <p:sp>
        <p:nvSpPr>
          <p:cNvPr id="5" name="Unvan 4"/>
          <p:cNvSpPr>
            <a:spLocks noGrp="1"/>
          </p:cNvSpPr>
          <p:nvPr>
            <p:ph type="title"/>
          </p:nvPr>
        </p:nvSpPr>
        <p:spPr>
          <a:xfrm>
            <a:off x="0" y="0"/>
            <a:ext cx="5367867" cy="6852453"/>
          </a:xfrm>
        </p:spPr>
        <p:txBody>
          <a:bodyPr/>
          <a:lstStyle/>
          <a:p>
            <a:r>
              <a:rPr lang="de-DE" dirty="0" smtClean="0"/>
              <a:t>Karikatur im österreichischen Satiremagazin Kikeriki</a:t>
            </a:r>
            <a:r>
              <a:rPr lang="tr-TR" dirty="0" smtClean="0"/>
              <a:t>, 1870</a:t>
            </a:r>
            <a:endParaRPr lang="de-DE" dirty="0"/>
          </a:p>
        </p:txBody>
      </p:sp>
    </p:spTree>
    <p:extLst>
      <p:ext uri="{BB962C8B-B14F-4D97-AF65-F5344CB8AC3E}">
        <p14:creationId xmlns:p14="http://schemas.microsoft.com/office/powerpoint/2010/main" val="2497495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Nationalismus im 19. Jahrhundert</a:t>
            </a:r>
            <a:r>
              <a:rPr lang="tr-TR" dirty="0" smtClean="0"/>
              <a:t> - </a:t>
            </a:r>
            <a:r>
              <a:rPr lang="tr-TR" dirty="0" err="1" smtClean="0"/>
              <a:t>Anderson</a:t>
            </a:r>
            <a:endParaRPr lang="de-DE" dirty="0"/>
          </a:p>
        </p:txBody>
      </p:sp>
      <p:sp>
        <p:nvSpPr>
          <p:cNvPr id="3" name="İçerik Yer Tutucusu 2"/>
          <p:cNvSpPr>
            <a:spLocks noGrp="1"/>
          </p:cNvSpPr>
          <p:nvPr>
            <p:ph idx="1"/>
          </p:nvPr>
        </p:nvSpPr>
        <p:spPr/>
        <p:txBody>
          <a:bodyPr/>
          <a:lstStyle/>
          <a:p>
            <a:r>
              <a:rPr lang="de-DE" dirty="0" smtClean="0"/>
              <a:t>Nationalismus ist demnach eine Herrschaft, die durch Internalisierung ertragbar gemacht wird</a:t>
            </a:r>
            <a:r>
              <a:rPr lang="tr-TR" dirty="0" smtClean="0"/>
              <a:t>.</a:t>
            </a:r>
            <a:endParaRPr lang="de-DE" dirty="0" smtClean="0"/>
          </a:p>
          <a:p>
            <a:pPr marL="0" indent="0">
              <a:buNone/>
            </a:pPr>
            <a:endParaRPr lang="tr-TR" dirty="0" smtClean="0"/>
          </a:p>
          <a:p>
            <a:r>
              <a:rPr lang="de-DE" dirty="0" smtClean="0"/>
              <a:t>Die</a:t>
            </a:r>
            <a:r>
              <a:rPr lang="tr-TR" dirty="0" smtClean="0"/>
              <a:t> </a:t>
            </a:r>
            <a:r>
              <a:rPr lang="de-DE" dirty="0" smtClean="0"/>
              <a:t>nationale </a:t>
            </a:r>
            <a:r>
              <a:rPr lang="de-DE" dirty="0"/>
              <a:t>Zugehörigkeit </a:t>
            </a:r>
            <a:r>
              <a:rPr lang="de-DE" dirty="0" smtClean="0"/>
              <a:t>dient jedoch ebenso als </a:t>
            </a:r>
            <a:r>
              <a:rPr lang="de-DE" dirty="0"/>
              <a:t>Legitimation für </a:t>
            </a:r>
            <a:r>
              <a:rPr lang="de-DE" dirty="0" smtClean="0"/>
              <a:t>den Erhalt</a:t>
            </a:r>
            <a:r>
              <a:rPr lang="tr-TR" dirty="0" smtClean="0"/>
              <a:t> </a:t>
            </a:r>
            <a:r>
              <a:rPr lang="de-DE" dirty="0" smtClean="0"/>
              <a:t>sozialer </a:t>
            </a:r>
            <a:r>
              <a:rPr lang="de-DE" dirty="0"/>
              <a:t>Rechte und politischer </a:t>
            </a:r>
            <a:r>
              <a:rPr lang="de-DE" dirty="0" smtClean="0"/>
              <a:t>Teilhabe</a:t>
            </a:r>
            <a:r>
              <a:rPr lang="tr-TR" dirty="0" smtClean="0"/>
              <a:t>.</a:t>
            </a:r>
          </a:p>
          <a:p>
            <a:pPr marL="0" indent="0">
              <a:buNone/>
            </a:pPr>
            <a:endParaRPr lang="tr-TR" dirty="0" smtClean="0"/>
          </a:p>
          <a:p>
            <a:r>
              <a:rPr lang="de-DE" dirty="0" smtClean="0"/>
              <a:t>Es handelt sich folglich um ein Spannungsfeld</a:t>
            </a:r>
            <a:r>
              <a:rPr lang="tr-TR" dirty="0" smtClean="0"/>
              <a:t> </a:t>
            </a:r>
            <a:r>
              <a:rPr lang="de-DE" dirty="0" smtClean="0"/>
              <a:t>zwischen </a:t>
            </a:r>
            <a:r>
              <a:rPr lang="de-DE" dirty="0"/>
              <a:t>Anerkennung und Herrschaft, sozialer Realität und </a:t>
            </a:r>
            <a:r>
              <a:rPr lang="de-DE" dirty="0" smtClean="0"/>
              <a:t>Konstruktion</a:t>
            </a:r>
            <a:r>
              <a:rPr lang="tr-TR" dirty="0" smtClean="0"/>
              <a:t>,</a:t>
            </a:r>
            <a:r>
              <a:rPr lang="de-DE" dirty="0" smtClean="0"/>
              <a:t> Teilhabe </a:t>
            </a:r>
            <a:r>
              <a:rPr lang="de-DE" dirty="0"/>
              <a:t>und </a:t>
            </a:r>
            <a:r>
              <a:rPr lang="de-DE" dirty="0" smtClean="0"/>
              <a:t>Exklusion</a:t>
            </a:r>
            <a:r>
              <a:rPr lang="tr-TR" dirty="0" smtClean="0"/>
              <a:t>.</a:t>
            </a:r>
            <a:endParaRPr lang="de-DE" dirty="0"/>
          </a:p>
        </p:txBody>
      </p:sp>
    </p:spTree>
    <p:extLst>
      <p:ext uri="{BB962C8B-B14F-4D97-AF65-F5344CB8AC3E}">
        <p14:creationId xmlns:p14="http://schemas.microsoft.com/office/powerpoint/2010/main" val="2886742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Verständnisfragen</a:t>
            </a:r>
            <a:endParaRPr lang="de-DE" dirty="0"/>
          </a:p>
        </p:txBody>
      </p:sp>
      <p:sp>
        <p:nvSpPr>
          <p:cNvPr id="3" name="İçerik Yer Tutucusu 2"/>
          <p:cNvSpPr>
            <a:spLocks noGrp="1"/>
          </p:cNvSpPr>
          <p:nvPr>
            <p:ph idx="1"/>
          </p:nvPr>
        </p:nvSpPr>
        <p:spPr/>
        <p:txBody>
          <a:bodyPr/>
          <a:lstStyle/>
          <a:p>
            <a:r>
              <a:rPr lang="de-DE" dirty="0" smtClean="0"/>
              <a:t>Wie würde Benedict Anderson (beeinflusst vom Marxismus) erklären, dass das deutsche Bürgertum im 19. Jahrhundert für die Gründung eines deutschen Nationalstaates war</a:t>
            </a:r>
            <a:r>
              <a:rPr lang="tr-TR" dirty="0" smtClean="0"/>
              <a:t>?</a:t>
            </a:r>
          </a:p>
          <a:p>
            <a:endParaRPr lang="tr-TR" dirty="0" smtClean="0"/>
          </a:p>
          <a:p>
            <a:r>
              <a:rPr lang="de-DE" dirty="0" smtClean="0"/>
              <a:t>Wie könnte ein Kritiker des Marxismus erklären, dass das deutsche </a:t>
            </a:r>
            <a:r>
              <a:rPr lang="tr-TR" dirty="0" smtClean="0"/>
              <a:t>Bürgertum </a:t>
            </a:r>
            <a:r>
              <a:rPr lang="de-DE" dirty="0"/>
              <a:t>für die Gründung eines deutschen Nationalstaates </a:t>
            </a:r>
            <a:r>
              <a:rPr lang="de-DE" dirty="0" smtClean="0"/>
              <a:t>war</a:t>
            </a:r>
            <a:r>
              <a:rPr lang="tr-TR" dirty="0" smtClean="0"/>
              <a:t>?</a:t>
            </a:r>
            <a:endParaRPr lang="de-DE" dirty="0"/>
          </a:p>
        </p:txBody>
      </p:sp>
    </p:spTree>
    <p:extLst>
      <p:ext uri="{BB962C8B-B14F-4D97-AF65-F5344CB8AC3E}">
        <p14:creationId xmlns:p14="http://schemas.microsoft.com/office/powerpoint/2010/main" val="1409161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de-DE" sz="4000" dirty="0" smtClean="0"/>
              <a:t>Nicht-marxistische Vorstellung von Nationalismus</a:t>
            </a:r>
            <a:endParaRPr lang="de-DE" sz="4000" dirty="0"/>
          </a:p>
        </p:txBody>
      </p:sp>
      <p:sp>
        <p:nvSpPr>
          <p:cNvPr id="3" name="İçerik Yer Tutucusu 2"/>
          <p:cNvSpPr>
            <a:spLocks noGrp="1"/>
          </p:cNvSpPr>
          <p:nvPr>
            <p:ph idx="1"/>
          </p:nvPr>
        </p:nvSpPr>
        <p:spPr/>
        <p:txBody>
          <a:bodyPr>
            <a:normAutofit fontScale="92500" lnSpcReduction="10000"/>
          </a:bodyPr>
          <a:lstStyle/>
          <a:p>
            <a:r>
              <a:rPr lang="de-DE" dirty="0" smtClean="0"/>
              <a:t>Nationalismus ist eine </a:t>
            </a:r>
            <a:r>
              <a:rPr lang="de-DE" b="1" dirty="0" smtClean="0"/>
              <a:t>Ideologie</a:t>
            </a:r>
            <a:r>
              <a:rPr lang="de-DE" dirty="0" smtClean="0"/>
              <a:t>, die eine Identifizierung und </a:t>
            </a:r>
            <a:r>
              <a:rPr lang="de-DE" b="1" dirty="0" smtClean="0"/>
              <a:t>Solidarisierung aller Mitglieder einer Nation </a:t>
            </a:r>
            <a:r>
              <a:rPr lang="de-DE" dirty="0" smtClean="0"/>
              <a:t>anstrebt und letztere mit einem </a:t>
            </a:r>
            <a:r>
              <a:rPr lang="de-DE" b="1" dirty="0" smtClean="0"/>
              <a:t>souveränen Staat </a:t>
            </a:r>
            <a:r>
              <a:rPr lang="de-DE" dirty="0" smtClean="0"/>
              <a:t>verbinden will. </a:t>
            </a:r>
            <a:endParaRPr lang="tr-TR" dirty="0" smtClean="0"/>
          </a:p>
          <a:p>
            <a:endParaRPr lang="tr-TR" dirty="0" smtClean="0"/>
          </a:p>
          <a:p>
            <a:r>
              <a:rPr lang="de-DE" dirty="0" smtClean="0"/>
              <a:t>Als Ideologie ist er also ein Weltbild, das die Wandlung von Machtverhältnissen zum Ziel hat</a:t>
            </a:r>
            <a:r>
              <a:rPr lang="tr-TR" dirty="0" smtClean="0"/>
              <a:t>.</a:t>
            </a:r>
          </a:p>
          <a:p>
            <a:endParaRPr lang="tr-TR" dirty="0" smtClean="0"/>
          </a:p>
          <a:p>
            <a:r>
              <a:rPr lang="de-DE" dirty="0" smtClean="0"/>
              <a:t>Im 19. Jahrhundert kam es zu europäischen Nationen-Gründungen, die ein stärker </a:t>
            </a:r>
            <a:r>
              <a:rPr lang="de-DE" b="1" dirty="0" smtClean="0"/>
              <a:t>ethnisches Verständnis</a:t>
            </a:r>
            <a:r>
              <a:rPr lang="tr-TR" b="1" dirty="0" smtClean="0"/>
              <a:t> </a:t>
            </a:r>
            <a:r>
              <a:rPr lang="tr-TR" dirty="0" smtClean="0"/>
              <a:t>(</a:t>
            </a:r>
            <a:r>
              <a:rPr lang="de-DE" dirty="0" smtClean="0"/>
              <a:t>im Gegensatz zu einem </a:t>
            </a:r>
            <a:r>
              <a:rPr lang="de-DE" b="1" dirty="0" smtClean="0"/>
              <a:t>staatsbürgerlichen Verständnis</a:t>
            </a:r>
            <a:r>
              <a:rPr lang="tr-TR" dirty="0" smtClean="0"/>
              <a:t>) </a:t>
            </a:r>
            <a:r>
              <a:rPr lang="de-DE" dirty="0" smtClean="0"/>
              <a:t>von Nation transportierten, so zum Beispiel die deutsche Kulturnation. </a:t>
            </a:r>
            <a:endParaRPr lang="tr-TR" dirty="0" smtClean="0"/>
          </a:p>
          <a:p>
            <a:endParaRPr lang="tr-TR" dirty="0" smtClean="0"/>
          </a:p>
        </p:txBody>
      </p:sp>
    </p:spTree>
    <p:extLst>
      <p:ext uri="{BB962C8B-B14F-4D97-AF65-F5344CB8AC3E}">
        <p14:creationId xmlns:p14="http://schemas.microsoft.com/office/powerpoint/2010/main" val="8608025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de-DE" sz="4000" dirty="0" smtClean="0"/>
              <a:t>Nicht-marxistische Vorstellung von Nationalismus</a:t>
            </a:r>
            <a:endParaRPr lang="de-DE" sz="4000" dirty="0"/>
          </a:p>
        </p:txBody>
      </p:sp>
      <p:sp>
        <p:nvSpPr>
          <p:cNvPr id="3" name="İçerik Yer Tutucusu 2"/>
          <p:cNvSpPr>
            <a:spLocks noGrp="1"/>
          </p:cNvSpPr>
          <p:nvPr>
            <p:ph idx="1"/>
          </p:nvPr>
        </p:nvSpPr>
        <p:spPr/>
        <p:txBody>
          <a:bodyPr>
            <a:normAutofit/>
          </a:bodyPr>
          <a:lstStyle/>
          <a:p>
            <a:r>
              <a:rPr lang="de-DE" dirty="0" smtClean="0"/>
              <a:t>Je nach Entstehungsgeschichte des jeweiligen Nationalismus ist die Identität der Nation, die durch den Nationalismus befördert wird, unterschiedlich ausgefüllt.</a:t>
            </a:r>
            <a:endParaRPr lang="tr-TR" dirty="0" smtClean="0"/>
          </a:p>
          <a:p>
            <a:r>
              <a:rPr lang="de-DE" dirty="0" smtClean="0"/>
              <a:t>Historisch </a:t>
            </a:r>
            <a:r>
              <a:rPr lang="de-DE" dirty="0"/>
              <a:t>erreichten nationalistische Ideen </a:t>
            </a:r>
            <a:r>
              <a:rPr lang="de-DE" b="1" dirty="0"/>
              <a:t>erstmals im ausgehenden 18. Jahrhundert</a:t>
            </a:r>
            <a:r>
              <a:rPr lang="de-DE" dirty="0"/>
              <a:t> im Zusammenhang mit dem Amerikanischen Unabhängigkeitskrieg und der Französischen Revolution politisch bedeutsame Auswirkungen. </a:t>
            </a:r>
          </a:p>
          <a:p>
            <a:r>
              <a:rPr lang="de-DE" dirty="0" smtClean="0"/>
              <a:t>Außerhalb Europas entstanden durch </a:t>
            </a:r>
            <a:r>
              <a:rPr lang="de-DE" b="1" dirty="0" smtClean="0"/>
              <a:t>Unabhängigkeitsbestrebungen</a:t>
            </a:r>
            <a:r>
              <a:rPr lang="de-DE" dirty="0" smtClean="0"/>
              <a:t> vom Kolonialismus Nationalismus-Bewegungen (</a:t>
            </a:r>
            <a:r>
              <a:rPr lang="de-DE" dirty="0" smtClean="0">
                <a:sym typeface="Wingdings" panose="05000000000000000000" pitchFamily="2" charset="2"/>
              </a:rPr>
              <a:t> z.B. USA)</a:t>
            </a:r>
            <a:r>
              <a:rPr lang="de-DE" dirty="0" smtClean="0"/>
              <a:t>. </a:t>
            </a:r>
            <a:endParaRPr lang="tr-TR" dirty="0" smtClean="0"/>
          </a:p>
        </p:txBody>
      </p:sp>
    </p:spTree>
    <p:extLst>
      <p:ext uri="{BB962C8B-B14F-4D97-AF65-F5344CB8AC3E}">
        <p14:creationId xmlns:p14="http://schemas.microsoft.com/office/powerpoint/2010/main" val="2133997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de-DE" sz="4000" dirty="0" smtClean="0"/>
              <a:t>Nicht-marxistische Vorstellung von Nationalismus</a:t>
            </a:r>
            <a:endParaRPr lang="de-DE" sz="4000" dirty="0"/>
          </a:p>
        </p:txBody>
      </p:sp>
      <p:sp>
        <p:nvSpPr>
          <p:cNvPr id="3" name="İçerik Yer Tutucusu 2"/>
          <p:cNvSpPr>
            <a:spLocks noGrp="1"/>
          </p:cNvSpPr>
          <p:nvPr>
            <p:ph idx="1"/>
          </p:nvPr>
        </p:nvSpPr>
        <p:spPr/>
        <p:txBody>
          <a:bodyPr>
            <a:normAutofit/>
          </a:bodyPr>
          <a:lstStyle/>
          <a:p>
            <a:r>
              <a:rPr lang="de-DE" dirty="0" smtClean="0"/>
              <a:t>In Europa bekam der Nationalismus einen erheblichen Schub durch die Ideen der Französischen Revolution. In ihrer Folge wurde die </a:t>
            </a:r>
            <a:r>
              <a:rPr lang="de-DE" b="1" dirty="0" smtClean="0"/>
              <a:t>Idee der Volkssouveränität</a:t>
            </a:r>
            <a:r>
              <a:rPr lang="de-DE" dirty="0" smtClean="0"/>
              <a:t> populär, welche sowohl einen demokratischen als auch einen nationalen Ansatz hat.</a:t>
            </a:r>
            <a:endParaRPr lang="tr-TR" dirty="0" smtClean="0"/>
          </a:p>
          <a:p>
            <a:endParaRPr lang="tr-TR" dirty="0" smtClean="0"/>
          </a:p>
          <a:p>
            <a:r>
              <a:rPr lang="de-DE" dirty="0"/>
              <a:t>Spätestens seit der Etablierung des Selbstbestimmungsrechts der Völker auf völkerrechtlicher Ebene im 20. Jahrhundert sind Nationalismen eine hegemoniale Ideologie auf globaler Ebene</a:t>
            </a:r>
            <a:r>
              <a:rPr lang="de-DE" dirty="0" smtClean="0"/>
              <a:t>.</a:t>
            </a:r>
            <a:endParaRPr lang="de-DE" dirty="0"/>
          </a:p>
        </p:txBody>
      </p:sp>
    </p:spTree>
    <p:extLst>
      <p:ext uri="{BB962C8B-B14F-4D97-AF65-F5344CB8AC3E}">
        <p14:creationId xmlns:p14="http://schemas.microsoft.com/office/powerpoint/2010/main" val="4211253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a:t>Das</a:t>
            </a:r>
            <a:r>
              <a:rPr lang="tr-TR" dirty="0"/>
              <a:t> </a:t>
            </a:r>
            <a:r>
              <a:rPr lang="de-DE" dirty="0"/>
              <a:t>Bürgertum</a:t>
            </a:r>
          </a:p>
        </p:txBody>
      </p:sp>
      <p:sp>
        <p:nvSpPr>
          <p:cNvPr id="3" name="İçerik Yer Tutucusu 2"/>
          <p:cNvSpPr>
            <a:spLocks noGrp="1"/>
          </p:cNvSpPr>
          <p:nvPr>
            <p:ph idx="1"/>
          </p:nvPr>
        </p:nvSpPr>
        <p:spPr/>
        <p:txBody>
          <a:bodyPr>
            <a:normAutofit lnSpcReduction="10000"/>
          </a:bodyPr>
          <a:lstStyle/>
          <a:p>
            <a:r>
              <a:rPr lang="de-DE" dirty="0"/>
              <a:t>Stephan </a:t>
            </a:r>
            <a:r>
              <a:rPr lang="de-DE" dirty="0" smtClean="0"/>
              <a:t>Strasser</a:t>
            </a:r>
            <a:r>
              <a:rPr lang="tr-TR" dirty="0" smtClean="0"/>
              <a:t>:</a:t>
            </a:r>
            <a:r>
              <a:rPr lang="de-DE" dirty="0" smtClean="0"/>
              <a:t> </a:t>
            </a:r>
            <a:r>
              <a:rPr lang="tr-TR" dirty="0" smtClean="0"/>
              <a:t>«</a:t>
            </a:r>
            <a:r>
              <a:rPr lang="de-DE" dirty="0" smtClean="0"/>
              <a:t>Die </a:t>
            </a:r>
            <a:r>
              <a:rPr lang="de-DE" dirty="0"/>
              <a:t>Idee der </a:t>
            </a:r>
            <a:r>
              <a:rPr lang="de-DE" dirty="0" smtClean="0"/>
              <a:t>Bürgerlichkeit, </a:t>
            </a:r>
            <a:r>
              <a:rPr lang="de-DE" dirty="0"/>
              <a:t>orientiert sich an dem Ziel der rationalen Gestaltung der menschlichen Geschichte durch mündige, diskutierende, friedlich konkurrierende Individuen und Gruppen, im Glauben an die Möglichkeit des Fortschritts</a:t>
            </a:r>
            <a:r>
              <a:rPr lang="de-DE" dirty="0" smtClean="0"/>
              <a:t>.</a:t>
            </a:r>
            <a:r>
              <a:rPr lang="tr-TR" dirty="0" smtClean="0"/>
              <a:t>»</a:t>
            </a:r>
          </a:p>
          <a:p>
            <a:endParaRPr lang="tr-TR" dirty="0" smtClean="0"/>
          </a:p>
          <a:p>
            <a:r>
              <a:rPr lang="de-DE" dirty="0" smtClean="0"/>
              <a:t>Zwischenbemerkung: Bürgertum und Nationalismus ziehen ihre </a:t>
            </a:r>
            <a:r>
              <a:rPr lang="de-DE" b="1" dirty="0" smtClean="0"/>
              <a:t>ideellen Grundlagen sowohl aus der Romantik, als auch aus Klassik und Aufklärung</a:t>
            </a:r>
            <a:r>
              <a:rPr lang="tr-TR" dirty="0" smtClean="0"/>
              <a:t>! </a:t>
            </a:r>
            <a:r>
              <a:rPr lang="de-DE" dirty="0" smtClean="0"/>
              <a:t>Anfangs war die Romantik also eine Gegenbewegung zur Klassik, im Laufe des 19. Jahrhunderts entwickelten sich jedoch beide gleichermaßen zu Bezugspunkten v.a. </a:t>
            </a:r>
            <a:r>
              <a:rPr lang="tr-TR" dirty="0" smtClean="0"/>
              <a:t>d</a:t>
            </a:r>
            <a:r>
              <a:rPr lang="de-DE" dirty="0" smtClean="0"/>
              <a:t>es Bürgertums</a:t>
            </a:r>
            <a:r>
              <a:rPr lang="tr-TR" dirty="0" smtClean="0"/>
              <a:t>.</a:t>
            </a:r>
          </a:p>
          <a:p>
            <a:endParaRPr lang="tr-TR" dirty="0"/>
          </a:p>
        </p:txBody>
      </p:sp>
    </p:spTree>
    <p:extLst>
      <p:ext uri="{BB962C8B-B14F-4D97-AF65-F5344CB8AC3E}">
        <p14:creationId xmlns:p14="http://schemas.microsoft.com/office/powerpoint/2010/main" val="15341238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de-DE" sz="4000" dirty="0" smtClean="0"/>
              <a:t>Nicht-marxistische Vorstellung von Nationalismus</a:t>
            </a:r>
            <a:endParaRPr lang="de-DE" sz="4000" dirty="0"/>
          </a:p>
        </p:txBody>
      </p:sp>
      <p:sp>
        <p:nvSpPr>
          <p:cNvPr id="3" name="İçerik Yer Tutucusu 2"/>
          <p:cNvSpPr>
            <a:spLocks noGrp="1"/>
          </p:cNvSpPr>
          <p:nvPr>
            <p:ph idx="1"/>
          </p:nvPr>
        </p:nvSpPr>
        <p:spPr/>
        <p:txBody>
          <a:bodyPr/>
          <a:lstStyle/>
          <a:p>
            <a:pPr marL="0" indent="0">
              <a:buNone/>
            </a:pPr>
            <a:r>
              <a:rPr lang="de-DE" dirty="0" smtClean="0"/>
              <a:t>Zentrale Begriffe:</a:t>
            </a:r>
          </a:p>
          <a:p>
            <a:pPr marL="0" indent="0">
              <a:buNone/>
            </a:pPr>
            <a:r>
              <a:rPr lang="de-DE" dirty="0" smtClean="0"/>
              <a:t>Das </a:t>
            </a:r>
            <a:r>
              <a:rPr lang="de-DE" b="1" dirty="0" smtClean="0"/>
              <a:t>Volk</a:t>
            </a:r>
            <a:r>
              <a:rPr lang="de-DE" dirty="0" smtClean="0"/>
              <a:t> (lateinisch: </a:t>
            </a:r>
            <a:r>
              <a:rPr lang="de-DE" i="1" dirty="0" err="1" smtClean="0"/>
              <a:t>natio</a:t>
            </a:r>
            <a:r>
              <a:rPr lang="de-DE" dirty="0" smtClean="0"/>
              <a:t>), </a:t>
            </a:r>
          </a:p>
          <a:p>
            <a:pPr marL="0" indent="0">
              <a:buNone/>
            </a:pPr>
            <a:r>
              <a:rPr lang="de-DE" dirty="0" smtClean="0"/>
              <a:t>	</a:t>
            </a:r>
            <a:r>
              <a:rPr lang="de-DE" dirty="0" smtClean="0">
                <a:sym typeface="Wingdings" panose="05000000000000000000" pitchFamily="2" charset="2"/>
              </a:rPr>
              <a:t> </a:t>
            </a:r>
            <a:r>
              <a:rPr lang="de-DE" dirty="0" smtClean="0"/>
              <a:t>das </a:t>
            </a:r>
            <a:r>
              <a:rPr lang="de-DE" b="1" dirty="0" smtClean="0"/>
              <a:t>definiert</a:t>
            </a:r>
            <a:r>
              <a:rPr lang="de-DE" dirty="0" smtClean="0"/>
              <a:t> (lateinisch: </a:t>
            </a:r>
            <a:r>
              <a:rPr lang="de-DE" i="1" dirty="0" err="1" smtClean="0"/>
              <a:t>definere</a:t>
            </a:r>
            <a:r>
              <a:rPr lang="de-DE" dirty="0" smtClean="0"/>
              <a:t> = abgrenzen) werden muss</a:t>
            </a:r>
          </a:p>
          <a:p>
            <a:pPr marL="0" indent="0">
              <a:buNone/>
            </a:pPr>
            <a:r>
              <a:rPr lang="de-DE" dirty="0" smtClean="0"/>
              <a:t>	</a:t>
            </a:r>
            <a:r>
              <a:rPr lang="de-DE" dirty="0" smtClean="0">
                <a:sym typeface="Wingdings" panose="05000000000000000000" pitchFamily="2" charset="2"/>
              </a:rPr>
              <a:t> u</a:t>
            </a:r>
            <a:r>
              <a:rPr lang="de-DE" dirty="0" smtClean="0"/>
              <a:t>nd das </a:t>
            </a:r>
            <a:r>
              <a:rPr lang="de-DE" b="1" dirty="0" smtClean="0"/>
              <a:t>Souveränität</a:t>
            </a:r>
            <a:r>
              <a:rPr lang="de-DE" dirty="0" smtClean="0"/>
              <a:t> erlangen muss.</a:t>
            </a:r>
          </a:p>
          <a:p>
            <a:pPr marL="0" indent="0">
              <a:buNone/>
            </a:pPr>
            <a:endParaRPr lang="de-DE" dirty="0" smtClean="0"/>
          </a:p>
          <a:p>
            <a:pPr marL="0" indent="0">
              <a:buNone/>
            </a:pPr>
            <a:r>
              <a:rPr lang="de-DE" dirty="0" smtClean="0"/>
              <a:t>Insofern sind Nationalismen im 19. Jahrhundert </a:t>
            </a:r>
            <a:r>
              <a:rPr lang="de-DE" b="1" dirty="0" smtClean="0"/>
              <a:t>demokratische</a:t>
            </a:r>
            <a:r>
              <a:rPr lang="de-DE" dirty="0" smtClean="0"/>
              <a:t> Bewegungen, die eine </a:t>
            </a:r>
            <a:r>
              <a:rPr lang="de-DE" b="1" dirty="0" smtClean="0"/>
              <a:t>neue staatliche Ordnung </a:t>
            </a:r>
            <a:r>
              <a:rPr lang="de-DE" dirty="0" smtClean="0"/>
              <a:t>(innen wie außen) begründen.</a:t>
            </a:r>
            <a:endParaRPr lang="de-DE" dirty="0"/>
          </a:p>
        </p:txBody>
      </p:sp>
    </p:spTree>
    <p:extLst>
      <p:ext uri="{BB962C8B-B14F-4D97-AF65-F5344CB8AC3E}">
        <p14:creationId xmlns:p14="http://schemas.microsoft.com/office/powerpoint/2010/main" val="27585628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950" y="0"/>
            <a:ext cx="6790099" cy="6858000"/>
          </a:xfrm>
          <a:prstGeom prst="rect">
            <a:avLst/>
          </a:prstGeom>
        </p:spPr>
      </p:pic>
    </p:spTree>
    <p:extLst>
      <p:ext uri="{BB962C8B-B14F-4D97-AF65-F5344CB8AC3E}">
        <p14:creationId xmlns:p14="http://schemas.microsoft.com/office/powerpoint/2010/main" val="2085485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Nationalismus in Deutschland</a:t>
            </a:r>
            <a:endParaRPr lang="de-DE"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de-DE" dirty="0" smtClean="0"/>
              <a:t>Wer </a:t>
            </a:r>
            <a:r>
              <a:rPr lang="de-DE" dirty="0" smtClean="0"/>
              <a:t>könnte etwas gegen Nationalbewegungen haben? </a:t>
            </a:r>
            <a:endParaRPr lang="de-DE" dirty="0"/>
          </a:p>
        </p:txBody>
      </p:sp>
    </p:spTree>
    <p:extLst>
      <p:ext uri="{BB962C8B-B14F-4D97-AF65-F5344CB8AC3E}">
        <p14:creationId xmlns:p14="http://schemas.microsoft.com/office/powerpoint/2010/main" val="150339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de-DE" dirty="0" smtClean="0"/>
              <a:t>Nationalismus in Deutschland</a:t>
            </a:r>
            <a:endParaRPr lang="de-DE"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de-DE" dirty="0" smtClean="0"/>
              <a:t>Wer </a:t>
            </a:r>
            <a:r>
              <a:rPr lang="de-DE" dirty="0" smtClean="0"/>
              <a:t>könnte etwas gegen Nationalbewegungen haben? </a:t>
            </a:r>
            <a:endParaRPr lang="tr-TR" dirty="0" smtClean="0"/>
          </a:p>
          <a:p>
            <a:endParaRPr lang="tr-TR" dirty="0" smtClean="0"/>
          </a:p>
          <a:p>
            <a:r>
              <a:rPr lang="de-DE" dirty="0" smtClean="0"/>
              <a:t>Die </a:t>
            </a:r>
            <a:r>
              <a:rPr lang="de-DE" dirty="0" smtClean="0"/>
              <a:t>Fürsten und Könige, die durch die Gründung eines Nationalstaates Macht verlieren würden</a:t>
            </a:r>
            <a:r>
              <a:rPr lang="de-DE" dirty="0" smtClean="0"/>
              <a:t>.</a:t>
            </a:r>
            <a:endParaRPr lang="de-DE" dirty="0" smtClean="0"/>
          </a:p>
          <a:p>
            <a:r>
              <a:rPr lang="de-DE" dirty="0" smtClean="0"/>
              <a:t>Deshalb wurden Unterstützer des Nationalismus als Verbrecher bestraft, so z.B.:</a:t>
            </a:r>
          </a:p>
          <a:p>
            <a:endParaRPr lang="de-DE" dirty="0" smtClean="0"/>
          </a:p>
          <a:p>
            <a:pPr marL="0" indent="0">
              <a:buNone/>
            </a:pPr>
            <a:r>
              <a:rPr lang="de-DE" dirty="0" smtClean="0"/>
              <a:t>	</a:t>
            </a:r>
            <a:r>
              <a:rPr lang="de-DE" dirty="0" smtClean="0">
                <a:sym typeface="Wingdings" panose="05000000000000000000" pitchFamily="2" charset="2"/>
              </a:rPr>
              <a:t> </a:t>
            </a:r>
            <a:r>
              <a:rPr lang="de-DE" dirty="0" smtClean="0"/>
              <a:t>Richard Wagner</a:t>
            </a:r>
            <a:r>
              <a:rPr lang="tr-TR" dirty="0" smtClean="0"/>
              <a:t>, </a:t>
            </a:r>
            <a:r>
              <a:rPr lang="tr-TR" dirty="0" err="1" smtClean="0"/>
              <a:t>August</a:t>
            </a:r>
            <a:r>
              <a:rPr lang="tr-TR" dirty="0" smtClean="0"/>
              <a:t> </a:t>
            </a:r>
            <a:r>
              <a:rPr lang="tr-TR" dirty="0" err="1" smtClean="0"/>
              <a:t>Heinrich</a:t>
            </a:r>
            <a:r>
              <a:rPr lang="tr-TR" dirty="0" smtClean="0"/>
              <a:t> </a:t>
            </a:r>
            <a:r>
              <a:rPr lang="de-DE" dirty="0" smtClean="0"/>
              <a:t>Hoffmann</a:t>
            </a:r>
            <a:r>
              <a:rPr lang="tr-TR" dirty="0" smtClean="0"/>
              <a:t> </a:t>
            </a:r>
            <a:r>
              <a:rPr lang="de-DE" dirty="0" smtClean="0"/>
              <a:t>von </a:t>
            </a:r>
            <a:r>
              <a:rPr lang="de-DE" dirty="0" err="1" smtClean="0"/>
              <a:t>Fallersleben</a:t>
            </a:r>
            <a:endParaRPr lang="de-DE" dirty="0"/>
          </a:p>
        </p:txBody>
      </p:sp>
    </p:spTree>
    <p:extLst>
      <p:ext uri="{BB962C8B-B14F-4D97-AF65-F5344CB8AC3E}">
        <p14:creationId xmlns:p14="http://schemas.microsoft.com/office/powerpoint/2010/main" val="1553038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68820"/>
          </a:xfrm>
        </p:spPr>
        <p:txBody>
          <a:bodyPr/>
          <a:lstStyle/>
          <a:p>
            <a:pPr algn="ctr"/>
            <a:r>
              <a:rPr lang="de-DE" dirty="0" smtClean="0"/>
              <a:t>Die bürgerliche Gesellschaft (J. </a:t>
            </a:r>
            <a:r>
              <a:rPr lang="de-DE" dirty="0" err="1" smtClean="0"/>
              <a:t>Kocka</a:t>
            </a:r>
            <a:r>
              <a:rPr lang="de-DE" dirty="0" smtClean="0"/>
              <a:t>, 1988)</a:t>
            </a:r>
            <a:endParaRPr lang="de-DE" dirty="0"/>
          </a:p>
        </p:txBody>
      </p:sp>
      <p:sp>
        <p:nvSpPr>
          <p:cNvPr id="3" name="İçerik Yer Tutucusu 2"/>
          <p:cNvSpPr>
            <a:spLocks noGrp="1"/>
          </p:cNvSpPr>
          <p:nvPr>
            <p:ph idx="1"/>
          </p:nvPr>
        </p:nvSpPr>
        <p:spPr/>
        <p:txBody>
          <a:bodyPr>
            <a:normAutofit fontScale="85000" lnSpcReduction="20000"/>
          </a:bodyPr>
          <a:lstStyle/>
          <a:p>
            <a:pPr marL="0" indent="0">
              <a:buNone/>
            </a:pPr>
            <a:r>
              <a:rPr lang="de-DE" dirty="0" smtClean="0"/>
              <a:t>Die </a:t>
            </a:r>
            <a:r>
              <a:rPr lang="de-DE" b="1" dirty="0" smtClean="0"/>
              <a:t>bürgerliche Gesellschaft </a:t>
            </a:r>
            <a:r>
              <a:rPr lang="de-DE" dirty="0" smtClean="0"/>
              <a:t>entwarf für sich ein Modell, das</a:t>
            </a:r>
            <a:endParaRPr lang="tr-TR" dirty="0" smtClean="0"/>
          </a:p>
          <a:p>
            <a:pPr marL="0" indent="0">
              <a:buNone/>
            </a:pPr>
            <a:endParaRPr lang="de-DE" dirty="0" smtClean="0"/>
          </a:p>
          <a:p>
            <a:r>
              <a:rPr lang="de-DE" dirty="0" smtClean="0"/>
              <a:t>das</a:t>
            </a:r>
            <a:r>
              <a:rPr lang="tr-TR" dirty="0" smtClean="0"/>
              <a:t> </a:t>
            </a:r>
            <a:r>
              <a:rPr lang="de-DE" dirty="0" smtClean="0"/>
              <a:t>Prinzip </a:t>
            </a:r>
            <a:r>
              <a:rPr lang="de-DE" dirty="0"/>
              <a:t>rechtlich geregelter </a:t>
            </a:r>
            <a:r>
              <a:rPr lang="de-DE" b="1" dirty="0"/>
              <a:t>individueller Freiheit </a:t>
            </a:r>
            <a:r>
              <a:rPr lang="de-DE" dirty="0"/>
              <a:t>für alle </a:t>
            </a:r>
            <a:r>
              <a:rPr lang="de-DE" dirty="0" smtClean="0"/>
              <a:t>realisiert</a:t>
            </a:r>
            <a:r>
              <a:rPr lang="de-DE" dirty="0"/>
              <a:t>, </a:t>
            </a:r>
            <a:endParaRPr lang="tr-TR" dirty="0" smtClean="0"/>
          </a:p>
          <a:p>
            <a:r>
              <a:rPr lang="de-DE" dirty="0" smtClean="0"/>
              <a:t>das </a:t>
            </a:r>
            <a:r>
              <a:rPr lang="de-DE" dirty="0"/>
              <a:t>Zusammenleben der Menschen nach Maßgabe der </a:t>
            </a:r>
            <a:r>
              <a:rPr lang="de-DE" b="1" dirty="0" smtClean="0"/>
              <a:t>Vernunft</a:t>
            </a:r>
            <a:r>
              <a:rPr lang="de-DE" dirty="0" smtClean="0"/>
              <a:t> </a:t>
            </a:r>
            <a:r>
              <a:rPr lang="de-DE" dirty="0"/>
              <a:t>gewährleistet, </a:t>
            </a:r>
            <a:endParaRPr lang="tr-TR" dirty="0" smtClean="0"/>
          </a:p>
          <a:p>
            <a:r>
              <a:rPr lang="de-DE" dirty="0" smtClean="0"/>
              <a:t>die </a:t>
            </a:r>
            <a:r>
              <a:rPr lang="de-DE" dirty="0"/>
              <a:t>Ökonomie auf der Grundlage </a:t>
            </a:r>
            <a:r>
              <a:rPr lang="de-DE" dirty="0" smtClean="0"/>
              <a:t>rechtlich </a:t>
            </a:r>
            <a:r>
              <a:rPr lang="de-DE" dirty="0"/>
              <a:t>geregelter Konkurrenz </a:t>
            </a:r>
            <a:r>
              <a:rPr lang="de-DE" b="1" dirty="0"/>
              <a:t>marktförmig</a:t>
            </a:r>
            <a:r>
              <a:rPr lang="de-DE" dirty="0"/>
              <a:t> organisiert, </a:t>
            </a:r>
            <a:endParaRPr lang="tr-TR" dirty="0" smtClean="0"/>
          </a:p>
          <a:p>
            <a:r>
              <a:rPr lang="de-DE" dirty="0" smtClean="0"/>
              <a:t>die Lebenschancen </a:t>
            </a:r>
            <a:r>
              <a:rPr lang="de-DE" dirty="0"/>
              <a:t>im weitesten Sinn nach Maßgabe von </a:t>
            </a:r>
            <a:r>
              <a:rPr lang="de-DE" b="1" dirty="0"/>
              <a:t>Leistung </a:t>
            </a:r>
            <a:r>
              <a:rPr lang="de-DE" b="1" dirty="0" smtClean="0"/>
              <a:t>und </a:t>
            </a:r>
            <a:r>
              <a:rPr lang="de-DE" b="1" dirty="0"/>
              <a:t>Verdienst </a:t>
            </a:r>
            <a:r>
              <a:rPr lang="de-DE" dirty="0"/>
              <a:t>verteilt, </a:t>
            </a:r>
            <a:endParaRPr lang="tr-TR" dirty="0" smtClean="0"/>
          </a:p>
          <a:p>
            <a:r>
              <a:rPr lang="de-DE" dirty="0" smtClean="0"/>
              <a:t>die </a:t>
            </a:r>
            <a:r>
              <a:rPr lang="de-DE" dirty="0"/>
              <a:t>staatliche Macht im Sinne des </a:t>
            </a:r>
            <a:r>
              <a:rPr lang="de-DE" dirty="0" smtClean="0"/>
              <a:t>libera­len </a:t>
            </a:r>
            <a:r>
              <a:rPr lang="de-DE" b="1" dirty="0"/>
              <a:t>Rechts- und Verfassungsstaats </a:t>
            </a:r>
            <a:r>
              <a:rPr lang="de-DE" dirty="0"/>
              <a:t>einerseits begrenzt und </a:t>
            </a:r>
            <a:r>
              <a:rPr lang="de-DE" dirty="0" smtClean="0"/>
              <a:t>ande­rerseits </a:t>
            </a:r>
            <a:r>
              <a:rPr lang="de-DE" dirty="0"/>
              <a:t>über </a:t>
            </a:r>
            <a:r>
              <a:rPr lang="de-DE" b="1" dirty="0"/>
              <a:t>Öffentlichkeit</a:t>
            </a:r>
            <a:r>
              <a:rPr lang="de-DE" dirty="0"/>
              <a:t>, </a:t>
            </a:r>
            <a:r>
              <a:rPr lang="de-DE" b="1" dirty="0"/>
              <a:t>Wahlen</a:t>
            </a:r>
            <a:r>
              <a:rPr lang="de-DE" dirty="0"/>
              <a:t> und Repräsentativorgane </a:t>
            </a:r>
            <a:r>
              <a:rPr lang="de-DE" dirty="0" smtClean="0"/>
              <a:t>an </a:t>
            </a:r>
            <a:r>
              <a:rPr lang="de-DE" dirty="0"/>
              <a:t>den Willen </a:t>
            </a:r>
            <a:r>
              <a:rPr lang="de-DE" b="1" dirty="0"/>
              <a:t>mündiger</a:t>
            </a:r>
            <a:r>
              <a:rPr lang="de-DE" dirty="0"/>
              <a:t> Bürger zurückbindet </a:t>
            </a:r>
            <a:endParaRPr lang="tr-TR" dirty="0" smtClean="0"/>
          </a:p>
          <a:p>
            <a:r>
              <a:rPr lang="de-DE" dirty="0" smtClean="0"/>
              <a:t>den Bereich</a:t>
            </a:r>
            <a:r>
              <a:rPr lang="tr-TR" dirty="0" smtClean="0"/>
              <a:t>en</a:t>
            </a:r>
            <a:r>
              <a:rPr lang="de-DE" dirty="0" smtClean="0"/>
              <a:t> von </a:t>
            </a:r>
            <a:r>
              <a:rPr lang="de-DE" dirty="0"/>
              <a:t>Kunst, Wissenschaft und Religion </a:t>
            </a:r>
            <a:r>
              <a:rPr lang="de-DE" dirty="0" smtClean="0"/>
              <a:t>ein </a:t>
            </a:r>
            <a:r>
              <a:rPr lang="de-DE" dirty="0"/>
              <a:t>hohes Maß von </a:t>
            </a:r>
            <a:r>
              <a:rPr lang="de-DE" b="1" dirty="0"/>
              <a:t>Selbstbestimmung</a:t>
            </a:r>
            <a:r>
              <a:rPr lang="de-DE" dirty="0"/>
              <a:t> </a:t>
            </a:r>
            <a:r>
              <a:rPr lang="tr-TR" dirty="0" smtClean="0"/>
              <a:t> </a:t>
            </a:r>
            <a:r>
              <a:rPr lang="de-DE" dirty="0" smtClean="0"/>
              <a:t>(</a:t>
            </a:r>
            <a:r>
              <a:rPr lang="de-DE" dirty="0"/>
              <a:t>Autonomie) </a:t>
            </a:r>
            <a:r>
              <a:rPr lang="de-DE" dirty="0" smtClean="0"/>
              <a:t>gewährt</a:t>
            </a:r>
            <a:r>
              <a:rPr lang="tr-TR" dirty="0" smtClean="0"/>
              <a:t>.</a:t>
            </a:r>
            <a:endParaRPr lang="de-DE" dirty="0"/>
          </a:p>
        </p:txBody>
      </p:sp>
    </p:spTree>
    <p:extLst>
      <p:ext uri="{BB962C8B-B14F-4D97-AF65-F5344CB8AC3E}">
        <p14:creationId xmlns:p14="http://schemas.microsoft.com/office/powerpoint/2010/main" val="1356051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267" y="0"/>
            <a:ext cx="9719733" cy="6852410"/>
          </a:xfrm>
          <a:prstGeom prst="rect">
            <a:avLst/>
          </a:prstGeom>
        </p:spPr>
      </p:pic>
      <p:sp>
        <p:nvSpPr>
          <p:cNvPr id="5" name="Unvan 4"/>
          <p:cNvSpPr>
            <a:spLocks noGrp="1"/>
          </p:cNvSpPr>
          <p:nvPr>
            <p:ph type="title"/>
          </p:nvPr>
        </p:nvSpPr>
        <p:spPr>
          <a:xfrm>
            <a:off x="0" y="0"/>
            <a:ext cx="2472267" cy="6858000"/>
          </a:xfrm>
        </p:spPr>
        <p:txBody>
          <a:bodyPr>
            <a:normAutofit/>
          </a:bodyPr>
          <a:lstStyle/>
          <a:p>
            <a:r>
              <a:rPr lang="de-DE" sz="3200" dirty="0" smtClean="0"/>
              <a:t>Johann</a:t>
            </a:r>
            <a:r>
              <a:rPr lang="tr-TR" sz="3200" dirty="0" smtClean="0"/>
              <a:t> </a:t>
            </a:r>
            <a:r>
              <a:rPr lang="de-DE" sz="3200" dirty="0" smtClean="0"/>
              <a:t>Peter</a:t>
            </a:r>
            <a:r>
              <a:rPr lang="tr-TR" sz="3200" dirty="0" smtClean="0"/>
              <a:t> </a:t>
            </a:r>
            <a:r>
              <a:rPr lang="de-DE" sz="3200" dirty="0" smtClean="0"/>
              <a:t>Hasenclever</a:t>
            </a:r>
            <a:r>
              <a:rPr lang="tr-TR" sz="3200" dirty="0" smtClean="0"/>
              <a:t>:</a:t>
            </a:r>
            <a:br>
              <a:rPr lang="tr-TR" sz="3200" dirty="0" smtClean="0"/>
            </a:br>
            <a:r>
              <a:rPr lang="tr-TR" sz="3200" dirty="0" smtClean="0"/>
              <a:t/>
            </a:r>
            <a:br>
              <a:rPr lang="tr-TR" sz="3200" dirty="0" smtClean="0"/>
            </a:br>
            <a:r>
              <a:rPr lang="de-DE" sz="3200" dirty="0" smtClean="0"/>
              <a:t>Lesekabinett</a:t>
            </a:r>
            <a:r>
              <a:rPr lang="tr-TR" sz="3200" dirty="0" smtClean="0"/>
              <a:t>, </a:t>
            </a:r>
            <a:br>
              <a:rPr lang="tr-TR" sz="3200" dirty="0" smtClean="0"/>
            </a:br>
            <a:r>
              <a:rPr lang="de-DE" sz="3200" dirty="0" smtClean="0"/>
              <a:t>1843</a:t>
            </a:r>
            <a:endParaRPr lang="de-DE" sz="3200" dirty="0"/>
          </a:p>
        </p:txBody>
      </p:sp>
    </p:spTree>
    <p:extLst>
      <p:ext uri="{BB962C8B-B14F-4D97-AF65-F5344CB8AC3E}">
        <p14:creationId xmlns:p14="http://schemas.microsoft.com/office/powerpoint/2010/main" val="3863870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e-DE" sz="4000" dirty="0">
                <a:solidFill>
                  <a:prstClr val="black"/>
                </a:solidFill>
              </a:rPr>
              <a:t>Bürgertum zu Beginn des 19. Jhd. </a:t>
            </a:r>
            <a:r>
              <a:rPr lang="de-DE" sz="4000" dirty="0" smtClean="0">
                <a:solidFill>
                  <a:prstClr val="black"/>
                </a:solidFill>
              </a:rPr>
              <a:t>- Musikkultur</a:t>
            </a:r>
            <a:endParaRPr lang="de-DE" sz="4000" dirty="0"/>
          </a:p>
        </p:txBody>
      </p:sp>
      <p:sp>
        <p:nvSpPr>
          <p:cNvPr id="3" name="Content Placeholder 2"/>
          <p:cNvSpPr>
            <a:spLocks noGrp="1"/>
          </p:cNvSpPr>
          <p:nvPr>
            <p:ph idx="1"/>
          </p:nvPr>
        </p:nvSpPr>
        <p:spPr/>
        <p:txBody>
          <a:bodyPr>
            <a:normAutofit/>
          </a:bodyPr>
          <a:lstStyle/>
          <a:p>
            <a:r>
              <a:rPr lang="de-DE" dirty="0" smtClean="0"/>
              <a:t>Zu </a:t>
            </a:r>
            <a:r>
              <a:rPr lang="de-DE" dirty="0"/>
              <a:t>den Voraussetzungen bürgerlicher Kultur </a:t>
            </a:r>
            <a:r>
              <a:rPr lang="de-DE" dirty="0" smtClean="0"/>
              <a:t>zählte </a:t>
            </a:r>
            <a:r>
              <a:rPr lang="de-DE" dirty="0"/>
              <a:t>eine Auffassung von bürgerlicher Bildung, die durch humanistische Bildung, die Beherrschung mehrerer Sprachen, Literatur-, Theater- und Kunstkenntnisse und ganz wesentlich durch ein Musikverständnis, das aktives Musizieren miteinschloss, gekennzeichnet </a:t>
            </a:r>
            <a:r>
              <a:rPr lang="de-DE" dirty="0" smtClean="0"/>
              <a:t>war</a:t>
            </a:r>
            <a:endParaRPr lang="de-DE" dirty="0"/>
          </a:p>
          <a:p>
            <a:r>
              <a:rPr lang="de-DE" dirty="0"/>
              <a:t>Gerade im Bereich der Kunst hatte anfangs sehr stark das adelige Vorbild gewirkt </a:t>
            </a:r>
          </a:p>
          <a:p>
            <a:r>
              <a:rPr lang="de-DE" dirty="0"/>
              <a:t>Der bürgerliche Salon war adeligen Gesellschaften, Soireen und Akademien (Adel) nachgebildet</a:t>
            </a:r>
          </a:p>
          <a:p>
            <a:endParaRPr lang="de-DE" dirty="0"/>
          </a:p>
        </p:txBody>
      </p:sp>
    </p:spTree>
    <p:extLst>
      <p:ext uri="{BB962C8B-B14F-4D97-AF65-F5344CB8AC3E}">
        <p14:creationId xmlns:p14="http://schemas.microsoft.com/office/powerpoint/2010/main" val="1793888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52682" cy="6858000"/>
          </a:xfrm>
        </p:spPr>
        <p:txBody>
          <a:bodyPr>
            <a:normAutofit/>
          </a:bodyPr>
          <a:lstStyle/>
          <a:p>
            <a:pPr algn="ctr"/>
            <a:r>
              <a:rPr lang="en-US" sz="2400" dirty="0" smtClean="0"/>
              <a:t>Pierre-</a:t>
            </a:r>
            <a:r>
              <a:rPr lang="en-US" sz="2400" dirty="0" err="1" smtClean="0"/>
              <a:t>Auguste</a:t>
            </a:r>
            <a:r>
              <a:rPr lang="en-US" sz="2400" dirty="0" smtClean="0"/>
              <a:t> Renoir: </a:t>
            </a:r>
            <a:r>
              <a:rPr lang="tr-TR" sz="2400" dirty="0" smtClean="0"/>
              <a:t/>
            </a:r>
            <a:br>
              <a:rPr lang="tr-TR" sz="2400" dirty="0" smtClean="0"/>
            </a:br>
            <a:r>
              <a:rPr lang="en-US" sz="2400" dirty="0" smtClean="0"/>
              <a:t>The </a:t>
            </a:r>
            <a:r>
              <a:rPr lang="en-US" sz="2400" dirty="0"/>
              <a:t>Daughters of </a:t>
            </a:r>
            <a:r>
              <a:rPr lang="en-US" sz="2400" dirty="0" err="1"/>
              <a:t>Catulle</a:t>
            </a:r>
            <a:r>
              <a:rPr lang="en-US" sz="2400" dirty="0"/>
              <a:t> Mendes, 1888 </a:t>
            </a:r>
            <a:endParaRPr lang="de-DE"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2240" y="-4123"/>
            <a:ext cx="5551277" cy="6862123"/>
          </a:xfrm>
          <a:prstGeom prst="rect">
            <a:avLst/>
          </a:prstGeom>
        </p:spPr>
      </p:pic>
    </p:spTree>
    <p:extLst>
      <p:ext uri="{BB962C8B-B14F-4D97-AF65-F5344CB8AC3E}">
        <p14:creationId xmlns:p14="http://schemas.microsoft.com/office/powerpoint/2010/main" val="1463402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2840</Words>
  <Application>Microsoft Office PowerPoint</Application>
  <PresentationFormat>Geniş ekran</PresentationFormat>
  <Paragraphs>212</Paragraphs>
  <Slides>53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53</vt:i4>
      </vt:variant>
    </vt:vector>
  </HeadingPairs>
  <TitlesOfParts>
    <vt:vector size="58" baseType="lpstr">
      <vt:lpstr>Arial</vt:lpstr>
      <vt:lpstr>Calibri</vt:lpstr>
      <vt:lpstr>Calibri Light</vt:lpstr>
      <vt:lpstr>Wingdings</vt:lpstr>
      <vt:lpstr>Office Teması</vt:lpstr>
      <vt:lpstr>ADE 212:  Deutsche Kulturgeschichte II</vt:lpstr>
      <vt:lpstr>PowerPoint Sunusu</vt:lpstr>
      <vt:lpstr>Von wem wurde die nationale Bewegung getragen?</vt:lpstr>
      <vt:lpstr>Das Bürgertum</vt:lpstr>
      <vt:lpstr>Das Bürgertum</vt:lpstr>
      <vt:lpstr>Die bürgerliche Gesellschaft (J. Kocka, 1988)</vt:lpstr>
      <vt:lpstr>Johann Peter Hasenclever:  Lesekabinett,  1843</vt:lpstr>
      <vt:lpstr>Bürgertum zu Beginn des 19. Jhd. - Musikkultur</vt:lpstr>
      <vt:lpstr>Pierre-Auguste Renoir:  The Daughters of Catulle Mendes, 1888 </vt:lpstr>
      <vt:lpstr>Kunst für die Kunst? Kunst für das Bürgertum!</vt:lpstr>
      <vt:lpstr>Pierre Bourdieu – Der feine Unterschied (1979)</vt:lpstr>
      <vt:lpstr>Pierre Bourdieu – Der feine Unterschied (1979)</vt:lpstr>
      <vt:lpstr>Musiksoziologie</vt:lpstr>
      <vt:lpstr>PowerPoint Sunusu</vt:lpstr>
      <vt:lpstr>PowerPoint Sunusu</vt:lpstr>
      <vt:lpstr>PowerPoint Sunusu</vt:lpstr>
      <vt:lpstr>PowerPoint Sunusu</vt:lpstr>
      <vt:lpstr>PowerPoint Sunusu</vt:lpstr>
      <vt:lpstr>Karl Marx</vt:lpstr>
      <vt:lpstr>Initialzündung des Kommunismus </vt:lpstr>
      <vt:lpstr>Was genau ist Kapitalismus?</vt:lpstr>
      <vt:lpstr>Kapitalismus und Kommunismus </vt:lpstr>
      <vt:lpstr>Sozialismus und Kommunismus </vt:lpstr>
      <vt:lpstr>Marx / Engels: Das kommunistische Manifest, 1848</vt:lpstr>
      <vt:lpstr>Marx / Engels: Das kommunistische Manifest, 1848</vt:lpstr>
      <vt:lpstr>Marx / Engels: Das kommunistische Manifest, 1848</vt:lpstr>
      <vt:lpstr>Marx / Engels: Das kommunistische Manifest, 1848</vt:lpstr>
      <vt:lpstr>Marx / Engels: Das kommunistische Manifest, 1848</vt:lpstr>
      <vt:lpstr>Marx / Engels: Das kommunistische Manifest, 1848</vt:lpstr>
      <vt:lpstr>PowerPoint Sunusu</vt:lpstr>
      <vt:lpstr>Marx: Entfremdete Arbeit</vt:lpstr>
      <vt:lpstr>Charlie Chaplin: Entfremdete Arbeit</vt:lpstr>
      <vt:lpstr>Marx: Entfremdete Arbeit</vt:lpstr>
      <vt:lpstr>Was bedeutet Kommunismus zusammenfassend?</vt:lpstr>
      <vt:lpstr>Kritik am Kommunismus</vt:lpstr>
      <vt:lpstr>Benedict Anderson, 1936-2015</vt:lpstr>
      <vt:lpstr>Nationalismus-Forschung</vt:lpstr>
      <vt:lpstr>Nationalismus-Forschung - Anderson</vt:lpstr>
      <vt:lpstr>Nationalismus-Forschung - Anderson</vt:lpstr>
      <vt:lpstr>Nationalismus-Forschung - Anderson</vt:lpstr>
      <vt:lpstr>Nationalismus-Forschung - Anderson</vt:lpstr>
      <vt:lpstr>Nationalismus-Forschung - Anderson</vt:lpstr>
      <vt:lpstr>Nationalismus im 19. Jahrhundert - Anderson</vt:lpstr>
      <vt:lpstr>Karikatur im österreichischen Satiremagazin Kikeriki, 1870</vt:lpstr>
      <vt:lpstr>Nationalismus im 19. Jahrhundert - Anderson</vt:lpstr>
      <vt:lpstr>Verständnisfragen</vt:lpstr>
      <vt:lpstr>Nicht-marxistische Vorstellung von Nationalismus</vt:lpstr>
      <vt:lpstr>Nicht-marxistische Vorstellung von Nationalismus</vt:lpstr>
      <vt:lpstr>Nicht-marxistische Vorstellung von Nationalismus</vt:lpstr>
      <vt:lpstr>Nicht-marxistische Vorstellung von Nationalismus</vt:lpstr>
      <vt:lpstr>PowerPoint Sunusu</vt:lpstr>
      <vt:lpstr>Nationalismus in Deutschland</vt:lpstr>
      <vt:lpstr>Nationalismus in Deutschland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 212:  Deutsche Kulturgeschichte II</dc:title>
  <dc:creator>USER</dc:creator>
  <cp:lastModifiedBy>USER</cp:lastModifiedBy>
  <cp:revision>2</cp:revision>
  <dcterms:created xsi:type="dcterms:W3CDTF">2020-02-17T09:57:38Z</dcterms:created>
  <dcterms:modified xsi:type="dcterms:W3CDTF">2020-02-17T10:01:18Z</dcterms:modified>
</cp:coreProperties>
</file>