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6" r:id="rId3"/>
    <p:sldId id="277" r:id="rId4"/>
    <p:sldId id="278" r:id="rId5"/>
    <p:sldId id="279" r:id="rId6"/>
    <p:sldId id="280" r:id="rId7"/>
    <p:sldId id="281" r:id="rId8"/>
    <p:sldId id="282" r:id="rId9"/>
    <p:sldId id="283" r:id="rId10"/>
    <p:sldId id="284" r:id="rId11"/>
    <p:sldId id="267" r:id="rId12"/>
    <p:sldId id="257" r:id="rId13"/>
    <p:sldId id="258" r:id="rId14"/>
    <p:sldId id="259" r:id="rId15"/>
    <p:sldId id="260" r:id="rId16"/>
    <p:sldId id="261" r:id="rId17"/>
    <p:sldId id="262" r:id="rId18"/>
    <p:sldId id="263" r:id="rId19"/>
    <p:sldId id="264" r:id="rId20"/>
    <p:sldId id="265" r:id="rId21"/>
    <p:sldId id="266" r:id="rId22"/>
    <p:sldId id="268" r:id="rId23"/>
    <p:sldId id="269" r:id="rId24"/>
    <p:sldId id="270" r:id="rId25"/>
    <p:sldId id="271" r:id="rId26"/>
    <p:sldId id="272" r:id="rId27"/>
    <p:sldId id="273" r:id="rId28"/>
    <p:sldId id="274" r:id="rId29"/>
    <p:sldId id="275" r:id="rId30"/>
    <p:sldId id="286" r:id="rId31"/>
    <p:sldId id="293" r:id="rId32"/>
    <p:sldId id="294" r:id="rId33"/>
    <p:sldId id="295" r:id="rId34"/>
    <p:sldId id="296" r:id="rId35"/>
    <p:sldId id="297" r:id="rId36"/>
    <p:sldId id="287" r:id="rId37"/>
    <p:sldId id="288" r:id="rId38"/>
    <p:sldId id="289" r:id="rId39"/>
    <p:sldId id="290" r:id="rId40"/>
    <p:sldId id="291" r:id="rId41"/>
    <p:sldId id="292" r:id="rId42"/>
    <p:sldId id="298" r:id="rId43"/>
    <p:sldId id="300" r:id="rId44"/>
    <p:sldId id="301" r:id="rId45"/>
    <p:sldId id="302"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54" d="100"/>
          <a:sy n="54" d="100"/>
        </p:scale>
        <p:origin x="60" y="17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de-DE"/>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de-DE"/>
          </a:p>
        </p:txBody>
      </p:sp>
      <p:sp>
        <p:nvSpPr>
          <p:cNvPr id="4" name="Veri Yer Tutucusu 3"/>
          <p:cNvSpPr>
            <a:spLocks noGrp="1"/>
          </p:cNvSpPr>
          <p:nvPr>
            <p:ph type="dt" sz="half" idx="10"/>
          </p:nvPr>
        </p:nvSpPr>
        <p:spPr/>
        <p:txBody>
          <a:bodyPr/>
          <a:lstStyle/>
          <a:p>
            <a:fld id="{EE6769DD-A4F9-418E-B3C5-2C8097C9A9DF}" type="datetimeFigureOut">
              <a:rPr lang="de-DE" smtClean="0"/>
              <a:t>09.03.2020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6654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EE6769DD-A4F9-418E-B3C5-2C8097C9A9DF}" type="datetimeFigureOut">
              <a:rPr lang="de-DE" smtClean="0"/>
              <a:t>09.03.2020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166730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de-DE"/>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EE6769DD-A4F9-418E-B3C5-2C8097C9A9DF}" type="datetimeFigureOut">
              <a:rPr lang="de-DE" smtClean="0"/>
              <a:t>09.03.2020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11292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EE6769DD-A4F9-418E-B3C5-2C8097C9A9DF}" type="datetimeFigureOut">
              <a:rPr lang="de-DE" smtClean="0"/>
              <a:t>09.03.2020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4352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de-DE"/>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E6769DD-A4F9-418E-B3C5-2C8097C9A9DF}" type="datetimeFigureOut">
              <a:rPr lang="de-DE" smtClean="0"/>
              <a:t>09.03.2020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4161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5" name="Veri Yer Tutucusu 4"/>
          <p:cNvSpPr>
            <a:spLocks noGrp="1"/>
          </p:cNvSpPr>
          <p:nvPr>
            <p:ph type="dt" sz="half" idx="10"/>
          </p:nvPr>
        </p:nvSpPr>
        <p:spPr/>
        <p:txBody>
          <a:bodyPr/>
          <a:lstStyle/>
          <a:p>
            <a:fld id="{EE6769DD-A4F9-418E-B3C5-2C8097C9A9DF}" type="datetimeFigureOut">
              <a:rPr lang="de-DE" smtClean="0"/>
              <a:t>09.03.2020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162977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de-DE"/>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7" name="Veri Yer Tutucusu 6"/>
          <p:cNvSpPr>
            <a:spLocks noGrp="1"/>
          </p:cNvSpPr>
          <p:nvPr>
            <p:ph type="dt" sz="half" idx="10"/>
          </p:nvPr>
        </p:nvSpPr>
        <p:spPr/>
        <p:txBody>
          <a:bodyPr/>
          <a:lstStyle/>
          <a:p>
            <a:fld id="{EE6769DD-A4F9-418E-B3C5-2C8097C9A9DF}" type="datetimeFigureOut">
              <a:rPr lang="de-DE" smtClean="0"/>
              <a:t>09.03.2020</a:t>
            </a:fld>
            <a:endParaRPr lang="de-DE"/>
          </a:p>
        </p:txBody>
      </p:sp>
      <p:sp>
        <p:nvSpPr>
          <p:cNvPr id="8" name="Altbilgi Yer Tutucusu 7"/>
          <p:cNvSpPr>
            <a:spLocks noGrp="1"/>
          </p:cNvSpPr>
          <p:nvPr>
            <p:ph type="ftr" sz="quarter" idx="11"/>
          </p:nvPr>
        </p:nvSpPr>
        <p:spPr/>
        <p:txBody>
          <a:bodyPr/>
          <a:lstStyle/>
          <a:p>
            <a:endParaRPr lang="de-DE"/>
          </a:p>
        </p:txBody>
      </p:sp>
      <p:sp>
        <p:nvSpPr>
          <p:cNvPr id="9" name="Slayt Numarası Yer Tutucusu 8"/>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270539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Veri Yer Tutucusu 2"/>
          <p:cNvSpPr>
            <a:spLocks noGrp="1"/>
          </p:cNvSpPr>
          <p:nvPr>
            <p:ph type="dt" sz="half" idx="10"/>
          </p:nvPr>
        </p:nvSpPr>
        <p:spPr/>
        <p:txBody>
          <a:bodyPr/>
          <a:lstStyle/>
          <a:p>
            <a:fld id="{EE6769DD-A4F9-418E-B3C5-2C8097C9A9DF}" type="datetimeFigureOut">
              <a:rPr lang="de-DE" smtClean="0"/>
              <a:t>09.03.2020</a:t>
            </a:fld>
            <a:endParaRPr lang="de-DE"/>
          </a:p>
        </p:txBody>
      </p:sp>
      <p:sp>
        <p:nvSpPr>
          <p:cNvPr id="4" name="Altbilgi Yer Tutucusu 3"/>
          <p:cNvSpPr>
            <a:spLocks noGrp="1"/>
          </p:cNvSpPr>
          <p:nvPr>
            <p:ph type="ftr" sz="quarter" idx="11"/>
          </p:nvPr>
        </p:nvSpPr>
        <p:spPr/>
        <p:txBody>
          <a:bodyPr/>
          <a:lstStyle/>
          <a:p>
            <a:endParaRPr lang="de-DE"/>
          </a:p>
        </p:txBody>
      </p:sp>
      <p:sp>
        <p:nvSpPr>
          <p:cNvPr id="5" name="Slayt Numarası Yer Tutucusu 4"/>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175802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6769DD-A4F9-418E-B3C5-2C8097C9A9DF}" type="datetimeFigureOut">
              <a:rPr lang="de-DE" smtClean="0"/>
              <a:t>09.03.2020</a:t>
            </a:fld>
            <a:endParaRPr lang="de-DE"/>
          </a:p>
        </p:txBody>
      </p:sp>
      <p:sp>
        <p:nvSpPr>
          <p:cNvPr id="3" name="Altbilgi Yer Tutucusu 2"/>
          <p:cNvSpPr>
            <a:spLocks noGrp="1"/>
          </p:cNvSpPr>
          <p:nvPr>
            <p:ph type="ftr" sz="quarter" idx="11"/>
          </p:nvPr>
        </p:nvSpPr>
        <p:spPr/>
        <p:txBody>
          <a:bodyPr/>
          <a:lstStyle/>
          <a:p>
            <a:endParaRPr lang="de-DE"/>
          </a:p>
        </p:txBody>
      </p:sp>
      <p:sp>
        <p:nvSpPr>
          <p:cNvPr id="4" name="Slayt Numarası Yer Tutucusu 3"/>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234644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de-DE"/>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6769DD-A4F9-418E-B3C5-2C8097C9A9DF}" type="datetimeFigureOut">
              <a:rPr lang="de-DE" smtClean="0"/>
              <a:t>09.03.2020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291542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de-DE"/>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6769DD-A4F9-418E-B3C5-2C8097C9A9DF}" type="datetimeFigureOut">
              <a:rPr lang="de-DE" smtClean="0"/>
              <a:t>09.03.2020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9B05412E-400E-4BE5-A19D-90287A7DD5E4}" type="slidenum">
              <a:rPr lang="de-DE" smtClean="0"/>
              <a:t>‹#›</a:t>
            </a:fld>
            <a:endParaRPr lang="de-DE"/>
          </a:p>
        </p:txBody>
      </p:sp>
    </p:spTree>
    <p:extLst>
      <p:ext uri="{BB962C8B-B14F-4D97-AF65-F5344CB8AC3E}">
        <p14:creationId xmlns:p14="http://schemas.microsoft.com/office/powerpoint/2010/main" val="373263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de-DE"/>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769DD-A4F9-418E-B3C5-2C8097C9A9DF}" type="datetimeFigureOut">
              <a:rPr lang="de-DE" smtClean="0"/>
              <a:t>09.03.2020</a:t>
            </a:fld>
            <a:endParaRPr lang="de-DE"/>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412E-400E-4BE5-A19D-90287A7DD5E4}" type="slidenum">
              <a:rPr lang="de-DE" smtClean="0"/>
              <a:t>‹#›</a:t>
            </a:fld>
            <a:endParaRPr lang="de-DE"/>
          </a:p>
        </p:txBody>
      </p:sp>
    </p:spTree>
    <p:extLst>
      <p:ext uri="{BB962C8B-B14F-4D97-AF65-F5344CB8AC3E}">
        <p14:creationId xmlns:p14="http://schemas.microsoft.com/office/powerpoint/2010/main" val="297439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eutschlandfunkkultur.de/patriotismus-muss-nationalismus-immer-eine-gefahr-sein.1005.de.html?dram:article_id=38396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link.springer.com/chapter/10.1007/978-3-531-19869-9_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eschichte-wissen.de/blog/nationalismus-deutschlan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eschichte-wissen.de/blog/nationalismus-deutschlan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eb-heidenheim.de/fileadmin/mediapool/gemeinden/E_bildungswerk_heidenheim/Veranstaltungen/Vortrag_Romantik_und_Aufklaerung.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pb.de/apuz/30737/nationalismus-patriotismus-und-loyalitaet-zur-offenen-republik?p=al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4t3Vmo_EM8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135156"/>
          </a:xfrm>
        </p:spPr>
        <p:txBody>
          <a:bodyPr>
            <a:normAutofit/>
          </a:bodyPr>
          <a:lstStyle/>
          <a:p>
            <a:pPr algn="ctr"/>
            <a:r>
              <a:rPr lang="de-DE" sz="5400" b="1" dirty="0" smtClean="0"/>
              <a:t>ADE 21</a:t>
            </a:r>
            <a:r>
              <a:rPr lang="tr-TR" sz="5400" b="1" dirty="0" smtClean="0"/>
              <a:t>2</a:t>
            </a:r>
            <a:r>
              <a:rPr lang="de-DE" sz="5400" b="1" dirty="0" smtClean="0"/>
              <a:t>: </a:t>
            </a:r>
            <a:r>
              <a:rPr lang="tr-TR" sz="5400" b="1" dirty="0" smtClean="0"/>
              <a:t/>
            </a:r>
            <a:br>
              <a:rPr lang="tr-TR" sz="5400" b="1" dirty="0" smtClean="0"/>
            </a:br>
            <a:r>
              <a:rPr lang="de-DE" sz="5400" b="1" dirty="0" smtClean="0"/>
              <a:t>Deutsche Kulturgeschichte </a:t>
            </a:r>
            <a:r>
              <a:rPr lang="tr-TR" sz="5400" b="1" dirty="0" smtClean="0"/>
              <a:t>II</a:t>
            </a:r>
            <a:endParaRPr lang="de-DE" sz="5400" b="1" dirty="0"/>
          </a:p>
        </p:txBody>
      </p:sp>
      <p:sp>
        <p:nvSpPr>
          <p:cNvPr id="4" name="İçerik Yer Tutucusu 3"/>
          <p:cNvSpPr>
            <a:spLocks noGrp="1"/>
          </p:cNvSpPr>
          <p:nvPr>
            <p:ph idx="1"/>
          </p:nvPr>
        </p:nvSpPr>
        <p:spPr>
          <a:xfrm>
            <a:off x="838200" y="3795623"/>
            <a:ext cx="10515600" cy="2381339"/>
          </a:xfrm>
        </p:spPr>
        <p:txBody>
          <a:bodyPr/>
          <a:lstStyle/>
          <a:p>
            <a:pPr marL="0" indent="0" algn="ctr">
              <a:buNone/>
            </a:pPr>
            <a:r>
              <a:rPr lang="de-DE" dirty="0" smtClean="0"/>
              <a:t>Sitzung </a:t>
            </a:r>
            <a:r>
              <a:rPr lang="tr-TR" dirty="0"/>
              <a:t>3</a:t>
            </a:r>
            <a:r>
              <a:rPr lang="de-DE" dirty="0" smtClean="0"/>
              <a:t>: </a:t>
            </a:r>
            <a:endParaRPr lang="tr-TR" dirty="0"/>
          </a:p>
          <a:p>
            <a:pPr marL="0" indent="0" algn="ctr">
              <a:buNone/>
            </a:pPr>
            <a:r>
              <a:rPr lang="de-DE" dirty="0" smtClean="0"/>
              <a:t>Romantik </a:t>
            </a:r>
            <a:r>
              <a:rPr lang="de-DE" dirty="0" smtClean="0"/>
              <a:t>und Nationalismus</a:t>
            </a:r>
            <a:endParaRPr lang="de-DE" dirty="0"/>
          </a:p>
        </p:txBody>
      </p:sp>
    </p:spTree>
    <p:extLst>
      <p:ext uri="{BB962C8B-B14F-4D97-AF65-F5344CB8AC3E}">
        <p14:creationId xmlns:p14="http://schemas.microsoft.com/office/powerpoint/2010/main" val="144133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Hoffmann: Das Lied der Deutschen</a:t>
            </a:r>
            <a:endParaRPr lang="de-DE" dirty="0"/>
          </a:p>
        </p:txBody>
      </p:sp>
      <p:sp>
        <p:nvSpPr>
          <p:cNvPr id="3" name="İçerik Yer Tutucusu 2"/>
          <p:cNvSpPr>
            <a:spLocks noGrp="1"/>
          </p:cNvSpPr>
          <p:nvPr>
            <p:ph idx="1"/>
          </p:nvPr>
        </p:nvSpPr>
        <p:spPr/>
        <p:txBody>
          <a:bodyPr/>
          <a:lstStyle/>
          <a:p>
            <a:pPr marL="0" indent="0" algn="ctr">
              <a:buNone/>
            </a:pPr>
            <a:r>
              <a:rPr lang="de-DE" u="sng" dirty="0" smtClean="0"/>
              <a:t>3. Strophe</a:t>
            </a:r>
            <a:endParaRPr lang="de-DE" u="sng" dirty="0"/>
          </a:p>
          <a:p>
            <a:pPr marL="0" indent="0" algn="ctr">
              <a:buNone/>
            </a:pPr>
            <a:r>
              <a:rPr lang="de-DE" dirty="0"/>
              <a:t>Einigkeit und Recht und Freiheit</a:t>
            </a:r>
            <a:br>
              <a:rPr lang="de-DE" dirty="0"/>
            </a:br>
            <a:r>
              <a:rPr lang="de-DE" dirty="0"/>
              <a:t>Für das Deutsche Vaterland!</a:t>
            </a:r>
            <a:br>
              <a:rPr lang="de-DE" dirty="0"/>
            </a:br>
            <a:r>
              <a:rPr lang="de-DE" dirty="0"/>
              <a:t>Danach </a:t>
            </a:r>
            <a:r>
              <a:rPr lang="de-DE" dirty="0" err="1"/>
              <a:t>laßt</a:t>
            </a:r>
            <a:r>
              <a:rPr lang="de-DE" dirty="0"/>
              <a:t> uns alle streben</a:t>
            </a:r>
            <a:br>
              <a:rPr lang="de-DE" dirty="0"/>
            </a:br>
            <a:r>
              <a:rPr lang="de-DE" dirty="0"/>
              <a:t>Brüderlich mit Herz und Hand!</a:t>
            </a:r>
            <a:br>
              <a:rPr lang="de-DE" dirty="0"/>
            </a:br>
            <a:r>
              <a:rPr lang="de-DE" dirty="0"/>
              <a:t>Einigkeit und Recht und Freiheit</a:t>
            </a:r>
            <a:br>
              <a:rPr lang="de-DE" dirty="0"/>
            </a:br>
            <a:r>
              <a:rPr lang="de-DE" dirty="0"/>
              <a:t>Sind des Glückes Unterpfand —</a:t>
            </a:r>
            <a:br>
              <a:rPr lang="de-DE" dirty="0"/>
            </a:br>
            <a:r>
              <a:rPr lang="de-DE" dirty="0" err="1"/>
              <a:t>Blüh</a:t>
            </a:r>
            <a:r>
              <a:rPr lang="de-DE" dirty="0"/>
              <a:t>’ im Glanze dieses Glückes,</a:t>
            </a:r>
            <a:br>
              <a:rPr lang="de-DE" dirty="0"/>
            </a:br>
            <a:r>
              <a:rPr lang="de-DE" dirty="0"/>
              <a:t>Blühe Deutsches Vaterland!</a:t>
            </a:r>
          </a:p>
          <a:p>
            <a:endParaRPr lang="de-DE" dirty="0"/>
          </a:p>
        </p:txBody>
      </p:sp>
    </p:spTree>
    <p:extLst>
      <p:ext uri="{BB962C8B-B14F-4D97-AF65-F5344CB8AC3E}">
        <p14:creationId xmlns:p14="http://schemas.microsoft.com/office/powerpoint/2010/main" val="292920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Elke Schaefer: Blutige Romantik</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Unter Romantik stellte ich mir bisher nur schöne und angenehme Dinge vor, wie zum Beispiel einen Sonnenuntergang, lange Sandstrände am ruhigen blauen Meer, eine sonnendurchflutete Waldlichtung oder ein gemütliches Essen zu zweit bei Kerzenschein, Musik am Kamin usw. Doch es gibt auch eine andere Seite, die die Romantiker des beginnenden 19. Jahrhunderts hervorbrachten. Und da geht es vor allem um viel Blut und Rache, um die Zerschlagung der Gegner des Deutschen Reiches.</a:t>
            </a:r>
            <a:r>
              <a:rPr lang="tr-TR" dirty="0" smtClean="0"/>
              <a:t>»</a:t>
            </a:r>
            <a:endParaRPr lang="de-DE" dirty="0"/>
          </a:p>
        </p:txBody>
      </p:sp>
    </p:spTree>
    <p:extLst>
      <p:ext uri="{BB962C8B-B14F-4D97-AF65-F5344CB8AC3E}">
        <p14:creationId xmlns:p14="http://schemas.microsoft.com/office/powerpoint/2010/main" val="339639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Max Paul Friedman: Muss Nationalismus immer eine Gefahr sein?</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smtClean="0"/>
          </a:p>
          <a:p>
            <a:pPr marL="0" indent="0" algn="ctr">
              <a:buNone/>
            </a:pPr>
            <a:r>
              <a:rPr lang="de-DE" dirty="0" smtClean="0">
                <a:hlinkClick r:id="rId2"/>
              </a:rPr>
              <a:t>https://www.deutschlandfunkkultur.de/patriotismus-muss-nationalismus-immer-eine-gefahr-sein.1005.de.html?dram:article_id=383962</a:t>
            </a:r>
            <a:r>
              <a:rPr lang="tr-TR" dirty="0" smtClean="0"/>
              <a:t> </a:t>
            </a:r>
          </a:p>
          <a:p>
            <a:pPr marL="0" indent="0" algn="ctr">
              <a:buNone/>
            </a:pPr>
            <a:endParaRPr lang="tr-TR" dirty="0"/>
          </a:p>
          <a:p>
            <a:pPr marL="0" indent="0" algn="ctr">
              <a:buNone/>
            </a:pPr>
            <a:r>
              <a:rPr lang="tr-TR" dirty="0" smtClean="0"/>
              <a:t>«</a:t>
            </a:r>
            <a:r>
              <a:rPr lang="de-DE" dirty="0" smtClean="0"/>
              <a:t>Nationalismus wird von aufgeklärten Geistern oftmals rundweg abgelehnt.</a:t>
            </a:r>
            <a:r>
              <a:rPr lang="tr-TR" dirty="0" smtClean="0"/>
              <a:t>»</a:t>
            </a:r>
            <a:endParaRPr lang="de-DE" dirty="0"/>
          </a:p>
        </p:txBody>
      </p:sp>
    </p:spTree>
    <p:extLst>
      <p:ext uri="{BB962C8B-B14F-4D97-AF65-F5344CB8AC3E}">
        <p14:creationId xmlns:p14="http://schemas.microsoft.com/office/powerpoint/2010/main" val="32881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Frie</a:t>
            </a:r>
            <a:r>
              <a:rPr lang="tr-TR" dirty="0" smtClean="0"/>
              <a:t>d</a:t>
            </a:r>
            <a:r>
              <a:rPr lang="de-DE" dirty="0" smtClean="0"/>
              <a:t>man: Nationalismus als Gefahr?</a:t>
            </a:r>
            <a:endParaRPr lang="de-DE" dirty="0"/>
          </a:p>
        </p:txBody>
      </p:sp>
      <p:sp>
        <p:nvSpPr>
          <p:cNvPr id="3" name="İçerik Yer Tutucusu 2"/>
          <p:cNvSpPr>
            <a:spLocks noGrp="1"/>
          </p:cNvSpPr>
          <p:nvPr>
            <p:ph idx="1"/>
          </p:nvPr>
        </p:nvSpPr>
        <p:spPr/>
        <p:txBody>
          <a:bodyPr>
            <a:normAutofit/>
          </a:bodyPr>
          <a:lstStyle/>
          <a:p>
            <a:pPr marL="0" indent="0">
              <a:buNone/>
            </a:pPr>
            <a:r>
              <a:rPr lang="tr-TR" dirty="0" smtClean="0"/>
              <a:t>«</a:t>
            </a:r>
            <a:r>
              <a:rPr lang="de-DE" dirty="0" smtClean="0"/>
              <a:t>Der Historiker Hans Kohn beschrieb zwei Sorten von Nationalismus: Den inklusiven und den exklusiven. Der inklusive Nationalismus entstand in der französischen und der amerikanischen Revolution als Frucht des universellen und egalitären Denkens der Aufklärung. Die inklusive Nation besteht aus diversen, gleichberechtigten Individuen, </a:t>
            </a:r>
            <a:r>
              <a:rPr lang="de-DE" dirty="0" err="1" smtClean="0"/>
              <a:t>zusammengeschweisst</a:t>
            </a:r>
            <a:r>
              <a:rPr lang="de-DE" dirty="0" smtClean="0"/>
              <a:t> durch gemeinsame Prinzipien und gegenseitige Verpflichtungen. Demgegenüber ist der exklusive Nationalismus in Mittel- und Osteuropa in der Romantik entstanden. Ihm zufolge verkörpert die Nation eine organische Gemeinschaft, die aus einem Volk mit gemeinsamer Sprache und gemeinsamem ethnischen Ursprung besteht, verbunden durch affektive Solidarität.</a:t>
            </a:r>
            <a:r>
              <a:rPr lang="tr-TR" dirty="0" smtClean="0"/>
              <a:t>»</a:t>
            </a:r>
            <a:endParaRPr lang="de-DE" dirty="0" smtClean="0"/>
          </a:p>
          <a:p>
            <a:pPr marL="0" indent="0">
              <a:buNone/>
            </a:pPr>
            <a:endParaRPr lang="de-DE" dirty="0" smtClean="0"/>
          </a:p>
        </p:txBody>
      </p:sp>
    </p:spTree>
    <p:extLst>
      <p:ext uri="{BB962C8B-B14F-4D97-AF65-F5344CB8AC3E}">
        <p14:creationId xmlns:p14="http://schemas.microsoft.com/office/powerpoint/2010/main" val="180118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Frie</a:t>
            </a:r>
            <a:r>
              <a:rPr lang="tr-TR" dirty="0" smtClean="0"/>
              <a:t>d</a:t>
            </a:r>
            <a:r>
              <a:rPr lang="de-DE" dirty="0" smtClean="0"/>
              <a:t>man: Nationalismus als Gefahr?</a:t>
            </a:r>
            <a:endParaRPr lang="de-DE" dirty="0"/>
          </a:p>
        </p:txBody>
      </p:sp>
      <p:sp>
        <p:nvSpPr>
          <p:cNvPr id="3" name="İçerik Yer Tutucusu 2"/>
          <p:cNvSpPr>
            <a:spLocks noGrp="1"/>
          </p:cNvSpPr>
          <p:nvPr>
            <p:ph idx="1"/>
          </p:nvPr>
        </p:nvSpPr>
        <p:spPr/>
        <p:txBody>
          <a:bodyPr/>
          <a:lstStyle/>
          <a:p>
            <a:pPr marL="0" indent="0">
              <a:buNone/>
            </a:pPr>
            <a:r>
              <a:rPr lang="tr-TR" dirty="0" smtClean="0"/>
              <a:t>«</a:t>
            </a:r>
            <a:r>
              <a:rPr lang="de-DE" dirty="0" smtClean="0"/>
              <a:t>Im neunzehnten und im zwanzigsten Jahrhundert war die amerikanische Nation inklusiv: Amerikaner konnte jeder werden, der die Grundwerte der amerikanischen Gesellschaft vertrat. Die deutsche Nation war dagegen exklusiv: Deutsche waren diejenigen, die als Deutsche geboren waren.</a:t>
            </a:r>
            <a:endParaRPr lang="tr-TR" dirty="0" smtClean="0"/>
          </a:p>
          <a:p>
            <a:pPr marL="0" indent="0">
              <a:buNone/>
            </a:pPr>
            <a:r>
              <a:rPr lang="de-DE" dirty="0" smtClean="0"/>
              <a:t>In der westlichen, bürgerlich-liberalen Version des inklusiven Nationalismus sah </a:t>
            </a:r>
            <a:r>
              <a:rPr lang="tr-TR" dirty="0" err="1" smtClean="0"/>
              <a:t>Kohn</a:t>
            </a:r>
            <a:r>
              <a:rPr lang="tr-TR" dirty="0" smtClean="0"/>
              <a:t> </a:t>
            </a:r>
            <a:r>
              <a:rPr lang="de-DE" dirty="0" smtClean="0"/>
              <a:t>die Rettung der Menschheit, die es gegen den östlichen, streitlustigen, exklusiven Nationalismus zu verteidigen galt: Inklusiver Nationalismus führte seiner Meinung nach zur Demokratie, exklusiver Nationalismus hingegen zu Diktatur und Gewalt.</a:t>
            </a:r>
            <a:r>
              <a:rPr lang="tr-TR" dirty="0" smtClean="0"/>
              <a:t>»</a:t>
            </a:r>
            <a:endParaRPr lang="de-DE" dirty="0" smtClean="0"/>
          </a:p>
          <a:p>
            <a:endParaRPr lang="de-DE" dirty="0"/>
          </a:p>
        </p:txBody>
      </p:sp>
    </p:spTree>
    <p:extLst>
      <p:ext uri="{BB962C8B-B14F-4D97-AF65-F5344CB8AC3E}">
        <p14:creationId xmlns:p14="http://schemas.microsoft.com/office/powerpoint/2010/main" val="52730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Frie</a:t>
            </a:r>
            <a:r>
              <a:rPr lang="tr-TR" dirty="0" smtClean="0"/>
              <a:t>d</a:t>
            </a:r>
            <a:r>
              <a:rPr lang="de-DE" dirty="0" smtClean="0"/>
              <a:t>man: Nationalismus als Gefahr?</a:t>
            </a:r>
            <a:endParaRPr lang="de-DE"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a:t>
            </a:r>
            <a:r>
              <a:rPr lang="de-DE" dirty="0" smtClean="0"/>
              <a:t>Dieses binäre Modell ist inzwischen überholt. Der exklusive Nationalismus hat seit der NS-Zeit verdientermaßen einen schlechten Ruf. Aber man findet exklusive Nationalisten in Frankreich, Großbritannien, und in den USA, wo Rassismus ebenso zum Kern der Nationalgeschichte gehört wie der Freiheitsdrang, und wo sozialdarwinistische Einwanderungsgesetze explizit versuchten, eine weiße Nation herzustellen. Deutschland, auf der anderen Seite, erweiterte 1999 das exklusive Abstammungsprinzip </a:t>
            </a:r>
            <a:r>
              <a:rPr lang="de-DE" i="1" dirty="0" err="1" smtClean="0"/>
              <a:t>jus</a:t>
            </a:r>
            <a:r>
              <a:rPr lang="de-DE" i="1" dirty="0" smtClean="0"/>
              <a:t> </a:t>
            </a:r>
            <a:r>
              <a:rPr lang="de-DE" i="1" dirty="0" err="1" smtClean="0"/>
              <a:t>sanguinis</a:t>
            </a:r>
            <a:r>
              <a:rPr lang="de-DE" i="1" dirty="0" smtClean="0"/>
              <a:t> </a:t>
            </a:r>
            <a:r>
              <a:rPr lang="de-DE" dirty="0" smtClean="0"/>
              <a:t>durch das inklusive Bodenprinzip </a:t>
            </a:r>
            <a:r>
              <a:rPr lang="de-DE" i="1" dirty="0" err="1" smtClean="0"/>
              <a:t>jus</a:t>
            </a:r>
            <a:r>
              <a:rPr lang="de-DE" i="1" dirty="0" smtClean="0"/>
              <a:t> </a:t>
            </a:r>
            <a:r>
              <a:rPr lang="de-DE" i="1" dirty="0" err="1" smtClean="0"/>
              <a:t>soli</a:t>
            </a:r>
            <a:r>
              <a:rPr lang="de-DE" dirty="0" smtClean="0"/>
              <a:t>: Seitdem wird man nicht nur deutsch geboren, man kann auch deutsch werden. Und es waren Deutsche wie der Philosoph Jürgen Habermas, die uns das Ideal des Verfassungspatriotismus gegeben haben.</a:t>
            </a:r>
            <a:r>
              <a:rPr lang="tr-TR" dirty="0" smtClean="0"/>
              <a:t>»</a:t>
            </a:r>
            <a:endParaRPr lang="de-DE" dirty="0"/>
          </a:p>
        </p:txBody>
      </p:sp>
    </p:spTree>
    <p:extLst>
      <p:ext uri="{BB962C8B-B14F-4D97-AF65-F5344CB8AC3E}">
        <p14:creationId xmlns:p14="http://schemas.microsoft.com/office/powerpoint/2010/main" val="3713785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Frie</a:t>
            </a:r>
            <a:r>
              <a:rPr lang="tr-TR" dirty="0" smtClean="0"/>
              <a:t>d</a:t>
            </a:r>
            <a:r>
              <a:rPr lang="de-DE" dirty="0" smtClean="0"/>
              <a:t>man: Nationalismus als Gefahr?</a:t>
            </a:r>
            <a:endParaRPr lang="de-DE"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a:t>
            </a:r>
            <a:r>
              <a:rPr lang="de-DE" dirty="0" smtClean="0"/>
              <a:t>In Ungarn, in Frankreich und auch in Trumps Amerika ist jedoch der exklusive Nationalismus wieder auf dem Vormarsch, obwohl er auf einem Mythos basiert: Eine blutreine Volksgemeinschaft hat es nie gegeben. Benedict Andersons Begriff der „</a:t>
            </a:r>
            <a:r>
              <a:rPr lang="de-DE" dirty="0" err="1" smtClean="0"/>
              <a:t>Imagined</a:t>
            </a:r>
            <a:r>
              <a:rPr lang="de-DE" dirty="0" smtClean="0"/>
              <a:t> Communities“ in seinem Buch „Die Erfindung der Nation“ argumentiert, dass Völker keine echte gemeinsame Abstammung teilen. Sie müssen sie erfinden: Die Nation ist keine Urfamilie, sondern eine gesellschaftliche Konstruktion aus erdachten Traditionen.</a:t>
            </a:r>
            <a:endParaRPr lang="tr-TR" dirty="0"/>
          </a:p>
          <a:p>
            <a:pPr marL="0" indent="0">
              <a:buNone/>
            </a:pPr>
            <a:r>
              <a:rPr lang="de-DE" dirty="0" smtClean="0"/>
              <a:t>Folgt man den exklusiven Nationalisten, gehören zum Volk nur diejenigen, die genauso aussehen wie wir und beten wie wir</a:t>
            </a:r>
            <a:r>
              <a:rPr lang="tr-TR" dirty="0"/>
              <a:t>;</a:t>
            </a:r>
            <a:r>
              <a:rPr lang="tr-TR" dirty="0" smtClean="0"/>
              <a:t> </a:t>
            </a:r>
            <a:r>
              <a:rPr lang="de-DE" dirty="0" smtClean="0"/>
              <a:t>jedes Volk gehöre</a:t>
            </a:r>
            <a:r>
              <a:rPr lang="tr-TR" dirty="0" smtClean="0"/>
              <a:t> </a:t>
            </a:r>
            <a:r>
              <a:rPr lang="de-DE" dirty="0" smtClean="0"/>
              <a:t>in seinen eigenen Staat: US-Amerikaner mexikanischer Abstammung nach Mexiko, und die Afroamerikaner nach Afrika.</a:t>
            </a:r>
            <a:r>
              <a:rPr lang="tr-TR" dirty="0" smtClean="0"/>
              <a:t>»</a:t>
            </a:r>
            <a:endParaRPr lang="de-DE" dirty="0"/>
          </a:p>
        </p:txBody>
      </p:sp>
    </p:spTree>
    <p:extLst>
      <p:ext uri="{BB962C8B-B14F-4D97-AF65-F5344CB8AC3E}">
        <p14:creationId xmlns:p14="http://schemas.microsoft.com/office/powerpoint/2010/main" val="232858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Frie</a:t>
            </a:r>
            <a:r>
              <a:rPr lang="tr-TR" dirty="0" smtClean="0"/>
              <a:t>d</a:t>
            </a:r>
            <a:r>
              <a:rPr lang="de-DE" dirty="0" smtClean="0"/>
              <a:t>man: Nationalismus als Gefahr?</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Der inklusive Nationalismus kann dagegen eine positive Wirkung haben:</a:t>
            </a:r>
            <a:r>
              <a:rPr lang="tr-TR" dirty="0" smtClean="0"/>
              <a:t> (…) </a:t>
            </a:r>
            <a:r>
              <a:rPr lang="de-DE" dirty="0" smtClean="0"/>
              <a:t>Nationalismus muss also nicht ausgrenzen, sogar dann, wenn es um die Einwanderung geht – solange wir das Märchen der ethnischen Reinheit aufgeben.</a:t>
            </a:r>
            <a:r>
              <a:rPr lang="tr-TR" dirty="0" smtClean="0"/>
              <a:t>»</a:t>
            </a:r>
            <a:endParaRPr lang="de-DE" dirty="0"/>
          </a:p>
        </p:txBody>
      </p:sp>
    </p:spTree>
    <p:extLst>
      <p:ext uri="{BB962C8B-B14F-4D97-AF65-F5344CB8AC3E}">
        <p14:creationId xmlns:p14="http://schemas.microsoft.com/office/powerpoint/2010/main" val="215645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Volker Kronenberg</a:t>
            </a:r>
            <a:r>
              <a:rPr lang="tr-TR" dirty="0" smtClean="0"/>
              <a:t>: </a:t>
            </a:r>
            <a:r>
              <a:rPr lang="de-DE" dirty="0"/>
              <a:t>Auf der Suche nach dem Vaterland</a:t>
            </a:r>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lgn="ctr">
              <a:buNone/>
            </a:pPr>
            <a:r>
              <a:rPr lang="tr-TR" dirty="0" smtClean="0">
                <a:hlinkClick r:id="rId2"/>
              </a:rPr>
              <a:t>https://link.springer.com/chapter/10.1007/978-3-531-19869-9_4</a:t>
            </a:r>
            <a:r>
              <a:rPr lang="tr-TR" dirty="0" smtClean="0"/>
              <a:t> </a:t>
            </a:r>
          </a:p>
          <a:p>
            <a:pPr marL="0" indent="0">
              <a:buNone/>
            </a:pPr>
            <a:endParaRPr lang="tr-TR" dirty="0"/>
          </a:p>
          <a:p>
            <a:pPr marL="0" indent="0">
              <a:buNone/>
            </a:pPr>
            <a:endParaRPr lang="tr-TR" dirty="0" smtClean="0"/>
          </a:p>
          <a:p>
            <a:pPr marL="0" indent="0">
              <a:buNone/>
            </a:pPr>
            <a:r>
              <a:rPr lang="tr-TR" dirty="0" smtClean="0"/>
              <a:t>«</a:t>
            </a:r>
            <a:r>
              <a:rPr lang="de-DE" dirty="0"/>
              <a:t>Konnten die Deutschen „so unschuldig friedensliebend und weltbürgerlich, wie sie in den Tagen Kants gewesen waren”, nicht länger </a:t>
            </a:r>
            <a:r>
              <a:rPr lang="de-DE" dirty="0" smtClean="0"/>
              <a:t>bleiben</a:t>
            </a:r>
            <a:r>
              <a:rPr lang="tr-TR" dirty="0" smtClean="0"/>
              <a:t>?»</a:t>
            </a:r>
            <a:endParaRPr lang="de-DE" dirty="0"/>
          </a:p>
        </p:txBody>
      </p:sp>
    </p:spTree>
    <p:extLst>
      <p:ext uri="{BB962C8B-B14F-4D97-AF65-F5344CB8AC3E}">
        <p14:creationId xmlns:p14="http://schemas.microsoft.com/office/powerpoint/2010/main" val="309809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Volker Kronenberg</a:t>
            </a:r>
            <a:r>
              <a:rPr lang="tr-TR" dirty="0" smtClean="0"/>
              <a:t>: </a:t>
            </a:r>
            <a:r>
              <a:rPr lang="de-DE" dirty="0" smtClean="0"/>
              <a:t>Auf der Suche nach dem Vaterland</a:t>
            </a:r>
            <a:endParaRPr lang="de-DE" dirty="0"/>
          </a:p>
        </p:txBody>
      </p:sp>
      <p:sp>
        <p:nvSpPr>
          <p:cNvPr id="3" name="İçerik Yer Tutucusu 2"/>
          <p:cNvSpPr>
            <a:spLocks noGrp="1"/>
          </p:cNvSpPr>
          <p:nvPr>
            <p:ph idx="1"/>
          </p:nvPr>
        </p:nvSpPr>
        <p:spPr/>
        <p:txBody>
          <a:bodyPr/>
          <a:lstStyle/>
          <a:p>
            <a:pPr marL="0" indent="0">
              <a:buNone/>
            </a:pPr>
            <a:r>
              <a:rPr lang="de-DE" dirty="0" smtClean="0"/>
              <a:t>Isaiah Berlin antwortet</a:t>
            </a:r>
            <a:r>
              <a:rPr lang="tr-TR" dirty="0" smtClean="0"/>
              <a:t>, </a:t>
            </a:r>
          </a:p>
          <a:p>
            <a:pPr marL="0" indent="0">
              <a:buNone/>
            </a:pPr>
            <a:r>
              <a:rPr lang="tr-TR" dirty="0" smtClean="0"/>
              <a:t>«</a:t>
            </a:r>
            <a:r>
              <a:rPr lang="de-DE" dirty="0" smtClean="0"/>
              <a:t>dass </a:t>
            </a:r>
            <a:r>
              <a:rPr lang="de-DE" dirty="0"/>
              <a:t>der Nationalismus im Unterschied zum bloßen Nationalbewusstsein – dem Gefühl, zu einer Nation zu gehören – womöglich eine „Folge von verletztem Stolz und einem Gefühl der Erniedrigung bei ihren sozial </a:t>
            </a:r>
            <a:r>
              <a:rPr lang="de-DE" dirty="0" err="1"/>
              <a:t>bewußtesten</a:t>
            </a:r>
            <a:r>
              <a:rPr lang="de-DE" dirty="0"/>
              <a:t> Mitgliedern“ gewesen sei, „was schließlich zu Zorn und trotziger Selbstbehauptung“ geführt habe. Dies, so Berlin, lasse sich an der paradigmatischen Entwicklung des modernen Nationalismus, der deutschen Reaktion, von der bewussten Verteidigung der deutschen </a:t>
            </a:r>
            <a:r>
              <a:rPr lang="de-DE" dirty="0" smtClean="0"/>
              <a:t>Kultur</a:t>
            </a:r>
            <a:r>
              <a:rPr lang="tr-TR" dirty="0" smtClean="0"/>
              <a:t> (…) </a:t>
            </a:r>
            <a:r>
              <a:rPr lang="de-DE" dirty="0"/>
              <a:t>während und nach der napoleonischen </a:t>
            </a:r>
            <a:r>
              <a:rPr lang="de-DE" dirty="0" smtClean="0"/>
              <a:t>Besetzung </a:t>
            </a:r>
            <a:r>
              <a:rPr lang="de-DE" dirty="0"/>
              <a:t>gut </a:t>
            </a:r>
            <a:r>
              <a:rPr lang="de-DE" dirty="0" smtClean="0"/>
              <a:t>beobachten</a:t>
            </a:r>
            <a:r>
              <a:rPr lang="tr-TR" dirty="0" smtClean="0"/>
              <a:t>.»</a:t>
            </a:r>
            <a:endParaRPr lang="de-DE" dirty="0"/>
          </a:p>
        </p:txBody>
      </p:sp>
    </p:spTree>
    <p:extLst>
      <p:ext uri="{BB962C8B-B14F-4D97-AF65-F5344CB8AC3E}">
        <p14:creationId xmlns:p14="http://schemas.microsoft.com/office/powerpoint/2010/main" val="356109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4000" dirty="0" smtClean="0"/>
              <a:t>Nicht-marxistische Vorstellung von Nationalismus</a:t>
            </a:r>
            <a:endParaRPr lang="de-DE" sz="4000" dirty="0"/>
          </a:p>
        </p:txBody>
      </p:sp>
      <p:sp>
        <p:nvSpPr>
          <p:cNvPr id="3" name="İçerik Yer Tutucusu 2"/>
          <p:cNvSpPr>
            <a:spLocks noGrp="1"/>
          </p:cNvSpPr>
          <p:nvPr>
            <p:ph idx="1"/>
          </p:nvPr>
        </p:nvSpPr>
        <p:spPr/>
        <p:txBody>
          <a:bodyPr/>
          <a:lstStyle/>
          <a:p>
            <a:pPr marL="0" indent="0">
              <a:buNone/>
            </a:pPr>
            <a:r>
              <a:rPr lang="de-DE" u="sng" dirty="0" smtClean="0"/>
              <a:t>Zentrale Begriffe:</a:t>
            </a:r>
          </a:p>
          <a:p>
            <a:pPr marL="0" indent="0">
              <a:buNone/>
            </a:pPr>
            <a:r>
              <a:rPr lang="de-DE" dirty="0" smtClean="0"/>
              <a:t>Das </a:t>
            </a:r>
            <a:r>
              <a:rPr lang="de-DE" b="1" dirty="0" smtClean="0"/>
              <a:t>Volk</a:t>
            </a:r>
            <a:r>
              <a:rPr lang="de-DE" dirty="0" smtClean="0"/>
              <a:t> (lateinisch: </a:t>
            </a:r>
            <a:r>
              <a:rPr lang="de-DE" i="1" dirty="0" err="1" smtClean="0"/>
              <a:t>natio</a:t>
            </a:r>
            <a:r>
              <a:rPr lang="de-DE" dirty="0" smtClean="0"/>
              <a:t>), </a:t>
            </a:r>
          </a:p>
          <a:p>
            <a:pPr marL="0" indent="0">
              <a:buNone/>
            </a:pPr>
            <a:r>
              <a:rPr lang="de-DE" dirty="0" smtClean="0"/>
              <a:t>	</a:t>
            </a:r>
            <a:r>
              <a:rPr lang="de-DE" dirty="0" smtClean="0">
                <a:sym typeface="Wingdings" panose="05000000000000000000" pitchFamily="2" charset="2"/>
              </a:rPr>
              <a:t> </a:t>
            </a:r>
            <a:r>
              <a:rPr lang="de-DE" dirty="0" smtClean="0"/>
              <a:t>das </a:t>
            </a:r>
            <a:r>
              <a:rPr lang="de-DE" b="1" dirty="0" smtClean="0"/>
              <a:t>definiert</a:t>
            </a:r>
            <a:r>
              <a:rPr lang="de-DE" dirty="0" smtClean="0"/>
              <a:t> (lateinisch: </a:t>
            </a:r>
            <a:r>
              <a:rPr lang="de-DE" i="1" dirty="0" err="1" smtClean="0"/>
              <a:t>definere</a:t>
            </a:r>
            <a:r>
              <a:rPr lang="de-DE" dirty="0" smtClean="0"/>
              <a:t> = abgrenzen) werden muss</a:t>
            </a:r>
          </a:p>
          <a:p>
            <a:pPr marL="0" indent="0">
              <a:buNone/>
            </a:pPr>
            <a:r>
              <a:rPr lang="de-DE" dirty="0" smtClean="0"/>
              <a:t>	</a:t>
            </a:r>
            <a:r>
              <a:rPr lang="de-DE" dirty="0" smtClean="0">
                <a:sym typeface="Wingdings" panose="05000000000000000000" pitchFamily="2" charset="2"/>
              </a:rPr>
              <a:t> u</a:t>
            </a:r>
            <a:r>
              <a:rPr lang="de-DE" dirty="0" smtClean="0"/>
              <a:t>nd das </a:t>
            </a:r>
            <a:r>
              <a:rPr lang="de-DE" b="1" dirty="0" smtClean="0"/>
              <a:t>Souveränität</a:t>
            </a:r>
            <a:r>
              <a:rPr lang="de-DE" dirty="0" smtClean="0"/>
              <a:t> erlangen muss.</a:t>
            </a:r>
          </a:p>
          <a:p>
            <a:pPr marL="0" indent="0">
              <a:buNone/>
            </a:pPr>
            <a:endParaRPr lang="de-DE" dirty="0" smtClean="0"/>
          </a:p>
          <a:p>
            <a:pPr marL="0" indent="0">
              <a:buNone/>
            </a:pPr>
            <a:r>
              <a:rPr lang="de-DE" dirty="0" smtClean="0"/>
              <a:t>Insofern sind Nationalismen im 19. Jahrhundert </a:t>
            </a:r>
            <a:r>
              <a:rPr lang="de-DE" b="1" dirty="0" smtClean="0"/>
              <a:t>demokratische</a:t>
            </a:r>
            <a:r>
              <a:rPr lang="de-DE" dirty="0" smtClean="0"/>
              <a:t> </a:t>
            </a:r>
            <a:r>
              <a:rPr lang="de-DE" b="1" dirty="0" smtClean="0"/>
              <a:t>Bewegungen</a:t>
            </a:r>
            <a:r>
              <a:rPr lang="de-DE" dirty="0" smtClean="0"/>
              <a:t>, die eine </a:t>
            </a:r>
            <a:r>
              <a:rPr lang="de-DE" b="1" dirty="0" smtClean="0"/>
              <a:t>neue staatliche Ordnung </a:t>
            </a:r>
            <a:r>
              <a:rPr lang="de-DE" dirty="0" smtClean="0"/>
              <a:t>(innen wie außen) begründen.</a:t>
            </a:r>
            <a:endParaRPr lang="de-DE" dirty="0"/>
          </a:p>
        </p:txBody>
      </p:sp>
    </p:spTree>
    <p:extLst>
      <p:ext uri="{BB962C8B-B14F-4D97-AF65-F5344CB8AC3E}">
        <p14:creationId xmlns:p14="http://schemas.microsoft.com/office/powerpoint/2010/main" val="221210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3200" dirty="0" smtClean="0">
                <a:hlinkClick r:id="rId2"/>
              </a:rPr>
              <a:t>https://geschichte-wissen.de/blog/nationalismus-deutschland/</a:t>
            </a:r>
            <a:r>
              <a:rPr lang="tr-TR" sz="3200" dirty="0" smtClean="0"/>
              <a:t> </a:t>
            </a:r>
            <a:endParaRPr lang="de-DE" sz="3200" dirty="0"/>
          </a:p>
        </p:txBody>
      </p:sp>
      <p:sp>
        <p:nvSpPr>
          <p:cNvPr id="3" name="İçerik Yer Tutucusu 2"/>
          <p:cNvSpPr>
            <a:spLocks noGrp="1"/>
          </p:cNvSpPr>
          <p:nvPr>
            <p:ph idx="1"/>
          </p:nvPr>
        </p:nvSpPr>
        <p:spPr/>
        <p:txBody>
          <a:bodyPr/>
          <a:lstStyle/>
          <a:p>
            <a:pPr marL="0" indent="0">
              <a:buNone/>
            </a:pPr>
            <a:r>
              <a:rPr lang="tr-TR" dirty="0" smtClean="0"/>
              <a:t>«</a:t>
            </a:r>
            <a:r>
              <a:rPr lang="de-DE" dirty="0" smtClean="0"/>
              <a:t>Aufgrund der französischen Fremdherrschaft unter Napoleon entwickelte sich ein Gegensatz zu den Ideen der Aufklärung, die als Ideologie der Besatzungsmacht abgelehnt wurden. Da anders als in England oder Frankreich Staat und Nation nicht zusammenfielen, mussten die Strukturen eines Nationalstaates zunächst vorgedacht werden:</a:t>
            </a:r>
          </a:p>
          <a:p>
            <a:pPr marL="0" indent="0">
              <a:buNone/>
            </a:pPr>
            <a:r>
              <a:rPr lang="de-DE" dirty="0" smtClean="0"/>
              <a:t>• Welche Gebiete sollen zu dem zu schaffenden Nationalstaat eigentlich gehören?</a:t>
            </a:r>
            <a:br>
              <a:rPr lang="de-DE" dirty="0" smtClean="0"/>
            </a:br>
            <a:r>
              <a:rPr lang="de-DE" dirty="0" smtClean="0"/>
              <a:t>• Wer ist eigentlich Deutscher?</a:t>
            </a:r>
            <a:r>
              <a:rPr lang="tr-TR" dirty="0" smtClean="0"/>
              <a:t>»</a:t>
            </a:r>
            <a:endParaRPr lang="de-DE" dirty="0" smtClean="0"/>
          </a:p>
          <a:p>
            <a:pPr marL="0" indent="0">
              <a:buNone/>
            </a:pPr>
            <a:endParaRPr lang="de-DE" dirty="0"/>
          </a:p>
        </p:txBody>
      </p:sp>
    </p:spTree>
    <p:extLst>
      <p:ext uri="{BB962C8B-B14F-4D97-AF65-F5344CB8AC3E}">
        <p14:creationId xmlns:p14="http://schemas.microsoft.com/office/powerpoint/2010/main" val="159053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3200" dirty="0" smtClean="0">
                <a:hlinkClick r:id="rId2"/>
              </a:rPr>
              <a:t>https://geschichte-wissen.de/blog/nationalismus-deutschland/</a:t>
            </a:r>
            <a:r>
              <a:rPr lang="tr-TR" sz="3200" dirty="0" smtClean="0"/>
              <a:t> </a:t>
            </a:r>
            <a:endParaRPr lang="de-DE" sz="3200"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a:t>
            </a:r>
            <a:r>
              <a:rPr lang="de-DE" dirty="0" smtClean="0"/>
              <a:t>Bei der Beantwortung dieser Fragen entstand die politische Romantik. Sie entdeckte die Volksgemeinschaft als Kriterium der Nationalität. In ihr wird man hineingeboren, als Glied eines durch Abstammung miteinander verbundenen Volkskörpers. Man kann ihr nicht beitreten, da nur die Blutsverwandtschaft entscheidend ist. Die Deutschen seien demzufolge eine ethnische Gruppe, abstammend von den Germanen. Juden oder Slawen konnten keine Deutschen sein, auch wenn sie in Deutschland lebten, da sie kein „germanisches Blut“ besaßen.</a:t>
            </a:r>
          </a:p>
          <a:p>
            <a:pPr marL="0" indent="0">
              <a:buNone/>
            </a:pPr>
            <a:r>
              <a:rPr lang="de-DE" dirty="0" smtClean="0"/>
              <a:t>Der deutsche Nationalismus war anders als in Frankreich nicht das Kind der Aufklärung, sondern entwickelte sich im Gegensatz zu ihr als Kind der Romantik. Deshalb war er von Anfang an mit tiefen, oft irrationalen Emotionen belastet. Angetrieben vom Hass gegen den fremden Eroberer, verkam der Nationalismus zu einer Art Religionsersatz, nahm tendenziell rassistische Züge an.</a:t>
            </a:r>
            <a:r>
              <a:rPr lang="tr-TR" dirty="0" smtClean="0"/>
              <a:t>»</a:t>
            </a:r>
            <a:endParaRPr lang="de-DE" dirty="0" smtClean="0"/>
          </a:p>
          <a:p>
            <a:pPr marL="0" indent="0">
              <a:buNone/>
            </a:pPr>
            <a:endParaRPr lang="de-DE" dirty="0"/>
          </a:p>
        </p:txBody>
      </p:sp>
    </p:spTree>
    <p:extLst>
      <p:ext uri="{BB962C8B-B14F-4D97-AF65-F5344CB8AC3E}">
        <p14:creationId xmlns:p14="http://schemas.microsoft.com/office/powerpoint/2010/main" val="406779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Wer kann dazugehören?</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Die Zeit um 1800 bedeutete aber nicht nur politisch einen Umbruch, sondern auch geistig: Auf die Aufklärung mit ihrer Hochschätzung der Vernunft und ihrem Weltbürgertum folgte die Romantik, die den Geist wieder in demjenigen suchte, was geschichtlich geworden war</a:t>
            </a:r>
            <a:r>
              <a:rPr lang="tr-TR" dirty="0" smtClean="0"/>
              <a:t>.»</a:t>
            </a:r>
          </a:p>
          <a:p>
            <a:pPr marL="0" indent="0">
              <a:buNone/>
            </a:pPr>
            <a:endParaRPr lang="tr-TR" dirty="0"/>
          </a:p>
          <a:p>
            <a:pPr marL="0" indent="0">
              <a:buNone/>
            </a:pPr>
            <a:r>
              <a:rPr lang="de-DE" dirty="0" smtClean="0">
                <a:hlinkClick r:id="rId2"/>
              </a:rPr>
              <a:t>https://www.eeb-heidenheim.de/fileadmin/mediapool/gemeinden/E_bildungswerk_heidenheim/Veranstaltungen/Vortrag_Romantik_und_Aufklaerung.pdf</a:t>
            </a:r>
            <a:r>
              <a:rPr lang="tr-TR" dirty="0" smtClean="0"/>
              <a:t> </a:t>
            </a:r>
            <a:endParaRPr lang="de-DE" dirty="0"/>
          </a:p>
        </p:txBody>
      </p:sp>
    </p:spTree>
    <p:extLst>
      <p:ext uri="{BB962C8B-B14F-4D97-AF65-F5344CB8AC3E}">
        <p14:creationId xmlns:p14="http://schemas.microsoft.com/office/powerpoint/2010/main" val="107391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Wer kann dazugehören?</a:t>
            </a:r>
            <a:endParaRPr lang="de-DE" dirty="0"/>
          </a:p>
        </p:txBody>
      </p:sp>
      <p:sp>
        <p:nvSpPr>
          <p:cNvPr id="3" name="İçerik Yer Tutucusu 2"/>
          <p:cNvSpPr>
            <a:spLocks noGrp="1"/>
          </p:cNvSpPr>
          <p:nvPr>
            <p:ph idx="1"/>
          </p:nvPr>
        </p:nvSpPr>
        <p:spPr/>
        <p:txBody>
          <a:bodyPr>
            <a:normAutofit lnSpcReduction="10000"/>
          </a:bodyPr>
          <a:lstStyle/>
          <a:p>
            <a:pPr marL="0" indent="0">
              <a:buNone/>
            </a:pPr>
            <a:r>
              <a:rPr lang="de-DE" dirty="0" smtClean="0"/>
              <a:t>Friedrich </a:t>
            </a:r>
            <a:r>
              <a:rPr lang="de-DE" dirty="0" err="1" smtClean="0"/>
              <a:t>Rühs</a:t>
            </a:r>
            <a:r>
              <a:rPr lang="de-DE" dirty="0" smtClean="0"/>
              <a:t> etwa schrieb </a:t>
            </a:r>
            <a:r>
              <a:rPr lang="tr-TR" dirty="0" smtClean="0"/>
              <a:t>1815, «</a:t>
            </a:r>
            <a:r>
              <a:rPr lang="de-DE" dirty="0" err="1" smtClean="0"/>
              <a:t>daß</a:t>
            </a:r>
            <a:r>
              <a:rPr lang="tr-TR" dirty="0" smtClean="0"/>
              <a:t> </a:t>
            </a:r>
            <a:r>
              <a:rPr lang="de-DE" dirty="0" smtClean="0"/>
              <a:t>es nicht auf die Anzahl der Menschen ankomme, sondern</a:t>
            </a:r>
            <a:r>
              <a:rPr lang="tr-TR" dirty="0" smtClean="0"/>
              <a:t> </a:t>
            </a:r>
            <a:r>
              <a:rPr lang="de-DE" dirty="0" smtClean="0"/>
              <a:t>„nur auf den Geist, der ein Volk belebt, der es vereinigt und die Einzelnen zu einem unauflösbaren Ganzen an einander kettet [...]. Ein Volk kann nur zu einem Ganzen werden durch ein inniges Zusammenwachsen aller seiner Eigentümlichkeiten, durch die gleiche Art ihrer Äußerung: durch Gesinnung, Sprache, Glauben, durch die Anhänglichkeit an seine Verfassung.“</a:t>
            </a:r>
            <a:r>
              <a:rPr lang="tr-TR" dirty="0" smtClean="0"/>
              <a:t> </a:t>
            </a:r>
            <a:r>
              <a:rPr lang="de-DE" dirty="0" err="1" smtClean="0"/>
              <a:t>Daß</a:t>
            </a:r>
            <a:r>
              <a:rPr lang="tr-TR" dirty="0" smtClean="0"/>
              <a:t> </a:t>
            </a:r>
            <a:r>
              <a:rPr lang="de-DE" dirty="0" smtClean="0"/>
              <a:t>jemand von außen dazukomme, sei natürlich nicht ausgeschlossen, aber er müsse sich dem neuen Volk ganz hingeben so wie viele Hugenotten und auch viele Juden tatsächlich Deutsche geworden seien.</a:t>
            </a:r>
            <a:r>
              <a:rPr lang="tr-TR" dirty="0" smtClean="0"/>
              <a:t> </a:t>
            </a:r>
            <a:r>
              <a:rPr lang="de-DE" dirty="0" smtClean="0"/>
              <a:t>Juden aber, sofern sie dem Judentum nicht entsagten, gehörten nicht dazu und könnten keine Staatsbürger werden</a:t>
            </a:r>
            <a:r>
              <a:rPr lang="tr-TR" dirty="0" smtClean="0"/>
              <a:t>.»</a:t>
            </a:r>
            <a:endParaRPr lang="de-DE" dirty="0"/>
          </a:p>
        </p:txBody>
      </p:sp>
    </p:spTree>
    <p:extLst>
      <p:ext uri="{BB962C8B-B14F-4D97-AF65-F5344CB8AC3E}">
        <p14:creationId xmlns:p14="http://schemas.microsoft.com/office/powerpoint/2010/main" val="337260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Yves </a:t>
            </a:r>
            <a:r>
              <a:rPr lang="tr-TR" dirty="0" err="1" smtClean="0"/>
              <a:t>Bizeul</a:t>
            </a:r>
            <a:r>
              <a:rPr lang="tr-TR" dirty="0" smtClean="0"/>
              <a:t>: </a:t>
            </a:r>
            <a:r>
              <a:rPr lang="de-DE" dirty="0" smtClean="0"/>
              <a:t>Nationalismus, Patriotismus und Loyalität zur offenen Republik</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Patriotismus und Nationalismus lassen sich voneinander unterscheiden, wenn man wie Ernest Gellner unter Nationalismus "eine Form des politischen Denkens" versteht, "die auf der Annahme beruht, dass soziale Bindung von kultureller Übereinstimmung abhängt".</a:t>
            </a:r>
            <a:r>
              <a:rPr lang="tr-TR" dirty="0" smtClean="0"/>
              <a:t>»</a:t>
            </a:r>
          </a:p>
          <a:p>
            <a:pPr marL="0" indent="0">
              <a:buNone/>
            </a:pPr>
            <a:endParaRPr lang="tr-TR" dirty="0"/>
          </a:p>
          <a:p>
            <a:pPr marL="0" indent="0">
              <a:buNone/>
            </a:pPr>
            <a:r>
              <a:rPr lang="tr-TR" dirty="0" smtClean="0">
                <a:hlinkClick r:id="rId2"/>
              </a:rPr>
              <a:t>https://www.bpb.de/apuz/30737/nationalismus-patriotismus-und-loyalitaet-zur-offenen-republik?p=all</a:t>
            </a:r>
            <a:r>
              <a:rPr lang="tr-TR" dirty="0" smtClean="0"/>
              <a:t> </a:t>
            </a:r>
          </a:p>
        </p:txBody>
      </p:sp>
    </p:spTree>
    <p:extLst>
      <p:ext uri="{BB962C8B-B14F-4D97-AF65-F5344CB8AC3E}">
        <p14:creationId xmlns:p14="http://schemas.microsoft.com/office/powerpoint/2010/main" val="224833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Yves </a:t>
            </a:r>
            <a:r>
              <a:rPr lang="tr-TR" sz="2400" dirty="0" err="1" smtClean="0"/>
              <a:t>Bizeul</a:t>
            </a:r>
            <a:r>
              <a:rPr lang="tr-TR" sz="2400" dirty="0" smtClean="0"/>
              <a:t>: </a:t>
            </a:r>
            <a:r>
              <a:rPr lang="de-DE" sz="2400" dirty="0" smtClean="0"/>
              <a:t>Nationalismus, Patriotismus und Loyalität zur offenen Republik</a:t>
            </a:r>
            <a:endParaRPr lang="de-DE" sz="2400" dirty="0"/>
          </a:p>
        </p:txBody>
      </p:sp>
      <p:sp>
        <p:nvSpPr>
          <p:cNvPr id="3" name="İçerik Yer Tutucusu 2"/>
          <p:cNvSpPr>
            <a:spLocks noGrp="1"/>
          </p:cNvSpPr>
          <p:nvPr>
            <p:ph idx="1"/>
          </p:nvPr>
        </p:nvSpPr>
        <p:spPr/>
        <p:txBody>
          <a:bodyPr/>
          <a:lstStyle/>
          <a:p>
            <a:pPr marL="0" indent="0">
              <a:buNone/>
            </a:pPr>
            <a:r>
              <a:rPr lang="tr-TR" dirty="0" smtClean="0"/>
              <a:t>«</a:t>
            </a:r>
            <a:r>
              <a:rPr lang="de-DE" dirty="0" smtClean="0"/>
              <a:t>Der Nationalismus hat in der Vergangenheit zu </a:t>
            </a:r>
            <a:r>
              <a:rPr lang="tr-TR" dirty="0" smtClean="0"/>
              <a:t>(…)</a:t>
            </a:r>
            <a:r>
              <a:rPr lang="de-DE" dirty="0" smtClean="0"/>
              <a:t> Ausbrüchen irrationaler Gewalt geführt, die zu Massenzerstörungen und Massenmorden von bisher unbekanntem Ausmaß ausuferten. Der Nationalismus ermöglichte außerdem im Innern zusammen mit dem Rassismus eine systematische "Ausschließungspraktik".</a:t>
            </a:r>
            <a:r>
              <a:rPr lang="tr-TR" dirty="0" smtClean="0"/>
              <a:t> </a:t>
            </a:r>
            <a:r>
              <a:rPr lang="de-DE" dirty="0" smtClean="0"/>
              <a:t>Nicht zu Unrecht betrachtet Peter Sloterdijk die Nation als eine durch zentral gesteuerte Kommunikation erzeugte Stress- und Erregungsgemeinschaft, die sich selbst mit Hilfe von Hysterien und Paniken fortwährend in eine für</a:t>
            </a:r>
            <a:r>
              <a:rPr lang="tr-TR" dirty="0" smtClean="0"/>
              <a:t> </a:t>
            </a:r>
            <a:r>
              <a:rPr lang="de-DE" dirty="0" smtClean="0"/>
              <a:t>ihr</a:t>
            </a:r>
            <a:r>
              <a:rPr lang="tr-TR" dirty="0" smtClean="0"/>
              <a:t> </a:t>
            </a:r>
            <a:r>
              <a:rPr lang="de-DE" dirty="0" smtClean="0"/>
              <a:t>Überleben notwendige Spannung versetzt.</a:t>
            </a:r>
            <a:r>
              <a:rPr lang="tr-TR" dirty="0" smtClean="0"/>
              <a:t>»</a:t>
            </a:r>
            <a:endParaRPr lang="de-DE" dirty="0"/>
          </a:p>
        </p:txBody>
      </p:sp>
    </p:spTree>
    <p:extLst>
      <p:ext uri="{BB962C8B-B14F-4D97-AF65-F5344CB8AC3E}">
        <p14:creationId xmlns:p14="http://schemas.microsoft.com/office/powerpoint/2010/main" val="317489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400" dirty="0">
                <a:solidFill>
                  <a:prstClr val="black"/>
                </a:solidFill>
              </a:rPr>
              <a:t>Yves </a:t>
            </a:r>
            <a:r>
              <a:rPr lang="tr-TR" sz="2400" dirty="0" err="1">
                <a:solidFill>
                  <a:prstClr val="black"/>
                </a:solidFill>
              </a:rPr>
              <a:t>Bizeul</a:t>
            </a:r>
            <a:r>
              <a:rPr lang="tr-TR" sz="2400" dirty="0">
                <a:solidFill>
                  <a:prstClr val="black"/>
                </a:solidFill>
              </a:rPr>
              <a:t>: </a:t>
            </a:r>
            <a:r>
              <a:rPr lang="de-DE" sz="2400" dirty="0">
                <a:solidFill>
                  <a:prstClr val="black"/>
                </a:solidFill>
              </a:rPr>
              <a:t>Nationalismus, Patriotismus und Loyalität zur offenen Republik</a:t>
            </a:r>
            <a:endParaRPr lang="de-DE" dirty="0"/>
          </a:p>
        </p:txBody>
      </p:sp>
      <p:sp>
        <p:nvSpPr>
          <p:cNvPr id="3" name="İçerik Yer Tutucusu 2"/>
          <p:cNvSpPr>
            <a:spLocks noGrp="1"/>
          </p:cNvSpPr>
          <p:nvPr>
            <p:ph idx="1"/>
          </p:nvPr>
        </p:nvSpPr>
        <p:spPr/>
        <p:txBody>
          <a:bodyPr/>
          <a:lstStyle/>
          <a:p>
            <a:pPr marL="0" indent="0">
              <a:buNone/>
            </a:pPr>
            <a:r>
              <a:rPr lang="tr-TR" dirty="0" smtClean="0"/>
              <a:t>«</a:t>
            </a:r>
            <a:r>
              <a:rPr lang="de-DE" dirty="0" smtClean="0"/>
              <a:t>Für besonders viel Stress sorgt die Definition der Nation als homogene kulturelle Einheit. Dabei ist historisch gesehen die Nation weniger das Erzeugnis einer gemeinsamen Kultur als dessen Voraussetzung gewesen. Die "Erfindung der Nation" hat einen tief greifenden kulturellen Integrationsprozess samt der dazu gehörenden Abgrenzung in Gang gesetzt, der eine "Überwindung sippenförmiger, kastenförmiger, patriarchalischer und ständischer Partikularismen" mit sich brachte. Eingewanderte</a:t>
            </a:r>
            <a:r>
              <a:rPr lang="tr-TR" dirty="0" smtClean="0"/>
              <a:t> </a:t>
            </a:r>
            <a:r>
              <a:rPr lang="de-DE" dirty="0" smtClean="0"/>
              <a:t>kulturelle Minderheiten wurden - nicht selten unter Zwang - in eine</a:t>
            </a:r>
            <a:r>
              <a:rPr lang="tr-TR" dirty="0" smtClean="0"/>
              <a:t> </a:t>
            </a:r>
            <a:r>
              <a:rPr lang="de-DE" dirty="0" smtClean="0"/>
              <a:t>territorial verdichtete "dominante gesellschaftliche Kultur" eingegliedert</a:t>
            </a:r>
            <a:r>
              <a:rPr lang="tr-TR" dirty="0" smtClean="0"/>
              <a:t>.»</a:t>
            </a:r>
            <a:endParaRPr lang="de-DE" dirty="0"/>
          </a:p>
        </p:txBody>
      </p:sp>
    </p:spTree>
    <p:extLst>
      <p:ext uri="{BB962C8B-B14F-4D97-AF65-F5344CB8AC3E}">
        <p14:creationId xmlns:p14="http://schemas.microsoft.com/office/powerpoint/2010/main" val="321365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400" dirty="0">
                <a:solidFill>
                  <a:prstClr val="black"/>
                </a:solidFill>
              </a:rPr>
              <a:t>Yves </a:t>
            </a:r>
            <a:r>
              <a:rPr lang="tr-TR" sz="2400" dirty="0" err="1">
                <a:solidFill>
                  <a:prstClr val="black"/>
                </a:solidFill>
              </a:rPr>
              <a:t>Bizeul</a:t>
            </a:r>
            <a:r>
              <a:rPr lang="tr-TR" sz="2400" dirty="0">
                <a:solidFill>
                  <a:prstClr val="black"/>
                </a:solidFill>
              </a:rPr>
              <a:t>: </a:t>
            </a:r>
            <a:r>
              <a:rPr lang="de-DE" sz="2400" dirty="0">
                <a:solidFill>
                  <a:prstClr val="black"/>
                </a:solidFill>
              </a:rPr>
              <a:t>Nationalismus, Patriotismus und Loyalität zur offenen Republik</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Von den einzelnen Gesellschaftsmitgliedern erwartete man in aller Regel, dass sie die Mehrheitssprache lernten, das kollektive Gedächtnis der Nation - samt dessen Verdichtung in Erinnerungsorten - verinnerlichten und sich dominanten Wert- und Normeinstellungen und Verhaltensweisen anpassten. In den einzelnen Nationalstaaten ist so aus dem Schmelztiegel der einheimischen und fremden Kulturen allmählich eine stets im Wandel begriffene Mehrheitsmischkultur entstanden, die für die Einwohner eines Landes verpflichtend war.</a:t>
            </a:r>
            <a:r>
              <a:rPr lang="tr-TR" dirty="0" smtClean="0"/>
              <a:t>»</a:t>
            </a:r>
            <a:endParaRPr lang="de-DE" dirty="0"/>
          </a:p>
        </p:txBody>
      </p:sp>
    </p:spTree>
    <p:extLst>
      <p:ext uri="{BB962C8B-B14F-4D97-AF65-F5344CB8AC3E}">
        <p14:creationId xmlns:p14="http://schemas.microsoft.com/office/powerpoint/2010/main" val="367717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400" dirty="0">
                <a:solidFill>
                  <a:prstClr val="black"/>
                </a:solidFill>
              </a:rPr>
              <a:t>Yves </a:t>
            </a:r>
            <a:r>
              <a:rPr lang="tr-TR" sz="2400" dirty="0" err="1">
                <a:solidFill>
                  <a:prstClr val="black"/>
                </a:solidFill>
              </a:rPr>
              <a:t>Bizeul</a:t>
            </a:r>
            <a:r>
              <a:rPr lang="tr-TR" sz="2400" dirty="0">
                <a:solidFill>
                  <a:prstClr val="black"/>
                </a:solidFill>
              </a:rPr>
              <a:t>: </a:t>
            </a:r>
            <a:r>
              <a:rPr lang="de-DE" sz="2400" dirty="0">
                <a:solidFill>
                  <a:prstClr val="black"/>
                </a:solidFill>
              </a:rPr>
              <a:t>Nationalismus, Patriotismus und Loyalität zur offenen Republik</a:t>
            </a:r>
            <a:endParaRPr lang="de-DE"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a:t>
            </a:r>
            <a:r>
              <a:rPr lang="de-DE" dirty="0" smtClean="0"/>
              <a:t>Die Vertreter der Idee der Kulturnation haben die im Laufe der Nationenbildung entstandene gemeinsame Kultur in eine mythische Vergangenheit hineinprojektiert. Die Nation wurde dann als eine ursprüngliche und in sich geschlossene kulturelle Wesenseinheit verstanden, die gegen eine Außenwelt, die stets deren Eigenart zu "verunreinigen" droht, geschützt werden soll. Solch ein nie endendes Ringen um den Erhalt bzw. die Wiederherstellung einer mythischen ursprünglichen Reinheit der eigenen Kultur hat Menschen für rassistische Wahnvorstellungen anfällig gemacht. Zugleich wurde die eigene Kultur oft als ursprünglicher und großartiger als die der anderen bewertet, als eine Art weltliches Heilmittel, an dem die ganze Welt genesen sollte.</a:t>
            </a:r>
            <a:r>
              <a:rPr lang="tr-TR" dirty="0" smtClean="0"/>
              <a:t>»</a:t>
            </a:r>
            <a:endParaRPr lang="de-DE" dirty="0"/>
          </a:p>
        </p:txBody>
      </p:sp>
    </p:spTree>
    <p:extLst>
      <p:ext uri="{BB962C8B-B14F-4D97-AF65-F5344CB8AC3E}">
        <p14:creationId xmlns:p14="http://schemas.microsoft.com/office/powerpoint/2010/main" val="218019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400" dirty="0">
                <a:solidFill>
                  <a:prstClr val="black"/>
                </a:solidFill>
              </a:rPr>
              <a:t>Yves </a:t>
            </a:r>
            <a:r>
              <a:rPr lang="tr-TR" sz="2400" dirty="0" err="1">
                <a:solidFill>
                  <a:prstClr val="black"/>
                </a:solidFill>
              </a:rPr>
              <a:t>Bizeul</a:t>
            </a:r>
            <a:r>
              <a:rPr lang="tr-TR" sz="2400" dirty="0">
                <a:solidFill>
                  <a:prstClr val="black"/>
                </a:solidFill>
              </a:rPr>
              <a:t>: </a:t>
            </a:r>
            <a:r>
              <a:rPr lang="de-DE" sz="2400" dirty="0">
                <a:solidFill>
                  <a:prstClr val="black"/>
                </a:solidFill>
              </a:rPr>
              <a:t>Nationalismus, Patriotismus und Loyalität zur offenen Republik</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a:t>
            </a:r>
            <a:r>
              <a:rPr lang="de-DE" dirty="0" smtClean="0"/>
              <a:t>Die</a:t>
            </a:r>
            <a:r>
              <a:rPr lang="tr-TR" dirty="0" smtClean="0"/>
              <a:t> </a:t>
            </a:r>
            <a:r>
              <a:rPr lang="de-DE" dirty="0" smtClean="0"/>
              <a:t>modernen Republiken sind</a:t>
            </a:r>
            <a:r>
              <a:rPr lang="tr-TR" dirty="0" smtClean="0"/>
              <a:t> </a:t>
            </a:r>
            <a:r>
              <a:rPr lang="de-DE" dirty="0" smtClean="0"/>
              <a:t>nicht primär als kulturelle bzw. ethnische Einheiten verstanden wurden, sondern als nicht angestammte, politische "Gemeinschaften von Staatsbürgern". Der "</a:t>
            </a:r>
            <a:r>
              <a:rPr lang="de-DE" dirty="0" err="1" smtClean="0"/>
              <a:t>citoyen</a:t>
            </a:r>
            <a:r>
              <a:rPr lang="de-DE" dirty="0" smtClean="0"/>
              <a:t>" bzw. der "</a:t>
            </a:r>
            <a:r>
              <a:rPr lang="de-DE" dirty="0" err="1" smtClean="0"/>
              <a:t>citizen</a:t>
            </a:r>
            <a:r>
              <a:rPr lang="de-DE" dirty="0" smtClean="0"/>
              <a:t>" ist in diesem Konzept kein konkreter, in ein besonderes kulturelles bzw. soziales Umfeld eingebetteter Mensch, sondern eine juristische und politische Abstraktion.</a:t>
            </a:r>
            <a:r>
              <a:rPr lang="tr-TR" dirty="0" smtClean="0"/>
              <a:t>»</a:t>
            </a:r>
          </a:p>
          <a:p>
            <a:pPr marL="0" indent="0">
              <a:buNone/>
            </a:pPr>
            <a:endParaRPr lang="tr-TR" dirty="0"/>
          </a:p>
          <a:p>
            <a:pPr marL="0" indent="0">
              <a:buNone/>
            </a:pPr>
            <a:r>
              <a:rPr lang="tr-TR" dirty="0" smtClean="0">
                <a:sym typeface="Wingdings" panose="05000000000000000000" pitchFamily="2" charset="2"/>
              </a:rPr>
              <a:t> «</a:t>
            </a:r>
            <a:r>
              <a:rPr lang="de-DE" dirty="0" smtClean="0">
                <a:sym typeface="Wingdings" panose="05000000000000000000" pitchFamily="2" charset="2"/>
              </a:rPr>
              <a:t>Verfassungspatriotismus» (Jürgen Habermas)</a:t>
            </a:r>
            <a:endParaRPr lang="de-DE" dirty="0"/>
          </a:p>
        </p:txBody>
      </p:sp>
    </p:spTree>
    <p:extLst>
      <p:ext uri="{BB962C8B-B14F-4D97-AF65-F5344CB8AC3E}">
        <p14:creationId xmlns:p14="http://schemas.microsoft.com/office/powerpoint/2010/main" val="183701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950" y="0"/>
            <a:ext cx="6790099" cy="6858000"/>
          </a:xfrm>
          <a:prstGeom prst="rect">
            <a:avLst/>
          </a:prstGeom>
        </p:spPr>
      </p:pic>
    </p:spTree>
    <p:extLst>
      <p:ext uri="{BB962C8B-B14F-4D97-AF65-F5344CB8AC3E}">
        <p14:creationId xmlns:p14="http://schemas.microsoft.com/office/powerpoint/2010/main" val="2754694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de-DE" sz="4000" dirty="0" smtClean="0"/>
              <a:t>Das Mittelalter in der Romantik</a:t>
            </a:r>
            <a:r>
              <a:rPr lang="tr-TR" sz="4000" dirty="0" smtClean="0"/>
              <a:t> </a:t>
            </a:r>
            <a:r>
              <a:rPr lang="tr-TR" sz="4000" dirty="0" smtClean="0">
                <a:sym typeface="Wingdings" panose="05000000000000000000" pitchFamily="2" charset="2"/>
              </a:rPr>
              <a:t> </a:t>
            </a:r>
            <a:r>
              <a:rPr lang="de-DE" sz="4000" dirty="0" smtClean="0"/>
              <a:t>Nationalismus</a:t>
            </a:r>
            <a:r>
              <a:rPr lang="tr-TR" sz="4000" dirty="0" smtClean="0"/>
              <a:t>?</a:t>
            </a:r>
            <a:endParaRPr lang="de-DE" sz="4000" dirty="0"/>
          </a:p>
        </p:txBody>
      </p:sp>
      <p:sp>
        <p:nvSpPr>
          <p:cNvPr id="3" name="İçerik Yer Tutucusu 2"/>
          <p:cNvSpPr>
            <a:spLocks noGrp="1"/>
          </p:cNvSpPr>
          <p:nvPr>
            <p:ph idx="1"/>
          </p:nvPr>
        </p:nvSpPr>
        <p:spPr/>
        <p:txBody>
          <a:bodyPr>
            <a:normAutofit lnSpcReduction="10000"/>
          </a:bodyPr>
          <a:lstStyle/>
          <a:p>
            <a:endParaRPr lang="tr-TR" dirty="0" smtClean="0"/>
          </a:p>
          <a:p>
            <a:pPr>
              <a:buNone/>
            </a:pPr>
            <a:r>
              <a:rPr lang="de-DE" dirty="0" smtClean="0"/>
              <a:t>Grundstimmung: Rückzug, innere Einkehr, Passivität… wie entsteht</a:t>
            </a:r>
            <a:r>
              <a:rPr lang="tr-TR" dirty="0" smtClean="0"/>
              <a:t> </a:t>
            </a:r>
            <a:r>
              <a:rPr lang="de-DE" dirty="0" smtClean="0"/>
              <a:t>daraus die politische Strömung des Nationalismus?</a:t>
            </a:r>
          </a:p>
          <a:p>
            <a:endParaRPr lang="tr-TR" dirty="0"/>
          </a:p>
          <a:p>
            <a:pPr>
              <a:buNone/>
            </a:pPr>
            <a:r>
              <a:rPr lang="tr-TR" b="1" dirty="0" smtClean="0"/>
              <a:t>		</a:t>
            </a:r>
            <a:r>
              <a:rPr lang="tr-TR" dirty="0" smtClean="0">
                <a:sym typeface="Wingdings" pitchFamily="2" charset="2"/>
              </a:rPr>
              <a:t></a:t>
            </a:r>
            <a:r>
              <a:rPr lang="tr-TR" b="1" dirty="0" smtClean="0">
                <a:sym typeface="Wingdings" pitchFamily="2" charset="2"/>
              </a:rPr>
              <a:t> </a:t>
            </a:r>
            <a:r>
              <a:rPr lang="de-DE" b="1" dirty="0" smtClean="0"/>
              <a:t>Hinwendung zum Volkstümlichen</a:t>
            </a:r>
            <a:r>
              <a:rPr lang="tr-TR" b="1" dirty="0" smtClean="0"/>
              <a:t>:</a:t>
            </a:r>
            <a:r>
              <a:rPr lang="de-DE" dirty="0" smtClean="0"/>
              <a:t> Suche nach dem </a:t>
            </a:r>
            <a:r>
              <a:rPr lang="tr-TR" dirty="0" smtClean="0"/>
              <a:t>	</a:t>
            </a:r>
            <a:r>
              <a:rPr lang="de-DE" dirty="0" smtClean="0"/>
              <a:t>deutschen Volk (Beispiel</a:t>
            </a:r>
            <a:r>
              <a:rPr lang="tr-TR" dirty="0" smtClean="0"/>
              <a:t> </a:t>
            </a:r>
            <a:r>
              <a:rPr lang="de-DE" dirty="0" smtClean="0"/>
              <a:t>Brüder Grimm</a:t>
            </a:r>
            <a:r>
              <a:rPr lang="tr-TR" dirty="0" smtClean="0"/>
              <a:t>, </a:t>
            </a:r>
            <a:r>
              <a:rPr lang="de-DE" dirty="0" smtClean="0"/>
              <a:t>die Volksmärchen </a:t>
            </a:r>
            <a:r>
              <a:rPr lang="tr-TR" dirty="0" smtClean="0"/>
              <a:t>	</a:t>
            </a:r>
            <a:r>
              <a:rPr lang="de-DE" dirty="0" smtClean="0"/>
              <a:t>sammeln</a:t>
            </a:r>
            <a:r>
              <a:rPr lang="de-DE" dirty="0" smtClean="0"/>
              <a:t>)</a:t>
            </a:r>
            <a:r>
              <a:rPr lang="tr-TR" dirty="0" smtClean="0"/>
              <a:t>.</a:t>
            </a:r>
            <a:endParaRPr lang="tr-TR" dirty="0" smtClean="0"/>
          </a:p>
          <a:p>
            <a:pPr>
              <a:buNone/>
            </a:pPr>
            <a:r>
              <a:rPr lang="tr-TR" dirty="0" smtClean="0"/>
              <a:t>		</a:t>
            </a:r>
            <a:r>
              <a:rPr lang="tr-TR" dirty="0" smtClean="0">
                <a:sym typeface="Wingdings" pitchFamily="2" charset="2"/>
              </a:rPr>
              <a:t> </a:t>
            </a:r>
            <a:r>
              <a:rPr lang="tr-TR" dirty="0" smtClean="0"/>
              <a:t>(</a:t>
            </a:r>
            <a:r>
              <a:rPr lang="de-DE" dirty="0" smtClean="0"/>
              <a:t>Wieder-) Entdeckung der </a:t>
            </a:r>
            <a:r>
              <a:rPr lang="de-DE" b="1" dirty="0" smtClean="0"/>
              <a:t>Sagen- und Mythenwelt des </a:t>
            </a:r>
            <a:r>
              <a:rPr lang="tr-TR" b="1" dirty="0" smtClean="0"/>
              <a:t>	</a:t>
            </a:r>
            <a:r>
              <a:rPr lang="de-DE" dirty="0" smtClean="0"/>
              <a:t>(christlichen, auch des</a:t>
            </a:r>
            <a:r>
              <a:rPr lang="tr-TR" dirty="0" smtClean="0"/>
              <a:t> </a:t>
            </a:r>
            <a:r>
              <a:rPr lang="de-DE" dirty="0" smtClean="0"/>
              <a:t>vorchristlichen</a:t>
            </a:r>
            <a:r>
              <a:rPr lang="tr-TR" dirty="0" smtClean="0"/>
              <a:t> </a:t>
            </a:r>
            <a:r>
              <a:rPr lang="de-DE" dirty="0" smtClean="0"/>
              <a:t>und mythischen) </a:t>
            </a:r>
            <a:r>
              <a:rPr lang="tr-TR" dirty="0" smtClean="0"/>
              <a:t>	</a:t>
            </a:r>
            <a:r>
              <a:rPr lang="de-DE" b="1" dirty="0" smtClean="0"/>
              <a:t>Mittelalters</a:t>
            </a:r>
            <a:r>
              <a:rPr lang="tr-TR" dirty="0" smtClean="0"/>
              <a:t>.</a:t>
            </a:r>
            <a:endParaRPr lang="de-DE" dirty="0" smtClean="0"/>
          </a:p>
          <a:p>
            <a:endParaRPr lang="de-DE" dirty="0"/>
          </a:p>
        </p:txBody>
      </p:sp>
    </p:spTree>
    <p:extLst>
      <p:ext uri="{BB962C8B-B14F-4D97-AF65-F5344CB8AC3E}">
        <p14:creationId xmlns:p14="http://schemas.microsoft.com/office/powerpoint/2010/main" val="3391998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2796988" cy="6857999"/>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de-DE" dirty="0" smtClean="0"/>
              <a:t>Schloss </a:t>
            </a:r>
            <a:r>
              <a:rPr lang="de-DE" dirty="0" err="1" smtClean="0"/>
              <a:t>Neuschwanstein</a:t>
            </a:r>
            <a:r>
              <a:rPr lang="tr-TR" dirty="0" smtClean="0"/>
              <a:t>,</a:t>
            </a:r>
          </a:p>
          <a:p>
            <a:pPr marL="0" indent="0">
              <a:buNone/>
            </a:pPr>
            <a:r>
              <a:rPr lang="de-DE" dirty="0" smtClean="0"/>
              <a:t>das vorgestellte Mittelalter…</a:t>
            </a:r>
            <a:endParaRPr lang="de-D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88" y="-1"/>
            <a:ext cx="10286999" cy="6857999"/>
          </a:xfrm>
          <a:prstGeom prst="rect">
            <a:avLst/>
          </a:prstGeom>
        </p:spPr>
      </p:pic>
    </p:spTree>
    <p:extLst>
      <p:ext uri="{BB962C8B-B14F-4D97-AF65-F5344CB8AC3E}">
        <p14:creationId xmlns:p14="http://schemas.microsoft.com/office/powerpoint/2010/main" val="310400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47" y="0"/>
            <a:ext cx="10255624" cy="6840501"/>
          </a:xfrm>
          <a:prstGeom prst="rect">
            <a:avLst/>
          </a:prstGeom>
        </p:spPr>
      </p:pic>
    </p:spTree>
    <p:extLst>
      <p:ext uri="{BB962C8B-B14F-4D97-AF65-F5344CB8AC3E}">
        <p14:creationId xmlns:p14="http://schemas.microsoft.com/office/powerpoint/2010/main" val="281169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Schloss </a:t>
            </a:r>
            <a:r>
              <a:rPr lang="de-DE" dirty="0" err="1"/>
              <a:t>Neuschwanstein</a:t>
            </a:r>
            <a:endParaRPr lang="de-DE" dirty="0"/>
          </a:p>
        </p:txBody>
      </p:sp>
      <p:sp>
        <p:nvSpPr>
          <p:cNvPr id="3" name="İçerik Yer Tutucusu 2"/>
          <p:cNvSpPr>
            <a:spLocks noGrp="1"/>
          </p:cNvSpPr>
          <p:nvPr>
            <p:ph idx="1"/>
          </p:nvPr>
        </p:nvSpPr>
        <p:spPr/>
        <p:txBody>
          <a:bodyPr/>
          <a:lstStyle/>
          <a:p>
            <a:r>
              <a:rPr lang="de-DE" dirty="0"/>
              <a:t>Der Bau wurde ab 1869 für den bayerischen König Ludwig II. als idealisierte Vorstellung einer Ritterburg aus der Zeit des Mittelalters errichtet</a:t>
            </a:r>
            <a:r>
              <a:rPr lang="de-DE" dirty="0" smtClean="0"/>
              <a:t>.</a:t>
            </a:r>
            <a:endParaRPr lang="tr-TR" dirty="0" smtClean="0"/>
          </a:p>
          <a:p>
            <a:endParaRPr lang="tr-TR" dirty="0"/>
          </a:p>
          <a:p>
            <a:r>
              <a:rPr lang="de-DE" dirty="0" smtClean="0"/>
              <a:t>Sah so das Mittelalter aus? Sahen so Burgen im Mittelalter aus</a:t>
            </a:r>
            <a:r>
              <a:rPr lang="tr-TR" dirty="0" smtClean="0"/>
              <a:t>? </a:t>
            </a:r>
          </a:p>
          <a:p>
            <a:endParaRPr lang="tr-TR" dirty="0" smtClean="0"/>
          </a:p>
          <a:p>
            <a:pPr marL="0" indent="0">
              <a:buNone/>
            </a:pPr>
            <a:r>
              <a:rPr lang="tr-TR" dirty="0"/>
              <a:t>	</a:t>
            </a:r>
            <a:endParaRPr lang="de-DE" dirty="0"/>
          </a:p>
        </p:txBody>
      </p:sp>
    </p:spTree>
    <p:extLst>
      <p:ext uri="{BB962C8B-B14F-4D97-AF65-F5344CB8AC3E}">
        <p14:creationId xmlns:p14="http://schemas.microsoft.com/office/powerpoint/2010/main" val="539076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e-DE" dirty="0"/>
              <a:t>Schloss </a:t>
            </a:r>
            <a:r>
              <a:rPr lang="de-DE" dirty="0" err="1"/>
              <a:t>Neuschwanstein</a:t>
            </a:r>
            <a:endParaRPr lang="de-DE" dirty="0"/>
          </a:p>
        </p:txBody>
      </p:sp>
      <p:sp>
        <p:nvSpPr>
          <p:cNvPr id="3" name="İçerik Yer Tutucusu 2"/>
          <p:cNvSpPr>
            <a:spLocks noGrp="1"/>
          </p:cNvSpPr>
          <p:nvPr>
            <p:ph idx="1"/>
          </p:nvPr>
        </p:nvSpPr>
        <p:spPr/>
        <p:txBody>
          <a:bodyPr/>
          <a:lstStyle/>
          <a:p>
            <a:r>
              <a:rPr lang="de-DE" dirty="0"/>
              <a:t>Der Bau wurde ab 1869 für den bayerischen König Ludwig II. als idealisierte Vorstellung einer Ritterburg aus der Zeit des Mittelalters errichtet</a:t>
            </a:r>
            <a:r>
              <a:rPr lang="de-DE" dirty="0" smtClean="0"/>
              <a:t>.</a:t>
            </a:r>
            <a:endParaRPr lang="tr-TR" dirty="0" smtClean="0"/>
          </a:p>
          <a:p>
            <a:endParaRPr lang="tr-TR" dirty="0"/>
          </a:p>
          <a:p>
            <a:r>
              <a:rPr lang="de-DE" dirty="0" smtClean="0"/>
              <a:t>Sah so das Mittelalter aus? Sahen so Burgen im Mittelalter aus</a:t>
            </a:r>
            <a:r>
              <a:rPr lang="tr-TR" dirty="0" smtClean="0"/>
              <a:t>? </a:t>
            </a:r>
          </a:p>
          <a:p>
            <a:endParaRPr lang="tr-TR" dirty="0" smtClean="0"/>
          </a:p>
          <a:p>
            <a:pPr marL="0" indent="0">
              <a:buNone/>
            </a:pPr>
            <a:r>
              <a:rPr lang="tr-TR" dirty="0"/>
              <a:t>	</a:t>
            </a:r>
            <a:r>
              <a:rPr lang="tr-TR" dirty="0" smtClean="0">
                <a:sym typeface="Wingdings" panose="05000000000000000000" pitchFamily="2" charset="2"/>
              </a:rPr>
              <a:t> </a:t>
            </a:r>
            <a:r>
              <a:rPr lang="de-DE" dirty="0" smtClean="0"/>
              <a:t>Nein… Es handelt sich um ein Idealbild, um ein romantisch-</a:t>
            </a:r>
            <a:r>
              <a:rPr lang="tr-TR" dirty="0" smtClean="0"/>
              <a:t>	</a:t>
            </a:r>
            <a:r>
              <a:rPr lang="de-DE" dirty="0" smtClean="0"/>
              <a:t>verklärtes Bild vom Mittelalter, in das man im 19. Jhd. </a:t>
            </a:r>
            <a:r>
              <a:rPr lang="tr-TR" dirty="0" smtClean="0"/>
              <a:t>d</a:t>
            </a:r>
            <a:r>
              <a:rPr lang="de-DE" dirty="0" err="1" smtClean="0"/>
              <a:t>ie</a:t>
            </a:r>
            <a:r>
              <a:rPr lang="de-DE" dirty="0" smtClean="0"/>
              <a:t> </a:t>
            </a:r>
            <a:r>
              <a:rPr lang="tr-TR" dirty="0" smtClean="0"/>
              <a:t>	</a:t>
            </a:r>
            <a:r>
              <a:rPr lang="de-DE" dirty="0" smtClean="0"/>
              <a:t>deutsche Geschichte hineinphantasiert hat.</a:t>
            </a:r>
            <a:endParaRPr lang="de-DE" dirty="0"/>
          </a:p>
        </p:txBody>
      </p:sp>
    </p:spTree>
    <p:extLst>
      <p:ext uri="{BB962C8B-B14F-4D97-AF65-F5344CB8AC3E}">
        <p14:creationId xmlns:p14="http://schemas.microsoft.com/office/powerpoint/2010/main" val="310711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2155329"/>
            <a:ext cx="7048500" cy="4702671"/>
          </a:xfrm>
          <a:prstGeom prst="rect">
            <a:avLst/>
          </a:prstGeom>
        </p:spPr>
      </p:pic>
      <p:sp>
        <p:nvSpPr>
          <p:cNvPr id="10" name="İçerik Yer Tutucusu 9"/>
          <p:cNvSpPr>
            <a:spLocks noGrp="1"/>
          </p:cNvSpPr>
          <p:nvPr>
            <p:ph idx="1"/>
          </p:nvPr>
        </p:nvSpPr>
        <p:spPr>
          <a:xfrm>
            <a:off x="5143500" y="0"/>
            <a:ext cx="7048500" cy="2155329"/>
          </a:xfrm>
        </p:spPr>
        <p:txBody>
          <a:bodyPr/>
          <a:lstStyle/>
          <a:p>
            <a:pPr marL="0" indent="0" algn="ctr">
              <a:buNone/>
            </a:pPr>
            <a:endParaRPr lang="tr-TR" dirty="0" smtClean="0"/>
          </a:p>
          <a:p>
            <a:pPr marL="0" indent="0" algn="ctr">
              <a:buNone/>
            </a:pPr>
            <a:r>
              <a:rPr lang="de-DE" dirty="0" smtClean="0"/>
              <a:t>Beispiel für eine mittelalterliche Burg: </a:t>
            </a:r>
          </a:p>
          <a:p>
            <a:pPr marL="0" indent="0" algn="ctr">
              <a:buNone/>
            </a:pPr>
            <a:r>
              <a:rPr lang="de-DE" dirty="0" err="1" smtClean="0"/>
              <a:t>Veste</a:t>
            </a:r>
            <a:r>
              <a:rPr lang="de-DE" dirty="0" smtClean="0"/>
              <a:t> Coburg, ursprünglich erbaut im 10. Jahrhundert</a:t>
            </a:r>
            <a:endParaRPr lang="de-DE" dirty="0"/>
          </a:p>
        </p:txBody>
      </p:sp>
    </p:spTree>
    <p:extLst>
      <p:ext uri="{BB962C8B-B14F-4D97-AF65-F5344CB8AC3E}">
        <p14:creationId xmlns:p14="http://schemas.microsoft.com/office/powerpoint/2010/main" val="218544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Nationalismus </a:t>
            </a:r>
            <a:r>
              <a:rPr lang="de-DE" dirty="0" smtClean="0"/>
              <a:t>und Mythos</a:t>
            </a:r>
            <a:endParaRPr lang="de-DE" dirty="0"/>
          </a:p>
        </p:txBody>
      </p:sp>
      <p:sp>
        <p:nvSpPr>
          <p:cNvPr id="3" name="İçerik Yer Tutucusu 2"/>
          <p:cNvSpPr>
            <a:spLocks noGrp="1"/>
          </p:cNvSpPr>
          <p:nvPr>
            <p:ph idx="1"/>
          </p:nvPr>
        </p:nvSpPr>
        <p:spPr/>
        <p:txBody>
          <a:bodyPr>
            <a:normAutofit/>
          </a:bodyPr>
          <a:lstStyle/>
          <a:p>
            <a:pPr marL="0" indent="0">
              <a:buNone/>
            </a:pPr>
            <a:r>
              <a:rPr lang="de-DE" dirty="0" smtClean="0"/>
              <a:t>Gründungsmythen sorgen </a:t>
            </a:r>
            <a:r>
              <a:rPr lang="de-DE" dirty="0"/>
              <a:t>für die </a:t>
            </a:r>
            <a:r>
              <a:rPr lang="de-DE" b="1" dirty="0"/>
              <a:t>Legitimierung und historische Einordnung </a:t>
            </a:r>
            <a:r>
              <a:rPr lang="de-DE" dirty="0" smtClean="0"/>
              <a:t>von</a:t>
            </a:r>
            <a:r>
              <a:rPr lang="tr-TR" dirty="0" smtClean="0"/>
              <a:t> </a:t>
            </a:r>
            <a:r>
              <a:rPr lang="de-DE" dirty="0" smtClean="0"/>
              <a:t>neu </a:t>
            </a:r>
            <a:r>
              <a:rPr lang="de-DE" dirty="0"/>
              <a:t>entstehenden </a:t>
            </a:r>
            <a:r>
              <a:rPr lang="de-DE" dirty="0" smtClean="0"/>
              <a:t>Nationen</a:t>
            </a:r>
            <a:r>
              <a:rPr lang="tr-TR" dirty="0" smtClean="0"/>
              <a:t>. </a:t>
            </a:r>
            <a:endParaRPr lang="tr-TR" dirty="0" smtClean="0"/>
          </a:p>
          <a:p>
            <a:pPr marL="0" indent="0">
              <a:buNone/>
            </a:pPr>
            <a:r>
              <a:rPr lang="tr-TR" dirty="0" smtClean="0">
                <a:sym typeface="Wingdings" panose="05000000000000000000" pitchFamily="2" charset="2"/>
              </a:rPr>
              <a:t>	 </a:t>
            </a:r>
            <a:r>
              <a:rPr lang="de-DE" dirty="0" smtClean="0"/>
              <a:t>Beispiel</a:t>
            </a:r>
            <a:r>
              <a:rPr lang="tr-TR" dirty="0" smtClean="0"/>
              <a:t> </a:t>
            </a:r>
            <a:r>
              <a:rPr lang="de-DE" dirty="0" smtClean="0"/>
              <a:t>BRD</a:t>
            </a:r>
            <a:r>
              <a:rPr lang="tr-TR" dirty="0"/>
              <a:t>:</a:t>
            </a:r>
            <a:r>
              <a:rPr lang="de-DE" dirty="0" smtClean="0"/>
              <a:t> Entstanden aus dem Dunkel des </a:t>
            </a:r>
            <a:r>
              <a:rPr lang="tr-TR" dirty="0" smtClean="0"/>
              <a:t>	</a:t>
            </a:r>
            <a:r>
              <a:rPr lang="de-DE" dirty="0" smtClean="0"/>
              <a:t>Nationalsozialismus, auf dem Boden des Grundgesetzes, in der </a:t>
            </a:r>
            <a:r>
              <a:rPr lang="tr-TR" dirty="0" smtClean="0"/>
              <a:t>	</a:t>
            </a:r>
            <a:r>
              <a:rPr lang="de-DE" dirty="0" smtClean="0"/>
              <a:t>Tradition der Aufklärung und Klassik = mit universalem </a:t>
            </a:r>
            <a:r>
              <a:rPr lang="tr-TR" dirty="0" smtClean="0"/>
              <a:t>	</a:t>
            </a:r>
            <a:r>
              <a:rPr lang="de-DE" dirty="0" smtClean="0"/>
              <a:t>Bezugspunkt</a:t>
            </a:r>
            <a:r>
              <a:rPr lang="tr-TR" dirty="0" smtClean="0"/>
              <a:t>.</a:t>
            </a:r>
            <a:endParaRPr lang="de-DE" dirty="0" smtClean="0"/>
          </a:p>
          <a:p>
            <a:pPr marL="0" indent="0">
              <a:buNone/>
            </a:pPr>
            <a:r>
              <a:rPr lang="tr-TR" dirty="0" smtClean="0">
                <a:sym typeface="Wingdings" panose="05000000000000000000" pitchFamily="2" charset="2"/>
              </a:rPr>
              <a:t>	 </a:t>
            </a:r>
            <a:r>
              <a:rPr lang="de-DE" dirty="0" smtClean="0"/>
              <a:t>Beispiel Kaiserreich</a:t>
            </a:r>
            <a:r>
              <a:rPr lang="tr-TR" dirty="0" smtClean="0"/>
              <a:t>:</a:t>
            </a:r>
            <a:r>
              <a:rPr lang="de-DE" dirty="0" smtClean="0"/>
              <a:t> Folgend auf ein tausendjähriges </a:t>
            </a:r>
            <a:r>
              <a:rPr lang="tr-TR" dirty="0" smtClean="0"/>
              <a:t>	</a:t>
            </a:r>
            <a:r>
              <a:rPr lang="de-DE" dirty="0" smtClean="0"/>
              <a:t>deutsches Reich, mit dem deutschen Hochmittelalter (Stauffer, </a:t>
            </a:r>
            <a:r>
              <a:rPr lang="tr-TR" dirty="0" smtClean="0"/>
              <a:t>	</a:t>
            </a:r>
            <a:r>
              <a:rPr lang="de-DE" dirty="0" smtClean="0"/>
              <a:t>Ritter-Kultur, Sagen wie z.B. Der Ring des Nibelungen, Parzival) = </a:t>
            </a:r>
            <a:r>
              <a:rPr lang="tr-TR" dirty="0" smtClean="0"/>
              <a:t>	</a:t>
            </a:r>
            <a:r>
              <a:rPr lang="de-DE" dirty="0" smtClean="0"/>
              <a:t>mit völkischem </a:t>
            </a:r>
            <a:r>
              <a:rPr lang="de-DE" dirty="0" smtClean="0"/>
              <a:t>Bezugspunkt</a:t>
            </a:r>
            <a:r>
              <a:rPr lang="tr-TR" dirty="0" smtClean="0"/>
              <a:t>.</a:t>
            </a:r>
            <a:endParaRPr lang="de-DE" dirty="0"/>
          </a:p>
        </p:txBody>
      </p:sp>
    </p:spTree>
    <p:extLst>
      <p:ext uri="{BB962C8B-B14F-4D97-AF65-F5344CB8AC3E}">
        <p14:creationId xmlns:p14="http://schemas.microsoft.com/office/powerpoint/2010/main" val="2036966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Kontinuität des Reiches</a:t>
            </a:r>
            <a:endParaRPr lang="de-DE" dirty="0"/>
          </a:p>
        </p:txBody>
      </p:sp>
      <p:sp>
        <p:nvSpPr>
          <p:cNvPr id="3" name="İçerik Yer Tutucusu 2"/>
          <p:cNvSpPr>
            <a:spLocks noGrp="1"/>
          </p:cNvSpPr>
          <p:nvPr>
            <p:ph idx="1"/>
          </p:nvPr>
        </p:nvSpPr>
        <p:spPr/>
        <p:txBody>
          <a:bodyPr/>
          <a:lstStyle/>
          <a:p>
            <a:r>
              <a:rPr lang="de-DE" dirty="0" smtClean="0"/>
              <a:t>Gründungsmythos </a:t>
            </a:r>
            <a:r>
              <a:rPr lang="de-DE" dirty="0" smtClean="0">
                <a:sym typeface="Wingdings" panose="05000000000000000000" pitchFamily="2" charset="2"/>
              </a:rPr>
              <a:t> Direkte Anbindung an das HRRDN, welches wiederum via </a:t>
            </a:r>
            <a:r>
              <a:rPr lang="de-DE" i="1" dirty="0" err="1" smtClean="0">
                <a:sym typeface="Wingdings" panose="05000000000000000000" pitchFamily="2" charset="2"/>
              </a:rPr>
              <a:t>translatio</a:t>
            </a:r>
            <a:r>
              <a:rPr lang="de-DE" i="1" dirty="0" smtClean="0">
                <a:sym typeface="Wingdings" panose="05000000000000000000" pitchFamily="2" charset="2"/>
              </a:rPr>
              <a:t> </a:t>
            </a:r>
            <a:r>
              <a:rPr lang="de-DE" i="1" dirty="0" err="1" smtClean="0">
                <a:sym typeface="Wingdings" panose="05000000000000000000" pitchFamily="2" charset="2"/>
              </a:rPr>
              <a:t>imperii</a:t>
            </a:r>
            <a:r>
              <a:rPr lang="de-DE" i="1" dirty="0" smtClean="0">
                <a:sym typeface="Wingdings" panose="05000000000000000000" pitchFamily="2" charset="2"/>
              </a:rPr>
              <a:t> </a:t>
            </a:r>
            <a:r>
              <a:rPr lang="de-DE" dirty="0" smtClean="0">
                <a:sym typeface="Wingdings" panose="05000000000000000000" pitchFamily="2" charset="2"/>
              </a:rPr>
              <a:t>identisch war mit dem RR</a:t>
            </a:r>
          </a:p>
          <a:p>
            <a:r>
              <a:rPr lang="de-DE" dirty="0" smtClean="0">
                <a:sym typeface="Wingdings" panose="05000000000000000000" pitchFamily="2" charset="2"/>
              </a:rPr>
              <a:t>Wo zeigte sich dieses Selbstverständnis? Wo finden sich die Insignien von</a:t>
            </a:r>
            <a:r>
              <a:rPr lang="tr-TR" dirty="0" smtClean="0">
                <a:sym typeface="Wingdings" panose="05000000000000000000" pitchFamily="2" charset="2"/>
              </a:rPr>
              <a:t> </a:t>
            </a:r>
            <a:r>
              <a:rPr lang="de-DE" dirty="0" smtClean="0">
                <a:sym typeface="Wingdings" panose="05000000000000000000" pitchFamily="2" charset="2"/>
              </a:rPr>
              <a:t>Macht und das Eigenbild einer Nation / eines Staates</a:t>
            </a:r>
            <a:r>
              <a:rPr lang="tr-TR" dirty="0" smtClean="0">
                <a:sym typeface="Wingdings" panose="05000000000000000000" pitchFamily="2" charset="2"/>
              </a:rPr>
              <a:t>?</a:t>
            </a:r>
          </a:p>
        </p:txBody>
      </p:sp>
    </p:spTree>
    <p:extLst>
      <p:ext uri="{BB962C8B-B14F-4D97-AF65-F5344CB8AC3E}">
        <p14:creationId xmlns:p14="http://schemas.microsoft.com/office/powerpoint/2010/main" val="1992177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Kontinuität des Reiches</a:t>
            </a:r>
            <a:endParaRPr lang="de-DE" dirty="0"/>
          </a:p>
        </p:txBody>
      </p:sp>
      <p:sp>
        <p:nvSpPr>
          <p:cNvPr id="3" name="İçerik Yer Tutucusu 2"/>
          <p:cNvSpPr>
            <a:spLocks noGrp="1"/>
          </p:cNvSpPr>
          <p:nvPr>
            <p:ph idx="1"/>
          </p:nvPr>
        </p:nvSpPr>
        <p:spPr/>
        <p:txBody>
          <a:bodyPr/>
          <a:lstStyle/>
          <a:p>
            <a:r>
              <a:rPr lang="de-DE" dirty="0" smtClean="0"/>
              <a:t>Gründungsmythos </a:t>
            </a:r>
            <a:r>
              <a:rPr lang="de-DE" dirty="0" smtClean="0">
                <a:sym typeface="Wingdings" panose="05000000000000000000" pitchFamily="2" charset="2"/>
              </a:rPr>
              <a:t> Direkte Anbindung an das HRRDN, welches wiederum via </a:t>
            </a:r>
            <a:r>
              <a:rPr lang="de-DE" i="1" dirty="0" err="1" smtClean="0">
                <a:sym typeface="Wingdings" panose="05000000000000000000" pitchFamily="2" charset="2"/>
              </a:rPr>
              <a:t>translatio</a:t>
            </a:r>
            <a:r>
              <a:rPr lang="de-DE" i="1" dirty="0" smtClean="0">
                <a:sym typeface="Wingdings" panose="05000000000000000000" pitchFamily="2" charset="2"/>
              </a:rPr>
              <a:t> </a:t>
            </a:r>
            <a:r>
              <a:rPr lang="de-DE" i="1" dirty="0" err="1" smtClean="0">
                <a:sym typeface="Wingdings" panose="05000000000000000000" pitchFamily="2" charset="2"/>
              </a:rPr>
              <a:t>imperii</a:t>
            </a:r>
            <a:r>
              <a:rPr lang="de-DE" i="1" dirty="0" smtClean="0">
                <a:sym typeface="Wingdings" panose="05000000000000000000" pitchFamily="2" charset="2"/>
              </a:rPr>
              <a:t> </a:t>
            </a:r>
            <a:r>
              <a:rPr lang="de-DE" dirty="0" smtClean="0">
                <a:sym typeface="Wingdings" panose="05000000000000000000" pitchFamily="2" charset="2"/>
              </a:rPr>
              <a:t>identisch war mit dem RR</a:t>
            </a:r>
          </a:p>
          <a:p>
            <a:r>
              <a:rPr lang="de-DE" dirty="0" smtClean="0">
                <a:sym typeface="Wingdings" panose="05000000000000000000" pitchFamily="2" charset="2"/>
              </a:rPr>
              <a:t>Wo zeigte sich dieses Selbstverständnis? Wo finden sich die Insignien von</a:t>
            </a:r>
            <a:r>
              <a:rPr lang="tr-TR" dirty="0" smtClean="0">
                <a:sym typeface="Wingdings" panose="05000000000000000000" pitchFamily="2" charset="2"/>
              </a:rPr>
              <a:t> </a:t>
            </a:r>
            <a:r>
              <a:rPr lang="de-DE" dirty="0" smtClean="0">
                <a:sym typeface="Wingdings" panose="05000000000000000000" pitchFamily="2" charset="2"/>
              </a:rPr>
              <a:t>Macht und das Eigenbild einer Nation / eines Staates</a:t>
            </a:r>
            <a:r>
              <a:rPr lang="tr-TR" dirty="0" smtClean="0">
                <a:sym typeface="Wingdings" panose="05000000000000000000" pitchFamily="2" charset="2"/>
              </a:rPr>
              <a:t>?</a:t>
            </a:r>
          </a:p>
          <a:p>
            <a:endParaRPr lang="tr-TR" dirty="0" smtClean="0">
              <a:sym typeface="Wingdings" panose="05000000000000000000" pitchFamily="2" charset="2"/>
            </a:endParaRPr>
          </a:p>
          <a:p>
            <a:pPr marL="0" indent="0">
              <a:buNone/>
            </a:pPr>
            <a:r>
              <a:rPr lang="tr-TR" dirty="0">
                <a:sym typeface="Wingdings" panose="05000000000000000000" pitchFamily="2" charset="2"/>
              </a:rPr>
              <a:t>	</a:t>
            </a:r>
            <a:r>
              <a:rPr lang="tr-TR" dirty="0" smtClean="0">
                <a:sym typeface="Wingdings" panose="05000000000000000000" pitchFamily="2" charset="2"/>
              </a:rPr>
              <a:t> </a:t>
            </a:r>
            <a:r>
              <a:rPr lang="de-DE" dirty="0" smtClean="0">
                <a:sym typeface="Wingdings" panose="05000000000000000000" pitchFamily="2" charset="2"/>
              </a:rPr>
              <a:t>Darstellung auf Münzen, Wappen, Flaggen usw. </a:t>
            </a:r>
          </a:p>
          <a:p>
            <a:pPr marL="0" indent="0">
              <a:buNone/>
            </a:pPr>
            <a:r>
              <a:rPr lang="de-DE" dirty="0" smtClean="0">
                <a:sym typeface="Wingdings" panose="05000000000000000000" pitchFamily="2" charset="2"/>
              </a:rPr>
              <a:t>	 Was wurde insbesondere dargestellt? Und findet sich auch 	heute</a:t>
            </a:r>
            <a:r>
              <a:rPr lang="tr-TR" dirty="0" smtClean="0">
                <a:sym typeface="Wingdings" panose="05000000000000000000" pitchFamily="2" charset="2"/>
              </a:rPr>
              <a:t> </a:t>
            </a:r>
            <a:r>
              <a:rPr lang="de-DE" dirty="0" smtClean="0">
                <a:sym typeface="Wingdings" panose="05000000000000000000" pitchFamily="2" charset="2"/>
              </a:rPr>
              <a:t>noch im Staatswappen, auf dem Reisepass usw. Der BRD?</a:t>
            </a:r>
          </a:p>
          <a:p>
            <a:pPr marL="0" indent="0">
              <a:buNone/>
            </a:pPr>
            <a:r>
              <a:rPr lang="de-DE" dirty="0" smtClean="0">
                <a:sym typeface="Wingdings" panose="05000000000000000000" pitchFamily="2" charset="2"/>
              </a:rPr>
              <a:t>	</a:t>
            </a:r>
            <a:endParaRPr lang="de-DE" dirty="0"/>
          </a:p>
        </p:txBody>
      </p:sp>
    </p:spTree>
    <p:extLst>
      <p:ext uri="{BB962C8B-B14F-4D97-AF65-F5344CB8AC3E}">
        <p14:creationId xmlns:p14="http://schemas.microsoft.com/office/powerpoint/2010/main" val="1531554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Kontinuität des Reiches</a:t>
            </a:r>
            <a:endParaRPr lang="de-DE" dirty="0"/>
          </a:p>
        </p:txBody>
      </p:sp>
      <p:sp>
        <p:nvSpPr>
          <p:cNvPr id="3" name="İçerik Yer Tutucusu 2"/>
          <p:cNvSpPr>
            <a:spLocks noGrp="1"/>
          </p:cNvSpPr>
          <p:nvPr>
            <p:ph idx="1"/>
          </p:nvPr>
        </p:nvSpPr>
        <p:spPr/>
        <p:txBody>
          <a:bodyPr/>
          <a:lstStyle/>
          <a:p>
            <a:r>
              <a:rPr lang="de-DE" dirty="0" smtClean="0"/>
              <a:t>Gründungsmythos </a:t>
            </a:r>
            <a:r>
              <a:rPr lang="de-DE" dirty="0" smtClean="0">
                <a:sym typeface="Wingdings" panose="05000000000000000000" pitchFamily="2" charset="2"/>
              </a:rPr>
              <a:t> Direkte Anbindung an das HRRDN, welches wiederum via </a:t>
            </a:r>
            <a:r>
              <a:rPr lang="de-DE" i="1" dirty="0" err="1" smtClean="0">
                <a:sym typeface="Wingdings" panose="05000000000000000000" pitchFamily="2" charset="2"/>
              </a:rPr>
              <a:t>translatio</a:t>
            </a:r>
            <a:r>
              <a:rPr lang="de-DE" i="1" dirty="0" smtClean="0">
                <a:sym typeface="Wingdings" panose="05000000000000000000" pitchFamily="2" charset="2"/>
              </a:rPr>
              <a:t> </a:t>
            </a:r>
            <a:r>
              <a:rPr lang="de-DE" i="1" dirty="0" err="1" smtClean="0">
                <a:sym typeface="Wingdings" panose="05000000000000000000" pitchFamily="2" charset="2"/>
              </a:rPr>
              <a:t>imperii</a:t>
            </a:r>
            <a:r>
              <a:rPr lang="de-DE" i="1" dirty="0" smtClean="0">
                <a:sym typeface="Wingdings" panose="05000000000000000000" pitchFamily="2" charset="2"/>
              </a:rPr>
              <a:t> </a:t>
            </a:r>
            <a:r>
              <a:rPr lang="de-DE" dirty="0" smtClean="0">
                <a:sym typeface="Wingdings" panose="05000000000000000000" pitchFamily="2" charset="2"/>
              </a:rPr>
              <a:t>identisch war mit dem RR</a:t>
            </a:r>
          </a:p>
          <a:p>
            <a:r>
              <a:rPr lang="de-DE" dirty="0" smtClean="0">
                <a:sym typeface="Wingdings" panose="05000000000000000000" pitchFamily="2" charset="2"/>
              </a:rPr>
              <a:t>Wo zeigte sich dieses Selbstverständnis? Wo finden sich die Insignien von</a:t>
            </a:r>
            <a:r>
              <a:rPr lang="tr-TR" dirty="0" smtClean="0">
                <a:sym typeface="Wingdings" panose="05000000000000000000" pitchFamily="2" charset="2"/>
              </a:rPr>
              <a:t> </a:t>
            </a:r>
            <a:r>
              <a:rPr lang="de-DE" dirty="0" smtClean="0">
                <a:sym typeface="Wingdings" panose="05000000000000000000" pitchFamily="2" charset="2"/>
              </a:rPr>
              <a:t>Macht und das Eigenbild einer Nation / eines Staates</a:t>
            </a:r>
            <a:r>
              <a:rPr lang="tr-TR" dirty="0" smtClean="0">
                <a:sym typeface="Wingdings" panose="05000000000000000000" pitchFamily="2" charset="2"/>
              </a:rPr>
              <a:t>?</a:t>
            </a:r>
          </a:p>
          <a:p>
            <a:endParaRPr lang="tr-TR" dirty="0" smtClean="0">
              <a:sym typeface="Wingdings" panose="05000000000000000000" pitchFamily="2" charset="2"/>
            </a:endParaRPr>
          </a:p>
          <a:p>
            <a:pPr marL="0" indent="0">
              <a:buNone/>
            </a:pPr>
            <a:r>
              <a:rPr lang="tr-TR">
                <a:sym typeface="Wingdings" panose="05000000000000000000" pitchFamily="2" charset="2"/>
              </a:rPr>
              <a:t>	</a:t>
            </a:r>
            <a:r>
              <a:rPr lang="tr-TR" smtClean="0">
                <a:sym typeface="Wingdings" panose="05000000000000000000" pitchFamily="2" charset="2"/>
              </a:rPr>
              <a:t> </a:t>
            </a:r>
            <a:r>
              <a:rPr lang="de-DE" smtClean="0">
                <a:sym typeface="Wingdings" panose="05000000000000000000" pitchFamily="2" charset="2"/>
              </a:rPr>
              <a:t>Darstellung auf Münzen, Wappen, Flaggen usw. </a:t>
            </a:r>
          </a:p>
          <a:p>
            <a:pPr marL="0" indent="0">
              <a:buNone/>
            </a:pPr>
            <a:r>
              <a:rPr lang="de-DE" smtClean="0">
                <a:sym typeface="Wingdings" panose="05000000000000000000" pitchFamily="2" charset="2"/>
              </a:rPr>
              <a:t>	 Was wurde insbesondere dargestellt? Und findet sich auch 	heute</a:t>
            </a:r>
            <a:r>
              <a:rPr lang="tr-TR" smtClean="0">
                <a:sym typeface="Wingdings" panose="05000000000000000000" pitchFamily="2" charset="2"/>
              </a:rPr>
              <a:t> </a:t>
            </a:r>
            <a:r>
              <a:rPr lang="de-DE" smtClean="0">
                <a:sym typeface="Wingdings" panose="05000000000000000000" pitchFamily="2" charset="2"/>
              </a:rPr>
              <a:t>noch im Staatswappen, auf dem Reisepass usw. Der BRD?</a:t>
            </a:r>
          </a:p>
          <a:p>
            <a:pPr marL="0" indent="0">
              <a:buNone/>
            </a:pPr>
            <a:r>
              <a:rPr lang="de-DE" smtClean="0">
                <a:sym typeface="Wingdings" panose="05000000000000000000" pitchFamily="2" charset="2"/>
              </a:rPr>
              <a:t>	 Der Reichsadler</a:t>
            </a:r>
            <a:endParaRPr lang="de-DE" dirty="0"/>
          </a:p>
        </p:txBody>
      </p:sp>
    </p:spTree>
    <p:extLst>
      <p:ext uri="{BB962C8B-B14F-4D97-AF65-F5344CB8AC3E}">
        <p14:creationId xmlns:p14="http://schemas.microsoft.com/office/powerpoint/2010/main" val="161060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in Deutschland</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de-DE" dirty="0" smtClean="0"/>
              <a:t>Wer könnte etwas gegen Nationalbewegungen haben? </a:t>
            </a:r>
            <a:endParaRPr lang="de-DE" dirty="0"/>
          </a:p>
        </p:txBody>
      </p:sp>
    </p:spTree>
    <p:extLst>
      <p:ext uri="{BB962C8B-B14F-4D97-AF65-F5344CB8AC3E}">
        <p14:creationId xmlns:p14="http://schemas.microsoft.com/office/powerpoint/2010/main" val="884071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515600" cy="960120"/>
          </a:xfrm>
        </p:spPr>
        <p:txBody>
          <a:bodyPr/>
          <a:lstStyle/>
          <a:p>
            <a:pPr algn="ctr"/>
            <a:r>
              <a:rPr lang="de-DE" dirty="0" smtClean="0"/>
              <a:t>Der Reichsadler</a:t>
            </a:r>
            <a:endParaRPr lang="de-DE" dirty="0"/>
          </a:p>
        </p:txBody>
      </p:sp>
      <p:sp>
        <p:nvSpPr>
          <p:cNvPr id="3" name="İçerik Yer Tutucusu 2"/>
          <p:cNvSpPr>
            <a:spLocks noGrp="1"/>
          </p:cNvSpPr>
          <p:nvPr>
            <p:ph idx="1"/>
          </p:nvPr>
        </p:nvSpPr>
        <p:spPr>
          <a:xfrm>
            <a:off x="548640" y="1249680"/>
            <a:ext cx="8732520" cy="5608320"/>
          </a:xfrm>
        </p:spPr>
        <p:txBody>
          <a:bodyPr>
            <a:normAutofit/>
          </a:bodyPr>
          <a:lstStyle/>
          <a:p>
            <a:r>
              <a:rPr lang="tr-TR" dirty="0" smtClean="0"/>
              <a:t>Der </a:t>
            </a:r>
            <a:r>
              <a:rPr lang="de-DE" dirty="0" smtClean="0"/>
              <a:t>Reichsadler</a:t>
            </a:r>
            <a:r>
              <a:rPr lang="tr-TR" dirty="0" smtClean="0"/>
              <a:t> im RR </a:t>
            </a:r>
            <a:r>
              <a:rPr lang="de-DE" dirty="0" smtClean="0"/>
              <a:t>bezieht sich auf die herrschaftliche Befehlsgewalt als solche, das Imperium, und nicht auf die Person oder die Dynastie des Herrschers</a:t>
            </a:r>
            <a:r>
              <a:rPr lang="tr-TR" dirty="0" smtClean="0"/>
              <a:t>. </a:t>
            </a:r>
            <a:endParaRPr lang="tr-TR" dirty="0"/>
          </a:p>
          <a:p>
            <a:endParaRPr lang="tr-TR" dirty="0" smtClean="0"/>
          </a:p>
          <a:p>
            <a:r>
              <a:rPr lang="de-DE" dirty="0" smtClean="0"/>
              <a:t>Das Frankenreich übernahm – neben anderen antiken Symbolen – den römischen Adler als Herrschaftszeichen, um </a:t>
            </a:r>
            <a:r>
              <a:rPr lang="de-DE" dirty="0" err="1" smtClean="0"/>
              <a:t>legitimatorisch</a:t>
            </a:r>
            <a:r>
              <a:rPr lang="de-DE" dirty="0" smtClean="0"/>
              <a:t> das fränkische Kaisertum als lineare Fortsetzung des römischen Kaisertums darzustellen.</a:t>
            </a:r>
            <a:endParaRPr lang="tr-TR" dirty="0" smtClean="0"/>
          </a:p>
          <a:p>
            <a:endParaRPr lang="tr-TR" dirty="0" smtClean="0"/>
          </a:p>
          <a:p>
            <a:r>
              <a:rPr lang="de-DE" dirty="0" smtClean="0"/>
              <a:t>Reichsbanner des Heiligen Römischen Reiches (von 1400 bis 1806 in Verwendung) </a:t>
            </a: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335" y="1"/>
            <a:ext cx="2653665" cy="2667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279" y="2667001"/>
            <a:ext cx="2009775" cy="218122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1160" y="4917440"/>
            <a:ext cx="2910840" cy="1940560"/>
          </a:xfrm>
          <a:prstGeom prst="rect">
            <a:avLst/>
          </a:prstGeom>
        </p:spPr>
      </p:pic>
    </p:spTree>
    <p:extLst>
      <p:ext uri="{BB962C8B-B14F-4D97-AF65-F5344CB8AC3E}">
        <p14:creationId xmlns:p14="http://schemas.microsoft.com/office/powerpoint/2010/main" val="81256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77239"/>
            <a:ext cx="8793480" cy="5399723"/>
          </a:xfrm>
        </p:spPr>
        <p:txBody>
          <a:bodyPr/>
          <a:lstStyle/>
          <a:p>
            <a:r>
              <a:rPr lang="de-DE" dirty="0" smtClean="0"/>
              <a:t>Wappen des Deutschen Bundes ab 1848</a:t>
            </a:r>
          </a:p>
          <a:p>
            <a:endParaRPr lang="tr-TR" dirty="0" smtClean="0"/>
          </a:p>
          <a:p>
            <a:endParaRPr lang="tr-TR" dirty="0" smtClean="0"/>
          </a:p>
          <a:p>
            <a:endParaRPr lang="tr-TR" dirty="0"/>
          </a:p>
          <a:p>
            <a:r>
              <a:rPr lang="de-DE" dirty="0" smtClean="0"/>
              <a:t>Hoheitszeichen des Deutschen Kaiserreiches (1871–1918)</a:t>
            </a:r>
            <a:endParaRPr lang="tr-TR" dirty="0" smtClean="0"/>
          </a:p>
          <a:p>
            <a:endParaRPr lang="tr-TR" dirty="0"/>
          </a:p>
          <a:p>
            <a:r>
              <a:rPr lang="de-DE" dirty="0" smtClean="0"/>
              <a:t>Reichsadler unter den Nationalsozialisten</a:t>
            </a:r>
            <a:endParaRPr lang="tr-TR" dirty="0" smtClean="0"/>
          </a:p>
          <a:p>
            <a:endParaRPr lang="tr-TR" dirty="0"/>
          </a:p>
          <a:p>
            <a:endParaRPr lang="tr-TR" dirty="0" smtClean="0"/>
          </a:p>
          <a:p>
            <a:r>
              <a:rPr lang="tr-TR" dirty="0" smtClean="0"/>
              <a:t>BRD</a:t>
            </a:r>
            <a:endParaRPr lang="de-DE" dirty="0" smtClean="0"/>
          </a:p>
          <a:p>
            <a:endParaRPr lang="de-D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00" y="0"/>
            <a:ext cx="1776320" cy="227076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897" y="727709"/>
            <a:ext cx="2479168" cy="308610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800" y="3953703"/>
            <a:ext cx="3483200" cy="2272788"/>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226" y="4681260"/>
            <a:ext cx="1675254" cy="2176740"/>
          </a:xfrm>
          <a:prstGeom prst="rect">
            <a:avLst/>
          </a:prstGeom>
        </p:spPr>
      </p:pic>
    </p:spTree>
    <p:extLst>
      <p:ext uri="{BB962C8B-B14F-4D97-AF65-F5344CB8AC3E}">
        <p14:creationId xmlns:p14="http://schemas.microsoft.com/office/powerpoint/2010/main" val="2840357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4000" dirty="0" smtClean="0"/>
              <a:t>Romantischer oder aufgeklärter Nationalismus?</a:t>
            </a:r>
            <a:endParaRPr lang="de-DE" sz="4000"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de-DE" dirty="0" smtClean="0"/>
              <a:t>Eine solche Gegenüberstellung ist sicherlich eine theoretische Verkürzung und Abstraktion, die der Wirklichkeit nicht entspricht. Es können von beidem zeitgleich Elemente vorhanden sein, in einem Staat, in einer Gemeinschaft, sogar in einer Person. Menschen denken nie in solch vermeintlich sauberen Kategorien.</a:t>
            </a:r>
            <a:endParaRPr lang="tr-TR" dirty="0" smtClean="0"/>
          </a:p>
          <a:p>
            <a:pPr marL="0" indent="0">
              <a:buNone/>
            </a:pPr>
            <a:endParaRPr lang="de-DE" dirty="0" smtClean="0"/>
          </a:p>
          <a:p>
            <a:pPr marL="0" indent="0">
              <a:buNone/>
            </a:pPr>
            <a:r>
              <a:rPr lang="de-DE" dirty="0" smtClean="0"/>
              <a:t>Die Frage ist vielmehr: die Aspekte von welchem Modell überwiegen? Und welche Konsequenzen ergeben sich daraus? [Bsp. </a:t>
            </a:r>
            <a:r>
              <a:rPr lang="de-DE" dirty="0" err="1" smtClean="0"/>
              <a:t>AfD</a:t>
            </a:r>
            <a:r>
              <a:rPr lang="de-DE" dirty="0" smtClean="0"/>
              <a:t>] </a:t>
            </a:r>
            <a:endParaRPr lang="de-DE" dirty="0"/>
          </a:p>
        </p:txBody>
      </p:sp>
    </p:spTree>
    <p:extLst>
      <p:ext uri="{BB962C8B-B14F-4D97-AF65-F5344CB8AC3E}">
        <p14:creationId xmlns:p14="http://schemas.microsoft.com/office/powerpoint/2010/main" val="1717649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83141"/>
          </a:xfrm>
        </p:spPr>
        <p:txBody>
          <a:bodyPr>
            <a:normAutofit/>
          </a:bodyPr>
          <a:lstStyle/>
          <a:p>
            <a:pPr algn="ctr"/>
            <a:r>
              <a:rPr lang="de-DE" sz="2400" dirty="0" smtClean="0"/>
              <a:t>Leo von </a:t>
            </a:r>
            <a:r>
              <a:rPr lang="de-DE" sz="2400" dirty="0" err="1" smtClean="0"/>
              <a:t>Klenze</a:t>
            </a:r>
            <a:r>
              <a:rPr lang="de-DE" sz="2400" dirty="0" smtClean="0"/>
              <a:t>: Walhalla, Regensburg, 1842</a:t>
            </a:r>
            <a:endParaRPr lang="de-DE"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05" y="925631"/>
            <a:ext cx="8892989" cy="5932369"/>
          </a:xfrm>
          <a:prstGeom prst="rect">
            <a:avLst/>
          </a:prstGeom>
        </p:spPr>
      </p:pic>
    </p:spTree>
    <p:extLst>
      <p:ext uri="{BB962C8B-B14F-4D97-AF65-F5344CB8AC3E}">
        <p14:creationId xmlns:p14="http://schemas.microsoft.com/office/powerpoint/2010/main" val="596337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3030071" cy="6871446"/>
          </a:xfrm>
        </p:spPr>
        <p:txBody>
          <a:bodyPr/>
          <a:lstStyle/>
          <a:p>
            <a:pPr algn="ctr"/>
            <a:r>
              <a:rPr lang="de-DE" sz="2400" dirty="0">
                <a:solidFill>
                  <a:prstClr val="black"/>
                </a:solidFill>
              </a:rPr>
              <a:t>Leo von </a:t>
            </a:r>
            <a:r>
              <a:rPr lang="de-DE" sz="2400" dirty="0" err="1">
                <a:solidFill>
                  <a:prstClr val="black"/>
                </a:solidFill>
              </a:rPr>
              <a:t>Klenze</a:t>
            </a:r>
            <a:r>
              <a:rPr lang="de-DE" sz="2400" dirty="0">
                <a:solidFill>
                  <a:prstClr val="black"/>
                </a:solidFill>
              </a:rPr>
              <a:t>: Walhalla, </a:t>
            </a:r>
            <a:r>
              <a:rPr lang="tr-TR" sz="2400" dirty="0" smtClean="0">
                <a:solidFill>
                  <a:prstClr val="black"/>
                </a:solidFill>
              </a:rPr>
              <a:t/>
            </a:r>
            <a:br>
              <a:rPr lang="tr-TR" sz="2400" dirty="0" smtClean="0">
                <a:solidFill>
                  <a:prstClr val="black"/>
                </a:solidFill>
              </a:rPr>
            </a:br>
            <a:r>
              <a:rPr lang="de-DE" sz="2400" dirty="0" smtClean="0">
                <a:solidFill>
                  <a:prstClr val="black"/>
                </a:solidFill>
              </a:rPr>
              <a:t>Regensburg </a:t>
            </a:r>
            <a:r>
              <a:rPr lang="de-DE" sz="2400" dirty="0">
                <a:solidFill>
                  <a:prstClr val="black"/>
                </a:solidFill>
              </a:rPr>
              <a:t>1842</a:t>
            </a:r>
            <a:endParaRPr lang="de-DE"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071" y="-1"/>
            <a:ext cx="9161929" cy="6871447"/>
          </a:xfrm>
          <a:prstGeom prst="rect">
            <a:avLst/>
          </a:prstGeom>
        </p:spPr>
      </p:pic>
    </p:spTree>
    <p:extLst>
      <p:ext uri="{BB962C8B-B14F-4D97-AF65-F5344CB8AC3E}">
        <p14:creationId xmlns:p14="http://schemas.microsoft.com/office/powerpoint/2010/main" val="2486909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Walhalla in Regensburg</a:t>
            </a:r>
            <a:endParaRPr lang="de-DE" dirty="0"/>
          </a:p>
        </p:txBody>
      </p:sp>
      <p:sp>
        <p:nvSpPr>
          <p:cNvPr id="3" name="İçerik Yer Tutucusu 2"/>
          <p:cNvSpPr>
            <a:spLocks noGrp="1"/>
          </p:cNvSpPr>
          <p:nvPr>
            <p:ph idx="1"/>
          </p:nvPr>
        </p:nvSpPr>
        <p:spPr/>
        <p:txBody>
          <a:bodyPr/>
          <a:lstStyle/>
          <a:p>
            <a:endParaRPr lang="tr-TR" dirty="0" smtClean="0"/>
          </a:p>
          <a:p>
            <a:r>
              <a:rPr lang="de-DE" dirty="0" smtClean="0"/>
              <a:t>Der </a:t>
            </a:r>
            <a:r>
              <a:rPr lang="de-DE" dirty="0" smtClean="0"/>
              <a:t>Bau wurde vom bayrischen König Ludwig I. in Auftrag gegeben</a:t>
            </a:r>
            <a:r>
              <a:rPr lang="tr-TR" dirty="0" smtClean="0"/>
              <a:t>.</a:t>
            </a:r>
          </a:p>
          <a:p>
            <a:r>
              <a:rPr lang="de-DE" dirty="0"/>
              <a:t>Zur Eröffnung im Jahre 1842 wurden 160 Personen mit 96 Büsten </a:t>
            </a:r>
            <a:r>
              <a:rPr lang="de-DE" dirty="0" smtClean="0"/>
              <a:t>und</a:t>
            </a:r>
            <a:r>
              <a:rPr lang="tr-TR" dirty="0" smtClean="0"/>
              <a:t> </a:t>
            </a:r>
            <a:r>
              <a:rPr lang="de-DE" dirty="0" smtClean="0"/>
              <a:t>64 </a:t>
            </a:r>
            <a:r>
              <a:rPr lang="de-DE" dirty="0"/>
              <a:t>Gedenktafeln geehrt</a:t>
            </a:r>
            <a:r>
              <a:rPr lang="de-DE" dirty="0" smtClean="0"/>
              <a:t>.</a:t>
            </a:r>
            <a:endParaRPr lang="tr-TR" dirty="0" smtClean="0"/>
          </a:p>
          <a:p>
            <a:r>
              <a:rPr lang="de-DE" dirty="0" smtClean="0"/>
              <a:t>Walhalla wird zwar nach klassischem Ideal gebaut, ausgestellt werden darin jedoch Figuren, die damals als repräsentative, herausragende deutsche Persönlichkeiten erachtet wurden:</a:t>
            </a:r>
          </a:p>
          <a:p>
            <a:pPr marL="0" indent="0">
              <a:buNone/>
            </a:pPr>
            <a:r>
              <a:rPr lang="de-DE" dirty="0" smtClean="0"/>
              <a:t>	</a:t>
            </a:r>
            <a:r>
              <a:rPr lang="de-DE" dirty="0" smtClean="0">
                <a:sym typeface="Wingdings" panose="05000000000000000000" pitchFamily="2" charset="2"/>
              </a:rPr>
              <a:t> z.B. Otto I., Friedrich II., Dürer, Luther, Erasmus, Kepler, 	Mozart, Kant, Goethe, Schiller, </a:t>
            </a:r>
            <a:r>
              <a:rPr lang="tr-TR" dirty="0" smtClean="0">
                <a:sym typeface="Wingdings" panose="05000000000000000000" pitchFamily="2" charset="2"/>
              </a:rPr>
              <a:t>Wagner</a:t>
            </a:r>
            <a:r>
              <a:rPr lang="de-DE" dirty="0" smtClean="0">
                <a:sym typeface="Wingdings" panose="05000000000000000000" pitchFamily="2" charset="2"/>
              </a:rPr>
              <a:t>…</a:t>
            </a:r>
            <a:endParaRPr lang="de-DE" dirty="0"/>
          </a:p>
        </p:txBody>
      </p:sp>
    </p:spTree>
    <p:extLst>
      <p:ext uri="{BB962C8B-B14F-4D97-AF65-F5344CB8AC3E}">
        <p14:creationId xmlns:p14="http://schemas.microsoft.com/office/powerpoint/2010/main" val="241935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in Deutschland</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de-DE" dirty="0" smtClean="0"/>
              <a:t>Wer könnte etwas gegen Nationalbewegungen haben? </a:t>
            </a:r>
            <a:endParaRPr lang="tr-TR" dirty="0" smtClean="0"/>
          </a:p>
          <a:p>
            <a:endParaRPr lang="tr-TR" dirty="0" smtClean="0"/>
          </a:p>
          <a:p>
            <a:r>
              <a:rPr lang="de-DE" dirty="0" smtClean="0"/>
              <a:t>Die Fürsten und Könige, die durch die Gründung eines Nationalstaates Macht verlieren würden.</a:t>
            </a:r>
          </a:p>
          <a:p>
            <a:r>
              <a:rPr lang="de-DE" dirty="0" smtClean="0"/>
              <a:t>Deshalb wurden Unterstützer des Nationalismus als Verbrecher bestraft, so z.B.:</a:t>
            </a:r>
          </a:p>
          <a:p>
            <a:endParaRPr lang="de-DE" dirty="0" smtClean="0"/>
          </a:p>
          <a:p>
            <a:pPr marL="0" indent="0">
              <a:buNone/>
            </a:pPr>
            <a:r>
              <a:rPr lang="de-DE" dirty="0" smtClean="0"/>
              <a:t>	</a:t>
            </a:r>
            <a:r>
              <a:rPr lang="de-DE" dirty="0" smtClean="0">
                <a:sym typeface="Wingdings" panose="05000000000000000000" pitchFamily="2" charset="2"/>
              </a:rPr>
              <a:t> </a:t>
            </a:r>
            <a:r>
              <a:rPr lang="de-DE" dirty="0" smtClean="0"/>
              <a:t>Richard Wagner</a:t>
            </a:r>
            <a:r>
              <a:rPr lang="tr-TR" dirty="0" smtClean="0"/>
              <a:t>, </a:t>
            </a:r>
            <a:r>
              <a:rPr lang="tr-TR" dirty="0" err="1" smtClean="0"/>
              <a:t>August</a:t>
            </a:r>
            <a:r>
              <a:rPr lang="tr-TR" dirty="0" smtClean="0"/>
              <a:t> </a:t>
            </a:r>
            <a:r>
              <a:rPr lang="tr-TR" dirty="0" err="1" smtClean="0"/>
              <a:t>Heinrich</a:t>
            </a:r>
            <a:r>
              <a:rPr lang="tr-TR" dirty="0" smtClean="0"/>
              <a:t> </a:t>
            </a:r>
            <a:r>
              <a:rPr lang="de-DE" dirty="0" smtClean="0"/>
              <a:t>Hoffmann</a:t>
            </a:r>
            <a:r>
              <a:rPr lang="tr-TR" dirty="0" smtClean="0"/>
              <a:t> </a:t>
            </a:r>
            <a:r>
              <a:rPr lang="de-DE" dirty="0" smtClean="0"/>
              <a:t>von </a:t>
            </a:r>
            <a:r>
              <a:rPr lang="de-DE" dirty="0" err="1" smtClean="0"/>
              <a:t>Fallersleben</a:t>
            </a:r>
            <a:endParaRPr lang="de-DE" dirty="0"/>
          </a:p>
        </p:txBody>
      </p:sp>
    </p:spTree>
    <p:extLst>
      <p:ext uri="{BB962C8B-B14F-4D97-AF65-F5344CB8AC3E}">
        <p14:creationId xmlns:p14="http://schemas.microsoft.com/office/powerpoint/2010/main" val="744652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795867"/>
          </a:xfrm>
        </p:spPr>
        <p:txBody>
          <a:bodyPr>
            <a:normAutofit/>
          </a:bodyPr>
          <a:lstStyle/>
          <a:p>
            <a:pPr algn="ctr"/>
            <a:r>
              <a:rPr lang="tr-TR" sz="2400" dirty="0" smtClean="0"/>
              <a:t>Carl </a:t>
            </a:r>
            <a:r>
              <a:rPr lang="de-DE" sz="2400" dirty="0" smtClean="0"/>
              <a:t>Schumacher: Portrait</a:t>
            </a:r>
            <a:r>
              <a:rPr lang="tr-TR" sz="2400" dirty="0" smtClean="0"/>
              <a:t> von </a:t>
            </a:r>
            <a:r>
              <a:rPr lang="de-DE" sz="2400" dirty="0" smtClean="0"/>
              <a:t>August </a:t>
            </a:r>
            <a:r>
              <a:rPr lang="de-DE" sz="2400" dirty="0"/>
              <a:t>Heinrich Hoffmann von </a:t>
            </a:r>
            <a:r>
              <a:rPr lang="de-DE" sz="2400" dirty="0" smtClean="0"/>
              <a:t>Fallersleben</a:t>
            </a:r>
            <a:r>
              <a:rPr lang="tr-TR" sz="2400" dirty="0" smtClean="0"/>
              <a:t> (1798-1874), </a:t>
            </a:r>
            <a:r>
              <a:rPr lang="tr-TR" sz="2400" dirty="0"/>
              <a:t/>
            </a:r>
            <a:br>
              <a:rPr lang="tr-TR" sz="2400" dirty="0"/>
            </a:br>
            <a:r>
              <a:rPr lang="tr-TR" sz="2400" dirty="0" smtClean="0"/>
              <a:t>1819                                                                                           186</a:t>
            </a:r>
            <a:r>
              <a:rPr lang="de-DE" sz="2400" dirty="0" smtClean="0"/>
              <a:t>7</a:t>
            </a:r>
            <a:endParaRPr lang="de-DE"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3" y="778542"/>
            <a:ext cx="4661647" cy="609678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565" y="735764"/>
            <a:ext cx="4016188" cy="6122236"/>
          </a:xfrm>
          <a:prstGeom prst="rect">
            <a:avLst/>
          </a:prstGeom>
        </p:spPr>
      </p:pic>
    </p:spTree>
    <p:extLst>
      <p:ext uri="{BB962C8B-B14F-4D97-AF65-F5344CB8AC3E}">
        <p14:creationId xmlns:p14="http://schemas.microsoft.com/office/powerpoint/2010/main" val="182326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Nationalismus in </a:t>
            </a:r>
            <a:r>
              <a:rPr lang="de-DE" dirty="0" smtClean="0"/>
              <a:t>Deutschland</a:t>
            </a:r>
            <a:r>
              <a:rPr lang="tr-TR" dirty="0" smtClean="0"/>
              <a:t> - </a:t>
            </a:r>
            <a:r>
              <a:rPr lang="de-DE" dirty="0" smtClean="0"/>
              <a:t>Hoffmann</a:t>
            </a:r>
            <a:endParaRPr lang="de-DE" dirty="0"/>
          </a:p>
        </p:txBody>
      </p:sp>
      <p:sp>
        <p:nvSpPr>
          <p:cNvPr id="3" name="İçerik Yer Tutucusu 2"/>
          <p:cNvSpPr>
            <a:spLocks noGrp="1"/>
          </p:cNvSpPr>
          <p:nvPr>
            <p:ph idx="1"/>
          </p:nvPr>
        </p:nvSpPr>
        <p:spPr/>
        <p:txBody>
          <a:bodyPr>
            <a:normAutofit/>
          </a:bodyPr>
          <a:lstStyle/>
          <a:p>
            <a:endParaRPr lang="tr-TR" dirty="0" smtClean="0"/>
          </a:p>
          <a:p>
            <a:r>
              <a:rPr lang="de-DE" dirty="0" smtClean="0"/>
              <a:t>In </a:t>
            </a:r>
            <a:r>
              <a:rPr lang="de-DE" dirty="0" smtClean="0"/>
              <a:t>diesen Zusammenhang fällt die Entstehung vom «</a:t>
            </a:r>
            <a:r>
              <a:rPr lang="de-DE" b="1" dirty="0" smtClean="0"/>
              <a:t>Lied der Deutschen</a:t>
            </a:r>
            <a:r>
              <a:rPr lang="tr-TR" dirty="0" smtClean="0"/>
              <a:t>» (1841) von </a:t>
            </a:r>
            <a:r>
              <a:rPr lang="de-DE" dirty="0"/>
              <a:t>August Heinrich Hoffmann von </a:t>
            </a:r>
            <a:r>
              <a:rPr lang="de-DE" dirty="0" smtClean="0"/>
              <a:t>Fallersleben</a:t>
            </a:r>
            <a:endParaRPr lang="tr-TR" dirty="0" smtClean="0"/>
          </a:p>
          <a:p>
            <a:endParaRPr lang="tr-TR" i="1" dirty="0" smtClean="0"/>
          </a:p>
          <a:p>
            <a:r>
              <a:rPr lang="de-DE" i="1" dirty="0" smtClean="0"/>
              <a:t>Angeblich</a:t>
            </a:r>
            <a:r>
              <a:rPr lang="de-DE" dirty="0" smtClean="0"/>
              <a:t>... </a:t>
            </a:r>
            <a:r>
              <a:rPr lang="tr-TR" dirty="0" smtClean="0"/>
              <a:t>«</a:t>
            </a:r>
            <a:r>
              <a:rPr lang="de-DE" dirty="0" smtClean="0"/>
              <a:t>Eigentlich </a:t>
            </a:r>
            <a:r>
              <a:rPr lang="de-DE" dirty="0"/>
              <a:t>interessierte er sich mehr für die Geschichte des klassischen </a:t>
            </a:r>
            <a:r>
              <a:rPr lang="de-DE" dirty="0" smtClean="0"/>
              <a:t>Altertums</a:t>
            </a:r>
            <a:r>
              <a:rPr lang="tr-TR" dirty="0" smtClean="0"/>
              <a:t>.</a:t>
            </a:r>
            <a:r>
              <a:rPr lang="de-DE" dirty="0" smtClean="0"/>
              <a:t> </a:t>
            </a:r>
            <a:r>
              <a:rPr lang="de-DE" dirty="0" smtClean="0"/>
              <a:t>Als </a:t>
            </a:r>
            <a:r>
              <a:rPr lang="de-DE" dirty="0"/>
              <a:t>er 1818 </a:t>
            </a:r>
            <a:r>
              <a:rPr lang="tr-TR" dirty="0" smtClean="0"/>
              <a:t>in </a:t>
            </a:r>
            <a:r>
              <a:rPr lang="de-DE" dirty="0" smtClean="0"/>
              <a:t>Kassel </a:t>
            </a:r>
            <a:r>
              <a:rPr lang="de-DE" dirty="0"/>
              <a:t>die Bekanntschaft von Jacob Grimm machte, fragte ihn dieser, ob ihm sein Vaterland nicht näher liege als die Antike. Daraufhin wechselte er zum Studium der deutschen Sprache und </a:t>
            </a:r>
            <a:r>
              <a:rPr lang="de-DE" dirty="0" smtClean="0"/>
              <a:t>Literatur</a:t>
            </a:r>
            <a:r>
              <a:rPr lang="tr-TR" dirty="0" smtClean="0"/>
              <a:t>.»</a:t>
            </a:r>
            <a:endParaRPr lang="de-DE" dirty="0"/>
          </a:p>
        </p:txBody>
      </p:sp>
    </p:spTree>
    <p:extLst>
      <p:ext uri="{BB962C8B-B14F-4D97-AF65-F5344CB8AC3E}">
        <p14:creationId xmlns:p14="http://schemas.microsoft.com/office/powerpoint/2010/main" val="3436804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Joseph Haydn: Kaiserquartett</a:t>
            </a:r>
            <a:endParaRPr lang="de-DE" dirty="0"/>
          </a:p>
        </p:txBody>
      </p:sp>
      <p:sp>
        <p:nvSpPr>
          <p:cNvPr id="3" name="İçerik Yer Tutucusu 2"/>
          <p:cNvSpPr>
            <a:spLocks noGrp="1"/>
          </p:cNvSpPr>
          <p:nvPr>
            <p:ph idx="1"/>
          </p:nvPr>
        </p:nvSpPr>
        <p:spPr/>
        <p:txBody>
          <a:bodyPr/>
          <a:lstStyle/>
          <a:p>
            <a:endParaRPr lang="tr-TR" dirty="0" smtClean="0">
              <a:hlinkClick r:id="rId2"/>
            </a:endParaRPr>
          </a:p>
          <a:p>
            <a:r>
              <a:rPr lang="de-DE" dirty="0" smtClean="0">
                <a:hlinkClick r:id="rId2"/>
              </a:rPr>
              <a:t>https</a:t>
            </a:r>
            <a:r>
              <a:rPr lang="de-DE" dirty="0">
                <a:hlinkClick r:id="rId2"/>
              </a:rPr>
              <a:t>://</a:t>
            </a:r>
            <a:r>
              <a:rPr lang="de-DE" dirty="0" smtClean="0">
                <a:hlinkClick r:id="rId2"/>
              </a:rPr>
              <a:t>www.youtube.com/watch?v=4t3Vmo_EM8Y</a:t>
            </a:r>
            <a:r>
              <a:rPr lang="tr-TR" dirty="0" smtClean="0"/>
              <a:t> = </a:t>
            </a:r>
            <a:r>
              <a:rPr lang="de-DE" dirty="0" smtClean="0"/>
              <a:t>Melodie der deutschen Nationalhymne</a:t>
            </a:r>
            <a:endParaRPr lang="tr-TR" dirty="0"/>
          </a:p>
          <a:p>
            <a:endParaRPr lang="tr-TR" dirty="0" smtClean="0"/>
          </a:p>
          <a:p>
            <a:r>
              <a:rPr lang="de-DE" dirty="0" smtClean="0"/>
              <a:t>Zur Nationalhymne wurde das Lied übrigens erst im Jahr 1922, zur Zeit der Weimarer </a:t>
            </a:r>
            <a:r>
              <a:rPr lang="de-DE" dirty="0" smtClean="0"/>
              <a:t>Republik</a:t>
            </a:r>
            <a:r>
              <a:rPr lang="tr-TR" dirty="0" smtClean="0"/>
              <a:t>.</a:t>
            </a:r>
            <a:endParaRPr lang="de-DE" dirty="0"/>
          </a:p>
        </p:txBody>
      </p:sp>
    </p:spTree>
    <p:extLst>
      <p:ext uri="{BB962C8B-B14F-4D97-AF65-F5344CB8AC3E}">
        <p14:creationId xmlns:p14="http://schemas.microsoft.com/office/powerpoint/2010/main" val="107032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Hoffmann: Das Lied der Deutschen</a:t>
            </a:r>
            <a:endParaRPr lang="de-DE" dirty="0"/>
          </a:p>
        </p:txBody>
      </p:sp>
      <p:sp>
        <p:nvSpPr>
          <p:cNvPr id="3" name="İçerik Yer Tutucusu 2"/>
          <p:cNvSpPr>
            <a:spLocks noGrp="1"/>
          </p:cNvSpPr>
          <p:nvPr>
            <p:ph idx="1"/>
          </p:nvPr>
        </p:nvSpPr>
        <p:spPr/>
        <p:txBody>
          <a:bodyPr/>
          <a:lstStyle/>
          <a:p>
            <a:pPr marL="0" indent="0" algn="ctr">
              <a:buNone/>
            </a:pPr>
            <a:r>
              <a:rPr lang="de-DE" u="sng" dirty="0" smtClean="0"/>
              <a:t>1. Strophe</a:t>
            </a:r>
            <a:endParaRPr lang="tr-TR" u="sng" dirty="0"/>
          </a:p>
          <a:p>
            <a:pPr marL="0" indent="0" algn="ctr">
              <a:buNone/>
            </a:pPr>
            <a:r>
              <a:rPr lang="de-DE" dirty="0" smtClean="0"/>
              <a:t>Deutschland</a:t>
            </a:r>
            <a:r>
              <a:rPr lang="de-DE" dirty="0"/>
              <a:t>, Deutschland über Alles,</a:t>
            </a:r>
            <a:br>
              <a:rPr lang="de-DE" dirty="0"/>
            </a:br>
            <a:r>
              <a:rPr lang="de-DE" dirty="0"/>
              <a:t>Über Alles in der Welt,</a:t>
            </a:r>
            <a:br>
              <a:rPr lang="de-DE" dirty="0"/>
            </a:br>
            <a:r>
              <a:rPr lang="de-DE" dirty="0"/>
              <a:t>Wenn es stets zu Schutz und Trutze</a:t>
            </a:r>
            <a:br>
              <a:rPr lang="de-DE" dirty="0"/>
            </a:br>
            <a:r>
              <a:rPr lang="de-DE" dirty="0"/>
              <a:t>Brüderlich zusammenhält.</a:t>
            </a:r>
            <a:br>
              <a:rPr lang="de-DE" dirty="0"/>
            </a:br>
            <a:r>
              <a:rPr lang="de-DE" dirty="0"/>
              <a:t>Von der Maas bis an die </a:t>
            </a:r>
            <a:r>
              <a:rPr lang="de-DE" dirty="0" err="1"/>
              <a:t>Memel</a:t>
            </a:r>
            <a:r>
              <a:rPr lang="de-DE" dirty="0"/>
              <a:t>,</a:t>
            </a:r>
            <a:br>
              <a:rPr lang="de-DE" dirty="0"/>
            </a:br>
            <a:r>
              <a:rPr lang="de-DE" dirty="0"/>
              <a:t>Von der Etsch bis an den Belt,</a:t>
            </a:r>
            <a:br>
              <a:rPr lang="de-DE" dirty="0"/>
            </a:br>
            <a:r>
              <a:rPr lang="de-DE" dirty="0"/>
              <a:t>Deutschland, Deutschland über Alles,</a:t>
            </a:r>
            <a:br>
              <a:rPr lang="de-DE" dirty="0"/>
            </a:br>
            <a:r>
              <a:rPr lang="de-DE" dirty="0"/>
              <a:t>Über Alles in der Welt!</a:t>
            </a:r>
            <a:br>
              <a:rPr lang="de-DE" dirty="0"/>
            </a:br>
            <a:endParaRPr lang="de-DE" dirty="0"/>
          </a:p>
          <a:p>
            <a:endParaRPr lang="de-DE" dirty="0"/>
          </a:p>
        </p:txBody>
      </p:sp>
    </p:spTree>
    <p:extLst>
      <p:ext uri="{BB962C8B-B14F-4D97-AF65-F5344CB8AC3E}">
        <p14:creationId xmlns:p14="http://schemas.microsoft.com/office/powerpoint/2010/main" val="80129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Geniş ekran</PresentationFormat>
  <Paragraphs>180</Paragraphs>
  <Slides>45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Calibri</vt:lpstr>
      <vt:lpstr>Calibri Light</vt:lpstr>
      <vt:lpstr>Wingdings</vt:lpstr>
      <vt:lpstr>Office Teması</vt:lpstr>
      <vt:lpstr>ADE 212:  Deutsche Kulturgeschichte II</vt:lpstr>
      <vt:lpstr>Nicht-marxistische Vorstellung von Nationalismus</vt:lpstr>
      <vt:lpstr>PowerPoint Sunusu</vt:lpstr>
      <vt:lpstr>Nationalismus in Deutschland</vt:lpstr>
      <vt:lpstr>Nationalismus in Deutschland</vt:lpstr>
      <vt:lpstr>Carl Schumacher: Portrait von August Heinrich Hoffmann von Fallersleben (1798-1874),  1819                                                                                           1867</vt:lpstr>
      <vt:lpstr>Nationalismus in Deutschland - Hoffmann</vt:lpstr>
      <vt:lpstr>Joseph Haydn: Kaiserquartett</vt:lpstr>
      <vt:lpstr>Hoffmann: Das Lied der Deutschen</vt:lpstr>
      <vt:lpstr>Hoffmann: Das Lied der Deutschen</vt:lpstr>
      <vt:lpstr>Elke Schaefer: Blutige Romantik</vt:lpstr>
      <vt:lpstr>Max Paul Friedman: Muss Nationalismus immer eine Gefahr sein?</vt:lpstr>
      <vt:lpstr>Friedman: Nationalismus als Gefahr?</vt:lpstr>
      <vt:lpstr>Friedman: Nationalismus als Gefahr?</vt:lpstr>
      <vt:lpstr>Friedman: Nationalismus als Gefahr?</vt:lpstr>
      <vt:lpstr>Friedman: Nationalismus als Gefahr?</vt:lpstr>
      <vt:lpstr>Friedman: Nationalismus als Gefahr?</vt:lpstr>
      <vt:lpstr>Volker Kronenberg: Auf der Suche nach dem Vaterland</vt:lpstr>
      <vt:lpstr>Volker Kronenberg: Auf der Suche nach dem Vaterland</vt:lpstr>
      <vt:lpstr>https://geschichte-wissen.de/blog/nationalismus-deutschland/ </vt:lpstr>
      <vt:lpstr>https://geschichte-wissen.de/blog/nationalismus-deutschland/ </vt:lpstr>
      <vt:lpstr>Wer kann dazugehören?</vt:lpstr>
      <vt:lpstr>Wer kann dazugehören?</vt:lpstr>
      <vt:lpstr>Yves Bizeul: Nationalismus, Patriotismus und Loyalität zur offenen Republik</vt:lpstr>
      <vt:lpstr>Yves Bizeul: Nationalismus, Patriotismus und Loyalität zur offenen Republik</vt:lpstr>
      <vt:lpstr>Yves Bizeul: Nationalismus, Patriotismus und Loyalität zur offenen Republik</vt:lpstr>
      <vt:lpstr>Yves Bizeul: Nationalismus, Patriotismus und Loyalität zur offenen Republik</vt:lpstr>
      <vt:lpstr>Yves Bizeul: Nationalismus, Patriotismus und Loyalität zur offenen Republik</vt:lpstr>
      <vt:lpstr>Yves Bizeul: Nationalismus, Patriotismus und Loyalität zur offenen Republik</vt:lpstr>
      <vt:lpstr>Das Mittelalter in der Romantik  Nationalismus?</vt:lpstr>
      <vt:lpstr>PowerPoint Sunusu</vt:lpstr>
      <vt:lpstr>PowerPoint Sunusu</vt:lpstr>
      <vt:lpstr>Schloss Neuschwanstein</vt:lpstr>
      <vt:lpstr>Schloss Neuschwanstein</vt:lpstr>
      <vt:lpstr>PowerPoint Sunusu</vt:lpstr>
      <vt:lpstr>Nationalismus und Mythos</vt:lpstr>
      <vt:lpstr>Kontinuität des Reiches</vt:lpstr>
      <vt:lpstr>Kontinuität des Reiches</vt:lpstr>
      <vt:lpstr>Kontinuität des Reiches</vt:lpstr>
      <vt:lpstr>Der Reichsadler</vt:lpstr>
      <vt:lpstr>PowerPoint Sunusu</vt:lpstr>
      <vt:lpstr>Romantischer oder aufgeklärter Nationalismus?</vt:lpstr>
      <vt:lpstr>Leo von Klenze: Walhalla, Regensburg, 1842</vt:lpstr>
      <vt:lpstr>Leo von Klenze: Walhalla,  Regensburg 1842</vt:lpstr>
      <vt:lpstr>Walhalla in Regensburg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10</cp:revision>
  <dcterms:created xsi:type="dcterms:W3CDTF">2020-03-09T07:11:18Z</dcterms:created>
  <dcterms:modified xsi:type="dcterms:W3CDTF">2020-03-09T10:13:17Z</dcterms:modified>
</cp:coreProperties>
</file>