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8" r:id="rId4"/>
    <p:sldId id="259" r:id="rId5"/>
    <p:sldId id="263" r:id="rId6"/>
    <p:sldId id="264" r:id="rId7"/>
    <p:sldId id="283" r:id="rId8"/>
    <p:sldId id="281" r:id="rId9"/>
    <p:sldId id="265" r:id="rId10"/>
    <p:sldId id="266" r:id="rId11"/>
    <p:sldId id="282" r:id="rId12"/>
    <p:sldId id="269" r:id="rId13"/>
    <p:sldId id="272" r:id="rId14"/>
    <p:sldId id="274" r:id="rId15"/>
    <p:sldId id="270" r:id="rId16"/>
    <p:sldId id="271" r:id="rId17"/>
    <p:sldId id="273" r:id="rId18"/>
    <p:sldId id="268" r:id="rId19"/>
    <p:sldId id="267" r:id="rId20"/>
    <p:sldId id="276" r:id="rId21"/>
    <p:sldId id="277" r:id="rId22"/>
    <p:sldId id="279" r:id="rId23"/>
    <p:sldId id="280" r:id="rId24"/>
    <p:sldId id="275"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0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D9D028B-4442-4D02-9B9C-5725EC869A98}"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057D96-2689-4DD1-B8A5-7D91C825337D}" type="slidenum">
              <a:rPr lang="tr-TR" smtClean="0"/>
              <a:t>‹#›</a:t>
            </a:fld>
            <a:endParaRPr lang="tr-TR"/>
          </a:p>
        </p:txBody>
      </p:sp>
    </p:spTree>
    <p:extLst>
      <p:ext uri="{BB962C8B-B14F-4D97-AF65-F5344CB8AC3E}">
        <p14:creationId xmlns:p14="http://schemas.microsoft.com/office/powerpoint/2010/main" val="156135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D9D028B-4442-4D02-9B9C-5725EC869A98}"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057D96-2689-4DD1-B8A5-7D91C825337D}" type="slidenum">
              <a:rPr lang="tr-TR" smtClean="0"/>
              <a:t>‹#›</a:t>
            </a:fld>
            <a:endParaRPr lang="tr-TR"/>
          </a:p>
        </p:txBody>
      </p:sp>
    </p:spTree>
    <p:extLst>
      <p:ext uri="{BB962C8B-B14F-4D97-AF65-F5344CB8AC3E}">
        <p14:creationId xmlns:p14="http://schemas.microsoft.com/office/powerpoint/2010/main" val="205209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D9D028B-4442-4D02-9B9C-5725EC869A98}"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057D96-2689-4DD1-B8A5-7D91C825337D}" type="slidenum">
              <a:rPr lang="tr-TR" smtClean="0"/>
              <a:t>‹#›</a:t>
            </a:fld>
            <a:endParaRPr lang="tr-TR"/>
          </a:p>
        </p:txBody>
      </p:sp>
    </p:spTree>
    <p:extLst>
      <p:ext uri="{BB962C8B-B14F-4D97-AF65-F5344CB8AC3E}">
        <p14:creationId xmlns:p14="http://schemas.microsoft.com/office/powerpoint/2010/main" val="235966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D9D028B-4442-4D02-9B9C-5725EC869A98}"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057D96-2689-4DD1-B8A5-7D91C825337D}" type="slidenum">
              <a:rPr lang="tr-TR" smtClean="0"/>
              <a:t>‹#›</a:t>
            </a:fld>
            <a:endParaRPr lang="tr-TR"/>
          </a:p>
        </p:txBody>
      </p:sp>
    </p:spTree>
    <p:extLst>
      <p:ext uri="{BB962C8B-B14F-4D97-AF65-F5344CB8AC3E}">
        <p14:creationId xmlns:p14="http://schemas.microsoft.com/office/powerpoint/2010/main" val="74390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D9D028B-4442-4D02-9B9C-5725EC869A98}"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057D96-2689-4DD1-B8A5-7D91C825337D}" type="slidenum">
              <a:rPr lang="tr-TR" smtClean="0"/>
              <a:t>‹#›</a:t>
            </a:fld>
            <a:endParaRPr lang="tr-TR"/>
          </a:p>
        </p:txBody>
      </p:sp>
    </p:spTree>
    <p:extLst>
      <p:ext uri="{BB962C8B-B14F-4D97-AF65-F5344CB8AC3E}">
        <p14:creationId xmlns:p14="http://schemas.microsoft.com/office/powerpoint/2010/main" val="343327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D9D028B-4442-4D02-9B9C-5725EC869A98}" type="datetimeFigureOut">
              <a:rPr lang="tr-TR" smtClean="0"/>
              <a:t>13.08.2015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3057D96-2689-4DD1-B8A5-7D91C825337D}" type="slidenum">
              <a:rPr lang="tr-TR" smtClean="0"/>
              <a:t>‹#›</a:t>
            </a:fld>
            <a:endParaRPr lang="tr-TR"/>
          </a:p>
        </p:txBody>
      </p:sp>
    </p:spTree>
    <p:extLst>
      <p:ext uri="{BB962C8B-B14F-4D97-AF65-F5344CB8AC3E}">
        <p14:creationId xmlns:p14="http://schemas.microsoft.com/office/powerpoint/2010/main" val="40120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D9D028B-4442-4D02-9B9C-5725EC869A98}" type="datetimeFigureOut">
              <a:rPr lang="tr-TR" smtClean="0"/>
              <a:t>13.08.2015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3057D96-2689-4DD1-B8A5-7D91C825337D}" type="slidenum">
              <a:rPr lang="tr-TR" smtClean="0"/>
              <a:t>‹#›</a:t>
            </a:fld>
            <a:endParaRPr lang="tr-TR"/>
          </a:p>
        </p:txBody>
      </p:sp>
    </p:spTree>
    <p:extLst>
      <p:ext uri="{BB962C8B-B14F-4D97-AF65-F5344CB8AC3E}">
        <p14:creationId xmlns:p14="http://schemas.microsoft.com/office/powerpoint/2010/main" val="30110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D9D028B-4442-4D02-9B9C-5725EC869A98}" type="datetimeFigureOut">
              <a:rPr lang="tr-TR" smtClean="0"/>
              <a:t>13.08.2015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3057D96-2689-4DD1-B8A5-7D91C825337D}" type="slidenum">
              <a:rPr lang="tr-TR" smtClean="0"/>
              <a:t>‹#›</a:t>
            </a:fld>
            <a:endParaRPr lang="tr-TR"/>
          </a:p>
        </p:txBody>
      </p:sp>
    </p:spTree>
    <p:extLst>
      <p:ext uri="{BB962C8B-B14F-4D97-AF65-F5344CB8AC3E}">
        <p14:creationId xmlns:p14="http://schemas.microsoft.com/office/powerpoint/2010/main" val="9131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D9D028B-4442-4D02-9B9C-5725EC869A98}" type="datetimeFigureOut">
              <a:rPr lang="tr-TR" smtClean="0"/>
              <a:t>13.08.2015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3057D96-2689-4DD1-B8A5-7D91C825337D}" type="slidenum">
              <a:rPr lang="tr-TR" smtClean="0"/>
              <a:t>‹#›</a:t>
            </a:fld>
            <a:endParaRPr lang="tr-TR"/>
          </a:p>
        </p:txBody>
      </p:sp>
    </p:spTree>
    <p:extLst>
      <p:ext uri="{BB962C8B-B14F-4D97-AF65-F5344CB8AC3E}">
        <p14:creationId xmlns:p14="http://schemas.microsoft.com/office/powerpoint/2010/main" val="209887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D9D028B-4442-4D02-9B9C-5725EC869A98}" type="datetimeFigureOut">
              <a:rPr lang="tr-TR" smtClean="0"/>
              <a:t>13.08.2015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3057D96-2689-4DD1-B8A5-7D91C825337D}" type="slidenum">
              <a:rPr lang="tr-TR" smtClean="0"/>
              <a:t>‹#›</a:t>
            </a:fld>
            <a:endParaRPr lang="tr-TR"/>
          </a:p>
        </p:txBody>
      </p:sp>
    </p:spTree>
    <p:extLst>
      <p:ext uri="{BB962C8B-B14F-4D97-AF65-F5344CB8AC3E}">
        <p14:creationId xmlns:p14="http://schemas.microsoft.com/office/powerpoint/2010/main" val="15840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D9D028B-4442-4D02-9B9C-5725EC869A98}" type="datetimeFigureOut">
              <a:rPr lang="tr-TR" smtClean="0"/>
              <a:t>13.08.2015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3057D96-2689-4DD1-B8A5-7D91C825337D}" type="slidenum">
              <a:rPr lang="tr-TR" smtClean="0"/>
              <a:t>‹#›</a:t>
            </a:fld>
            <a:endParaRPr lang="tr-TR"/>
          </a:p>
        </p:txBody>
      </p:sp>
    </p:spTree>
    <p:extLst>
      <p:ext uri="{BB962C8B-B14F-4D97-AF65-F5344CB8AC3E}">
        <p14:creationId xmlns:p14="http://schemas.microsoft.com/office/powerpoint/2010/main" val="283696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028B-4442-4D02-9B9C-5725EC869A98}" type="datetimeFigureOut">
              <a:rPr lang="tr-TR" smtClean="0"/>
              <a:t>13.08.2015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57D96-2689-4DD1-B8A5-7D91C825337D}" type="slidenum">
              <a:rPr lang="tr-TR" smtClean="0"/>
              <a:t>‹#›</a:t>
            </a:fld>
            <a:endParaRPr lang="tr-TR"/>
          </a:p>
        </p:txBody>
      </p:sp>
    </p:spTree>
    <p:extLst>
      <p:ext uri="{BB962C8B-B14F-4D97-AF65-F5344CB8AC3E}">
        <p14:creationId xmlns:p14="http://schemas.microsoft.com/office/powerpoint/2010/main" val="1633203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solidFill>
                  <a:srgbClr val="C00000"/>
                </a:solidFill>
              </a:rPr>
              <a:t>VAKA KONTROL ARAŞTIRMALARI</a:t>
            </a:r>
            <a:endParaRPr lang="tr-TR" dirty="0">
              <a:solidFill>
                <a:srgbClr val="C00000"/>
              </a:solidFill>
            </a:endParaRPr>
          </a:p>
        </p:txBody>
      </p:sp>
      <p:sp>
        <p:nvSpPr>
          <p:cNvPr id="3" name="Alt Başlık 2"/>
          <p:cNvSpPr>
            <a:spLocks noGrp="1"/>
          </p:cNvSpPr>
          <p:nvPr>
            <p:ph type="subTitle" idx="1"/>
          </p:nvPr>
        </p:nvSpPr>
        <p:spPr/>
        <p:txBody>
          <a:bodyPr/>
          <a:lstStyle/>
          <a:p>
            <a:r>
              <a:rPr lang="tr-TR" dirty="0" err="1" smtClean="0"/>
              <a:t>Prof.Dr.Mehmet</a:t>
            </a:r>
            <a:r>
              <a:rPr lang="tr-TR" dirty="0" smtClean="0"/>
              <a:t> </a:t>
            </a:r>
            <a:r>
              <a:rPr lang="tr-TR" dirty="0"/>
              <a:t>A</a:t>
            </a:r>
            <a:r>
              <a:rPr lang="tr-TR" dirty="0" smtClean="0"/>
              <a:t>ktekin</a:t>
            </a:r>
            <a:endParaRPr lang="tr-TR" dirty="0"/>
          </a:p>
        </p:txBody>
      </p:sp>
    </p:spTree>
    <p:extLst>
      <p:ext uri="{BB962C8B-B14F-4D97-AF65-F5344CB8AC3E}">
        <p14:creationId xmlns:p14="http://schemas.microsoft.com/office/powerpoint/2010/main" val="3085493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VAKA KONTROL ARAŞTIRMALARI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23619397"/>
              </p:ext>
            </p:extLst>
          </p:nvPr>
        </p:nvGraphicFramePr>
        <p:xfrm>
          <a:off x="457200" y="1600200"/>
          <a:ext cx="8229600" cy="17777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tr-TR" dirty="0" smtClean="0"/>
                        <a:t>Etken</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Karşılaşan</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Karşılaşmayan</a:t>
                      </a:r>
                    </a:p>
                    <a:p>
                      <a:endParaRPr lang="tr-TR" dirty="0"/>
                    </a:p>
                  </a:txBody>
                  <a:tcPr/>
                </a:tc>
                <a:tc>
                  <a:txBody>
                    <a:bodyPr/>
                    <a:lstStyle/>
                    <a:p>
                      <a:r>
                        <a:rPr lang="tr-TR" dirty="0" smtClean="0"/>
                        <a:t>TOPLAM</a:t>
                      </a:r>
                      <a:endParaRPr lang="tr-TR" dirty="0"/>
                    </a:p>
                  </a:txBody>
                  <a:tcPr/>
                </a:tc>
              </a:tr>
              <a:tr h="370840">
                <a:tc>
                  <a:txBody>
                    <a:bodyPr/>
                    <a:lstStyle/>
                    <a:p>
                      <a:endParaRPr lang="tr-TR" dirty="0"/>
                    </a:p>
                  </a:txBody>
                  <a:tcPr/>
                </a:tc>
                <a:tc>
                  <a:txBody>
                    <a:bodyPr/>
                    <a:lstStyle/>
                    <a:p>
                      <a:r>
                        <a:rPr lang="tr-TR" dirty="0" smtClean="0"/>
                        <a:t>a</a:t>
                      </a:r>
                      <a:endParaRPr lang="tr-TR" dirty="0"/>
                    </a:p>
                  </a:txBody>
                  <a:tcPr/>
                </a:tc>
                <a:tc>
                  <a:txBody>
                    <a:bodyPr/>
                    <a:lstStyle/>
                    <a:p>
                      <a:r>
                        <a:rPr lang="tr-TR" dirty="0" smtClean="0"/>
                        <a:t>b</a:t>
                      </a:r>
                      <a:endParaRPr lang="tr-TR" dirty="0"/>
                    </a:p>
                  </a:txBody>
                  <a:tcPr/>
                </a:tc>
                <a:tc>
                  <a:txBody>
                    <a:bodyPr/>
                    <a:lstStyle/>
                    <a:p>
                      <a:r>
                        <a:rPr lang="tr-TR" dirty="0" err="1" smtClean="0"/>
                        <a:t>a+b</a:t>
                      </a:r>
                      <a:endParaRPr lang="tr-TR" dirty="0"/>
                    </a:p>
                  </a:txBody>
                  <a:tcPr/>
                </a:tc>
              </a:tr>
              <a:tr h="370840">
                <a:tc>
                  <a:txBody>
                    <a:bodyPr/>
                    <a:lstStyle/>
                    <a:p>
                      <a:endParaRPr lang="tr-TR" dirty="0"/>
                    </a:p>
                  </a:txBody>
                  <a:tcPr/>
                </a:tc>
                <a:tc>
                  <a:txBody>
                    <a:bodyPr/>
                    <a:lstStyle/>
                    <a:p>
                      <a:r>
                        <a:rPr lang="tr-TR" dirty="0" smtClean="0"/>
                        <a:t>c</a:t>
                      </a:r>
                      <a:endParaRPr lang="tr-TR" dirty="0"/>
                    </a:p>
                  </a:txBody>
                  <a:tcPr/>
                </a:tc>
                <a:tc>
                  <a:txBody>
                    <a:bodyPr/>
                    <a:lstStyle/>
                    <a:p>
                      <a:r>
                        <a:rPr lang="tr-TR" dirty="0" smtClean="0"/>
                        <a:t>d</a:t>
                      </a:r>
                      <a:endParaRPr lang="tr-TR" dirty="0"/>
                    </a:p>
                  </a:txBody>
                  <a:tcPr/>
                </a:tc>
                <a:tc>
                  <a:txBody>
                    <a:bodyPr/>
                    <a:lstStyle/>
                    <a:p>
                      <a:r>
                        <a:rPr lang="tr-TR" dirty="0" err="1" smtClean="0"/>
                        <a:t>c+d</a:t>
                      </a:r>
                      <a:endParaRPr lang="tr-TR" dirty="0"/>
                    </a:p>
                  </a:txBody>
                  <a:tcPr/>
                </a:tc>
              </a:tr>
              <a:tr h="396000">
                <a:tc>
                  <a:txBody>
                    <a:bodyPr/>
                    <a:lstStyle/>
                    <a:p>
                      <a:r>
                        <a:rPr lang="tr-TR" dirty="0" smtClean="0"/>
                        <a:t>TOPLAM</a:t>
                      </a:r>
                      <a:endParaRPr lang="tr-TR" dirty="0"/>
                    </a:p>
                  </a:txBody>
                  <a:tcPr/>
                </a:tc>
                <a:tc>
                  <a:txBody>
                    <a:bodyPr/>
                    <a:lstStyle/>
                    <a:p>
                      <a:r>
                        <a:rPr lang="tr-TR" dirty="0" err="1" smtClean="0"/>
                        <a:t>a+c</a:t>
                      </a:r>
                      <a:endParaRPr lang="tr-TR" dirty="0"/>
                    </a:p>
                  </a:txBody>
                  <a:tcPr/>
                </a:tc>
                <a:tc>
                  <a:txBody>
                    <a:bodyPr/>
                    <a:lstStyle/>
                    <a:p>
                      <a:r>
                        <a:rPr lang="tr-TR" dirty="0" err="1" smtClean="0"/>
                        <a:t>b+d</a:t>
                      </a:r>
                      <a:endParaRPr lang="tr-TR" dirty="0"/>
                    </a:p>
                  </a:txBody>
                  <a:tcPr/>
                </a:tc>
                <a:tc>
                  <a:txBody>
                    <a:bodyPr/>
                    <a:lstStyle/>
                    <a:p>
                      <a:r>
                        <a:rPr lang="tr-TR" dirty="0" err="1" smtClean="0"/>
                        <a:t>a+b+c+d</a:t>
                      </a:r>
                      <a:endParaRPr lang="tr-TR" dirty="0"/>
                    </a:p>
                  </a:txBody>
                  <a:tcPr/>
                </a:tc>
              </a:tr>
            </a:tbl>
          </a:graphicData>
        </a:graphic>
      </p:graphicFrame>
      <p:sp>
        <p:nvSpPr>
          <p:cNvPr id="7" name="Metin kutusu 6"/>
          <p:cNvSpPr txBox="1"/>
          <p:nvPr/>
        </p:nvSpPr>
        <p:spPr>
          <a:xfrm>
            <a:off x="971600" y="4005064"/>
            <a:ext cx="396044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Vaka grubunda etkenin sıklığı  =    a/</a:t>
            </a:r>
            <a:r>
              <a:rPr lang="tr-TR" dirty="0" err="1" smtClean="0"/>
              <a:t>a+b</a:t>
            </a:r>
            <a:endParaRPr lang="tr-TR" dirty="0" smtClean="0"/>
          </a:p>
          <a:p>
            <a:endParaRPr lang="tr-TR" dirty="0"/>
          </a:p>
          <a:p>
            <a:r>
              <a:rPr lang="tr-TR" dirty="0" smtClean="0"/>
              <a:t>Kontrol grubunda etkenin sıklığı = c/</a:t>
            </a:r>
            <a:r>
              <a:rPr lang="tr-TR" dirty="0" err="1" smtClean="0"/>
              <a:t>c+d</a:t>
            </a:r>
            <a:endParaRPr lang="tr-TR" dirty="0" smtClean="0"/>
          </a:p>
          <a:p>
            <a:endParaRPr lang="tr-TR" dirty="0"/>
          </a:p>
          <a:p>
            <a:r>
              <a:rPr lang="tr-TR" dirty="0" smtClean="0"/>
              <a:t>Tahmini Rölatif Risk = </a:t>
            </a:r>
            <a:r>
              <a:rPr lang="tr-TR" dirty="0" err="1" smtClean="0"/>
              <a:t>axd</a:t>
            </a:r>
            <a:r>
              <a:rPr lang="tr-TR" dirty="0" smtClean="0"/>
              <a:t>/</a:t>
            </a:r>
            <a:r>
              <a:rPr lang="tr-TR" dirty="0" err="1" smtClean="0"/>
              <a:t>bxc</a:t>
            </a:r>
            <a:endParaRPr lang="tr-TR" dirty="0"/>
          </a:p>
        </p:txBody>
      </p:sp>
      <p:sp>
        <p:nvSpPr>
          <p:cNvPr id="3" name="Dikdörtgen 2"/>
          <p:cNvSpPr/>
          <p:nvPr/>
        </p:nvSpPr>
        <p:spPr>
          <a:xfrm>
            <a:off x="539552" y="2195572"/>
            <a:ext cx="1232260" cy="369332"/>
          </a:xfrm>
          <a:prstGeom prst="rect">
            <a:avLst/>
          </a:prstGeom>
        </p:spPr>
        <p:txBody>
          <a:bodyPr wrap="none">
            <a:spAutoFit/>
          </a:bodyPr>
          <a:lstStyle/>
          <a:p>
            <a:r>
              <a:rPr lang="tr-TR" dirty="0"/>
              <a:t>Vaka grubu</a:t>
            </a:r>
          </a:p>
        </p:txBody>
      </p:sp>
      <p:sp>
        <p:nvSpPr>
          <p:cNvPr id="5" name="Dikdörtgen 4"/>
          <p:cNvSpPr/>
          <p:nvPr/>
        </p:nvSpPr>
        <p:spPr>
          <a:xfrm>
            <a:off x="539552" y="2636912"/>
            <a:ext cx="1477905" cy="369332"/>
          </a:xfrm>
          <a:prstGeom prst="rect">
            <a:avLst/>
          </a:prstGeom>
        </p:spPr>
        <p:txBody>
          <a:bodyPr wrap="none">
            <a:spAutoFit/>
          </a:bodyPr>
          <a:lstStyle/>
          <a:p>
            <a:r>
              <a:rPr lang="tr-TR" dirty="0"/>
              <a:t>Kontrol grubu</a:t>
            </a:r>
          </a:p>
        </p:txBody>
      </p:sp>
    </p:spTree>
    <p:extLst>
      <p:ext uri="{BB962C8B-B14F-4D97-AF65-F5344CB8AC3E}">
        <p14:creationId xmlns:p14="http://schemas.microsoft.com/office/powerpoint/2010/main" val="935710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VAKA KONTROL ARAŞTIRMALARI</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7992888" cy="2908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546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VAKA KONTROL ARAŞTIRMALARI</a:t>
            </a:r>
            <a:endParaRPr lang="tr-TR" dirty="0"/>
          </a:p>
        </p:txBody>
      </p:sp>
      <p:sp>
        <p:nvSpPr>
          <p:cNvPr id="3" name="Metin Yer Tutucusu 2"/>
          <p:cNvSpPr>
            <a:spLocks noGrp="1"/>
          </p:cNvSpPr>
          <p:nvPr>
            <p:ph type="body" idx="1"/>
          </p:nvPr>
        </p:nvSpPr>
        <p:spPr/>
        <p:txBody>
          <a:bodyPr/>
          <a:lstStyle/>
          <a:p>
            <a:r>
              <a:rPr lang="tr-TR" dirty="0" smtClean="0"/>
              <a:t>Vakaların Seçimi</a:t>
            </a:r>
            <a:endParaRPr lang="tr-TR" dirty="0"/>
          </a:p>
        </p:txBody>
      </p:sp>
      <p:sp>
        <p:nvSpPr>
          <p:cNvPr id="4" name="İçerik Yer Tutucusu 3"/>
          <p:cNvSpPr>
            <a:spLocks noGrp="1"/>
          </p:cNvSpPr>
          <p:nvPr>
            <p:ph sz="half" idx="2"/>
          </p:nvPr>
        </p:nvSpPr>
        <p:spPr/>
        <p:txBody>
          <a:bodyPr>
            <a:normAutofit lnSpcReduction="10000"/>
          </a:bodyPr>
          <a:lstStyle/>
          <a:p>
            <a:pPr lvl="0" eaLnBrk="0" fontAlgn="base" hangingPunct="0">
              <a:spcAft>
                <a:spcPct val="0"/>
              </a:spcAft>
              <a:buFontTx/>
              <a:buChar char="•"/>
            </a:pPr>
            <a:r>
              <a:rPr lang="tr-TR" altLang="tr-TR" sz="1800" kern="0" dirty="0">
                <a:solidFill>
                  <a:srgbClr val="000000"/>
                </a:solidFill>
                <a:latin typeface="Times New Roman"/>
              </a:rPr>
              <a:t>Toplumda uygun yöntemle seçilen bir örneklemde belirli bir hastalık tanısı alanlar </a:t>
            </a:r>
            <a:r>
              <a:rPr lang="tr-TR" altLang="tr-TR" sz="1600" i="1" kern="0" dirty="0">
                <a:solidFill>
                  <a:srgbClr val="000000"/>
                </a:solidFill>
                <a:latin typeface="Times New Roman"/>
              </a:rPr>
              <a:t>(</a:t>
            </a:r>
            <a:r>
              <a:rPr lang="tr-TR" altLang="tr-TR" sz="1600" i="1" kern="0" dirty="0" err="1">
                <a:solidFill>
                  <a:srgbClr val="000000"/>
                </a:solidFill>
                <a:latin typeface="Times New Roman"/>
              </a:rPr>
              <a:t>population</a:t>
            </a:r>
            <a:r>
              <a:rPr lang="tr-TR" altLang="tr-TR" sz="1600" i="1" kern="0" dirty="0">
                <a:solidFill>
                  <a:srgbClr val="000000"/>
                </a:solidFill>
                <a:latin typeface="Times New Roman"/>
              </a:rPr>
              <a:t> </a:t>
            </a:r>
            <a:r>
              <a:rPr lang="tr-TR" altLang="tr-TR" sz="1600" i="1" kern="0" dirty="0" err="1">
                <a:solidFill>
                  <a:srgbClr val="000000"/>
                </a:solidFill>
                <a:latin typeface="Times New Roman"/>
              </a:rPr>
              <a:t>based</a:t>
            </a:r>
            <a:r>
              <a:rPr lang="tr-TR" altLang="tr-TR" sz="1600" i="1" kern="0" dirty="0">
                <a:solidFill>
                  <a:srgbClr val="000000"/>
                </a:solidFill>
                <a:latin typeface="Times New Roman"/>
              </a:rPr>
              <a:t> </a:t>
            </a:r>
            <a:r>
              <a:rPr lang="tr-TR" altLang="tr-TR" sz="1600" i="1" kern="0" dirty="0" err="1">
                <a:solidFill>
                  <a:srgbClr val="000000"/>
                </a:solidFill>
                <a:latin typeface="Times New Roman"/>
              </a:rPr>
              <a:t>case</a:t>
            </a:r>
            <a:r>
              <a:rPr lang="tr-TR" altLang="tr-TR" sz="1600" i="1" kern="0" dirty="0">
                <a:solidFill>
                  <a:srgbClr val="000000"/>
                </a:solidFill>
                <a:latin typeface="Times New Roman"/>
              </a:rPr>
              <a:t> </a:t>
            </a:r>
            <a:r>
              <a:rPr lang="tr-TR" altLang="tr-TR" sz="1600" i="1" kern="0" dirty="0" err="1">
                <a:solidFill>
                  <a:srgbClr val="000000"/>
                </a:solidFill>
                <a:latin typeface="Times New Roman"/>
              </a:rPr>
              <a:t>control</a:t>
            </a:r>
            <a:r>
              <a:rPr lang="tr-TR" altLang="tr-TR" sz="1600" i="1" kern="0" dirty="0">
                <a:solidFill>
                  <a:srgbClr val="000000"/>
                </a:solidFill>
                <a:latin typeface="Times New Roman"/>
              </a:rPr>
              <a:t>)</a:t>
            </a:r>
          </a:p>
          <a:p>
            <a:pPr lvl="0" eaLnBrk="0" fontAlgn="base" hangingPunct="0">
              <a:spcAft>
                <a:spcPct val="0"/>
              </a:spcAft>
              <a:buFontTx/>
              <a:buChar char="•"/>
            </a:pPr>
            <a:r>
              <a:rPr lang="tr-TR" altLang="tr-TR" sz="1800" kern="0" dirty="0">
                <a:solidFill>
                  <a:srgbClr val="000000"/>
                </a:solidFill>
                <a:latin typeface="Times New Roman"/>
              </a:rPr>
              <a:t>Hastane, muayenehane, diğer sağlık kuruluşlarında tanısı konulan </a:t>
            </a:r>
            <a:r>
              <a:rPr lang="tr-TR" altLang="tr-TR" sz="1800" kern="0" dirty="0" smtClean="0">
                <a:solidFill>
                  <a:srgbClr val="000000"/>
                </a:solidFill>
                <a:latin typeface="Times New Roman"/>
              </a:rPr>
              <a:t>vakalar </a:t>
            </a:r>
            <a:r>
              <a:rPr lang="tr-TR" altLang="tr-TR" sz="1800" i="1" kern="0" dirty="0" smtClean="0">
                <a:solidFill>
                  <a:srgbClr val="000000"/>
                </a:solidFill>
                <a:latin typeface="Times New Roman"/>
              </a:rPr>
              <a:t>(</a:t>
            </a:r>
            <a:r>
              <a:rPr lang="tr-TR" altLang="tr-TR" sz="1800" i="1" kern="0" dirty="0" err="1" smtClean="0">
                <a:solidFill>
                  <a:srgbClr val="000000"/>
                </a:solidFill>
                <a:latin typeface="Times New Roman"/>
              </a:rPr>
              <a:t>reported</a:t>
            </a:r>
            <a:r>
              <a:rPr lang="tr-TR" altLang="tr-TR" sz="1800" i="1" kern="0" dirty="0" smtClean="0">
                <a:solidFill>
                  <a:srgbClr val="000000"/>
                </a:solidFill>
                <a:latin typeface="Times New Roman"/>
              </a:rPr>
              <a:t> </a:t>
            </a:r>
            <a:r>
              <a:rPr lang="tr-TR" altLang="tr-TR" sz="1800" i="1" kern="0" dirty="0" err="1" smtClean="0">
                <a:solidFill>
                  <a:srgbClr val="000000"/>
                </a:solidFill>
                <a:latin typeface="Times New Roman"/>
              </a:rPr>
              <a:t>cases</a:t>
            </a:r>
            <a:r>
              <a:rPr lang="tr-TR" altLang="tr-TR" sz="1800" i="1" kern="0" dirty="0" smtClean="0">
                <a:solidFill>
                  <a:srgbClr val="000000"/>
                </a:solidFill>
                <a:latin typeface="Times New Roman"/>
              </a:rPr>
              <a:t>)</a:t>
            </a:r>
            <a:endParaRPr lang="tr-TR" altLang="tr-TR" sz="1800" i="1" kern="0" dirty="0">
              <a:solidFill>
                <a:srgbClr val="000000"/>
              </a:solidFill>
              <a:latin typeface="Times New Roman"/>
            </a:endParaRPr>
          </a:p>
          <a:p>
            <a:pPr lvl="0" eaLnBrk="0" fontAlgn="base" hangingPunct="0">
              <a:spcAft>
                <a:spcPct val="0"/>
              </a:spcAft>
              <a:buFontTx/>
              <a:buChar char="•"/>
            </a:pPr>
            <a:r>
              <a:rPr lang="tr-TR" altLang="tr-TR" sz="1800" kern="0" dirty="0" smtClean="0">
                <a:solidFill>
                  <a:srgbClr val="000000"/>
                </a:solidFill>
                <a:latin typeface="Times New Roman"/>
              </a:rPr>
              <a:t>Sadece </a:t>
            </a:r>
            <a:r>
              <a:rPr lang="tr-TR" altLang="tr-TR" sz="1800" kern="0" dirty="0">
                <a:solidFill>
                  <a:srgbClr val="000000"/>
                </a:solidFill>
                <a:latin typeface="Times New Roman"/>
              </a:rPr>
              <a:t>bir hastanede tanı konulan vakalar </a:t>
            </a:r>
            <a:r>
              <a:rPr lang="tr-TR" altLang="tr-TR" sz="1600" i="1" kern="0" dirty="0">
                <a:solidFill>
                  <a:srgbClr val="000000"/>
                </a:solidFill>
                <a:latin typeface="Times New Roman"/>
              </a:rPr>
              <a:t>(</a:t>
            </a:r>
            <a:r>
              <a:rPr lang="tr-TR" altLang="tr-TR" sz="1600" i="1" kern="0" dirty="0" err="1">
                <a:solidFill>
                  <a:srgbClr val="000000"/>
                </a:solidFill>
                <a:latin typeface="Times New Roman"/>
              </a:rPr>
              <a:t>hopital</a:t>
            </a:r>
            <a:r>
              <a:rPr lang="tr-TR" altLang="tr-TR" sz="1600" i="1" kern="0" dirty="0">
                <a:solidFill>
                  <a:srgbClr val="000000"/>
                </a:solidFill>
                <a:latin typeface="Times New Roman"/>
              </a:rPr>
              <a:t> </a:t>
            </a:r>
            <a:r>
              <a:rPr lang="tr-TR" altLang="tr-TR" sz="1600" i="1" kern="0" dirty="0" err="1">
                <a:solidFill>
                  <a:srgbClr val="000000"/>
                </a:solidFill>
                <a:latin typeface="Times New Roman"/>
              </a:rPr>
              <a:t>based</a:t>
            </a:r>
            <a:r>
              <a:rPr lang="tr-TR" altLang="tr-TR" sz="1600" i="1" kern="0" dirty="0">
                <a:solidFill>
                  <a:srgbClr val="000000"/>
                </a:solidFill>
                <a:latin typeface="Times New Roman"/>
              </a:rPr>
              <a:t> </a:t>
            </a:r>
            <a:r>
              <a:rPr lang="tr-TR" altLang="tr-TR" sz="1600" i="1" kern="0" dirty="0" err="1">
                <a:solidFill>
                  <a:srgbClr val="000000"/>
                </a:solidFill>
                <a:latin typeface="Times New Roman"/>
              </a:rPr>
              <a:t>case</a:t>
            </a:r>
            <a:r>
              <a:rPr lang="tr-TR" altLang="tr-TR" sz="1600" i="1" kern="0" dirty="0">
                <a:solidFill>
                  <a:srgbClr val="000000"/>
                </a:solidFill>
                <a:latin typeface="Times New Roman"/>
              </a:rPr>
              <a:t> </a:t>
            </a:r>
            <a:r>
              <a:rPr lang="tr-TR" altLang="tr-TR" sz="1600" i="1" kern="0" dirty="0" err="1">
                <a:solidFill>
                  <a:srgbClr val="000000"/>
                </a:solidFill>
                <a:latin typeface="Times New Roman"/>
              </a:rPr>
              <a:t>control</a:t>
            </a:r>
            <a:r>
              <a:rPr lang="tr-TR" altLang="tr-TR" sz="1600" i="1" kern="0" dirty="0">
                <a:solidFill>
                  <a:srgbClr val="000000"/>
                </a:solidFill>
                <a:latin typeface="Times New Roman"/>
              </a:rPr>
              <a:t>)</a:t>
            </a:r>
            <a:endParaRPr lang="tr-TR" altLang="tr-TR" sz="1600" kern="0" dirty="0">
              <a:solidFill>
                <a:srgbClr val="000000"/>
              </a:solidFill>
              <a:latin typeface="Times New Roman"/>
            </a:endParaRPr>
          </a:p>
          <a:p>
            <a:pPr lvl="0" eaLnBrk="0" fontAlgn="base" hangingPunct="0">
              <a:spcAft>
                <a:spcPct val="0"/>
              </a:spcAft>
              <a:buFontTx/>
              <a:buChar char="•"/>
            </a:pPr>
            <a:r>
              <a:rPr lang="tr-TR" altLang="tr-TR" sz="1800" kern="0" dirty="0" smtClean="0">
                <a:solidFill>
                  <a:srgbClr val="000000"/>
                </a:solidFill>
                <a:latin typeface="Times New Roman"/>
              </a:rPr>
              <a:t>Birden </a:t>
            </a:r>
            <a:r>
              <a:rPr lang="tr-TR" altLang="tr-TR" sz="1800" kern="0" dirty="0">
                <a:solidFill>
                  <a:srgbClr val="000000"/>
                </a:solidFill>
                <a:latin typeface="Times New Roman"/>
              </a:rPr>
              <a:t>fazla hastanede tanı konan vakalar </a:t>
            </a:r>
            <a:r>
              <a:rPr lang="tr-TR" altLang="tr-TR" sz="1600" i="1" kern="0" dirty="0">
                <a:solidFill>
                  <a:srgbClr val="000000"/>
                </a:solidFill>
                <a:latin typeface="Times New Roman"/>
              </a:rPr>
              <a:t>(</a:t>
            </a:r>
            <a:r>
              <a:rPr lang="tr-TR" altLang="tr-TR" sz="1600" i="1" kern="0" dirty="0" err="1">
                <a:solidFill>
                  <a:srgbClr val="000000"/>
                </a:solidFill>
                <a:latin typeface="Times New Roman"/>
              </a:rPr>
              <a:t>hopital</a:t>
            </a:r>
            <a:r>
              <a:rPr lang="tr-TR" altLang="tr-TR" sz="1600" i="1" kern="0" dirty="0">
                <a:solidFill>
                  <a:srgbClr val="000000"/>
                </a:solidFill>
                <a:latin typeface="Times New Roman"/>
              </a:rPr>
              <a:t> </a:t>
            </a:r>
            <a:r>
              <a:rPr lang="tr-TR" altLang="tr-TR" sz="1600" i="1" kern="0" dirty="0" err="1">
                <a:solidFill>
                  <a:srgbClr val="000000"/>
                </a:solidFill>
                <a:latin typeface="Times New Roman"/>
              </a:rPr>
              <a:t>based</a:t>
            </a:r>
            <a:r>
              <a:rPr lang="tr-TR" altLang="tr-TR" sz="1600" i="1" kern="0" dirty="0">
                <a:solidFill>
                  <a:srgbClr val="000000"/>
                </a:solidFill>
                <a:latin typeface="Times New Roman"/>
              </a:rPr>
              <a:t> </a:t>
            </a:r>
            <a:r>
              <a:rPr lang="tr-TR" altLang="tr-TR" sz="1600" i="1" kern="0" dirty="0" err="1">
                <a:solidFill>
                  <a:srgbClr val="000000"/>
                </a:solidFill>
                <a:latin typeface="Times New Roman"/>
              </a:rPr>
              <a:t>case</a:t>
            </a:r>
            <a:r>
              <a:rPr lang="tr-TR" altLang="tr-TR" sz="1600" i="1" kern="0" dirty="0">
                <a:solidFill>
                  <a:srgbClr val="000000"/>
                </a:solidFill>
                <a:latin typeface="Times New Roman"/>
              </a:rPr>
              <a:t> </a:t>
            </a:r>
            <a:r>
              <a:rPr lang="tr-TR" altLang="tr-TR" sz="1600" i="1" kern="0" dirty="0" err="1">
                <a:solidFill>
                  <a:srgbClr val="000000"/>
                </a:solidFill>
                <a:latin typeface="Times New Roman"/>
              </a:rPr>
              <a:t>control</a:t>
            </a:r>
            <a:r>
              <a:rPr lang="tr-TR" altLang="tr-TR" sz="1600" i="1" kern="0" dirty="0" smtClean="0">
                <a:solidFill>
                  <a:srgbClr val="000000"/>
                </a:solidFill>
                <a:latin typeface="Times New Roman"/>
              </a:rPr>
              <a:t>)</a:t>
            </a:r>
          </a:p>
          <a:p>
            <a:pPr lvl="0" eaLnBrk="0" fontAlgn="base" hangingPunct="0">
              <a:spcAft>
                <a:spcPct val="0"/>
              </a:spcAft>
              <a:buFontTx/>
              <a:buChar char="•"/>
            </a:pPr>
            <a:r>
              <a:rPr lang="tr-TR" altLang="tr-TR" sz="1800" kern="0" dirty="0">
                <a:solidFill>
                  <a:srgbClr val="000000"/>
                </a:solidFill>
                <a:latin typeface="Times New Roman"/>
              </a:rPr>
              <a:t>Tüm hastanelerde tanı konulan vakalar </a:t>
            </a:r>
            <a:r>
              <a:rPr lang="tr-TR" altLang="tr-TR" sz="1600" i="1" kern="0" dirty="0">
                <a:solidFill>
                  <a:srgbClr val="000000"/>
                </a:solidFill>
                <a:latin typeface="Times New Roman"/>
              </a:rPr>
              <a:t>(</a:t>
            </a:r>
            <a:r>
              <a:rPr lang="tr-TR" altLang="tr-TR" sz="1600" i="1" kern="0" dirty="0" err="1">
                <a:solidFill>
                  <a:srgbClr val="000000"/>
                </a:solidFill>
                <a:latin typeface="Times New Roman"/>
              </a:rPr>
              <a:t>hopital</a:t>
            </a:r>
            <a:r>
              <a:rPr lang="tr-TR" altLang="tr-TR" sz="1600" i="1" kern="0" dirty="0">
                <a:solidFill>
                  <a:srgbClr val="000000"/>
                </a:solidFill>
                <a:latin typeface="Times New Roman"/>
              </a:rPr>
              <a:t> </a:t>
            </a:r>
            <a:r>
              <a:rPr lang="tr-TR" altLang="tr-TR" sz="1600" i="1" kern="0" dirty="0" err="1">
                <a:solidFill>
                  <a:srgbClr val="000000"/>
                </a:solidFill>
                <a:latin typeface="Times New Roman"/>
              </a:rPr>
              <a:t>based</a:t>
            </a:r>
            <a:r>
              <a:rPr lang="tr-TR" altLang="tr-TR" sz="1600" i="1" kern="0" dirty="0">
                <a:solidFill>
                  <a:srgbClr val="000000"/>
                </a:solidFill>
                <a:latin typeface="Times New Roman"/>
              </a:rPr>
              <a:t> </a:t>
            </a:r>
            <a:r>
              <a:rPr lang="tr-TR" altLang="tr-TR" sz="1600" i="1" kern="0" dirty="0" err="1">
                <a:solidFill>
                  <a:srgbClr val="000000"/>
                </a:solidFill>
                <a:latin typeface="Times New Roman"/>
              </a:rPr>
              <a:t>case</a:t>
            </a:r>
            <a:r>
              <a:rPr lang="tr-TR" altLang="tr-TR" sz="1600" i="1" kern="0" dirty="0">
                <a:solidFill>
                  <a:srgbClr val="000000"/>
                </a:solidFill>
                <a:latin typeface="Times New Roman"/>
              </a:rPr>
              <a:t> </a:t>
            </a:r>
            <a:r>
              <a:rPr lang="tr-TR" altLang="tr-TR" sz="1600" i="1" kern="0" dirty="0" err="1">
                <a:solidFill>
                  <a:srgbClr val="000000"/>
                </a:solidFill>
                <a:latin typeface="Times New Roman"/>
              </a:rPr>
              <a:t>control</a:t>
            </a:r>
            <a:r>
              <a:rPr lang="tr-TR" altLang="tr-TR" sz="1600" i="1" kern="0" dirty="0" smtClean="0">
                <a:solidFill>
                  <a:srgbClr val="000000"/>
                </a:solidFill>
                <a:latin typeface="Times New Roman"/>
              </a:rPr>
              <a:t>)</a:t>
            </a:r>
            <a:endParaRPr lang="tr-TR" altLang="tr-TR" sz="1600" kern="0" dirty="0">
              <a:solidFill>
                <a:srgbClr val="000000"/>
              </a:solidFill>
              <a:latin typeface="Times New Roman"/>
            </a:endParaRPr>
          </a:p>
          <a:p>
            <a:pPr lvl="0" eaLnBrk="0" fontAlgn="base" hangingPunct="0">
              <a:spcAft>
                <a:spcPct val="0"/>
              </a:spcAft>
              <a:buFontTx/>
              <a:buChar char="•"/>
            </a:pPr>
            <a:r>
              <a:rPr lang="tr-TR" altLang="tr-TR" sz="1800" kern="0" dirty="0">
                <a:solidFill>
                  <a:srgbClr val="000000"/>
                </a:solidFill>
                <a:latin typeface="Times New Roman"/>
              </a:rPr>
              <a:t>Yukarıdakilerin bir kaçından seçilecek vakalar</a:t>
            </a:r>
          </a:p>
          <a:p>
            <a:endParaRPr lang="tr-TR" dirty="0"/>
          </a:p>
        </p:txBody>
      </p:sp>
      <p:sp>
        <p:nvSpPr>
          <p:cNvPr id="5" name="Metin Yer Tutucusu 4"/>
          <p:cNvSpPr>
            <a:spLocks noGrp="1"/>
          </p:cNvSpPr>
          <p:nvPr>
            <p:ph type="body" sz="quarter" idx="3"/>
          </p:nvPr>
        </p:nvSpPr>
        <p:spPr/>
        <p:txBody>
          <a:bodyPr/>
          <a:lstStyle/>
          <a:p>
            <a:r>
              <a:rPr lang="tr-TR" dirty="0" smtClean="0"/>
              <a:t>Kontrollerin Seçimi</a:t>
            </a:r>
            <a:endParaRPr lang="tr-TR" dirty="0"/>
          </a:p>
        </p:txBody>
      </p:sp>
      <p:sp>
        <p:nvSpPr>
          <p:cNvPr id="6" name="İçerik Yer Tutucusu 5"/>
          <p:cNvSpPr>
            <a:spLocks noGrp="1"/>
          </p:cNvSpPr>
          <p:nvPr>
            <p:ph sz="quarter" idx="4"/>
          </p:nvPr>
        </p:nvSpPr>
        <p:spPr/>
        <p:txBody>
          <a:bodyPr/>
          <a:lstStyle/>
          <a:p>
            <a:pPr lvl="0" eaLnBrk="0" fontAlgn="base" hangingPunct="0">
              <a:spcAft>
                <a:spcPct val="0"/>
              </a:spcAft>
              <a:buFontTx/>
              <a:buChar char="•"/>
            </a:pPr>
            <a:r>
              <a:rPr lang="tr-TR" altLang="tr-TR" sz="1800" kern="0" dirty="0">
                <a:solidFill>
                  <a:srgbClr val="000000"/>
                </a:solidFill>
                <a:latin typeface="Times New Roman"/>
              </a:rPr>
              <a:t>Genel </a:t>
            </a:r>
            <a:r>
              <a:rPr lang="tr-TR" altLang="tr-TR" sz="1800" kern="0" dirty="0" err="1">
                <a:solidFill>
                  <a:srgbClr val="000000"/>
                </a:solidFill>
                <a:latin typeface="Times New Roman"/>
              </a:rPr>
              <a:t>populasyondan</a:t>
            </a:r>
            <a:r>
              <a:rPr lang="tr-TR" altLang="tr-TR" sz="1800" kern="0" dirty="0">
                <a:solidFill>
                  <a:srgbClr val="000000"/>
                </a:solidFill>
                <a:latin typeface="Times New Roman"/>
              </a:rPr>
              <a:t> seçilecek örnek</a:t>
            </a:r>
          </a:p>
          <a:p>
            <a:pPr lvl="0" eaLnBrk="0" fontAlgn="base" hangingPunct="0">
              <a:spcAft>
                <a:spcPct val="0"/>
              </a:spcAft>
              <a:buFontTx/>
              <a:buChar char="•"/>
            </a:pPr>
            <a:r>
              <a:rPr lang="tr-TR" altLang="tr-TR" sz="1800" kern="0" dirty="0" smtClean="0">
                <a:solidFill>
                  <a:srgbClr val="000000"/>
                </a:solidFill>
                <a:latin typeface="Times New Roman"/>
              </a:rPr>
              <a:t>Tüm </a:t>
            </a:r>
            <a:r>
              <a:rPr lang="tr-TR" altLang="tr-TR" sz="1800" kern="0" dirty="0">
                <a:solidFill>
                  <a:srgbClr val="000000"/>
                </a:solidFill>
                <a:latin typeface="Times New Roman"/>
              </a:rPr>
              <a:t>hastanelere başvuran ancak araştırma konusu hastalığı olmayan diğer kişilerin tümü veya bunlardan seçilecek örnek</a:t>
            </a:r>
          </a:p>
          <a:p>
            <a:pPr lvl="0" eaLnBrk="0" fontAlgn="base" hangingPunct="0">
              <a:spcAft>
                <a:spcPct val="0"/>
              </a:spcAft>
              <a:buFontTx/>
              <a:buChar char="•"/>
            </a:pPr>
            <a:r>
              <a:rPr lang="tr-TR" altLang="tr-TR" sz="1800" kern="0" dirty="0">
                <a:solidFill>
                  <a:srgbClr val="000000"/>
                </a:solidFill>
                <a:latin typeface="Times New Roman"/>
              </a:rPr>
              <a:t>Vakaların seçildiği hastaneye diğer nedenlerle başvuranların tümü </a:t>
            </a:r>
            <a:r>
              <a:rPr lang="tr-TR" altLang="tr-TR" sz="1800" kern="0" dirty="0" smtClean="0">
                <a:solidFill>
                  <a:srgbClr val="000000"/>
                </a:solidFill>
                <a:latin typeface="Times New Roman"/>
              </a:rPr>
              <a:t>veya</a:t>
            </a:r>
            <a:r>
              <a:rPr lang="tr-TR" altLang="tr-TR" sz="1800" kern="0" dirty="0">
                <a:solidFill>
                  <a:srgbClr val="000000"/>
                </a:solidFill>
                <a:latin typeface="Times New Roman"/>
              </a:rPr>
              <a:t> </a:t>
            </a:r>
            <a:r>
              <a:rPr lang="tr-TR" altLang="tr-TR" sz="1800" kern="0" dirty="0" smtClean="0">
                <a:solidFill>
                  <a:srgbClr val="000000"/>
                </a:solidFill>
                <a:latin typeface="Times New Roman"/>
              </a:rPr>
              <a:t>seçilecek bir örnek</a:t>
            </a:r>
            <a:endParaRPr lang="tr-TR" altLang="tr-TR" sz="1800" kern="0" dirty="0">
              <a:solidFill>
                <a:srgbClr val="000000"/>
              </a:solidFill>
              <a:latin typeface="Times New Roman"/>
            </a:endParaRPr>
          </a:p>
          <a:p>
            <a:pPr lvl="0" eaLnBrk="0" fontAlgn="base" hangingPunct="0">
              <a:spcAft>
                <a:spcPct val="0"/>
              </a:spcAft>
              <a:buFontTx/>
              <a:buChar char="•"/>
            </a:pPr>
            <a:r>
              <a:rPr lang="tr-TR" altLang="tr-TR" sz="1800" kern="0" dirty="0">
                <a:solidFill>
                  <a:srgbClr val="000000"/>
                </a:solidFill>
                <a:latin typeface="Times New Roman"/>
              </a:rPr>
              <a:t>Vakalarla aynı mahallede oturanlar veya komşuları arasından uygun sayıda kişi</a:t>
            </a:r>
          </a:p>
          <a:p>
            <a:pPr lvl="0" eaLnBrk="0" fontAlgn="base" hangingPunct="0">
              <a:spcAft>
                <a:spcPct val="0"/>
              </a:spcAft>
              <a:buFontTx/>
              <a:buChar char="•"/>
            </a:pPr>
            <a:r>
              <a:rPr lang="tr-TR" altLang="tr-TR" sz="1800" kern="0" dirty="0">
                <a:solidFill>
                  <a:srgbClr val="000000"/>
                </a:solidFill>
                <a:latin typeface="Times New Roman"/>
              </a:rPr>
              <a:t>Eş, kardeş, akraba, arkadaşlar</a:t>
            </a:r>
            <a:endParaRPr lang="tr-TR" dirty="0"/>
          </a:p>
        </p:txBody>
      </p:sp>
    </p:spTree>
    <p:extLst>
      <p:ext uri="{BB962C8B-B14F-4D97-AF65-F5344CB8AC3E}">
        <p14:creationId xmlns:p14="http://schemas.microsoft.com/office/powerpoint/2010/main" val="19741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VAKA KONTROL ARAŞTIRMALARI</a:t>
            </a:r>
            <a:endParaRPr lang="tr-TR" dirty="0"/>
          </a:p>
        </p:txBody>
      </p:sp>
      <p:sp>
        <p:nvSpPr>
          <p:cNvPr id="3" name="Metin Yer Tutucusu 2"/>
          <p:cNvSpPr>
            <a:spLocks noGrp="1"/>
          </p:cNvSpPr>
          <p:nvPr>
            <p:ph type="body" idx="1"/>
          </p:nvPr>
        </p:nvSpPr>
        <p:spPr/>
        <p:txBody>
          <a:bodyPr/>
          <a:lstStyle/>
          <a:p>
            <a:r>
              <a:rPr lang="tr-TR" dirty="0" smtClean="0"/>
              <a:t>Avantajları</a:t>
            </a:r>
            <a:endParaRPr lang="tr-TR" dirty="0"/>
          </a:p>
        </p:txBody>
      </p:sp>
      <p:sp>
        <p:nvSpPr>
          <p:cNvPr id="4" name="İçerik Yer Tutucusu 3"/>
          <p:cNvSpPr>
            <a:spLocks noGrp="1"/>
          </p:cNvSpPr>
          <p:nvPr>
            <p:ph sz="half" idx="2"/>
          </p:nvPr>
        </p:nvSpPr>
        <p:spPr/>
        <p:txBody>
          <a:bodyPr/>
          <a:lstStyle/>
          <a:p>
            <a:pPr lvl="0" eaLnBrk="0" fontAlgn="base" hangingPunct="0">
              <a:spcAft>
                <a:spcPct val="0"/>
              </a:spcAft>
              <a:buFontTx/>
              <a:buChar char="•"/>
            </a:pPr>
            <a:r>
              <a:rPr lang="tr-TR" altLang="tr-TR" sz="2000" kern="0" dirty="0">
                <a:solidFill>
                  <a:srgbClr val="000000"/>
                </a:solidFill>
                <a:latin typeface="Times New Roman"/>
              </a:rPr>
              <a:t>Uygulaması kolay ve maliyeti düşüktür</a:t>
            </a:r>
          </a:p>
          <a:p>
            <a:pPr lvl="0" eaLnBrk="0" fontAlgn="base" hangingPunct="0">
              <a:spcAft>
                <a:spcPct val="0"/>
              </a:spcAft>
              <a:buFontTx/>
              <a:buChar char="•"/>
            </a:pPr>
            <a:r>
              <a:rPr lang="tr-TR" altLang="tr-TR" sz="2000" kern="0" dirty="0">
                <a:solidFill>
                  <a:srgbClr val="000000"/>
                </a:solidFill>
                <a:latin typeface="Times New Roman"/>
              </a:rPr>
              <a:t>Nadir görülen ve </a:t>
            </a:r>
            <a:r>
              <a:rPr lang="tr-TR" altLang="tr-TR" sz="2000" kern="0" dirty="0" err="1">
                <a:solidFill>
                  <a:srgbClr val="000000"/>
                </a:solidFill>
                <a:latin typeface="Times New Roman"/>
              </a:rPr>
              <a:t>latent</a:t>
            </a:r>
            <a:r>
              <a:rPr lang="tr-TR" altLang="tr-TR" sz="2000" kern="0" dirty="0">
                <a:solidFill>
                  <a:srgbClr val="000000"/>
                </a:solidFill>
                <a:latin typeface="Times New Roman"/>
              </a:rPr>
              <a:t> süresi uzun olan hastalıkların incelenmesinde avantaj sağlar</a:t>
            </a:r>
          </a:p>
          <a:p>
            <a:pPr lvl="0" eaLnBrk="0" fontAlgn="base" hangingPunct="0">
              <a:spcAft>
                <a:spcPct val="0"/>
              </a:spcAft>
              <a:buFontTx/>
              <a:buChar char="•"/>
            </a:pPr>
            <a:r>
              <a:rPr lang="tr-TR" altLang="tr-TR" sz="2000" kern="0" dirty="0">
                <a:solidFill>
                  <a:srgbClr val="000000"/>
                </a:solidFill>
                <a:latin typeface="Times New Roman"/>
              </a:rPr>
              <a:t>Araştırmayı terk sorunu yoktur</a:t>
            </a:r>
          </a:p>
          <a:p>
            <a:pPr lvl="0" eaLnBrk="0" fontAlgn="base" hangingPunct="0">
              <a:spcAft>
                <a:spcPct val="0"/>
              </a:spcAft>
              <a:buFontTx/>
              <a:buChar char="•"/>
            </a:pPr>
            <a:r>
              <a:rPr lang="tr-TR" altLang="tr-TR" sz="2000" kern="0" dirty="0">
                <a:solidFill>
                  <a:srgbClr val="000000"/>
                </a:solidFill>
                <a:latin typeface="Times New Roman"/>
              </a:rPr>
              <a:t>Aynı anda bir çok değişken incelenebilir</a:t>
            </a:r>
          </a:p>
          <a:p>
            <a:pPr marL="0" lvl="0" indent="0" eaLnBrk="0" fontAlgn="base" hangingPunct="0">
              <a:spcAft>
                <a:spcPct val="0"/>
              </a:spcAft>
              <a:buNone/>
            </a:pPr>
            <a:endParaRPr lang="tr-TR" altLang="tr-TR" sz="2000" kern="0" dirty="0">
              <a:solidFill>
                <a:srgbClr val="000000"/>
              </a:solidFill>
              <a:latin typeface="Times New Roman"/>
            </a:endParaRPr>
          </a:p>
          <a:p>
            <a:endParaRPr lang="tr-TR" dirty="0"/>
          </a:p>
        </p:txBody>
      </p:sp>
      <p:sp>
        <p:nvSpPr>
          <p:cNvPr id="5" name="Metin Yer Tutucusu 4"/>
          <p:cNvSpPr>
            <a:spLocks noGrp="1"/>
          </p:cNvSpPr>
          <p:nvPr>
            <p:ph type="body" sz="quarter" idx="3"/>
          </p:nvPr>
        </p:nvSpPr>
        <p:spPr/>
        <p:txBody>
          <a:bodyPr/>
          <a:lstStyle/>
          <a:p>
            <a:r>
              <a:rPr lang="tr-TR" dirty="0" smtClean="0"/>
              <a:t>Sınırlılıkları</a:t>
            </a:r>
            <a:endParaRPr lang="tr-TR" dirty="0"/>
          </a:p>
        </p:txBody>
      </p:sp>
      <p:sp>
        <p:nvSpPr>
          <p:cNvPr id="6" name="İçerik Yer Tutucusu 5"/>
          <p:cNvSpPr>
            <a:spLocks noGrp="1"/>
          </p:cNvSpPr>
          <p:nvPr>
            <p:ph sz="quarter" idx="4"/>
          </p:nvPr>
        </p:nvSpPr>
        <p:spPr/>
        <p:txBody>
          <a:bodyPr/>
          <a:lstStyle/>
          <a:p>
            <a:pPr lvl="0" eaLnBrk="0" fontAlgn="base" hangingPunct="0">
              <a:spcAft>
                <a:spcPct val="0"/>
              </a:spcAft>
              <a:buFontTx/>
              <a:buChar char="•"/>
            </a:pPr>
            <a:r>
              <a:rPr lang="tr-TR" altLang="tr-TR" sz="2000" kern="0" dirty="0">
                <a:solidFill>
                  <a:srgbClr val="000000"/>
                </a:solidFill>
                <a:latin typeface="Times New Roman"/>
              </a:rPr>
              <a:t>Vaka ve kontrol grupları kendi evrenlerini temsil eder nitelikte değilse sonuçlar topluma </a:t>
            </a:r>
            <a:r>
              <a:rPr lang="tr-TR" altLang="tr-TR" sz="2000" kern="0" dirty="0" err="1">
                <a:solidFill>
                  <a:srgbClr val="000000"/>
                </a:solidFill>
                <a:latin typeface="Times New Roman"/>
              </a:rPr>
              <a:t>genellenemez</a:t>
            </a:r>
            <a:endParaRPr lang="tr-TR" altLang="tr-TR" sz="2000" kern="0" dirty="0">
              <a:solidFill>
                <a:srgbClr val="000000"/>
              </a:solidFill>
              <a:latin typeface="Times New Roman"/>
            </a:endParaRPr>
          </a:p>
          <a:p>
            <a:pPr lvl="0" eaLnBrk="0" fontAlgn="base" hangingPunct="0">
              <a:spcAft>
                <a:spcPct val="0"/>
              </a:spcAft>
              <a:buFontTx/>
              <a:buChar char="•"/>
            </a:pPr>
            <a:r>
              <a:rPr lang="tr-TR" altLang="tr-TR" sz="2000" kern="0" dirty="0">
                <a:solidFill>
                  <a:srgbClr val="000000"/>
                </a:solidFill>
                <a:latin typeface="Times New Roman"/>
              </a:rPr>
              <a:t>Toplumu temsil eden hızlar hesaplanamaz (</a:t>
            </a:r>
            <a:r>
              <a:rPr lang="tr-TR" altLang="tr-TR" sz="2000" kern="0" dirty="0" err="1">
                <a:solidFill>
                  <a:srgbClr val="000000"/>
                </a:solidFill>
                <a:latin typeface="Times New Roman"/>
              </a:rPr>
              <a:t>mortalite</a:t>
            </a:r>
            <a:r>
              <a:rPr lang="tr-TR" altLang="tr-TR" sz="2000" kern="0" dirty="0">
                <a:solidFill>
                  <a:srgbClr val="000000"/>
                </a:solidFill>
                <a:latin typeface="Times New Roman"/>
              </a:rPr>
              <a:t>, </a:t>
            </a:r>
            <a:r>
              <a:rPr lang="tr-TR" altLang="tr-TR" sz="2000" kern="0" dirty="0" err="1">
                <a:solidFill>
                  <a:srgbClr val="000000"/>
                </a:solidFill>
                <a:latin typeface="Times New Roman"/>
              </a:rPr>
              <a:t>morbidite</a:t>
            </a:r>
            <a:r>
              <a:rPr lang="tr-TR" altLang="tr-TR" sz="2000" kern="0" dirty="0">
                <a:solidFill>
                  <a:srgbClr val="000000"/>
                </a:solidFill>
                <a:latin typeface="Times New Roman"/>
              </a:rPr>
              <a:t>, rölatif risk </a:t>
            </a:r>
            <a:r>
              <a:rPr lang="tr-TR" altLang="tr-TR" sz="2000" kern="0" dirty="0" err="1">
                <a:solidFill>
                  <a:srgbClr val="000000"/>
                </a:solidFill>
                <a:latin typeface="Times New Roman"/>
              </a:rPr>
              <a:t>vb</a:t>
            </a:r>
            <a:r>
              <a:rPr lang="tr-TR" altLang="tr-TR" sz="2000" kern="0" dirty="0">
                <a:solidFill>
                  <a:srgbClr val="000000"/>
                </a:solidFill>
                <a:latin typeface="Times New Roman"/>
              </a:rPr>
              <a:t>)</a:t>
            </a:r>
          </a:p>
          <a:p>
            <a:pPr lvl="0" eaLnBrk="0" fontAlgn="base" hangingPunct="0">
              <a:spcAft>
                <a:spcPct val="0"/>
              </a:spcAft>
              <a:buFontTx/>
              <a:buChar char="•"/>
            </a:pPr>
            <a:r>
              <a:rPr lang="tr-TR" altLang="tr-TR" sz="2000" kern="0" dirty="0">
                <a:solidFill>
                  <a:srgbClr val="000000"/>
                </a:solidFill>
                <a:latin typeface="Times New Roman"/>
              </a:rPr>
              <a:t>“Neden ve </a:t>
            </a:r>
            <a:r>
              <a:rPr lang="tr-TR" altLang="tr-TR" sz="2000" kern="0" dirty="0" err="1">
                <a:solidFill>
                  <a:srgbClr val="000000"/>
                </a:solidFill>
                <a:latin typeface="Times New Roman"/>
              </a:rPr>
              <a:t>Sonuç”dan</a:t>
            </a:r>
            <a:r>
              <a:rPr lang="tr-TR" altLang="tr-TR" sz="2000" kern="0" dirty="0">
                <a:solidFill>
                  <a:srgbClr val="000000"/>
                </a:solidFill>
                <a:latin typeface="Times New Roman"/>
              </a:rPr>
              <a:t> hangisinin önce başladığı bilinemez</a:t>
            </a:r>
          </a:p>
          <a:p>
            <a:pPr lvl="0" eaLnBrk="0" fontAlgn="base" hangingPunct="0">
              <a:spcAft>
                <a:spcPct val="0"/>
              </a:spcAft>
              <a:buFontTx/>
              <a:buChar char="•"/>
            </a:pPr>
            <a:r>
              <a:rPr lang="tr-TR" altLang="tr-TR" sz="2000" kern="0" dirty="0">
                <a:solidFill>
                  <a:srgbClr val="000000"/>
                </a:solidFill>
                <a:latin typeface="Times New Roman"/>
              </a:rPr>
              <a:t>Çeşitli nedenlerle “</a:t>
            </a:r>
            <a:r>
              <a:rPr lang="tr-TR" altLang="tr-TR" sz="2000" kern="0" dirty="0" err="1">
                <a:solidFill>
                  <a:srgbClr val="000000"/>
                </a:solidFill>
                <a:latin typeface="Times New Roman"/>
              </a:rPr>
              <a:t>bias</a:t>
            </a:r>
            <a:r>
              <a:rPr lang="tr-TR" altLang="tr-TR" sz="2000" kern="0" dirty="0">
                <a:solidFill>
                  <a:srgbClr val="000000"/>
                </a:solidFill>
                <a:latin typeface="Times New Roman"/>
              </a:rPr>
              <a:t>” olasılığı yüksektir</a:t>
            </a:r>
          </a:p>
          <a:p>
            <a:endParaRPr lang="tr-TR" dirty="0"/>
          </a:p>
        </p:txBody>
      </p:sp>
    </p:spTree>
    <p:extLst>
      <p:ext uri="{BB962C8B-B14F-4D97-AF65-F5344CB8AC3E}">
        <p14:creationId xmlns:p14="http://schemas.microsoft.com/office/powerpoint/2010/main" val="417746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VAKA KONTROL ARAŞTIRMALARI</a:t>
            </a:r>
            <a:endParaRPr lang="tr-T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7056784" cy="41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64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VAKA KONTROL ARAŞTIRMALARI</a:t>
            </a:r>
            <a:endParaRPr lang="tr-TR" dirty="0"/>
          </a:p>
        </p:txBody>
      </p:sp>
      <p:sp>
        <p:nvSpPr>
          <p:cNvPr id="3" name="İçerik Yer Tutucusu 2"/>
          <p:cNvSpPr>
            <a:spLocks noGrp="1"/>
          </p:cNvSpPr>
          <p:nvPr>
            <p:ph idx="1"/>
          </p:nvPr>
        </p:nvSpPr>
        <p:spPr/>
        <p:txBody>
          <a:bodyPr/>
          <a:lstStyle/>
          <a:p>
            <a:r>
              <a:rPr lang="tr-TR" dirty="0" smtClean="0"/>
              <a:t>Vaka ve kontrol grupları incelenen etkenin varlığını etkileyebilecek yaş, cinsiyet, meslek gibi bazı değişkenler yönünden benzer olmalıdır.</a:t>
            </a:r>
          </a:p>
          <a:p>
            <a:r>
              <a:rPr lang="tr-TR" dirty="0" smtClean="0"/>
              <a:t>Buna EŞLEŞTİRME denir</a:t>
            </a:r>
          </a:p>
          <a:p>
            <a:r>
              <a:rPr lang="tr-TR" dirty="0" smtClean="0"/>
              <a:t>Eşleştirilen özellik sayısı arttıkça grupları oluşturmak güçleşir, ancak araştırma sonuçlarının güvenilirliği artar</a:t>
            </a:r>
            <a:endParaRPr lang="tr-TR" dirty="0"/>
          </a:p>
        </p:txBody>
      </p:sp>
    </p:spTree>
    <p:extLst>
      <p:ext uri="{BB962C8B-B14F-4D97-AF65-F5344CB8AC3E}">
        <p14:creationId xmlns:p14="http://schemas.microsoft.com/office/powerpoint/2010/main" val="256203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VAKA KONTROL ARAŞTIRMALARI</a:t>
            </a:r>
            <a:endParaRPr lang="tr-TR" dirty="0"/>
          </a:p>
        </p:txBody>
      </p:sp>
      <p:sp>
        <p:nvSpPr>
          <p:cNvPr id="3" name="İçerik Yer Tutucusu 2"/>
          <p:cNvSpPr>
            <a:spLocks noGrp="1"/>
          </p:cNvSpPr>
          <p:nvPr>
            <p:ph idx="1"/>
          </p:nvPr>
        </p:nvSpPr>
        <p:spPr/>
        <p:txBody>
          <a:bodyPr/>
          <a:lstStyle/>
          <a:p>
            <a:pPr marL="0" indent="0">
              <a:buNone/>
            </a:pPr>
            <a:r>
              <a:rPr lang="tr-TR" dirty="0" smtClean="0"/>
              <a:t>Veri toplamak için yapılan</a:t>
            </a:r>
          </a:p>
          <a:p>
            <a:pPr marL="0" indent="0">
              <a:buNone/>
            </a:pPr>
            <a:r>
              <a:rPr lang="tr-TR" dirty="0"/>
              <a:t>	</a:t>
            </a:r>
            <a:r>
              <a:rPr lang="tr-TR" dirty="0" smtClean="0"/>
              <a:t>Anket</a:t>
            </a:r>
          </a:p>
          <a:p>
            <a:pPr marL="0" indent="0">
              <a:buNone/>
            </a:pPr>
            <a:r>
              <a:rPr lang="tr-TR" dirty="0"/>
              <a:t>	</a:t>
            </a:r>
            <a:r>
              <a:rPr lang="tr-TR" dirty="0" smtClean="0"/>
              <a:t>Fizik muayene</a:t>
            </a:r>
          </a:p>
          <a:p>
            <a:pPr marL="0" indent="0">
              <a:buNone/>
            </a:pPr>
            <a:r>
              <a:rPr lang="tr-TR" dirty="0"/>
              <a:t>	</a:t>
            </a:r>
            <a:r>
              <a:rPr lang="tr-TR" dirty="0" smtClean="0"/>
              <a:t>Laboratuvar</a:t>
            </a:r>
          </a:p>
          <a:p>
            <a:pPr marL="0" indent="0">
              <a:buNone/>
            </a:pPr>
            <a:r>
              <a:rPr lang="tr-TR" dirty="0" smtClean="0"/>
              <a:t>İncelemeleri hem vaka hem de kontrol gruplarında standardize ve aynı koşullarda yapılmalıdır.</a:t>
            </a:r>
            <a:endParaRPr lang="tr-TR" dirty="0"/>
          </a:p>
        </p:txBody>
      </p:sp>
    </p:spTree>
    <p:extLst>
      <p:ext uri="{BB962C8B-B14F-4D97-AF65-F5344CB8AC3E}">
        <p14:creationId xmlns:p14="http://schemas.microsoft.com/office/powerpoint/2010/main" val="1215037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Hata Kaynakları (BİAS)</a:t>
            </a:r>
            <a:endParaRPr lang="tr-TR" dirty="0">
              <a:solidFill>
                <a:srgbClr val="C00000"/>
              </a:solidFill>
            </a:endParaRPr>
          </a:p>
        </p:txBody>
      </p:sp>
      <p:sp>
        <p:nvSpPr>
          <p:cNvPr id="3" name="İçerik Yer Tutucusu 2"/>
          <p:cNvSpPr>
            <a:spLocks noGrp="1"/>
          </p:cNvSpPr>
          <p:nvPr>
            <p:ph idx="1"/>
          </p:nvPr>
        </p:nvSpPr>
        <p:spPr/>
        <p:txBody>
          <a:bodyPr>
            <a:normAutofit/>
          </a:bodyPr>
          <a:lstStyle/>
          <a:p>
            <a:pPr lvl="0" eaLnBrk="0" fontAlgn="base" hangingPunct="0">
              <a:spcAft>
                <a:spcPct val="0"/>
              </a:spcAft>
              <a:buFontTx/>
              <a:buChar char="•"/>
            </a:pPr>
            <a:r>
              <a:rPr lang="tr-TR" altLang="tr-TR" sz="2400" kern="0" dirty="0" smtClean="0">
                <a:solidFill>
                  <a:srgbClr val="000000"/>
                </a:solidFill>
                <a:latin typeface="Times New Roman"/>
              </a:rPr>
              <a:t>Kayıtlardan elde edilen verilerin kalitesinin düşüklüğü</a:t>
            </a:r>
            <a:endParaRPr lang="tr-TR" altLang="tr-TR" sz="2000" kern="0" dirty="0">
              <a:solidFill>
                <a:srgbClr val="000000"/>
              </a:solidFill>
              <a:latin typeface="Times New Roman"/>
            </a:endParaRPr>
          </a:p>
          <a:p>
            <a:pPr lvl="0" eaLnBrk="0" fontAlgn="base" hangingPunct="0">
              <a:spcAft>
                <a:spcPct val="0"/>
              </a:spcAft>
              <a:buFontTx/>
              <a:buChar char="•"/>
            </a:pPr>
            <a:r>
              <a:rPr lang="tr-TR" altLang="tr-TR" sz="2400" kern="0" dirty="0" smtClean="0">
                <a:solidFill>
                  <a:srgbClr val="000000"/>
                </a:solidFill>
                <a:latin typeface="Times New Roman"/>
              </a:rPr>
              <a:t>Ankete verilen yanıtların hafıza, utanma, gizleme ve benzeri nedenlerle hatalı olması</a:t>
            </a:r>
            <a:endParaRPr lang="tr-TR" altLang="tr-TR" sz="2000" kern="0" dirty="0">
              <a:solidFill>
                <a:srgbClr val="000000"/>
              </a:solidFill>
              <a:latin typeface="Times New Roman"/>
            </a:endParaRPr>
          </a:p>
          <a:p>
            <a:pPr lvl="0" eaLnBrk="0" fontAlgn="base" hangingPunct="0">
              <a:spcAft>
                <a:spcPct val="0"/>
              </a:spcAft>
              <a:buFontTx/>
              <a:buChar char="•"/>
            </a:pPr>
            <a:r>
              <a:rPr lang="tr-TR" altLang="tr-TR" sz="2400" kern="0" dirty="0" smtClean="0">
                <a:solidFill>
                  <a:srgbClr val="000000"/>
                </a:solidFill>
                <a:latin typeface="Times New Roman"/>
              </a:rPr>
              <a:t>Tanı koyan kişilerin yanılgısı</a:t>
            </a:r>
          </a:p>
          <a:p>
            <a:pPr lvl="0" eaLnBrk="0" fontAlgn="base" hangingPunct="0">
              <a:spcAft>
                <a:spcPct val="0"/>
              </a:spcAft>
              <a:buFontTx/>
              <a:buChar char="•"/>
            </a:pPr>
            <a:r>
              <a:rPr lang="tr-TR" altLang="tr-TR" sz="2400" kern="0" dirty="0" smtClean="0">
                <a:solidFill>
                  <a:srgbClr val="000000"/>
                </a:solidFill>
                <a:latin typeface="Times New Roman"/>
              </a:rPr>
              <a:t>Sık görülen ölümler nedeniyle yaşayan veya ölen vakaların özelliklerinin farklı olması (</a:t>
            </a:r>
            <a:r>
              <a:rPr lang="tr-TR" altLang="tr-TR" sz="2400" kern="0" dirty="0" err="1" smtClean="0">
                <a:solidFill>
                  <a:srgbClr val="000000"/>
                </a:solidFill>
                <a:latin typeface="Times New Roman"/>
              </a:rPr>
              <a:t>Selektif</a:t>
            </a:r>
            <a:r>
              <a:rPr lang="tr-TR" altLang="tr-TR" sz="2400" kern="0" dirty="0" smtClean="0">
                <a:solidFill>
                  <a:srgbClr val="000000"/>
                </a:solidFill>
                <a:latin typeface="Times New Roman"/>
              </a:rPr>
              <a:t> </a:t>
            </a:r>
            <a:r>
              <a:rPr lang="tr-TR" altLang="tr-TR" sz="2400" kern="0" dirty="0" err="1" smtClean="0">
                <a:solidFill>
                  <a:srgbClr val="000000"/>
                </a:solidFill>
                <a:latin typeface="Times New Roman"/>
              </a:rPr>
              <a:t>mortalite</a:t>
            </a:r>
            <a:r>
              <a:rPr lang="tr-TR" altLang="tr-TR" sz="2400" kern="0" dirty="0" smtClean="0">
                <a:solidFill>
                  <a:srgbClr val="000000"/>
                </a:solidFill>
                <a:latin typeface="Times New Roman"/>
              </a:rPr>
              <a:t>, </a:t>
            </a:r>
            <a:r>
              <a:rPr lang="tr-TR" altLang="tr-TR" sz="2400" kern="0" dirty="0" err="1" smtClean="0">
                <a:solidFill>
                  <a:srgbClr val="000000"/>
                </a:solidFill>
                <a:latin typeface="Times New Roman"/>
              </a:rPr>
              <a:t>selektif</a:t>
            </a:r>
            <a:r>
              <a:rPr lang="tr-TR" altLang="tr-TR" sz="2400" kern="0" dirty="0" smtClean="0">
                <a:solidFill>
                  <a:srgbClr val="000000"/>
                </a:solidFill>
                <a:latin typeface="Times New Roman"/>
              </a:rPr>
              <a:t> </a:t>
            </a:r>
            <a:r>
              <a:rPr lang="tr-TR" altLang="tr-TR" sz="2400" kern="0" dirty="0" err="1" smtClean="0">
                <a:solidFill>
                  <a:srgbClr val="000000"/>
                </a:solidFill>
                <a:latin typeface="Times New Roman"/>
              </a:rPr>
              <a:t>survival</a:t>
            </a:r>
            <a:r>
              <a:rPr lang="tr-TR" altLang="tr-TR" sz="2400" kern="0" dirty="0" smtClean="0">
                <a:solidFill>
                  <a:srgbClr val="000000"/>
                </a:solidFill>
                <a:latin typeface="Times New Roman"/>
              </a:rPr>
              <a:t>)</a:t>
            </a:r>
            <a:endParaRPr lang="tr-TR" altLang="tr-TR" sz="2000" kern="0" dirty="0">
              <a:solidFill>
                <a:srgbClr val="000000"/>
              </a:solidFill>
              <a:latin typeface="Times New Roman"/>
            </a:endParaRPr>
          </a:p>
          <a:p>
            <a:pPr lvl="0" eaLnBrk="0" fontAlgn="base" hangingPunct="0">
              <a:spcAft>
                <a:spcPct val="0"/>
              </a:spcAft>
              <a:buFontTx/>
              <a:buChar char="•"/>
            </a:pPr>
            <a:r>
              <a:rPr lang="tr-TR" altLang="tr-TR" sz="2400" kern="0" dirty="0" smtClean="0">
                <a:solidFill>
                  <a:srgbClr val="000000"/>
                </a:solidFill>
                <a:latin typeface="Times New Roman"/>
              </a:rPr>
              <a:t>Sağlık kuruluşlarına başvuran vaka ve kontrollerin özelliklerinin farklı olması (</a:t>
            </a:r>
            <a:r>
              <a:rPr lang="tr-TR" altLang="tr-TR" sz="2400" kern="0" dirty="0" err="1" smtClean="0">
                <a:solidFill>
                  <a:srgbClr val="000000"/>
                </a:solidFill>
                <a:latin typeface="Times New Roman"/>
              </a:rPr>
              <a:t>Berkson</a:t>
            </a:r>
            <a:r>
              <a:rPr lang="tr-TR" altLang="tr-TR" sz="2400" kern="0" dirty="0" smtClean="0">
                <a:solidFill>
                  <a:srgbClr val="000000"/>
                </a:solidFill>
                <a:latin typeface="Times New Roman"/>
              </a:rPr>
              <a:t> yanılgısı)</a:t>
            </a:r>
            <a:endParaRPr lang="tr-TR" altLang="tr-TR" sz="2400" kern="0" dirty="0">
              <a:solidFill>
                <a:srgbClr val="000000"/>
              </a:solidFill>
              <a:latin typeface="Times New Roman"/>
            </a:endParaRPr>
          </a:p>
          <a:p>
            <a:pPr marL="0" indent="0">
              <a:buNone/>
            </a:pPr>
            <a:endParaRPr lang="tr-TR" dirty="0"/>
          </a:p>
        </p:txBody>
      </p:sp>
    </p:spTree>
    <p:extLst>
      <p:ext uri="{BB962C8B-B14F-4D97-AF65-F5344CB8AC3E}">
        <p14:creationId xmlns:p14="http://schemas.microsoft.com/office/powerpoint/2010/main" val="861853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Hafıza Faktörü</a:t>
            </a:r>
            <a:endParaRPr lang="tr-TR" dirty="0">
              <a:solidFill>
                <a:srgbClr val="C00000"/>
              </a:solidFill>
            </a:endParaRPr>
          </a:p>
        </p:txBody>
      </p:sp>
      <p:sp>
        <p:nvSpPr>
          <p:cNvPr id="4" name="İçerik Yer Tutucusu 3"/>
          <p:cNvSpPr>
            <a:spLocks noGrp="1"/>
          </p:cNvSpPr>
          <p:nvPr>
            <p:ph sz="half" idx="2"/>
          </p:nvPr>
        </p:nvSpPr>
        <p:spPr/>
        <p:txBody>
          <a:bodyPr/>
          <a:lstStyle/>
          <a:p>
            <a:endParaRPr lang="tr-TR"/>
          </a:p>
        </p:txBody>
      </p:sp>
      <p:pic>
        <p:nvPicPr>
          <p:cNvPr id="4099"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064896"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145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000" i="1" dirty="0" smtClean="0">
                <a:solidFill>
                  <a:srgbClr val="C00000"/>
                </a:solidFill>
              </a:rPr>
              <a:t>Senaryo 6</a:t>
            </a:r>
            <a:endParaRPr lang="tr-TR" sz="2000" i="1" dirty="0">
              <a:solidFill>
                <a:srgbClr val="C00000"/>
              </a:solidFill>
            </a:endParaRPr>
          </a:p>
        </p:txBody>
      </p:sp>
      <p:sp>
        <p:nvSpPr>
          <p:cNvPr id="3" name="İçerik Yer Tutucusu 2"/>
          <p:cNvSpPr>
            <a:spLocks noGrp="1"/>
          </p:cNvSpPr>
          <p:nvPr>
            <p:ph idx="1"/>
          </p:nvPr>
        </p:nvSpPr>
        <p:spPr/>
        <p:txBody>
          <a:bodyPr>
            <a:normAutofit fontScale="70000" lnSpcReduction="20000"/>
          </a:bodyPr>
          <a:lstStyle/>
          <a:p>
            <a:pPr marL="457200" indent="0">
              <a:buNone/>
            </a:pPr>
            <a:r>
              <a:rPr lang="tr-TR" sz="3400" dirty="0">
                <a:latin typeface="Times New Roman"/>
                <a:ea typeface="Times New Roman"/>
              </a:rPr>
              <a:t>Hocasının mektubunu okuyunca Dr. </a:t>
            </a:r>
            <a:r>
              <a:rPr lang="tr-TR" sz="3400" dirty="0" err="1">
                <a:latin typeface="Times New Roman"/>
                <a:ea typeface="Times New Roman"/>
              </a:rPr>
              <a:t>Last</a:t>
            </a:r>
            <a:r>
              <a:rPr lang="tr-TR" sz="3400" dirty="0">
                <a:latin typeface="Times New Roman"/>
                <a:ea typeface="Times New Roman"/>
              </a:rPr>
              <a:t> soğuk soğuk terler. 1000 kişinin kan basıncını  da ölçmüş ancak bunları kaydetme gereği duymamıştır. O sadece </a:t>
            </a:r>
            <a:r>
              <a:rPr lang="tr-TR" sz="3400" dirty="0" err="1">
                <a:latin typeface="Times New Roman"/>
                <a:ea typeface="Times New Roman"/>
              </a:rPr>
              <a:t>iskemik</a:t>
            </a:r>
            <a:r>
              <a:rPr lang="tr-TR" sz="3400" dirty="0">
                <a:latin typeface="Times New Roman"/>
                <a:ea typeface="Times New Roman"/>
              </a:rPr>
              <a:t> kalp hastalığı ile ilgilenmiştir. Kendi kendine kızar. Gelen </a:t>
            </a:r>
            <a:r>
              <a:rPr lang="tr-TR" sz="3400" dirty="0" err="1">
                <a:latin typeface="Times New Roman"/>
                <a:ea typeface="Times New Roman"/>
              </a:rPr>
              <a:t>dökümanları</a:t>
            </a:r>
            <a:r>
              <a:rPr lang="tr-TR" sz="3400" dirty="0">
                <a:latin typeface="Times New Roman"/>
                <a:ea typeface="Times New Roman"/>
              </a:rPr>
              <a:t> inceler ve hastanesine başvuran 350 vakayı kullanarak bir vaka kontrol çalışması yapmayı planlar. Bu hastalığın sebebi her neyse onu bulmayı kafasına koyduğunu düşünür. 350 </a:t>
            </a:r>
            <a:r>
              <a:rPr lang="tr-TR" sz="3400" dirty="0" err="1">
                <a:latin typeface="Times New Roman"/>
                <a:ea typeface="Times New Roman"/>
              </a:rPr>
              <a:t>iskemik</a:t>
            </a:r>
            <a:r>
              <a:rPr lang="tr-TR" sz="3400" dirty="0">
                <a:latin typeface="Times New Roman"/>
                <a:ea typeface="Times New Roman"/>
              </a:rPr>
              <a:t> kalp hastasının dosyalarını birer birer çıkartır ve bütün özelliklerini kaydeder. Daha sonra hastanede başka tanılarla </a:t>
            </a:r>
            <a:r>
              <a:rPr lang="tr-TR" sz="3400" dirty="0" smtClean="0">
                <a:latin typeface="Times New Roman"/>
                <a:ea typeface="Times New Roman"/>
              </a:rPr>
              <a:t>yatmış, </a:t>
            </a:r>
            <a:r>
              <a:rPr lang="tr-TR" sz="3400" dirty="0">
                <a:latin typeface="Times New Roman"/>
                <a:ea typeface="Times New Roman"/>
              </a:rPr>
              <a:t>yaşları ve cinsiyetleri bu hastalar ile aynı olan 350 hastanın dosyalarını da çıkarır ve özelliklerini inceler. Bu hastaların özelliklerini </a:t>
            </a:r>
            <a:r>
              <a:rPr lang="tr-TR" sz="3400" dirty="0" err="1">
                <a:latin typeface="Times New Roman"/>
                <a:ea typeface="Times New Roman"/>
              </a:rPr>
              <a:t>iskemik</a:t>
            </a:r>
            <a:r>
              <a:rPr lang="tr-TR" sz="3400" dirty="0">
                <a:latin typeface="Times New Roman"/>
                <a:ea typeface="Times New Roman"/>
              </a:rPr>
              <a:t> hastalarla karşılaştırmak üzere kontrol grubu olarak kullanacaktır. Eksik olan bazı verileri hastalarla temasa geçerek toplar. </a:t>
            </a:r>
          </a:p>
          <a:p>
            <a:pPr marL="0" indent="0">
              <a:buNone/>
            </a:pPr>
            <a:endParaRPr lang="tr-TR" dirty="0"/>
          </a:p>
        </p:txBody>
      </p:sp>
    </p:spTree>
    <p:extLst>
      <p:ext uri="{BB962C8B-B14F-4D97-AF65-F5344CB8AC3E}">
        <p14:creationId xmlns:p14="http://schemas.microsoft.com/office/powerpoint/2010/main" val="120776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6 Başlık"/>
          <p:cNvSpPr>
            <a:spLocks noGrp="1"/>
          </p:cNvSpPr>
          <p:nvPr>
            <p:ph type="title"/>
          </p:nvPr>
        </p:nvSpPr>
        <p:spPr/>
        <p:txBody>
          <a:bodyPr/>
          <a:lstStyle/>
          <a:p>
            <a:r>
              <a:rPr lang="tr-TR" altLang="tr-TR" dirty="0" smtClean="0">
                <a:solidFill>
                  <a:srgbClr val="C00000"/>
                </a:solidFill>
              </a:rPr>
              <a:t>Amaç ve Öğrenim Hedefleri</a:t>
            </a:r>
          </a:p>
        </p:txBody>
      </p:sp>
      <p:sp>
        <p:nvSpPr>
          <p:cNvPr id="3075" name="7 Metin Yer Tutucusu"/>
          <p:cNvSpPr>
            <a:spLocks noGrp="1"/>
          </p:cNvSpPr>
          <p:nvPr>
            <p:ph type="body" idx="1"/>
          </p:nvPr>
        </p:nvSpPr>
        <p:spPr/>
        <p:txBody>
          <a:bodyPr/>
          <a:lstStyle/>
          <a:p>
            <a:r>
              <a:rPr lang="tr-TR" altLang="tr-TR" dirty="0" smtClean="0">
                <a:solidFill>
                  <a:srgbClr val="C00000"/>
                </a:solidFill>
              </a:rPr>
              <a:t>Amaç:</a:t>
            </a:r>
          </a:p>
        </p:txBody>
      </p:sp>
      <p:sp>
        <p:nvSpPr>
          <p:cNvPr id="3076" name="8 İçerik Yer Tutucusu"/>
          <p:cNvSpPr>
            <a:spLocks noGrp="1"/>
          </p:cNvSpPr>
          <p:nvPr>
            <p:ph sz="half" idx="2"/>
          </p:nvPr>
        </p:nvSpPr>
        <p:spPr/>
        <p:txBody>
          <a:bodyPr/>
          <a:lstStyle/>
          <a:p>
            <a:r>
              <a:rPr lang="tr-TR" altLang="tr-TR" dirty="0" smtClean="0"/>
              <a:t>Vaka </a:t>
            </a:r>
            <a:r>
              <a:rPr lang="tr-TR" altLang="tr-TR" dirty="0"/>
              <a:t>k</a:t>
            </a:r>
            <a:r>
              <a:rPr lang="tr-TR" altLang="tr-TR" dirty="0" smtClean="0"/>
              <a:t>ontrol çalışmalarının nasıl yapıldığının ve sonuçlarının nasıl yorumlanacağının öğrenilmesi</a:t>
            </a:r>
          </a:p>
        </p:txBody>
      </p:sp>
      <p:sp>
        <p:nvSpPr>
          <p:cNvPr id="3077" name="9 Metin Yer Tutucusu"/>
          <p:cNvSpPr>
            <a:spLocks noGrp="1"/>
          </p:cNvSpPr>
          <p:nvPr>
            <p:ph type="body" sz="quarter" idx="3"/>
          </p:nvPr>
        </p:nvSpPr>
        <p:spPr/>
        <p:txBody>
          <a:bodyPr/>
          <a:lstStyle/>
          <a:p>
            <a:r>
              <a:rPr lang="tr-TR" altLang="tr-TR" dirty="0" smtClean="0">
                <a:solidFill>
                  <a:srgbClr val="C00000"/>
                </a:solidFill>
              </a:rPr>
              <a:t>Öğrenim Hedefleri:</a:t>
            </a:r>
          </a:p>
        </p:txBody>
      </p:sp>
      <p:sp>
        <p:nvSpPr>
          <p:cNvPr id="3078" name="10 İçerik Yer Tutucusu"/>
          <p:cNvSpPr>
            <a:spLocks noGrp="1"/>
          </p:cNvSpPr>
          <p:nvPr>
            <p:ph sz="quarter" idx="4"/>
          </p:nvPr>
        </p:nvSpPr>
        <p:spPr/>
        <p:txBody>
          <a:bodyPr/>
          <a:lstStyle/>
          <a:p>
            <a:r>
              <a:rPr lang="tr-TR" altLang="tr-TR" dirty="0" smtClean="0"/>
              <a:t>Vaka-kontrol dizaynı</a:t>
            </a:r>
          </a:p>
          <a:p>
            <a:r>
              <a:rPr lang="tr-TR" altLang="tr-TR" dirty="0" err="1" smtClean="0"/>
              <a:t>Retrospektivite</a:t>
            </a:r>
            <a:r>
              <a:rPr lang="tr-TR" altLang="tr-TR" dirty="0" smtClean="0"/>
              <a:t> kavramı</a:t>
            </a:r>
          </a:p>
          <a:p>
            <a:r>
              <a:rPr lang="tr-TR" altLang="tr-TR" dirty="0" smtClean="0"/>
              <a:t>Vaka-kontrol çalışmalarında hesaplanacak ölçütler</a:t>
            </a:r>
          </a:p>
          <a:p>
            <a:r>
              <a:rPr lang="tr-TR" altLang="tr-TR" dirty="0" smtClean="0"/>
              <a:t>Sonuçların yorumlanması</a:t>
            </a:r>
          </a:p>
          <a:p>
            <a:r>
              <a:rPr lang="tr-TR" altLang="tr-TR" dirty="0" smtClean="0"/>
              <a:t>Hata kaynakları</a:t>
            </a:r>
          </a:p>
          <a:p>
            <a:r>
              <a:rPr lang="tr-TR" altLang="tr-TR" dirty="0" smtClean="0"/>
              <a:t>Vaka ve kontrollerin seçimi</a:t>
            </a:r>
          </a:p>
          <a:p>
            <a:r>
              <a:rPr lang="tr-TR" altLang="tr-TR" dirty="0" smtClean="0"/>
              <a:t>Vaka-kontrol çalışmalarının avantaj ve dezavantajları</a:t>
            </a:r>
          </a:p>
        </p:txBody>
      </p:sp>
      <p:sp>
        <p:nvSpPr>
          <p:cNvPr id="4" name="3 Veri Yer Tutucusu"/>
          <p:cNvSpPr>
            <a:spLocks noGrp="1"/>
          </p:cNvSpPr>
          <p:nvPr>
            <p:ph type="dt" sz="quarter" idx="10"/>
          </p:nvPr>
        </p:nvSpPr>
        <p:spPr/>
        <p:txBody>
          <a:bodyPr/>
          <a:lstStyle/>
          <a:p>
            <a:pPr>
              <a:defRPr/>
            </a:pPr>
            <a:fld id="{E7A883D5-271D-4B66-867C-842E81C87349}" type="datetime1">
              <a:rPr lang="tr-TR"/>
              <a:pPr>
                <a:defRPr/>
              </a:pPr>
              <a:t>13.08.2015</a:t>
            </a:fld>
            <a:endParaRPr lang="tr-TR"/>
          </a:p>
        </p:txBody>
      </p:sp>
      <p:sp>
        <p:nvSpPr>
          <p:cNvPr id="5" name="4 Altbilgi Yer Tutucusu"/>
          <p:cNvSpPr>
            <a:spLocks noGrp="1"/>
          </p:cNvSpPr>
          <p:nvPr>
            <p:ph type="ftr" sz="quarter" idx="11"/>
          </p:nvPr>
        </p:nvSpPr>
        <p:spPr/>
        <p:txBody>
          <a:bodyPr/>
          <a:lstStyle/>
          <a:p>
            <a:pPr>
              <a:defRPr/>
            </a:pPr>
            <a:r>
              <a:rPr lang="tr-TR"/>
              <a:t>Vaka-Kontrol Araştırmaları</a:t>
            </a:r>
          </a:p>
        </p:txBody>
      </p:sp>
      <p:sp>
        <p:nvSpPr>
          <p:cNvPr id="6" name="5 Slayt Numarası Yer Tutucusu"/>
          <p:cNvSpPr>
            <a:spLocks noGrp="1"/>
          </p:cNvSpPr>
          <p:nvPr>
            <p:ph type="sldNum" sz="quarter" idx="12"/>
          </p:nvPr>
        </p:nvSpPr>
        <p:spPr/>
        <p:txBody>
          <a:bodyPr/>
          <a:lstStyle/>
          <a:p>
            <a:pPr>
              <a:defRPr/>
            </a:pPr>
            <a:fld id="{5D68BE3D-4737-46E5-9A31-6ED0EFC6DF14}" type="slidenum">
              <a:rPr lang="tr-TR"/>
              <a:pPr>
                <a:defRPr/>
              </a:pPr>
              <a:t>2</a:t>
            </a:fld>
            <a:endParaRPr lang="tr-TR"/>
          </a:p>
        </p:txBody>
      </p:sp>
    </p:spTree>
    <p:extLst>
      <p:ext uri="{BB962C8B-B14F-4D97-AF65-F5344CB8AC3E}">
        <p14:creationId xmlns:p14="http://schemas.microsoft.com/office/powerpoint/2010/main" val="223405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sz="2000" i="1" dirty="0">
                <a:solidFill>
                  <a:srgbClr val="C00000"/>
                </a:solidFill>
              </a:rPr>
              <a:t>Senaryo 6</a:t>
            </a:r>
            <a:endParaRPr lang="tr-TR" dirty="0"/>
          </a:p>
        </p:txBody>
      </p:sp>
      <p:sp>
        <p:nvSpPr>
          <p:cNvPr id="3" name="İçerik Yer Tutucusu 2"/>
          <p:cNvSpPr>
            <a:spLocks noGrp="1"/>
          </p:cNvSpPr>
          <p:nvPr>
            <p:ph idx="1"/>
          </p:nvPr>
        </p:nvSpPr>
        <p:spPr>
          <a:xfrm>
            <a:off x="457200" y="1600200"/>
            <a:ext cx="8229600" cy="4709120"/>
          </a:xfrm>
        </p:spPr>
        <p:txBody>
          <a:bodyPr/>
          <a:lstStyle/>
          <a:p>
            <a:pPr marL="0" indent="0">
              <a:buNone/>
            </a:pPr>
            <a:endParaRPr lang="tr-TR" dirty="0"/>
          </a:p>
        </p:txBody>
      </p:sp>
      <p:sp>
        <p:nvSpPr>
          <p:cNvPr id="7" name="Yuvarlatılmış Dikdörtgen 6"/>
          <p:cNvSpPr/>
          <p:nvPr/>
        </p:nvSpPr>
        <p:spPr>
          <a:xfrm>
            <a:off x="6523549" y="2708920"/>
            <a:ext cx="1631034" cy="6480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Vaka grubu</a:t>
            </a:r>
            <a:endParaRPr lang="tr-TR" dirty="0"/>
          </a:p>
        </p:txBody>
      </p:sp>
      <p:sp>
        <p:nvSpPr>
          <p:cNvPr id="8" name="Yuvarlatılmış Dikdörtgen 7"/>
          <p:cNvSpPr/>
          <p:nvPr/>
        </p:nvSpPr>
        <p:spPr>
          <a:xfrm>
            <a:off x="6517596" y="4077072"/>
            <a:ext cx="1595200" cy="64807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Kontrol grubu</a:t>
            </a:r>
            <a:endParaRPr lang="tr-TR" dirty="0"/>
          </a:p>
        </p:txBody>
      </p:sp>
      <p:cxnSp>
        <p:nvCxnSpPr>
          <p:cNvPr id="11" name="Düz Bağlayıcı 10"/>
          <p:cNvCxnSpPr/>
          <p:nvPr/>
        </p:nvCxnSpPr>
        <p:spPr>
          <a:xfrm>
            <a:off x="6469358" y="28169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Düz Bağlayıcı 12"/>
          <p:cNvCxnSpPr>
            <a:stCxn id="7" idx="1"/>
          </p:cNvCxnSpPr>
          <p:nvPr/>
        </p:nvCxnSpPr>
        <p:spPr>
          <a:xfrm flipH="1">
            <a:off x="3402055" y="3032956"/>
            <a:ext cx="3121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flipH="1">
            <a:off x="3396102" y="4379436"/>
            <a:ext cx="3121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flipH="1" flipV="1">
            <a:off x="2699792" y="2564904"/>
            <a:ext cx="683906" cy="468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flipH="1">
            <a:off x="2627784" y="3032956"/>
            <a:ext cx="720082" cy="396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flipH="1">
            <a:off x="2716883" y="4379436"/>
            <a:ext cx="648074" cy="502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flipH="1" flipV="1">
            <a:off x="2699792" y="3911384"/>
            <a:ext cx="683906" cy="468052"/>
          </a:xfrm>
          <a:prstGeom prst="line">
            <a:avLst/>
          </a:prstGeom>
        </p:spPr>
        <p:style>
          <a:lnRef idx="1">
            <a:schemeClr val="accent1"/>
          </a:lnRef>
          <a:fillRef idx="0">
            <a:schemeClr val="accent1"/>
          </a:fillRef>
          <a:effectRef idx="0">
            <a:schemeClr val="accent1"/>
          </a:effectRef>
          <a:fontRef idx="minor">
            <a:schemeClr val="tx1"/>
          </a:fontRef>
        </p:style>
      </p:cxnSp>
      <p:sp>
        <p:nvSpPr>
          <p:cNvPr id="26" name="Yuvarlatılmış Dikdörtgen 25"/>
          <p:cNvSpPr/>
          <p:nvPr/>
        </p:nvSpPr>
        <p:spPr>
          <a:xfrm>
            <a:off x="1785392" y="2336304"/>
            <a:ext cx="914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a:t>
            </a:r>
            <a:endParaRPr lang="tr-TR" dirty="0"/>
          </a:p>
        </p:txBody>
      </p:sp>
      <p:sp>
        <p:nvSpPr>
          <p:cNvPr id="27" name="Yuvarlatılmış Dikdörtgen 26"/>
          <p:cNvSpPr/>
          <p:nvPr/>
        </p:nvSpPr>
        <p:spPr>
          <a:xfrm>
            <a:off x="1802483" y="4725144"/>
            <a:ext cx="914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a:t>
            </a:r>
            <a:endParaRPr lang="tr-TR" dirty="0"/>
          </a:p>
        </p:txBody>
      </p:sp>
      <p:sp>
        <p:nvSpPr>
          <p:cNvPr id="28" name="Yuvarlatılmış Dikdörtgen 27"/>
          <p:cNvSpPr/>
          <p:nvPr/>
        </p:nvSpPr>
        <p:spPr>
          <a:xfrm>
            <a:off x="2123727" y="3247099"/>
            <a:ext cx="528383"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a:t>
            </a:r>
            <a:endParaRPr lang="tr-TR" dirty="0"/>
          </a:p>
        </p:txBody>
      </p:sp>
      <p:sp>
        <p:nvSpPr>
          <p:cNvPr id="29" name="Yuvarlatılmış Dikdörtgen 28"/>
          <p:cNvSpPr/>
          <p:nvPr/>
        </p:nvSpPr>
        <p:spPr>
          <a:xfrm>
            <a:off x="2123727" y="3789040"/>
            <a:ext cx="579706"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c</a:t>
            </a:r>
            <a:endParaRPr lang="tr-TR" dirty="0"/>
          </a:p>
        </p:txBody>
      </p:sp>
      <p:sp>
        <p:nvSpPr>
          <p:cNvPr id="31" name="Metin kutusu 30"/>
          <p:cNvSpPr txBox="1"/>
          <p:nvPr/>
        </p:nvSpPr>
        <p:spPr>
          <a:xfrm>
            <a:off x="467544" y="2380238"/>
            <a:ext cx="1049583" cy="369332"/>
          </a:xfrm>
          <a:prstGeom prst="rect">
            <a:avLst/>
          </a:prstGeom>
          <a:noFill/>
        </p:spPr>
        <p:txBody>
          <a:bodyPr wrap="none" rtlCol="0">
            <a:spAutoFit/>
          </a:bodyPr>
          <a:lstStyle/>
          <a:p>
            <a:r>
              <a:rPr lang="tr-TR" dirty="0"/>
              <a:t>Etken var</a:t>
            </a:r>
          </a:p>
        </p:txBody>
      </p:sp>
      <p:sp>
        <p:nvSpPr>
          <p:cNvPr id="32" name="Metin kutusu 31"/>
          <p:cNvSpPr txBox="1"/>
          <p:nvPr/>
        </p:nvSpPr>
        <p:spPr>
          <a:xfrm>
            <a:off x="431573" y="3176733"/>
            <a:ext cx="1085554" cy="369332"/>
          </a:xfrm>
          <a:prstGeom prst="rect">
            <a:avLst/>
          </a:prstGeom>
          <a:noFill/>
        </p:spPr>
        <p:txBody>
          <a:bodyPr wrap="none" rtlCol="0">
            <a:spAutoFit/>
          </a:bodyPr>
          <a:lstStyle/>
          <a:p>
            <a:r>
              <a:rPr lang="tr-TR" dirty="0" smtClean="0"/>
              <a:t>Etken yok</a:t>
            </a:r>
            <a:endParaRPr lang="tr-TR" dirty="0"/>
          </a:p>
        </p:txBody>
      </p:sp>
      <p:sp>
        <p:nvSpPr>
          <p:cNvPr id="35" name="Metin kutusu 34"/>
          <p:cNvSpPr txBox="1"/>
          <p:nvPr/>
        </p:nvSpPr>
        <p:spPr>
          <a:xfrm>
            <a:off x="467544" y="3707740"/>
            <a:ext cx="1049583" cy="369332"/>
          </a:xfrm>
          <a:prstGeom prst="rect">
            <a:avLst/>
          </a:prstGeom>
          <a:noFill/>
        </p:spPr>
        <p:txBody>
          <a:bodyPr wrap="none" rtlCol="0">
            <a:spAutoFit/>
          </a:bodyPr>
          <a:lstStyle/>
          <a:p>
            <a:r>
              <a:rPr lang="tr-TR" dirty="0" smtClean="0"/>
              <a:t>Etken var</a:t>
            </a:r>
            <a:endParaRPr lang="tr-TR" dirty="0"/>
          </a:p>
        </p:txBody>
      </p:sp>
      <p:sp>
        <p:nvSpPr>
          <p:cNvPr id="36" name="Metin kutusu 35"/>
          <p:cNvSpPr txBox="1"/>
          <p:nvPr/>
        </p:nvSpPr>
        <p:spPr>
          <a:xfrm>
            <a:off x="467544" y="4793104"/>
            <a:ext cx="1085554" cy="369332"/>
          </a:xfrm>
          <a:prstGeom prst="rect">
            <a:avLst/>
          </a:prstGeom>
          <a:noFill/>
        </p:spPr>
        <p:txBody>
          <a:bodyPr wrap="none" rtlCol="0">
            <a:spAutoFit/>
          </a:bodyPr>
          <a:lstStyle/>
          <a:p>
            <a:r>
              <a:rPr lang="tr-TR" dirty="0" smtClean="0"/>
              <a:t>Etken yok</a:t>
            </a:r>
            <a:endParaRPr lang="tr-TR" dirty="0"/>
          </a:p>
        </p:txBody>
      </p:sp>
      <p:cxnSp>
        <p:nvCxnSpPr>
          <p:cNvPr id="38" name="Düz Ok Bağlayıcısı 37"/>
          <p:cNvCxnSpPr/>
          <p:nvPr/>
        </p:nvCxnSpPr>
        <p:spPr>
          <a:xfrm flipH="1">
            <a:off x="2627784" y="5517232"/>
            <a:ext cx="734481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Düz Bağlayıcı 39"/>
          <p:cNvCxnSpPr/>
          <p:nvPr/>
        </p:nvCxnSpPr>
        <p:spPr>
          <a:xfrm>
            <a:off x="6517596" y="2132856"/>
            <a:ext cx="0" cy="3744416"/>
          </a:xfrm>
          <a:prstGeom prst="line">
            <a:avLst/>
          </a:prstGeom>
        </p:spPr>
        <p:style>
          <a:lnRef idx="1">
            <a:schemeClr val="accent2"/>
          </a:lnRef>
          <a:fillRef idx="0">
            <a:schemeClr val="accent2"/>
          </a:fillRef>
          <a:effectRef idx="0">
            <a:schemeClr val="accent2"/>
          </a:effectRef>
          <a:fontRef idx="minor">
            <a:schemeClr val="tx1"/>
          </a:fontRef>
        </p:style>
      </p:cxnSp>
      <p:sp>
        <p:nvSpPr>
          <p:cNvPr id="44" name="Metin kutusu 43"/>
          <p:cNvSpPr txBox="1"/>
          <p:nvPr/>
        </p:nvSpPr>
        <p:spPr>
          <a:xfrm>
            <a:off x="7492069" y="5517232"/>
            <a:ext cx="799578" cy="369332"/>
          </a:xfrm>
          <a:prstGeom prst="rect">
            <a:avLst/>
          </a:prstGeom>
          <a:noFill/>
        </p:spPr>
        <p:txBody>
          <a:bodyPr wrap="none" rtlCol="0">
            <a:spAutoFit/>
          </a:bodyPr>
          <a:lstStyle/>
          <a:p>
            <a:r>
              <a:rPr lang="tr-TR" dirty="0" smtClean="0"/>
              <a:t>zaman</a:t>
            </a:r>
            <a:endParaRPr lang="tr-TR" dirty="0"/>
          </a:p>
        </p:txBody>
      </p:sp>
      <p:sp>
        <p:nvSpPr>
          <p:cNvPr id="45" name="Metin kutusu 44"/>
          <p:cNvSpPr txBox="1"/>
          <p:nvPr/>
        </p:nvSpPr>
        <p:spPr>
          <a:xfrm>
            <a:off x="5552171" y="5877272"/>
            <a:ext cx="2072106" cy="369332"/>
          </a:xfrm>
          <a:prstGeom prst="rect">
            <a:avLst/>
          </a:prstGeom>
          <a:noFill/>
        </p:spPr>
        <p:txBody>
          <a:bodyPr wrap="none" rtlCol="0">
            <a:spAutoFit/>
          </a:bodyPr>
          <a:lstStyle/>
          <a:p>
            <a:r>
              <a:rPr lang="tr-TR" dirty="0" smtClean="0"/>
              <a:t>Araştırma Başlangıcı</a:t>
            </a:r>
            <a:endParaRPr lang="tr-TR" dirty="0"/>
          </a:p>
        </p:txBody>
      </p:sp>
      <p:sp>
        <p:nvSpPr>
          <p:cNvPr id="46" name="Metin kutusu 45"/>
          <p:cNvSpPr txBox="1"/>
          <p:nvPr/>
        </p:nvSpPr>
        <p:spPr>
          <a:xfrm>
            <a:off x="1016825" y="5332566"/>
            <a:ext cx="1422569" cy="369332"/>
          </a:xfrm>
          <a:prstGeom prst="rect">
            <a:avLst/>
          </a:prstGeom>
          <a:noFill/>
        </p:spPr>
        <p:txBody>
          <a:bodyPr wrap="none" rtlCol="0">
            <a:spAutoFit/>
          </a:bodyPr>
          <a:lstStyle/>
          <a:p>
            <a:r>
              <a:rPr lang="tr-TR" dirty="0" smtClean="0"/>
              <a:t>Çalışma Yönü</a:t>
            </a:r>
            <a:endParaRPr lang="tr-TR" dirty="0"/>
          </a:p>
        </p:txBody>
      </p:sp>
      <p:sp>
        <p:nvSpPr>
          <p:cNvPr id="4" name="Metin kutusu 3"/>
          <p:cNvSpPr txBox="1"/>
          <p:nvPr/>
        </p:nvSpPr>
        <p:spPr>
          <a:xfrm>
            <a:off x="6127420" y="2233057"/>
            <a:ext cx="242329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tr-TR" dirty="0" smtClean="0"/>
              <a:t>350 </a:t>
            </a:r>
            <a:r>
              <a:rPr lang="tr-TR" dirty="0" err="1" smtClean="0"/>
              <a:t>iskemik</a:t>
            </a:r>
            <a:r>
              <a:rPr lang="tr-TR" dirty="0" smtClean="0"/>
              <a:t> kalp hastası</a:t>
            </a:r>
            <a:endParaRPr lang="tr-TR" dirty="0"/>
          </a:p>
        </p:txBody>
      </p:sp>
      <p:sp>
        <p:nvSpPr>
          <p:cNvPr id="5" name="Metin kutusu 4"/>
          <p:cNvSpPr txBox="1"/>
          <p:nvPr/>
        </p:nvSpPr>
        <p:spPr>
          <a:xfrm>
            <a:off x="6269381" y="3635732"/>
            <a:ext cx="1954638"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tr-TR" dirty="0" smtClean="0"/>
              <a:t>350 kontrol hastası</a:t>
            </a:r>
            <a:endParaRPr lang="tr-TR" dirty="0"/>
          </a:p>
        </p:txBody>
      </p:sp>
      <p:sp>
        <p:nvSpPr>
          <p:cNvPr id="6" name="Metin kutusu 5"/>
          <p:cNvSpPr txBox="1"/>
          <p:nvPr/>
        </p:nvSpPr>
        <p:spPr>
          <a:xfrm>
            <a:off x="3491880" y="3384574"/>
            <a:ext cx="228716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dirty="0" smtClean="0"/>
              <a:t>Geçmişe(nedene) dönük veri toplama</a:t>
            </a:r>
            <a:endParaRPr lang="tr-TR" dirty="0"/>
          </a:p>
        </p:txBody>
      </p:sp>
    </p:spTree>
    <p:extLst>
      <p:ext uri="{BB962C8B-B14F-4D97-AF65-F5344CB8AC3E}">
        <p14:creationId xmlns:p14="http://schemas.microsoft.com/office/powerpoint/2010/main" val="767429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sz="2000" i="1" dirty="0">
                <a:solidFill>
                  <a:srgbClr val="C00000"/>
                </a:solidFill>
              </a:rPr>
              <a:t>Senaryo 6</a:t>
            </a:r>
            <a:endParaRPr lang="tr-TR" dirty="0"/>
          </a:p>
        </p:txBody>
      </p:sp>
      <p:sp>
        <p:nvSpPr>
          <p:cNvPr id="3" name="İçerik Yer Tutucusu 2"/>
          <p:cNvSpPr>
            <a:spLocks noGrp="1"/>
          </p:cNvSpPr>
          <p:nvPr>
            <p:ph idx="1"/>
          </p:nvPr>
        </p:nvSpPr>
        <p:spPr/>
        <p:txBody>
          <a:bodyPr>
            <a:normAutofit fontScale="85000" lnSpcReduction="20000"/>
          </a:bodyPr>
          <a:lstStyle/>
          <a:p>
            <a:pPr marL="457200" indent="0">
              <a:buNone/>
            </a:pPr>
            <a:r>
              <a:rPr lang="tr-TR" dirty="0">
                <a:latin typeface="Times New Roman"/>
                <a:ea typeface="Times New Roman"/>
              </a:rPr>
              <a:t>Buldukları gerçekten ilginçtir. </a:t>
            </a:r>
            <a:r>
              <a:rPr lang="tr-TR" dirty="0" err="1">
                <a:latin typeface="Times New Roman"/>
                <a:ea typeface="Times New Roman"/>
              </a:rPr>
              <a:t>İskemik</a:t>
            </a:r>
            <a:r>
              <a:rPr lang="tr-TR" dirty="0">
                <a:latin typeface="Times New Roman"/>
                <a:ea typeface="Times New Roman"/>
              </a:rPr>
              <a:t> vakalarda sigara kullanma oranı %75 </a:t>
            </a:r>
            <a:r>
              <a:rPr lang="tr-TR" dirty="0" err="1">
                <a:latin typeface="Times New Roman"/>
                <a:ea typeface="Times New Roman"/>
              </a:rPr>
              <a:t>lere</a:t>
            </a:r>
            <a:r>
              <a:rPr lang="tr-TR" dirty="0">
                <a:latin typeface="Times New Roman"/>
                <a:ea typeface="Times New Roman"/>
              </a:rPr>
              <a:t> ulaşırken, kontrol grubunda ancak %40 </a:t>
            </a:r>
            <a:r>
              <a:rPr lang="tr-TR" dirty="0" err="1">
                <a:latin typeface="Times New Roman"/>
                <a:ea typeface="Times New Roman"/>
              </a:rPr>
              <a:t>lar</a:t>
            </a:r>
            <a:r>
              <a:rPr lang="tr-TR" dirty="0">
                <a:latin typeface="Times New Roman"/>
                <a:ea typeface="Times New Roman"/>
              </a:rPr>
              <a:t> düzeyindedir ve aradaki fark istatistiksel olarak anlamlıdır. </a:t>
            </a:r>
            <a:r>
              <a:rPr lang="tr-TR" dirty="0" err="1">
                <a:latin typeface="Times New Roman"/>
                <a:ea typeface="Times New Roman"/>
              </a:rPr>
              <a:t>İskemik</a:t>
            </a:r>
            <a:r>
              <a:rPr lang="tr-TR" dirty="0">
                <a:latin typeface="Times New Roman"/>
                <a:ea typeface="Times New Roman"/>
              </a:rPr>
              <a:t> hastaların kan basınçları kontrol hastalarına göre belirgin şekilde yüksektir. Ayrıca </a:t>
            </a:r>
            <a:r>
              <a:rPr lang="tr-TR" dirty="0" err="1">
                <a:latin typeface="Times New Roman"/>
                <a:ea typeface="Times New Roman"/>
              </a:rPr>
              <a:t>iskemik</a:t>
            </a:r>
            <a:r>
              <a:rPr lang="tr-TR" dirty="0">
                <a:latin typeface="Times New Roman"/>
                <a:ea typeface="Times New Roman"/>
              </a:rPr>
              <a:t> hastaların </a:t>
            </a:r>
            <a:r>
              <a:rPr lang="tr-TR" dirty="0" smtClean="0">
                <a:latin typeface="Times New Roman"/>
                <a:ea typeface="Times New Roman"/>
              </a:rPr>
              <a:t>ağırlıklarının </a:t>
            </a:r>
            <a:r>
              <a:rPr lang="tr-TR" dirty="0">
                <a:latin typeface="Times New Roman"/>
                <a:ea typeface="Times New Roman"/>
              </a:rPr>
              <a:t>da kontrol hastalarına göre yüksek olduğu, </a:t>
            </a:r>
            <a:r>
              <a:rPr lang="tr-TR" dirty="0" err="1">
                <a:latin typeface="Times New Roman"/>
                <a:ea typeface="Times New Roman"/>
              </a:rPr>
              <a:t>iskemikler</a:t>
            </a:r>
            <a:r>
              <a:rPr lang="tr-TR" dirty="0">
                <a:latin typeface="Times New Roman"/>
                <a:ea typeface="Times New Roman"/>
              </a:rPr>
              <a:t> içinde düzenli spor yapanların da daha az olduğu ortaya çıkar. Dr. </a:t>
            </a:r>
            <a:r>
              <a:rPr lang="tr-TR" dirty="0" err="1">
                <a:latin typeface="Times New Roman"/>
                <a:ea typeface="Times New Roman"/>
              </a:rPr>
              <a:t>Last</a:t>
            </a:r>
            <a:r>
              <a:rPr lang="tr-TR" dirty="0">
                <a:latin typeface="Times New Roman"/>
                <a:ea typeface="Times New Roman"/>
              </a:rPr>
              <a:t> heyecanlanır. O güne kadar </a:t>
            </a:r>
            <a:r>
              <a:rPr lang="tr-TR" dirty="0" smtClean="0">
                <a:latin typeface="Times New Roman"/>
                <a:ea typeface="Times New Roman"/>
              </a:rPr>
              <a:t>çok </a:t>
            </a:r>
            <a:r>
              <a:rPr lang="tr-TR" dirty="0">
                <a:latin typeface="Times New Roman"/>
                <a:ea typeface="Times New Roman"/>
              </a:rPr>
              <a:t>da aklına gelmeyen bir sürü anlamlı ilişki ile karşı karşıyadır. Acaba hastalığa yol açan faktörleri mi, sebepleri mi bulmaktadır. Fazla sevinmek istemez, sonuçları ihtiyatla karşılar.</a:t>
            </a:r>
          </a:p>
          <a:p>
            <a:endParaRPr lang="tr-TR" dirty="0"/>
          </a:p>
        </p:txBody>
      </p:sp>
    </p:spTree>
    <p:extLst>
      <p:ext uri="{BB962C8B-B14F-4D97-AF65-F5344CB8AC3E}">
        <p14:creationId xmlns:p14="http://schemas.microsoft.com/office/powerpoint/2010/main" val="266618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sz="2000" i="1" dirty="0">
                <a:solidFill>
                  <a:srgbClr val="C00000"/>
                </a:solidFill>
              </a:rPr>
              <a:t>Senaryo 6</a:t>
            </a:r>
            <a:endParaRPr lang="tr-TR" dirty="0"/>
          </a:p>
        </p:txBody>
      </p:sp>
      <p:sp>
        <p:nvSpPr>
          <p:cNvPr id="3" name="İçerik Yer Tutucusu 2"/>
          <p:cNvSpPr>
            <a:spLocks noGrp="1"/>
          </p:cNvSpPr>
          <p:nvPr>
            <p:ph idx="1"/>
          </p:nvPr>
        </p:nvSpPr>
        <p:spPr>
          <a:xfrm>
            <a:off x="457200" y="1600200"/>
            <a:ext cx="8229600" cy="4709120"/>
          </a:xfrm>
        </p:spPr>
        <p:txBody>
          <a:bodyPr/>
          <a:lstStyle/>
          <a:p>
            <a:pPr marL="0" indent="0">
              <a:buNone/>
            </a:pPr>
            <a:endParaRPr lang="tr-TR" dirty="0"/>
          </a:p>
        </p:txBody>
      </p:sp>
      <p:sp>
        <p:nvSpPr>
          <p:cNvPr id="7" name="Yuvarlatılmış Dikdörtgen 6"/>
          <p:cNvSpPr/>
          <p:nvPr/>
        </p:nvSpPr>
        <p:spPr>
          <a:xfrm>
            <a:off x="6523549" y="2708920"/>
            <a:ext cx="1631034" cy="6480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Vaka grubu</a:t>
            </a:r>
            <a:endParaRPr lang="tr-TR" dirty="0"/>
          </a:p>
        </p:txBody>
      </p:sp>
      <p:sp>
        <p:nvSpPr>
          <p:cNvPr id="8" name="Yuvarlatılmış Dikdörtgen 7"/>
          <p:cNvSpPr/>
          <p:nvPr/>
        </p:nvSpPr>
        <p:spPr>
          <a:xfrm>
            <a:off x="6517596" y="4077072"/>
            <a:ext cx="1595200" cy="64807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Kontrol grubu</a:t>
            </a:r>
            <a:endParaRPr lang="tr-TR" dirty="0"/>
          </a:p>
        </p:txBody>
      </p:sp>
      <p:cxnSp>
        <p:nvCxnSpPr>
          <p:cNvPr id="11" name="Düz Bağlayıcı 10"/>
          <p:cNvCxnSpPr/>
          <p:nvPr/>
        </p:nvCxnSpPr>
        <p:spPr>
          <a:xfrm>
            <a:off x="6469358" y="28169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Düz Bağlayıcı 12"/>
          <p:cNvCxnSpPr>
            <a:stCxn id="7" idx="1"/>
          </p:cNvCxnSpPr>
          <p:nvPr/>
        </p:nvCxnSpPr>
        <p:spPr>
          <a:xfrm flipH="1">
            <a:off x="3402055" y="3032956"/>
            <a:ext cx="3121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flipH="1">
            <a:off x="3396102" y="4379436"/>
            <a:ext cx="3121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flipH="1" flipV="1">
            <a:off x="2699792" y="2564904"/>
            <a:ext cx="683906" cy="468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flipH="1">
            <a:off x="2627784" y="3032956"/>
            <a:ext cx="720082" cy="396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flipH="1">
            <a:off x="2716883" y="4379436"/>
            <a:ext cx="648074" cy="502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flipH="1" flipV="1">
            <a:off x="2699792" y="3911384"/>
            <a:ext cx="683906" cy="468052"/>
          </a:xfrm>
          <a:prstGeom prst="line">
            <a:avLst/>
          </a:prstGeom>
        </p:spPr>
        <p:style>
          <a:lnRef idx="1">
            <a:schemeClr val="accent1"/>
          </a:lnRef>
          <a:fillRef idx="0">
            <a:schemeClr val="accent1"/>
          </a:fillRef>
          <a:effectRef idx="0">
            <a:schemeClr val="accent1"/>
          </a:effectRef>
          <a:fontRef idx="minor">
            <a:schemeClr val="tx1"/>
          </a:fontRef>
        </p:style>
      </p:cxnSp>
      <p:sp>
        <p:nvSpPr>
          <p:cNvPr id="26" name="Yuvarlatılmış Dikdörtgen 25"/>
          <p:cNvSpPr/>
          <p:nvPr/>
        </p:nvSpPr>
        <p:spPr>
          <a:xfrm>
            <a:off x="1785392" y="2336304"/>
            <a:ext cx="914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a:t>
            </a:r>
            <a:endParaRPr lang="tr-TR" dirty="0"/>
          </a:p>
        </p:txBody>
      </p:sp>
      <p:sp>
        <p:nvSpPr>
          <p:cNvPr id="27" name="Yuvarlatılmış Dikdörtgen 26"/>
          <p:cNvSpPr/>
          <p:nvPr/>
        </p:nvSpPr>
        <p:spPr>
          <a:xfrm>
            <a:off x="1802483" y="4725144"/>
            <a:ext cx="914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a:t>
            </a:r>
            <a:endParaRPr lang="tr-TR" dirty="0"/>
          </a:p>
        </p:txBody>
      </p:sp>
      <p:sp>
        <p:nvSpPr>
          <p:cNvPr id="28" name="Yuvarlatılmış Dikdörtgen 27"/>
          <p:cNvSpPr/>
          <p:nvPr/>
        </p:nvSpPr>
        <p:spPr>
          <a:xfrm>
            <a:off x="2123727" y="3247099"/>
            <a:ext cx="528383"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a:t>
            </a:r>
            <a:endParaRPr lang="tr-TR" dirty="0"/>
          </a:p>
        </p:txBody>
      </p:sp>
      <p:sp>
        <p:nvSpPr>
          <p:cNvPr id="29" name="Yuvarlatılmış Dikdörtgen 28"/>
          <p:cNvSpPr/>
          <p:nvPr/>
        </p:nvSpPr>
        <p:spPr>
          <a:xfrm>
            <a:off x="2123727" y="3789040"/>
            <a:ext cx="579706"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c</a:t>
            </a:r>
            <a:endParaRPr lang="tr-TR" dirty="0"/>
          </a:p>
        </p:txBody>
      </p:sp>
      <p:sp>
        <p:nvSpPr>
          <p:cNvPr id="31" name="Metin kutusu 30"/>
          <p:cNvSpPr txBox="1"/>
          <p:nvPr/>
        </p:nvSpPr>
        <p:spPr>
          <a:xfrm>
            <a:off x="467544" y="2380238"/>
            <a:ext cx="1102481" cy="369332"/>
          </a:xfrm>
          <a:prstGeom prst="rect">
            <a:avLst/>
          </a:prstGeom>
          <a:noFill/>
        </p:spPr>
        <p:txBody>
          <a:bodyPr wrap="none" rtlCol="0">
            <a:spAutoFit/>
          </a:bodyPr>
          <a:lstStyle/>
          <a:p>
            <a:r>
              <a:rPr lang="tr-TR" dirty="0" smtClean="0"/>
              <a:t> Etken </a:t>
            </a:r>
            <a:r>
              <a:rPr lang="tr-TR" dirty="0"/>
              <a:t>var</a:t>
            </a:r>
          </a:p>
        </p:txBody>
      </p:sp>
      <p:sp>
        <p:nvSpPr>
          <p:cNvPr id="32" name="Metin kutusu 31"/>
          <p:cNvSpPr txBox="1"/>
          <p:nvPr/>
        </p:nvSpPr>
        <p:spPr>
          <a:xfrm>
            <a:off x="431573" y="3176733"/>
            <a:ext cx="1138453" cy="369332"/>
          </a:xfrm>
          <a:prstGeom prst="rect">
            <a:avLst/>
          </a:prstGeom>
          <a:noFill/>
        </p:spPr>
        <p:txBody>
          <a:bodyPr wrap="none" rtlCol="0">
            <a:spAutoFit/>
          </a:bodyPr>
          <a:lstStyle/>
          <a:p>
            <a:r>
              <a:rPr lang="tr-TR" dirty="0" smtClean="0"/>
              <a:t> Etken yok</a:t>
            </a:r>
            <a:endParaRPr lang="tr-TR" dirty="0"/>
          </a:p>
        </p:txBody>
      </p:sp>
      <p:sp>
        <p:nvSpPr>
          <p:cNvPr id="35" name="Metin kutusu 34"/>
          <p:cNvSpPr txBox="1"/>
          <p:nvPr/>
        </p:nvSpPr>
        <p:spPr>
          <a:xfrm>
            <a:off x="467544" y="3707740"/>
            <a:ext cx="1049583" cy="369332"/>
          </a:xfrm>
          <a:prstGeom prst="rect">
            <a:avLst/>
          </a:prstGeom>
          <a:noFill/>
        </p:spPr>
        <p:txBody>
          <a:bodyPr wrap="none" rtlCol="0">
            <a:spAutoFit/>
          </a:bodyPr>
          <a:lstStyle/>
          <a:p>
            <a:r>
              <a:rPr lang="tr-TR" dirty="0" smtClean="0"/>
              <a:t>Etken var</a:t>
            </a:r>
            <a:endParaRPr lang="tr-TR" dirty="0"/>
          </a:p>
        </p:txBody>
      </p:sp>
      <p:sp>
        <p:nvSpPr>
          <p:cNvPr id="36" name="Metin kutusu 35"/>
          <p:cNvSpPr txBox="1"/>
          <p:nvPr/>
        </p:nvSpPr>
        <p:spPr>
          <a:xfrm>
            <a:off x="467544" y="4793104"/>
            <a:ext cx="1085554" cy="369332"/>
          </a:xfrm>
          <a:prstGeom prst="rect">
            <a:avLst/>
          </a:prstGeom>
          <a:noFill/>
        </p:spPr>
        <p:txBody>
          <a:bodyPr wrap="none" rtlCol="0">
            <a:spAutoFit/>
          </a:bodyPr>
          <a:lstStyle/>
          <a:p>
            <a:r>
              <a:rPr lang="tr-TR" dirty="0" smtClean="0"/>
              <a:t>Etken yok</a:t>
            </a:r>
            <a:endParaRPr lang="tr-TR" dirty="0"/>
          </a:p>
        </p:txBody>
      </p:sp>
      <p:cxnSp>
        <p:nvCxnSpPr>
          <p:cNvPr id="38" name="Düz Ok Bağlayıcısı 37"/>
          <p:cNvCxnSpPr/>
          <p:nvPr/>
        </p:nvCxnSpPr>
        <p:spPr>
          <a:xfrm flipH="1">
            <a:off x="1979176" y="5877272"/>
            <a:ext cx="6571536" cy="92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Düz Bağlayıcı 39"/>
          <p:cNvCxnSpPr/>
          <p:nvPr/>
        </p:nvCxnSpPr>
        <p:spPr>
          <a:xfrm>
            <a:off x="6517596" y="2132856"/>
            <a:ext cx="0" cy="3744416"/>
          </a:xfrm>
          <a:prstGeom prst="line">
            <a:avLst/>
          </a:prstGeom>
        </p:spPr>
        <p:style>
          <a:lnRef idx="1">
            <a:schemeClr val="accent2"/>
          </a:lnRef>
          <a:fillRef idx="0">
            <a:schemeClr val="accent2"/>
          </a:fillRef>
          <a:effectRef idx="0">
            <a:schemeClr val="accent2"/>
          </a:effectRef>
          <a:fontRef idx="minor">
            <a:schemeClr val="tx1"/>
          </a:fontRef>
        </p:style>
      </p:cxnSp>
      <p:sp>
        <p:nvSpPr>
          <p:cNvPr id="44" name="Metin kutusu 43"/>
          <p:cNvSpPr txBox="1"/>
          <p:nvPr/>
        </p:nvSpPr>
        <p:spPr>
          <a:xfrm>
            <a:off x="7492069" y="5517232"/>
            <a:ext cx="799578" cy="369332"/>
          </a:xfrm>
          <a:prstGeom prst="rect">
            <a:avLst/>
          </a:prstGeom>
          <a:noFill/>
        </p:spPr>
        <p:txBody>
          <a:bodyPr wrap="none" rtlCol="0">
            <a:spAutoFit/>
          </a:bodyPr>
          <a:lstStyle/>
          <a:p>
            <a:r>
              <a:rPr lang="tr-TR" dirty="0" smtClean="0"/>
              <a:t>zaman</a:t>
            </a:r>
            <a:endParaRPr lang="tr-TR" dirty="0"/>
          </a:p>
        </p:txBody>
      </p:sp>
      <p:sp>
        <p:nvSpPr>
          <p:cNvPr id="45" name="Metin kutusu 44"/>
          <p:cNvSpPr txBox="1"/>
          <p:nvPr/>
        </p:nvSpPr>
        <p:spPr>
          <a:xfrm>
            <a:off x="5423021" y="5877272"/>
            <a:ext cx="2072106" cy="369332"/>
          </a:xfrm>
          <a:prstGeom prst="rect">
            <a:avLst/>
          </a:prstGeom>
          <a:noFill/>
        </p:spPr>
        <p:txBody>
          <a:bodyPr wrap="none" rtlCol="0">
            <a:spAutoFit/>
          </a:bodyPr>
          <a:lstStyle/>
          <a:p>
            <a:r>
              <a:rPr lang="tr-TR" dirty="0" smtClean="0"/>
              <a:t>Araştırma Başlangıcı</a:t>
            </a:r>
            <a:endParaRPr lang="tr-TR" dirty="0"/>
          </a:p>
        </p:txBody>
      </p:sp>
      <p:sp>
        <p:nvSpPr>
          <p:cNvPr id="46" name="Metin kutusu 45"/>
          <p:cNvSpPr txBox="1"/>
          <p:nvPr/>
        </p:nvSpPr>
        <p:spPr>
          <a:xfrm>
            <a:off x="556606" y="5661248"/>
            <a:ext cx="1422569" cy="369332"/>
          </a:xfrm>
          <a:prstGeom prst="rect">
            <a:avLst/>
          </a:prstGeom>
          <a:noFill/>
        </p:spPr>
        <p:txBody>
          <a:bodyPr wrap="none" rtlCol="0">
            <a:spAutoFit/>
          </a:bodyPr>
          <a:lstStyle/>
          <a:p>
            <a:r>
              <a:rPr lang="tr-TR" dirty="0" smtClean="0"/>
              <a:t>Çalışma Yönü</a:t>
            </a:r>
            <a:endParaRPr lang="tr-TR" dirty="0"/>
          </a:p>
        </p:txBody>
      </p:sp>
      <p:sp>
        <p:nvSpPr>
          <p:cNvPr id="4" name="Metin kutusu 3"/>
          <p:cNvSpPr txBox="1"/>
          <p:nvPr/>
        </p:nvSpPr>
        <p:spPr>
          <a:xfrm>
            <a:off x="6127420" y="2233057"/>
            <a:ext cx="242329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tr-TR" dirty="0" smtClean="0">
                <a:solidFill>
                  <a:srgbClr val="FF0000"/>
                </a:solidFill>
              </a:rPr>
              <a:t>350 </a:t>
            </a:r>
            <a:r>
              <a:rPr lang="tr-TR" dirty="0" err="1" smtClean="0">
                <a:solidFill>
                  <a:srgbClr val="FF0000"/>
                </a:solidFill>
              </a:rPr>
              <a:t>iskemik</a:t>
            </a:r>
            <a:r>
              <a:rPr lang="tr-TR" dirty="0" smtClean="0">
                <a:solidFill>
                  <a:srgbClr val="FF0000"/>
                </a:solidFill>
              </a:rPr>
              <a:t> kalp hastası</a:t>
            </a:r>
            <a:endParaRPr lang="tr-TR" dirty="0">
              <a:solidFill>
                <a:srgbClr val="FF0000"/>
              </a:solidFill>
            </a:endParaRPr>
          </a:p>
        </p:txBody>
      </p:sp>
      <p:sp>
        <p:nvSpPr>
          <p:cNvPr id="5" name="Metin kutusu 4"/>
          <p:cNvSpPr txBox="1"/>
          <p:nvPr/>
        </p:nvSpPr>
        <p:spPr>
          <a:xfrm>
            <a:off x="6269381" y="3635732"/>
            <a:ext cx="1954638"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tr-TR" dirty="0" smtClean="0">
                <a:solidFill>
                  <a:srgbClr val="FF0000"/>
                </a:solidFill>
              </a:rPr>
              <a:t>350 kontrol hastası</a:t>
            </a:r>
            <a:endParaRPr lang="tr-TR" dirty="0">
              <a:solidFill>
                <a:srgbClr val="FF0000"/>
              </a:solidFill>
            </a:endParaRPr>
          </a:p>
        </p:txBody>
      </p:sp>
      <p:sp>
        <p:nvSpPr>
          <p:cNvPr id="6" name="Metin kutusu 5"/>
          <p:cNvSpPr txBox="1"/>
          <p:nvPr/>
        </p:nvSpPr>
        <p:spPr>
          <a:xfrm>
            <a:off x="3491880" y="3384574"/>
            <a:ext cx="2287162"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dirty="0" smtClean="0">
                <a:solidFill>
                  <a:srgbClr val="FF0000"/>
                </a:solidFill>
              </a:rPr>
              <a:t>Geçmişe(nedene) dönük veri toplama (sigara kullanma)</a:t>
            </a:r>
            <a:endParaRPr lang="tr-TR" dirty="0">
              <a:solidFill>
                <a:srgbClr val="FF0000"/>
              </a:solidFill>
            </a:endParaRPr>
          </a:p>
        </p:txBody>
      </p:sp>
      <p:sp>
        <p:nvSpPr>
          <p:cNvPr id="9" name="Metin kutusu 8"/>
          <p:cNvSpPr txBox="1"/>
          <p:nvPr/>
        </p:nvSpPr>
        <p:spPr>
          <a:xfrm>
            <a:off x="556606" y="2663624"/>
            <a:ext cx="88838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tr-TR" dirty="0" smtClean="0">
                <a:solidFill>
                  <a:srgbClr val="FF0000"/>
                </a:solidFill>
              </a:rPr>
              <a:t>262 kişi</a:t>
            </a:r>
            <a:endParaRPr lang="tr-TR" dirty="0">
              <a:solidFill>
                <a:srgbClr val="FF0000"/>
              </a:solidFill>
            </a:endParaRPr>
          </a:p>
        </p:txBody>
      </p:sp>
      <p:sp>
        <p:nvSpPr>
          <p:cNvPr id="10" name="Metin kutusu 9"/>
          <p:cNvSpPr txBox="1"/>
          <p:nvPr/>
        </p:nvSpPr>
        <p:spPr>
          <a:xfrm>
            <a:off x="600133" y="3437106"/>
            <a:ext cx="77136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tr-TR" dirty="0" smtClean="0">
                <a:solidFill>
                  <a:srgbClr val="FF0000"/>
                </a:solidFill>
              </a:rPr>
              <a:t>88 kişi</a:t>
            </a:r>
            <a:endParaRPr lang="tr-TR" dirty="0">
              <a:solidFill>
                <a:srgbClr val="FF0000"/>
              </a:solidFill>
            </a:endParaRPr>
          </a:p>
        </p:txBody>
      </p:sp>
      <p:sp>
        <p:nvSpPr>
          <p:cNvPr id="12" name="Metin kutusu 11"/>
          <p:cNvSpPr txBox="1"/>
          <p:nvPr/>
        </p:nvSpPr>
        <p:spPr>
          <a:xfrm>
            <a:off x="574591" y="4031776"/>
            <a:ext cx="88838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tr-TR" dirty="0" smtClean="0">
                <a:solidFill>
                  <a:srgbClr val="FF0000"/>
                </a:solidFill>
              </a:rPr>
              <a:t>140 kişi</a:t>
            </a:r>
            <a:endParaRPr lang="tr-TR" dirty="0">
              <a:solidFill>
                <a:srgbClr val="FF0000"/>
              </a:solidFill>
            </a:endParaRPr>
          </a:p>
        </p:txBody>
      </p:sp>
      <p:sp>
        <p:nvSpPr>
          <p:cNvPr id="15" name="Metin kutusu 14"/>
          <p:cNvSpPr txBox="1"/>
          <p:nvPr/>
        </p:nvSpPr>
        <p:spPr>
          <a:xfrm>
            <a:off x="548142" y="5096616"/>
            <a:ext cx="88838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tr-TR" dirty="0" smtClean="0">
                <a:solidFill>
                  <a:srgbClr val="FF0000"/>
                </a:solidFill>
              </a:rPr>
              <a:t>210 kişi</a:t>
            </a:r>
            <a:endParaRPr lang="tr-TR" dirty="0">
              <a:solidFill>
                <a:srgbClr val="FF0000"/>
              </a:solidFill>
            </a:endParaRPr>
          </a:p>
        </p:txBody>
      </p:sp>
    </p:spTree>
    <p:extLst>
      <p:ext uri="{BB962C8B-B14F-4D97-AF65-F5344CB8AC3E}">
        <p14:creationId xmlns:p14="http://schemas.microsoft.com/office/powerpoint/2010/main" val="3621364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sz="2000" i="1" dirty="0">
                <a:solidFill>
                  <a:srgbClr val="C00000"/>
                </a:solidFill>
              </a:rPr>
              <a:t>Senaryo 6</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641408355"/>
              </p:ext>
            </p:extLst>
          </p:nvPr>
        </p:nvGraphicFramePr>
        <p:xfrm>
          <a:off x="457200" y="1600200"/>
          <a:ext cx="8229600" cy="2047000"/>
        </p:xfrm>
        <a:graphic>
          <a:graphicData uri="http://schemas.openxmlformats.org/drawingml/2006/table">
            <a:tbl>
              <a:tblPr firstRow="1" bandRow="1">
                <a:tableStyleId>{5C22544A-7EE6-4342-B048-85BDC9FD1C3A}</a:tableStyleId>
              </a:tblPr>
              <a:tblGrid>
                <a:gridCol w="2057400"/>
                <a:gridCol w="1913384"/>
                <a:gridCol w="2376264"/>
                <a:gridCol w="1882552"/>
              </a:tblGrid>
              <a:tr h="370840">
                <a:tc>
                  <a:txBody>
                    <a:bodyPr/>
                    <a:lstStyle/>
                    <a:p>
                      <a:endParaRPr lang="tr-TR" dirty="0"/>
                    </a:p>
                  </a:txBody>
                  <a:tcPr/>
                </a:tc>
                <a:tc>
                  <a:txBody>
                    <a:bodyPr/>
                    <a:lstStyle/>
                    <a:p>
                      <a:r>
                        <a:rPr lang="tr-TR" dirty="0" smtClean="0"/>
                        <a:t>Etkenle Karşılaşan</a:t>
                      </a:r>
                      <a:endParaRPr lang="tr-TR" dirty="0"/>
                    </a:p>
                  </a:txBody>
                  <a:tcPr/>
                </a:tc>
                <a:tc>
                  <a:txBody>
                    <a:bodyPr/>
                    <a:lstStyle/>
                    <a:p>
                      <a:r>
                        <a:rPr lang="tr-TR" dirty="0" smtClean="0"/>
                        <a:t>Etkenle Karşılaşmayan</a:t>
                      </a:r>
                      <a:endParaRPr lang="tr-TR" dirty="0"/>
                    </a:p>
                  </a:txBody>
                  <a:tcPr/>
                </a:tc>
                <a:tc>
                  <a:txBody>
                    <a:bodyPr/>
                    <a:lstStyle/>
                    <a:p>
                      <a:r>
                        <a:rPr lang="tr-TR" dirty="0" smtClean="0"/>
                        <a:t>TOPLAM</a:t>
                      </a:r>
                      <a:endParaRPr lang="tr-TR" dirty="0"/>
                    </a:p>
                  </a:txBody>
                  <a:tcPr/>
                </a:tc>
              </a:tr>
              <a:tr h="377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Vaka grubu</a:t>
                      </a:r>
                    </a:p>
                    <a:p>
                      <a:endParaRPr lang="tr-TR" dirty="0"/>
                    </a:p>
                  </a:txBody>
                  <a:tcPr/>
                </a:tc>
                <a:tc>
                  <a:txBody>
                    <a:bodyPr/>
                    <a:lstStyle/>
                    <a:p>
                      <a:r>
                        <a:rPr lang="tr-TR" dirty="0" smtClean="0"/>
                        <a:t>a</a:t>
                      </a:r>
                      <a:r>
                        <a:rPr lang="tr-TR" baseline="0" dirty="0" smtClean="0"/>
                        <a:t> </a:t>
                      </a:r>
                      <a:r>
                        <a:rPr lang="tr-TR" baseline="0" dirty="0" smtClean="0">
                          <a:solidFill>
                            <a:srgbClr val="FF0000"/>
                          </a:solidFill>
                        </a:rPr>
                        <a:t>(262)</a:t>
                      </a:r>
                      <a:endParaRPr lang="tr-TR" dirty="0">
                        <a:solidFill>
                          <a:srgbClr val="FF0000"/>
                        </a:solidFill>
                      </a:endParaRPr>
                    </a:p>
                  </a:txBody>
                  <a:tcPr/>
                </a:tc>
                <a:tc>
                  <a:txBody>
                    <a:bodyPr/>
                    <a:lstStyle/>
                    <a:p>
                      <a:r>
                        <a:rPr lang="tr-TR" dirty="0" smtClean="0"/>
                        <a:t>b</a:t>
                      </a:r>
                      <a:r>
                        <a:rPr lang="tr-TR" baseline="0" dirty="0" smtClean="0"/>
                        <a:t> </a:t>
                      </a:r>
                      <a:r>
                        <a:rPr lang="tr-TR" baseline="0" dirty="0" smtClean="0">
                          <a:solidFill>
                            <a:srgbClr val="FF0000"/>
                          </a:solidFill>
                        </a:rPr>
                        <a:t>(88)</a:t>
                      </a:r>
                      <a:endParaRPr lang="tr-TR" dirty="0">
                        <a:solidFill>
                          <a:srgbClr val="FF0000"/>
                        </a:solidFill>
                      </a:endParaRPr>
                    </a:p>
                  </a:txBody>
                  <a:tcPr/>
                </a:tc>
                <a:tc>
                  <a:txBody>
                    <a:bodyPr/>
                    <a:lstStyle/>
                    <a:p>
                      <a:r>
                        <a:rPr lang="tr-TR" dirty="0" err="1" smtClean="0"/>
                        <a:t>a+b</a:t>
                      </a:r>
                      <a:r>
                        <a:rPr lang="tr-TR" dirty="0" smtClean="0"/>
                        <a:t> </a:t>
                      </a:r>
                      <a:r>
                        <a:rPr lang="tr-TR" dirty="0" smtClean="0">
                          <a:solidFill>
                            <a:srgbClr val="00B050"/>
                          </a:solidFill>
                        </a:rPr>
                        <a:t>(350)</a:t>
                      </a:r>
                      <a:endParaRPr lang="tr-TR" dirty="0">
                        <a:solidFill>
                          <a:srgbClr val="00B05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Kontrol grubu</a:t>
                      </a:r>
                    </a:p>
                    <a:p>
                      <a:endParaRPr lang="tr-TR" dirty="0"/>
                    </a:p>
                  </a:txBody>
                  <a:tcPr/>
                </a:tc>
                <a:tc>
                  <a:txBody>
                    <a:bodyPr/>
                    <a:lstStyle/>
                    <a:p>
                      <a:r>
                        <a:rPr lang="tr-TR" dirty="0" smtClean="0"/>
                        <a:t>c</a:t>
                      </a:r>
                      <a:r>
                        <a:rPr lang="tr-TR" baseline="0" dirty="0" smtClean="0"/>
                        <a:t> </a:t>
                      </a:r>
                      <a:r>
                        <a:rPr lang="tr-TR" baseline="0" dirty="0" smtClean="0">
                          <a:solidFill>
                            <a:srgbClr val="FF0000"/>
                          </a:solidFill>
                        </a:rPr>
                        <a:t>(140)</a:t>
                      </a:r>
                      <a:endParaRPr lang="tr-TR" dirty="0">
                        <a:solidFill>
                          <a:srgbClr val="FF0000"/>
                        </a:solidFill>
                      </a:endParaRPr>
                    </a:p>
                  </a:txBody>
                  <a:tcPr/>
                </a:tc>
                <a:tc>
                  <a:txBody>
                    <a:bodyPr/>
                    <a:lstStyle/>
                    <a:p>
                      <a:r>
                        <a:rPr lang="tr-TR" dirty="0" smtClean="0"/>
                        <a:t>d</a:t>
                      </a:r>
                      <a:r>
                        <a:rPr lang="tr-TR" baseline="0" dirty="0" smtClean="0"/>
                        <a:t>  </a:t>
                      </a:r>
                      <a:r>
                        <a:rPr lang="tr-TR" baseline="0" dirty="0" smtClean="0">
                          <a:solidFill>
                            <a:srgbClr val="FF0000"/>
                          </a:solidFill>
                        </a:rPr>
                        <a:t>(210)</a:t>
                      </a:r>
                      <a:endParaRPr lang="tr-TR" dirty="0">
                        <a:solidFill>
                          <a:srgbClr val="FF0000"/>
                        </a:solidFill>
                      </a:endParaRPr>
                    </a:p>
                  </a:txBody>
                  <a:tcPr/>
                </a:tc>
                <a:tc>
                  <a:txBody>
                    <a:bodyPr/>
                    <a:lstStyle/>
                    <a:p>
                      <a:r>
                        <a:rPr lang="tr-TR" dirty="0" err="1" smtClean="0"/>
                        <a:t>c+d</a:t>
                      </a:r>
                      <a:r>
                        <a:rPr lang="tr-TR" dirty="0" smtClean="0"/>
                        <a:t> </a:t>
                      </a:r>
                      <a:r>
                        <a:rPr lang="tr-TR" dirty="0" smtClean="0">
                          <a:solidFill>
                            <a:srgbClr val="00B050"/>
                          </a:solidFill>
                        </a:rPr>
                        <a:t>(350)</a:t>
                      </a:r>
                      <a:endParaRPr lang="tr-TR" dirty="0">
                        <a:solidFill>
                          <a:srgbClr val="00B050"/>
                        </a:solidFill>
                      </a:endParaRPr>
                    </a:p>
                  </a:txBody>
                  <a:tcPr/>
                </a:tc>
              </a:tr>
              <a:tr h="396000">
                <a:tc>
                  <a:txBody>
                    <a:bodyPr/>
                    <a:lstStyle/>
                    <a:p>
                      <a:r>
                        <a:rPr lang="tr-TR" dirty="0" smtClean="0"/>
                        <a:t>TOPLAM</a:t>
                      </a:r>
                      <a:endParaRPr lang="tr-TR" dirty="0"/>
                    </a:p>
                  </a:txBody>
                  <a:tcPr/>
                </a:tc>
                <a:tc>
                  <a:txBody>
                    <a:bodyPr/>
                    <a:lstStyle/>
                    <a:p>
                      <a:r>
                        <a:rPr lang="tr-TR" dirty="0" err="1" smtClean="0"/>
                        <a:t>a+c</a:t>
                      </a:r>
                      <a:r>
                        <a:rPr lang="tr-TR" dirty="0" smtClean="0"/>
                        <a:t> </a:t>
                      </a:r>
                      <a:r>
                        <a:rPr lang="tr-TR" dirty="0" smtClean="0">
                          <a:solidFill>
                            <a:srgbClr val="00B050"/>
                          </a:solidFill>
                        </a:rPr>
                        <a:t>(402)</a:t>
                      </a:r>
                      <a:endParaRPr lang="tr-TR" dirty="0">
                        <a:solidFill>
                          <a:srgbClr val="00B050"/>
                        </a:solidFill>
                      </a:endParaRPr>
                    </a:p>
                  </a:txBody>
                  <a:tcPr/>
                </a:tc>
                <a:tc>
                  <a:txBody>
                    <a:bodyPr/>
                    <a:lstStyle/>
                    <a:p>
                      <a:r>
                        <a:rPr lang="tr-TR" dirty="0" err="1" smtClean="0"/>
                        <a:t>b+d</a:t>
                      </a:r>
                      <a:r>
                        <a:rPr lang="tr-TR" dirty="0" smtClean="0"/>
                        <a:t> </a:t>
                      </a:r>
                      <a:r>
                        <a:rPr lang="tr-TR" dirty="0" smtClean="0">
                          <a:solidFill>
                            <a:srgbClr val="00B050"/>
                          </a:solidFill>
                        </a:rPr>
                        <a:t>(298)</a:t>
                      </a:r>
                      <a:endParaRPr lang="tr-TR" dirty="0">
                        <a:solidFill>
                          <a:srgbClr val="00B050"/>
                        </a:solidFill>
                      </a:endParaRPr>
                    </a:p>
                  </a:txBody>
                  <a:tcPr/>
                </a:tc>
                <a:tc>
                  <a:txBody>
                    <a:bodyPr/>
                    <a:lstStyle/>
                    <a:p>
                      <a:r>
                        <a:rPr lang="tr-TR" dirty="0" err="1" smtClean="0"/>
                        <a:t>a+b+c+d</a:t>
                      </a:r>
                      <a:r>
                        <a:rPr lang="tr-TR" dirty="0" smtClean="0"/>
                        <a:t> </a:t>
                      </a:r>
                      <a:r>
                        <a:rPr lang="tr-TR" dirty="0" smtClean="0">
                          <a:solidFill>
                            <a:srgbClr val="00B050"/>
                          </a:solidFill>
                        </a:rPr>
                        <a:t>(700)</a:t>
                      </a:r>
                      <a:endParaRPr lang="tr-TR" dirty="0">
                        <a:solidFill>
                          <a:srgbClr val="00B050"/>
                        </a:solidFill>
                      </a:endParaRPr>
                    </a:p>
                  </a:txBody>
                  <a:tcPr/>
                </a:tc>
              </a:tr>
            </a:tbl>
          </a:graphicData>
        </a:graphic>
      </p:graphicFrame>
      <p:sp>
        <p:nvSpPr>
          <p:cNvPr id="7" name="Metin kutusu 6"/>
          <p:cNvSpPr txBox="1"/>
          <p:nvPr/>
        </p:nvSpPr>
        <p:spPr>
          <a:xfrm>
            <a:off x="971600" y="4005064"/>
            <a:ext cx="6696744"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Vaka grubunda etkenin sıklığı  =    a/</a:t>
            </a:r>
            <a:r>
              <a:rPr lang="tr-TR" dirty="0" err="1" smtClean="0"/>
              <a:t>a+b</a:t>
            </a:r>
            <a:r>
              <a:rPr lang="tr-TR" dirty="0" smtClean="0"/>
              <a:t>     </a:t>
            </a:r>
            <a:r>
              <a:rPr lang="tr-TR" dirty="0" smtClean="0">
                <a:solidFill>
                  <a:srgbClr val="FF0000"/>
                </a:solidFill>
              </a:rPr>
              <a:t>262/350 X 100…….%75</a:t>
            </a:r>
          </a:p>
          <a:p>
            <a:endParaRPr lang="tr-TR" dirty="0"/>
          </a:p>
          <a:p>
            <a:r>
              <a:rPr lang="tr-TR" dirty="0" smtClean="0"/>
              <a:t>Kontrol grubunda etkenin sıklığı = c/</a:t>
            </a:r>
            <a:r>
              <a:rPr lang="tr-TR" dirty="0" err="1" smtClean="0"/>
              <a:t>c+d</a:t>
            </a:r>
            <a:r>
              <a:rPr lang="tr-TR" dirty="0" smtClean="0"/>
              <a:t>      </a:t>
            </a:r>
            <a:r>
              <a:rPr lang="tr-TR" dirty="0" smtClean="0">
                <a:solidFill>
                  <a:srgbClr val="FF0000"/>
                </a:solidFill>
              </a:rPr>
              <a:t>140/350 X 100……%40</a:t>
            </a:r>
          </a:p>
          <a:p>
            <a:endParaRPr lang="tr-TR" dirty="0"/>
          </a:p>
          <a:p>
            <a:r>
              <a:rPr lang="tr-TR" dirty="0" smtClean="0"/>
              <a:t>Tahmini Rölatif Risk = </a:t>
            </a:r>
            <a:r>
              <a:rPr lang="tr-TR" dirty="0" err="1" smtClean="0"/>
              <a:t>axd</a:t>
            </a:r>
            <a:r>
              <a:rPr lang="tr-TR" dirty="0" smtClean="0"/>
              <a:t>/</a:t>
            </a:r>
            <a:r>
              <a:rPr lang="tr-TR" dirty="0" err="1" smtClean="0"/>
              <a:t>bxc</a:t>
            </a:r>
            <a:r>
              <a:rPr lang="tr-TR" dirty="0" smtClean="0"/>
              <a:t>        </a:t>
            </a:r>
            <a:r>
              <a:rPr lang="tr-TR" dirty="0" smtClean="0">
                <a:solidFill>
                  <a:srgbClr val="FF0000"/>
                </a:solidFill>
              </a:rPr>
              <a:t>262X210/88X140……………... 4,5</a:t>
            </a:r>
            <a:endParaRPr lang="tr-TR" dirty="0">
              <a:solidFill>
                <a:srgbClr val="FF0000"/>
              </a:solidFill>
            </a:endParaRPr>
          </a:p>
        </p:txBody>
      </p:sp>
    </p:spTree>
    <p:extLst>
      <p:ext uri="{BB962C8B-B14F-4D97-AF65-F5344CB8AC3E}">
        <p14:creationId xmlns:p14="http://schemas.microsoft.com/office/powerpoint/2010/main" val="693843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4624"/>
            <a:ext cx="8229600" cy="346050"/>
          </a:xfrm>
        </p:spPr>
        <p:txBody>
          <a:bodyPr>
            <a:noAutofit/>
          </a:bodyPr>
          <a:lstStyle/>
          <a:p>
            <a:pPr algn="l"/>
            <a:r>
              <a:rPr lang="tr-TR" sz="1800" i="1" dirty="0" smtClean="0">
                <a:solidFill>
                  <a:srgbClr val="C00000"/>
                </a:solidFill>
              </a:rPr>
              <a:t>Senaryo 7</a:t>
            </a:r>
            <a:endParaRPr lang="tr-TR" sz="1800" i="1" dirty="0">
              <a:solidFill>
                <a:srgbClr val="C00000"/>
              </a:solidFill>
            </a:endParaRPr>
          </a:p>
        </p:txBody>
      </p:sp>
      <p:sp>
        <p:nvSpPr>
          <p:cNvPr id="3" name="İçerik Yer Tutucusu 2"/>
          <p:cNvSpPr>
            <a:spLocks noGrp="1"/>
          </p:cNvSpPr>
          <p:nvPr>
            <p:ph idx="1"/>
          </p:nvPr>
        </p:nvSpPr>
        <p:spPr>
          <a:xfrm>
            <a:off x="0" y="404664"/>
            <a:ext cx="9036496" cy="6336704"/>
          </a:xfrm>
        </p:spPr>
        <p:txBody>
          <a:bodyPr>
            <a:normAutofit fontScale="70000" lnSpcReduction="20000"/>
          </a:bodyPr>
          <a:lstStyle/>
          <a:p>
            <a:pPr marL="540385" marR="629920" indent="0">
              <a:buNone/>
            </a:pPr>
            <a:r>
              <a:rPr lang="tr-TR" sz="3400" dirty="0">
                <a:latin typeface="Times New Roman"/>
                <a:ea typeface="Times New Roman"/>
              </a:rPr>
              <a:t>İhtiyatla karşılar, çünkü hocasının son mektubundaki yazdıkları aklına gelir. Bir kere bu vakalar hastane vakalarıdır. Dolayısıyla sağlık merkezlerine giden, yakındaki üniversite hastanesine başvuran ya da hasta olduğunu farkında olmadan evde oturan hastaların </a:t>
            </a:r>
            <a:r>
              <a:rPr lang="tr-TR" sz="3400" dirty="0" smtClean="0">
                <a:latin typeface="Times New Roman"/>
                <a:ea typeface="Times New Roman"/>
              </a:rPr>
              <a:t>ya da ölen </a:t>
            </a:r>
            <a:r>
              <a:rPr lang="tr-TR" sz="3400" dirty="0">
                <a:latin typeface="Times New Roman"/>
                <a:ea typeface="Times New Roman"/>
              </a:rPr>
              <a:t>hastaların verileri bu araştırmada maalesef yoktur. Acaba onların özellikleri, kendi incelediği vakalara benzemekte midir? </a:t>
            </a:r>
            <a:endParaRPr lang="tr-TR" sz="3400" dirty="0" smtClean="0">
              <a:latin typeface="Times New Roman"/>
              <a:ea typeface="Times New Roman"/>
            </a:endParaRPr>
          </a:p>
          <a:p>
            <a:pPr marL="540385" marR="629920" indent="0">
              <a:buNone/>
            </a:pPr>
            <a:r>
              <a:rPr lang="tr-TR" sz="3400" dirty="0" smtClean="0">
                <a:latin typeface="Times New Roman"/>
                <a:ea typeface="Times New Roman"/>
              </a:rPr>
              <a:t>Öte </a:t>
            </a:r>
            <a:r>
              <a:rPr lang="tr-TR" sz="3400" dirty="0">
                <a:latin typeface="Times New Roman"/>
                <a:ea typeface="Times New Roman"/>
              </a:rPr>
              <a:t>yandan kişilerin kan basınçlarındaki yükselme, kilo artışı ve sigara kullanımı acaba </a:t>
            </a:r>
            <a:r>
              <a:rPr lang="tr-TR" sz="3400" dirty="0" err="1">
                <a:latin typeface="Times New Roman"/>
                <a:ea typeface="Times New Roman"/>
              </a:rPr>
              <a:t>iskemik</a:t>
            </a:r>
            <a:r>
              <a:rPr lang="tr-TR" sz="3400" dirty="0">
                <a:latin typeface="Times New Roman"/>
                <a:ea typeface="Times New Roman"/>
              </a:rPr>
              <a:t> değişikliklerden önce mi başlamıştır? Yani bunlar gerçekten sebep midir? </a:t>
            </a:r>
            <a:endParaRPr lang="tr-TR" sz="3400" dirty="0" smtClean="0">
              <a:latin typeface="Times New Roman"/>
              <a:ea typeface="Times New Roman"/>
            </a:endParaRPr>
          </a:p>
          <a:p>
            <a:pPr marL="540385" marR="629920" indent="0">
              <a:buNone/>
            </a:pPr>
            <a:r>
              <a:rPr lang="tr-TR" sz="3400" dirty="0" smtClean="0">
                <a:latin typeface="Times New Roman"/>
                <a:ea typeface="Times New Roman"/>
              </a:rPr>
              <a:t>Yine </a:t>
            </a:r>
            <a:r>
              <a:rPr lang="tr-TR" sz="3400" dirty="0">
                <a:latin typeface="Times New Roman"/>
                <a:ea typeface="Times New Roman"/>
              </a:rPr>
              <a:t>insanlara sigara içme öykülerini, günlük aktivitelerini sormuştur, bunlar 10-20 yıl öncesine kadar gitmektedir. Acaba aldığı yanıtlar doğru mudur? </a:t>
            </a:r>
            <a:endParaRPr lang="tr-TR" sz="3400" dirty="0" smtClean="0">
              <a:latin typeface="Times New Roman"/>
              <a:ea typeface="Times New Roman"/>
            </a:endParaRPr>
          </a:p>
          <a:p>
            <a:pPr marL="540385" marR="629920" indent="0">
              <a:buNone/>
            </a:pPr>
            <a:r>
              <a:rPr lang="tr-TR" sz="3400" dirty="0" smtClean="0">
                <a:latin typeface="Times New Roman"/>
                <a:ea typeface="Times New Roman"/>
              </a:rPr>
              <a:t>Bu </a:t>
            </a:r>
            <a:r>
              <a:rPr lang="tr-TR" sz="3400" dirty="0">
                <a:latin typeface="Times New Roman"/>
                <a:ea typeface="Times New Roman"/>
              </a:rPr>
              <a:t>sorulara yanıt bulamaz</a:t>
            </a:r>
            <a:r>
              <a:rPr lang="tr-TR" sz="3400" dirty="0" smtClean="0">
                <a:latin typeface="Times New Roman"/>
                <a:ea typeface="Times New Roman"/>
              </a:rPr>
              <a:t>. </a:t>
            </a:r>
          </a:p>
          <a:p>
            <a:pPr marL="540385" marR="629920" indent="0">
              <a:buNone/>
            </a:pPr>
            <a:r>
              <a:rPr lang="tr-TR" sz="3400" dirty="0" smtClean="0">
                <a:latin typeface="Times New Roman"/>
                <a:ea typeface="Times New Roman"/>
              </a:rPr>
              <a:t>Yine </a:t>
            </a:r>
            <a:r>
              <a:rPr lang="tr-TR" sz="3400" dirty="0">
                <a:latin typeface="Times New Roman"/>
                <a:ea typeface="Times New Roman"/>
              </a:rPr>
              <a:t>de bulgularını bir makale haline getirir ve yayınlatır. </a:t>
            </a:r>
          </a:p>
          <a:p>
            <a:pPr marL="540385" marR="629920" indent="0">
              <a:buNone/>
            </a:pPr>
            <a:r>
              <a:rPr lang="tr-TR" sz="3400" dirty="0">
                <a:latin typeface="Times New Roman"/>
                <a:ea typeface="Times New Roman"/>
              </a:rPr>
              <a:t>Makale ses getirir. Kraliyet </a:t>
            </a:r>
            <a:r>
              <a:rPr lang="tr-TR" sz="3400">
                <a:latin typeface="Times New Roman"/>
                <a:ea typeface="Times New Roman"/>
              </a:rPr>
              <a:t>Araştırma </a:t>
            </a:r>
            <a:r>
              <a:rPr lang="tr-TR" sz="3400" smtClean="0">
                <a:latin typeface="Times New Roman"/>
                <a:ea typeface="Times New Roman"/>
              </a:rPr>
              <a:t>Fonu </a:t>
            </a:r>
            <a:r>
              <a:rPr lang="tr-TR" sz="3400" dirty="0" err="1">
                <a:latin typeface="Times New Roman"/>
                <a:ea typeface="Times New Roman"/>
              </a:rPr>
              <a:t>Last’ın</a:t>
            </a:r>
            <a:r>
              <a:rPr lang="tr-TR" sz="3400" dirty="0">
                <a:latin typeface="Times New Roman"/>
                <a:ea typeface="Times New Roman"/>
              </a:rPr>
              <a:t> bulgularıyla yakından ilgilenir, onu destekleyeceğini bildirir ve bu konuda daha kapsamlı araştırmalar planlamak, projelendirmek üzere kendisini Londra’ya davet eder. </a:t>
            </a:r>
          </a:p>
          <a:p>
            <a:endParaRPr lang="tr-TR" dirty="0"/>
          </a:p>
        </p:txBody>
      </p:sp>
    </p:spTree>
    <p:extLst>
      <p:ext uri="{BB962C8B-B14F-4D97-AF65-F5344CB8AC3E}">
        <p14:creationId xmlns:p14="http://schemas.microsoft.com/office/powerpoint/2010/main" val="160051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Vaka Kontrol Araştırmaları</a:t>
            </a:r>
            <a:endParaRPr lang="tr-TR" dirty="0">
              <a:solidFill>
                <a:srgbClr val="C00000"/>
              </a:solidFill>
            </a:endParaRPr>
          </a:p>
        </p:txBody>
      </p:sp>
      <p:sp>
        <p:nvSpPr>
          <p:cNvPr id="4" name="İçerik Yer Tutucusu 3"/>
          <p:cNvSpPr>
            <a:spLocks noGrp="1"/>
          </p:cNvSpPr>
          <p:nvPr>
            <p:ph idx="1"/>
          </p:nvPr>
        </p:nvSpPr>
        <p:spPr/>
        <p:txBody>
          <a:bodyPr>
            <a:normAutofit fontScale="77500" lnSpcReduction="20000"/>
          </a:bodyPr>
          <a:lstStyle/>
          <a:p>
            <a:pPr marL="0" indent="0">
              <a:buNone/>
            </a:pPr>
            <a:r>
              <a:rPr lang="tr-TR" b="1" dirty="0">
                <a:solidFill>
                  <a:srgbClr val="C00000"/>
                </a:solidFill>
              </a:rPr>
              <a:t>A-Gözleme Dayalı Araştırmalar(</a:t>
            </a:r>
            <a:r>
              <a:rPr lang="tr-TR" b="1" dirty="0" err="1">
                <a:solidFill>
                  <a:srgbClr val="C00000"/>
                </a:solidFill>
              </a:rPr>
              <a:t>Observational</a:t>
            </a:r>
            <a:r>
              <a:rPr lang="tr-TR" dirty="0"/>
              <a:t>)</a:t>
            </a:r>
          </a:p>
          <a:p>
            <a:pPr marL="514350" indent="-514350">
              <a:buFont typeface="+mj-lt"/>
              <a:buAutoNum type="arabicPeriod"/>
            </a:pPr>
            <a:r>
              <a:rPr lang="tr-TR" dirty="0"/>
              <a:t>Tanımlayıcı araştırmalar veya vaka serileri(</a:t>
            </a:r>
            <a:r>
              <a:rPr lang="tr-TR" dirty="0" err="1"/>
              <a:t>Descriptive</a:t>
            </a:r>
            <a:r>
              <a:rPr lang="tr-TR" dirty="0" smtClean="0"/>
              <a:t>)</a:t>
            </a:r>
          </a:p>
          <a:p>
            <a:pPr marL="514350" indent="-514350">
              <a:buFont typeface="+mj-lt"/>
              <a:buAutoNum type="arabicPeriod"/>
            </a:pPr>
            <a:r>
              <a:rPr lang="tr-TR" dirty="0" err="1" smtClean="0"/>
              <a:t>Kesitsel</a:t>
            </a:r>
            <a:r>
              <a:rPr lang="tr-TR" dirty="0" smtClean="0"/>
              <a:t> araştırmalar</a:t>
            </a:r>
          </a:p>
          <a:p>
            <a:pPr marL="0" indent="0">
              <a:buNone/>
            </a:pPr>
            <a:r>
              <a:rPr lang="tr-TR" dirty="0" smtClean="0">
                <a:solidFill>
                  <a:schemeClr val="tx2">
                    <a:lumMod val="60000"/>
                    <a:lumOff val="40000"/>
                  </a:schemeClr>
                </a:solidFill>
              </a:rPr>
              <a:t>3.    Vaka </a:t>
            </a:r>
            <a:r>
              <a:rPr lang="tr-TR" dirty="0">
                <a:solidFill>
                  <a:schemeClr val="tx2">
                    <a:lumMod val="60000"/>
                    <a:lumOff val="40000"/>
                  </a:schemeClr>
                </a:solidFill>
              </a:rPr>
              <a:t>kontrol araştırmaları (</a:t>
            </a:r>
            <a:r>
              <a:rPr lang="tr-TR" dirty="0" err="1">
                <a:solidFill>
                  <a:schemeClr val="tx2">
                    <a:lumMod val="60000"/>
                    <a:lumOff val="40000"/>
                  </a:schemeClr>
                </a:solidFill>
              </a:rPr>
              <a:t>Retrospective</a:t>
            </a:r>
            <a:r>
              <a:rPr lang="tr-TR" dirty="0">
                <a:solidFill>
                  <a:schemeClr val="tx2">
                    <a:lumMod val="60000"/>
                    <a:lumOff val="40000"/>
                  </a:schemeClr>
                </a:solidFill>
              </a:rPr>
              <a:t>)</a:t>
            </a:r>
          </a:p>
          <a:p>
            <a:pPr marL="0" indent="0">
              <a:buNone/>
            </a:pPr>
            <a:r>
              <a:rPr lang="tr-TR" dirty="0"/>
              <a:t>4.    </a:t>
            </a:r>
            <a:r>
              <a:rPr lang="tr-TR" dirty="0" err="1"/>
              <a:t>Kohort</a:t>
            </a:r>
            <a:r>
              <a:rPr lang="tr-TR" dirty="0"/>
              <a:t> araştırmaları (</a:t>
            </a:r>
            <a:r>
              <a:rPr lang="tr-TR" dirty="0" err="1"/>
              <a:t>Prospective</a:t>
            </a:r>
            <a:r>
              <a:rPr lang="tr-TR" dirty="0"/>
              <a:t>)</a:t>
            </a:r>
          </a:p>
          <a:p>
            <a:pPr marL="0" indent="0">
              <a:buNone/>
            </a:pPr>
            <a:r>
              <a:rPr lang="tr-TR" b="1" dirty="0">
                <a:solidFill>
                  <a:srgbClr val="C00000"/>
                </a:solidFill>
              </a:rPr>
              <a:t>B- </a:t>
            </a:r>
            <a:r>
              <a:rPr lang="tr-TR" b="1" dirty="0" smtClean="0">
                <a:solidFill>
                  <a:srgbClr val="C00000"/>
                </a:solidFill>
              </a:rPr>
              <a:t>Deneysel(Müdahale) </a:t>
            </a:r>
            <a:r>
              <a:rPr lang="tr-TR" b="1" dirty="0">
                <a:solidFill>
                  <a:srgbClr val="C00000"/>
                </a:solidFill>
              </a:rPr>
              <a:t>Araştırmalar (</a:t>
            </a:r>
            <a:r>
              <a:rPr lang="tr-TR" b="1" dirty="0" err="1" smtClean="0">
                <a:solidFill>
                  <a:srgbClr val="C00000"/>
                </a:solidFill>
              </a:rPr>
              <a:t>Experimental</a:t>
            </a:r>
            <a:r>
              <a:rPr lang="tr-TR" b="1" dirty="0" smtClean="0">
                <a:solidFill>
                  <a:srgbClr val="C00000"/>
                </a:solidFill>
              </a:rPr>
              <a:t>, </a:t>
            </a:r>
            <a:r>
              <a:rPr lang="tr-TR" b="1" dirty="0" err="1">
                <a:solidFill>
                  <a:srgbClr val="C00000"/>
                </a:solidFill>
              </a:rPr>
              <a:t>I</a:t>
            </a:r>
            <a:r>
              <a:rPr lang="tr-TR" b="1" dirty="0" err="1" smtClean="0">
                <a:solidFill>
                  <a:srgbClr val="C00000"/>
                </a:solidFill>
              </a:rPr>
              <a:t>nterventional</a:t>
            </a:r>
            <a:r>
              <a:rPr lang="tr-TR" b="1" dirty="0" smtClean="0">
                <a:solidFill>
                  <a:srgbClr val="C00000"/>
                </a:solidFill>
              </a:rPr>
              <a:t>)</a:t>
            </a:r>
            <a:endParaRPr lang="tr-TR" b="1" dirty="0">
              <a:solidFill>
                <a:srgbClr val="C00000"/>
              </a:solidFill>
            </a:endParaRPr>
          </a:p>
          <a:p>
            <a:pPr marL="514350" indent="-514350">
              <a:buFont typeface="+mj-lt"/>
              <a:buAutoNum type="arabicPeriod"/>
            </a:pPr>
            <a:r>
              <a:rPr lang="tr-TR" dirty="0"/>
              <a:t>Kontrollü Deneyler (Hayvan, klinik, saha deneyleri)</a:t>
            </a:r>
          </a:p>
          <a:p>
            <a:pPr marL="514350" indent="-514350">
              <a:buFont typeface="+mj-lt"/>
              <a:buAutoNum type="arabicPeriod"/>
            </a:pPr>
            <a:r>
              <a:rPr lang="tr-TR" dirty="0"/>
              <a:t>Kontrolsüz </a:t>
            </a:r>
            <a:r>
              <a:rPr lang="tr-TR" dirty="0" smtClean="0"/>
              <a:t>Deneyler(</a:t>
            </a:r>
            <a:r>
              <a:rPr lang="tr-TR" dirty="0" err="1" smtClean="0"/>
              <a:t>Hayvan,klinik</a:t>
            </a:r>
            <a:r>
              <a:rPr lang="tr-TR" dirty="0"/>
              <a:t>, saha deneyleri)</a:t>
            </a:r>
          </a:p>
          <a:p>
            <a:pPr marL="0" indent="0">
              <a:buNone/>
            </a:pPr>
            <a:r>
              <a:rPr lang="tr-TR" b="1" dirty="0">
                <a:solidFill>
                  <a:srgbClr val="C00000"/>
                </a:solidFill>
              </a:rPr>
              <a:t>C- Metodolojik Araştırmalar</a:t>
            </a:r>
          </a:p>
          <a:p>
            <a:pPr marL="514350" indent="-514350">
              <a:buAutoNum type="arabicPeriod"/>
            </a:pPr>
            <a:r>
              <a:rPr lang="tr-TR" dirty="0"/>
              <a:t>Geçerlilik araştırmaları (</a:t>
            </a:r>
            <a:r>
              <a:rPr lang="tr-TR" dirty="0" err="1"/>
              <a:t>Validity</a:t>
            </a:r>
            <a:r>
              <a:rPr lang="tr-TR" dirty="0"/>
              <a:t>)</a:t>
            </a:r>
          </a:p>
          <a:p>
            <a:pPr marL="514350" indent="-514350">
              <a:buAutoNum type="arabicPeriod"/>
            </a:pPr>
            <a:r>
              <a:rPr lang="tr-TR" dirty="0"/>
              <a:t>Tutarlılık araştırmaları (</a:t>
            </a:r>
            <a:r>
              <a:rPr lang="tr-TR" dirty="0" err="1" smtClean="0"/>
              <a:t>Consistency</a:t>
            </a:r>
            <a:r>
              <a:rPr lang="tr-TR" dirty="0" smtClean="0"/>
              <a:t>)</a:t>
            </a:r>
            <a:endParaRPr lang="tr-TR" dirty="0"/>
          </a:p>
        </p:txBody>
      </p:sp>
    </p:spTree>
    <p:extLst>
      <p:ext uri="{BB962C8B-B14F-4D97-AF65-F5344CB8AC3E}">
        <p14:creationId xmlns:p14="http://schemas.microsoft.com/office/powerpoint/2010/main" val="139983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Dr.Last’ın</a:t>
            </a:r>
            <a:r>
              <a:rPr lang="tr-TR" dirty="0" smtClean="0"/>
              <a:t> son sorusu</a:t>
            </a:r>
            <a:endParaRPr lang="tr-TR" dirty="0"/>
          </a:p>
        </p:txBody>
      </p:sp>
      <p:sp>
        <p:nvSpPr>
          <p:cNvPr id="3" name="İçerik Yer Tutucusu 2"/>
          <p:cNvSpPr>
            <a:spLocks noGrp="1"/>
          </p:cNvSpPr>
          <p:nvPr>
            <p:ph idx="1"/>
          </p:nvPr>
        </p:nvSpPr>
        <p:spPr/>
        <p:txBody>
          <a:bodyPr/>
          <a:lstStyle/>
          <a:p>
            <a:r>
              <a:rPr lang="tr-TR" dirty="0">
                <a:solidFill>
                  <a:srgbClr val="FF0000"/>
                </a:solidFill>
              </a:rPr>
              <a:t>Acaba sigara bu hastalığın oluşumu için bir risk faktörü müdür? </a:t>
            </a:r>
          </a:p>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852936"/>
            <a:ext cx="4032448"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28498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376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VAKA KONTROL ARAŞTIRMALARI</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Klinik gözlemlerle, vaka serileriyle veya </a:t>
            </a:r>
            <a:r>
              <a:rPr lang="tr-TR" dirty="0" err="1" smtClean="0"/>
              <a:t>kesitsel</a:t>
            </a:r>
            <a:r>
              <a:rPr lang="tr-TR" dirty="0" smtClean="0"/>
              <a:t> araştırmalarla sezinlenen bazı ilişkilerin </a:t>
            </a:r>
            <a:r>
              <a:rPr lang="tr-TR" dirty="0" err="1" smtClean="0"/>
              <a:t>nedensel</a:t>
            </a:r>
            <a:r>
              <a:rPr lang="tr-TR" dirty="0" smtClean="0"/>
              <a:t> olup olmadığını saptayabilmek için uygulanan kolay, ucuz ve kısa sürede sonuç veren analitik araştırmalardır.</a:t>
            </a:r>
          </a:p>
          <a:p>
            <a:r>
              <a:rPr lang="tr-TR" dirty="0" smtClean="0"/>
              <a:t>Bu kurguda belirli bir hastalığı olanlar(vaka grubu) ile bu hastalığı olmayanlarda (kontrol grubu), hastalığa yol açtığından şüphelenilen bir etkenin ne boyutta olduğu saptanarak, vaka ve kontrol grupları arasında bir fark olup olmadığı araştırılır.</a:t>
            </a:r>
            <a:endParaRPr lang="tr-TR" dirty="0"/>
          </a:p>
        </p:txBody>
      </p:sp>
    </p:spTree>
    <p:extLst>
      <p:ext uri="{BB962C8B-B14F-4D97-AF65-F5344CB8AC3E}">
        <p14:creationId xmlns:p14="http://schemas.microsoft.com/office/powerpoint/2010/main" val="1915654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VAKA KONTROL ARAŞTIRMALARI</a:t>
            </a:r>
            <a:endParaRPr lang="tr-TR" dirty="0"/>
          </a:p>
        </p:txBody>
      </p:sp>
      <p:sp>
        <p:nvSpPr>
          <p:cNvPr id="6" name="İçerik Yer Tutucusu 5"/>
          <p:cNvSpPr>
            <a:spLocks noGrp="1"/>
          </p:cNvSpPr>
          <p:nvPr>
            <p:ph sz="half" idx="2"/>
          </p:nvPr>
        </p:nvSpPr>
        <p:spPr>
          <a:xfrm>
            <a:off x="4355976" y="1600200"/>
            <a:ext cx="4788024" cy="4525963"/>
          </a:xfrm>
        </p:spPr>
        <p:txBody>
          <a:bodyPr>
            <a:normAutofit/>
          </a:bodyPr>
          <a:lstStyle/>
          <a:p>
            <a:r>
              <a:rPr lang="tr-TR" dirty="0" smtClean="0"/>
              <a:t>Araştırmada hastalık olup olmamasına göre sonuçtan hareket edilerek geçmişte etkenle karşılaşma durumu incelenir</a:t>
            </a:r>
          </a:p>
          <a:p>
            <a:r>
              <a:rPr lang="tr-TR" dirty="0" smtClean="0"/>
              <a:t>Bu yaklaşıma </a:t>
            </a:r>
          </a:p>
          <a:p>
            <a:pPr marL="0" indent="0">
              <a:buNone/>
            </a:pPr>
            <a:r>
              <a:rPr lang="tr-TR" b="1" i="1" dirty="0" smtClean="0"/>
              <a:t>Retrospektif Yaklaşım</a:t>
            </a:r>
            <a:r>
              <a:rPr lang="tr-TR" dirty="0" smtClean="0"/>
              <a:t>, </a:t>
            </a:r>
          </a:p>
          <a:p>
            <a:pPr marL="0" indent="0">
              <a:buNone/>
            </a:pPr>
            <a:r>
              <a:rPr lang="tr-TR" dirty="0" smtClean="0"/>
              <a:t>bu kurgudaki araştırmalara da Retrospektif Araştırmalar denir.</a:t>
            </a:r>
            <a:endParaRPr lang="tr-TR" dirty="0"/>
          </a:p>
        </p:txBody>
      </p:sp>
      <p:pic>
        <p:nvPicPr>
          <p:cNvPr id="2053"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3568" y="2587361"/>
            <a:ext cx="3575758" cy="220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etin kutusu 7"/>
          <p:cNvSpPr txBox="1"/>
          <p:nvPr/>
        </p:nvSpPr>
        <p:spPr>
          <a:xfrm>
            <a:off x="418261" y="2598966"/>
            <a:ext cx="3937715"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6000" dirty="0" smtClean="0"/>
              <a:t>Ne olmuş?</a:t>
            </a:r>
            <a:endParaRPr lang="tr-TR" sz="6000" dirty="0"/>
          </a:p>
        </p:txBody>
      </p:sp>
    </p:spTree>
    <p:extLst>
      <p:ext uri="{BB962C8B-B14F-4D97-AF65-F5344CB8AC3E}">
        <p14:creationId xmlns:p14="http://schemas.microsoft.com/office/powerpoint/2010/main" val="396631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İçerik Yer Tutucusu 3"/>
          <p:cNvSpPr>
            <a:spLocks noGrp="1"/>
          </p:cNvSpPr>
          <p:nvPr>
            <p:ph sz="half" idx="2"/>
          </p:nvPr>
        </p:nvSpPr>
        <p:spPr/>
        <p:txBody>
          <a:bodyPr/>
          <a:lstStyle/>
          <a:p>
            <a:endParaRPr lang="tr-T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7143481"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89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İçerik Yer Tutucusu 3"/>
          <p:cNvSpPr>
            <a:spLocks noGrp="1"/>
          </p:cNvSpPr>
          <p:nvPr>
            <p:ph sz="half" idx="2"/>
          </p:nvPr>
        </p:nvSpPr>
        <p:spPr/>
        <p:txBody>
          <a:bodyPr/>
          <a:lstStyle/>
          <a:p>
            <a:endParaRPr lang="tr-TR"/>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15616" y="1412776"/>
            <a:ext cx="6786711"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37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VAKA KONTROL ARAŞTIRMALARI</a:t>
            </a:r>
            <a:endParaRPr lang="tr-TR" dirty="0"/>
          </a:p>
        </p:txBody>
      </p:sp>
      <p:sp>
        <p:nvSpPr>
          <p:cNvPr id="3" name="İçerik Yer Tutucusu 2"/>
          <p:cNvSpPr>
            <a:spLocks noGrp="1"/>
          </p:cNvSpPr>
          <p:nvPr>
            <p:ph idx="1"/>
          </p:nvPr>
        </p:nvSpPr>
        <p:spPr>
          <a:xfrm>
            <a:off x="457200" y="1600200"/>
            <a:ext cx="8229600" cy="4709120"/>
          </a:xfrm>
        </p:spPr>
        <p:style>
          <a:lnRef idx="2">
            <a:schemeClr val="accent2"/>
          </a:lnRef>
          <a:fillRef idx="1">
            <a:schemeClr val="lt1"/>
          </a:fillRef>
          <a:effectRef idx="0">
            <a:schemeClr val="accent2"/>
          </a:effectRef>
          <a:fontRef idx="minor">
            <a:schemeClr val="dk1"/>
          </a:fontRef>
        </p:style>
        <p:txBody>
          <a:bodyPr/>
          <a:lstStyle/>
          <a:p>
            <a:pPr marL="0" indent="0">
              <a:buNone/>
            </a:pPr>
            <a:endParaRPr lang="tr-TR" dirty="0"/>
          </a:p>
        </p:txBody>
      </p:sp>
      <p:sp>
        <p:nvSpPr>
          <p:cNvPr id="7" name="Yuvarlatılmış Dikdörtgen 6"/>
          <p:cNvSpPr/>
          <p:nvPr/>
        </p:nvSpPr>
        <p:spPr>
          <a:xfrm>
            <a:off x="6523549" y="2708920"/>
            <a:ext cx="1631034" cy="6480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Vaka grubu</a:t>
            </a:r>
            <a:endParaRPr lang="tr-TR" dirty="0"/>
          </a:p>
        </p:txBody>
      </p:sp>
      <p:sp>
        <p:nvSpPr>
          <p:cNvPr id="8" name="Yuvarlatılmış Dikdörtgen 7"/>
          <p:cNvSpPr/>
          <p:nvPr/>
        </p:nvSpPr>
        <p:spPr>
          <a:xfrm>
            <a:off x="6517596" y="4077072"/>
            <a:ext cx="1595200" cy="64807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Kontrol grubu</a:t>
            </a:r>
            <a:endParaRPr lang="tr-TR" dirty="0"/>
          </a:p>
        </p:txBody>
      </p:sp>
      <p:cxnSp>
        <p:nvCxnSpPr>
          <p:cNvPr id="11" name="Düz Bağlayıcı 10"/>
          <p:cNvCxnSpPr/>
          <p:nvPr/>
        </p:nvCxnSpPr>
        <p:spPr>
          <a:xfrm>
            <a:off x="6469358" y="28169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Düz Bağlayıcı 12"/>
          <p:cNvCxnSpPr>
            <a:stCxn id="7" idx="1"/>
          </p:cNvCxnSpPr>
          <p:nvPr/>
        </p:nvCxnSpPr>
        <p:spPr>
          <a:xfrm flipH="1">
            <a:off x="3402055" y="3032956"/>
            <a:ext cx="3121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flipH="1">
            <a:off x="3396102" y="4379436"/>
            <a:ext cx="3121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flipH="1" flipV="1">
            <a:off x="2699792" y="2564904"/>
            <a:ext cx="683906" cy="468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flipH="1">
            <a:off x="2627784" y="3032956"/>
            <a:ext cx="720082" cy="396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flipH="1">
            <a:off x="2716883" y="4379436"/>
            <a:ext cx="648074" cy="502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flipH="1" flipV="1">
            <a:off x="2699792" y="3911384"/>
            <a:ext cx="683906" cy="468052"/>
          </a:xfrm>
          <a:prstGeom prst="line">
            <a:avLst/>
          </a:prstGeom>
        </p:spPr>
        <p:style>
          <a:lnRef idx="1">
            <a:schemeClr val="accent1"/>
          </a:lnRef>
          <a:fillRef idx="0">
            <a:schemeClr val="accent1"/>
          </a:fillRef>
          <a:effectRef idx="0">
            <a:schemeClr val="accent1"/>
          </a:effectRef>
          <a:fontRef idx="minor">
            <a:schemeClr val="tx1"/>
          </a:fontRef>
        </p:style>
      </p:cxnSp>
      <p:sp>
        <p:nvSpPr>
          <p:cNvPr id="26" name="Yuvarlatılmış Dikdörtgen 25"/>
          <p:cNvSpPr/>
          <p:nvPr/>
        </p:nvSpPr>
        <p:spPr>
          <a:xfrm>
            <a:off x="1785392" y="2336304"/>
            <a:ext cx="914400" cy="4572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a</a:t>
            </a:r>
            <a:endParaRPr lang="tr-TR" dirty="0"/>
          </a:p>
        </p:txBody>
      </p:sp>
      <p:sp>
        <p:nvSpPr>
          <p:cNvPr id="27" name="Yuvarlatılmış Dikdörtgen 26"/>
          <p:cNvSpPr/>
          <p:nvPr/>
        </p:nvSpPr>
        <p:spPr>
          <a:xfrm>
            <a:off x="1802483" y="4725144"/>
            <a:ext cx="914400" cy="4572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smtClean="0"/>
              <a:t>d</a:t>
            </a:r>
            <a:endParaRPr lang="tr-TR" dirty="0"/>
          </a:p>
        </p:txBody>
      </p:sp>
      <p:sp>
        <p:nvSpPr>
          <p:cNvPr id="28" name="Yuvarlatılmış Dikdörtgen 27"/>
          <p:cNvSpPr/>
          <p:nvPr/>
        </p:nvSpPr>
        <p:spPr>
          <a:xfrm>
            <a:off x="2123727" y="3247099"/>
            <a:ext cx="528383" cy="2286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b</a:t>
            </a:r>
            <a:endParaRPr lang="tr-TR" dirty="0"/>
          </a:p>
        </p:txBody>
      </p:sp>
      <p:sp>
        <p:nvSpPr>
          <p:cNvPr id="29" name="Yuvarlatılmış Dikdörtgen 28"/>
          <p:cNvSpPr/>
          <p:nvPr/>
        </p:nvSpPr>
        <p:spPr>
          <a:xfrm>
            <a:off x="2123727" y="3789040"/>
            <a:ext cx="579706" cy="21602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smtClean="0"/>
              <a:t>c</a:t>
            </a:r>
            <a:endParaRPr lang="tr-TR" dirty="0"/>
          </a:p>
        </p:txBody>
      </p:sp>
      <p:sp>
        <p:nvSpPr>
          <p:cNvPr id="31" name="Metin kutusu 30"/>
          <p:cNvSpPr txBox="1"/>
          <p:nvPr/>
        </p:nvSpPr>
        <p:spPr>
          <a:xfrm>
            <a:off x="467544" y="2380238"/>
            <a:ext cx="1049583" cy="369332"/>
          </a:xfrm>
          <a:prstGeom prst="rect">
            <a:avLst/>
          </a:prstGeom>
          <a:noFill/>
        </p:spPr>
        <p:txBody>
          <a:bodyPr wrap="none" rtlCol="0">
            <a:spAutoFit/>
          </a:bodyPr>
          <a:lstStyle/>
          <a:p>
            <a:r>
              <a:rPr lang="tr-TR" dirty="0"/>
              <a:t>Etken var</a:t>
            </a:r>
          </a:p>
        </p:txBody>
      </p:sp>
      <p:sp>
        <p:nvSpPr>
          <p:cNvPr id="32" name="Metin kutusu 31"/>
          <p:cNvSpPr txBox="1"/>
          <p:nvPr/>
        </p:nvSpPr>
        <p:spPr>
          <a:xfrm>
            <a:off x="431573" y="3176733"/>
            <a:ext cx="1085554" cy="369332"/>
          </a:xfrm>
          <a:prstGeom prst="rect">
            <a:avLst/>
          </a:prstGeom>
          <a:noFill/>
        </p:spPr>
        <p:txBody>
          <a:bodyPr wrap="none" rtlCol="0">
            <a:spAutoFit/>
          </a:bodyPr>
          <a:lstStyle/>
          <a:p>
            <a:r>
              <a:rPr lang="tr-TR" dirty="0" smtClean="0"/>
              <a:t>Etken yok</a:t>
            </a:r>
            <a:endParaRPr lang="tr-TR" dirty="0"/>
          </a:p>
        </p:txBody>
      </p:sp>
      <p:sp>
        <p:nvSpPr>
          <p:cNvPr id="35" name="Metin kutusu 34"/>
          <p:cNvSpPr txBox="1"/>
          <p:nvPr/>
        </p:nvSpPr>
        <p:spPr>
          <a:xfrm>
            <a:off x="467544" y="3707740"/>
            <a:ext cx="1049583" cy="369332"/>
          </a:xfrm>
          <a:prstGeom prst="rect">
            <a:avLst/>
          </a:prstGeom>
          <a:noFill/>
        </p:spPr>
        <p:txBody>
          <a:bodyPr wrap="none" rtlCol="0">
            <a:spAutoFit/>
          </a:bodyPr>
          <a:lstStyle/>
          <a:p>
            <a:r>
              <a:rPr lang="tr-TR" dirty="0" smtClean="0"/>
              <a:t>Etken var</a:t>
            </a:r>
            <a:endParaRPr lang="tr-TR" dirty="0"/>
          </a:p>
        </p:txBody>
      </p:sp>
      <p:sp>
        <p:nvSpPr>
          <p:cNvPr id="36" name="Metin kutusu 35"/>
          <p:cNvSpPr txBox="1"/>
          <p:nvPr/>
        </p:nvSpPr>
        <p:spPr>
          <a:xfrm>
            <a:off x="467544" y="4793104"/>
            <a:ext cx="1085554" cy="369332"/>
          </a:xfrm>
          <a:prstGeom prst="rect">
            <a:avLst/>
          </a:prstGeom>
          <a:noFill/>
        </p:spPr>
        <p:txBody>
          <a:bodyPr wrap="none" rtlCol="0">
            <a:spAutoFit/>
          </a:bodyPr>
          <a:lstStyle/>
          <a:p>
            <a:r>
              <a:rPr lang="tr-TR" dirty="0" smtClean="0"/>
              <a:t>Etken yok</a:t>
            </a:r>
            <a:endParaRPr lang="tr-TR" dirty="0"/>
          </a:p>
        </p:txBody>
      </p:sp>
      <p:cxnSp>
        <p:nvCxnSpPr>
          <p:cNvPr id="38" name="Düz Ok Bağlayıcısı 37"/>
          <p:cNvCxnSpPr/>
          <p:nvPr/>
        </p:nvCxnSpPr>
        <p:spPr>
          <a:xfrm flipH="1">
            <a:off x="2627784" y="5517232"/>
            <a:ext cx="6048672" cy="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40" name="Düz Bağlayıcı 39"/>
          <p:cNvCxnSpPr/>
          <p:nvPr/>
        </p:nvCxnSpPr>
        <p:spPr>
          <a:xfrm>
            <a:off x="6517596" y="2132856"/>
            <a:ext cx="0" cy="3744416"/>
          </a:xfrm>
          <a:prstGeom prst="line">
            <a:avLst/>
          </a:prstGeom>
        </p:spPr>
        <p:style>
          <a:lnRef idx="1">
            <a:schemeClr val="accent2"/>
          </a:lnRef>
          <a:fillRef idx="0">
            <a:schemeClr val="accent2"/>
          </a:fillRef>
          <a:effectRef idx="0">
            <a:schemeClr val="accent2"/>
          </a:effectRef>
          <a:fontRef idx="minor">
            <a:schemeClr val="tx1"/>
          </a:fontRef>
        </p:style>
      </p:cxnSp>
      <p:sp>
        <p:nvSpPr>
          <p:cNvPr id="44" name="Metin kutusu 43"/>
          <p:cNvSpPr txBox="1"/>
          <p:nvPr/>
        </p:nvSpPr>
        <p:spPr>
          <a:xfrm>
            <a:off x="7492069" y="5517232"/>
            <a:ext cx="799578" cy="369332"/>
          </a:xfrm>
          <a:prstGeom prst="rect">
            <a:avLst/>
          </a:prstGeom>
          <a:noFill/>
        </p:spPr>
        <p:txBody>
          <a:bodyPr wrap="none" rtlCol="0">
            <a:spAutoFit/>
          </a:bodyPr>
          <a:lstStyle/>
          <a:p>
            <a:r>
              <a:rPr lang="tr-TR" dirty="0" smtClean="0"/>
              <a:t>zaman</a:t>
            </a:r>
            <a:endParaRPr lang="tr-TR" dirty="0"/>
          </a:p>
        </p:txBody>
      </p:sp>
      <p:sp>
        <p:nvSpPr>
          <p:cNvPr id="45" name="Metin kutusu 44"/>
          <p:cNvSpPr txBox="1"/>
          <p:nvPr/>
        </p:nvSpPr>
        <p:spPr>
          <a:xfrm>
            <a:off x="5552171" y="5877272"/>
            <a:ext cx="2072106" cy="369332"/>
          </a:xfrm>
          <a:prstGeom prst="rect">
            <a:avLst/>
          </a:prstGeom>
          <a:noFill/>
        </p:spPr>
        <p:txBody>
          <a:bodyPr wrap="none" rtlCol="0">
            <a:spAutoFit/>
          </a:bodyPr>
          <a:lstStyle/>
          <a:p>
            <a:r>
              <a:rPr lang="tr-TR" dirty="0" smtClean="0"/>
              <a:t>Araştırma Başlangıcı</a:t>
            </a:r>
            <a:endParaRPr lang="tr-TR" dirty="0"/>
          </a:p>
        </p:txBody>
      </p:sp>
      <p:sp>
        <p:nvSpPr>
          <p:cNvPr id="46" name="Metin kutusu 45"/>
          <p:cNvSpPr txBox="1"/>
          <p:nvPr/>
        </p:nvSpPr>
        <p:spPr>
          <a:xfrm>
            <a:off x="1016825" y="5332566"/>
            <a:ext cx="1422569" cy="369332"/>
          </a:xfrm>
          <a:prstGeom prst="rect">
            <a:avLst/>
          </a:prstGeom>
          <a:noFill/>
        </p:spPr>
        <p:txBody>
          <a:bodyPr wrap="none" rtlCol="0">
            <a:spAutoFit/>
          </a:bodyPr>
          <a:lstStyle/>
          <a:p>
            <a:r>
              <a:rPr lang="tr-TR" dirty="0" smtClean="0"/>
              <a:t>Çalışma Yönü</a:t>
            </a:r>
            <a:endParaRPr lang="tr-TR" dirty="0"/>
          </a:p>
        </p:txBody>
      </p:sp>
    </p:spTree>
    <p:extLst>
      <p:ext uri="{BB962C8B-B14F-4D97-AF65-F5344CB8AC3E}">
        <p14:creationId xmlns:p14="http://schemas.microsoft.com/office/powerpoint/2010/main" val="178189637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1142</Words>
  <Application>Microsoft Office PowerPoint</Application>
  <PresentationFormat>Ekran Gösterisi (4:3)</PresentationFormat>
  <Paragraphs>189</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Ofis Teması</vt:lpstr>
      <vt:lpstr>VAKA KONTROL ARAŞTIRMALARI</vt:lpstr>
      <vt:lpstr>Amaç ve Öğrenim Hedefleri</vt:lpstr>
      <vt:lpstr>Vaka Kontrol Araştırmaları</vt:lpstr>
      <vt:lpstr>Dr.Last’ın son sorusu</vt:lpstr>
      <vt:lpstr>VAKA KONTROL ARAŞTIRMALARI</vt:lpstr>
      <vt:lpstr>VAKA KONTROL ARAŞTIRMALARI</vt:lpstr>
      <vt:lpstr>PowerPoint Sunusu</vt:lpstr>
      <vt:lpstr>PowerPoint Sunusu</vt:lpstr>
      <vt:lpstr>VAKA KONTROL ARAŞTIRMALARI</vt:lpstr>
      <vt:lpstr>VAKA KONTROL ARAŞTIRMALARI</vt:lpstr>
      <vt:lpstr>VAKA KONTROL ARAŞTIRMALARI</vt:lpstr>
      <vt:lpstr>VAKA KONTROL ARAŞTIRMALARI</vt:lpstr>
      <vt:lpstr>VAKA KONTROL ARAŞTIRMALARI</vt:lpstr>
      <vt:lpstr>VAKA KONTROL ARAŞTIRMALARI</vt:lpstr>
      <vt:lpstr>VAKA KONTROL ARAŞTIRMALARI</vt:lpstr>
      <vt:lpstr>VAKA KONTROL ARAŞTIRMALARI</vt:lpstr>
      <vt:lpstr>Hata Kaynakları (BİAS)</vt:lpstr>
      <vt:lpstr>Hafıza Faktörü</vt:lpstr>
      <vt:lpstr>Senaryo 6</vt:lpstr>
      <vt:lpstr>Senaryo 6</vt:lpstr>
      <vt:lpstr>Senaryo 6</vt:lpstr>
      <vt:lpstr>Senaryo 6</vt:lpstr>
      <vt:lpstr>Senaryo 6</vt:lpstr>
      <vt:lpstr>Senaryo 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VAKA KONTROL ARAŞTIRMALARI</dc:title>
  <dc:creator>genel</dc:creator>
  <cp:lastModifiedBy>genel</cp:lastModifiedBy>
  <cp:revision>39</cp:revision>
  <dcterms:created xsi:type="dcterms:W3CDTF">2015-07-28T12:25:11Z</dcterms:created>
  <dcterms:modified xsi:type="dcterms:W3CDTF">2015-08-13T06:30:06Z</dcterms:modified>
</cp:coreProperties>
</file>