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4" r:id="rId13"/>
    <p:sldId id="285" r:id="rId14"/>
    <p:sldId id="287" r:id="rId15"/>
    <p:sldId id="289" r:id="rId16"/>
    <p:sldId id="291" r:id="rId17"/>
    <p:sldId id="293" r:id="rId18"/>
    <p:sldId id="295" r:id="rId19"/>
    <p:sldId id="297" r:id="rId20"/>
    <p:sldId id="298" r:id="rId21"/>
    <p:sldId id="299" r:id="rId22"/>
    <p:sldId id="300" r:id="rId23"/>
    <p:sldId id="268" r:id="rId24"/>
    <p:sldId id="266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9" r:id="rId35"/>
    <p:sldId id="278" r:id="rId36"/>
    <p:sldId id="281" r:id="rId37"/>
    <p:sldId id="280" r:id="rId38"/>
    <p:sldId id="282" r:id="rId39"/>
    <p:sldId id="283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DAB7E"/>
    <a:srgbClr val="A3B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E7262-1BC2-4C67-AC69-AE9DB3C68F3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010F-D12D-4DD7-9BB4-26D6B8A2C2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9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0010F-D12D-4DD7-9BB4-26D6B8A2C215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4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F61924-95B8-4A15-BF0E-9D830B84D3A9}" type="datetimeFigureOut">
              <a:rPr lang="tr-TR" smtClean="0"/>
              <a:t>28.11.2018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C277B-922B-483C-848C-A2B9E13FAAD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Survival</a:t>
            </a:r>
            <a:r>
              <a:rPr lang="tr-TR" dirty="0" smtClean="0"/>
              <a:t> Analysis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Akdeniz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0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Cencoring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Those</a:t>
            </a:r>
            <a:r>
              <a:rPr lang="tr-TR" sz="4000" dirty="0" smtClean="0"/>
              <a:t> </a:t>
            </a:r>
            <a:r>
              <a:rPr lang="tr-TR" sz="4000" dirty="0" err="1" smtClean="0"/>
              <a:t>who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tr-TR" sz="4000" dirty="0" err="1" smtClean="0"/>
              <a:t>censored</a:t>
            </a:r>
            <a:r>
              <a:rPr lang="tr-TR" sz="4000" dirty="0" smtClean="0"/>
              <a:t> </a:t>
            </a:r>
            <a:r>
              <a:rPr lang="tr-TR" sz="4000" dirty="0" err="1" smtClean="0"/>
              <a:t>during</a:t>
            </a:r>
            <a:r>
              <a:rPr lang="tr-TR" sz="4000" dirty="0" smtClean="0"/>
              <a:t> an </a:t>
            </a:r>
            <a:r>
              <a:rPr lang="tr-TR" sz="4000" dirty="0" err="1" smtClean="0">
                <a:solidFill>
                  <a:srgbClr val="FF0000"/>
                </a:solidFill>
              </a:rPr>
              <a:t>interval</a:t>
            </a:r>
            <a:r>
              <a:rPr lang="tr-TR" sz="4000" dirty="0" smtClean="0"/>
              <a:t> </a:t>
            </a:r>
            <a:r>
              <a:rPr lang="tr-TR" sz="4000" dirty="0" err="1" smtClean="0"/>
              <a:t>are</a:t>
            </a:r>
            <a:r>
              <a:rPr lang="tr-TR" sz="4000" dirty="0" smtClean="0"/>
              <a:t> </a:t>
            </a:r>
            <a:r>
              <a:rPr lang="tr-TR" sz="4000" dirty="0" err="1" smtClean="0"/>
              <a:t>assumed</a:t>
            </a:r>
            <a:r>
              <a:rPr lang="tr-TR" sz="4000" dirty="0" smtClean="0"/>
              <a:t> </a:t>
            </a:r>
            <a:r>
              <a:rPr lang="tr-TR" sz="4000" dirty="0" err="1" smtClean="0"/>
              <a:t>to</a:t>
            </a:r>
            <a:r>
              <a:rPr lang="tr-TR" sz="4000" dirty="0" smtClean="0"/>
              <a:t> </a:t>
            </a:r>
            <a:r>
              <a:rPr lang="tr-TR" sz="4000" dirty="0" err="1" smtClean="0"/>
              <a:t>have</a:t>
            </a:r>
            <a:r>
              <a:rPr lang="tr-TR" sz="4000" dirty="0" smtClean="0"/>
              <a:t> </a:t>
            </a:r>
            <a:r>
              <a:rPr lang="tr-TR" sz="4000" dirty="0" err="1" smtClean="0"/>
              <a:t>been</a:t>
            </a:r>
            <a:r>
              <a:rPr lang="tr-TR" sz="4000" dirty="0" smtClean="0"/>
              <a:t> </a:t>
            </a:r>
            <a:r>
              <a:rPr lang="tr-TR" sz="4000" dirty="0" err="1" smtClean="0"/>
              <a:t>followed</a:t>
            </a:r>
            <a:r>
              <a:rPr lang="tr-TR" sz="4000" dirty="0" smtClean="0"/>
              <a:t>, on </a:t>
            </a:r>
            <a:r>
              <a:rPr lang="tr-TR" sz="4000" dirty="0" err="1" smtClean="0"/>
              <a:t>average</a:t>
            </a:r>
            <a:r>
              <a:rPr lang="tr-TR" sz="4000" dirty="0" smtClean="0"/>
              <a:t>, </a:t>
            </a:r>
            <a:r>
              <a:rPr lang="tr-TR" sz="4000" dirty="0" err="1" smtClean="0"/>
              <a:t>for</a:t>
            </a:r>
            <a:r>
              <a:rPr lang="tr-TR" sz="4000" dirty="0" smtClean="0"/>
              <a:t> </a:t>
            </a:r>
            <a:r>
              <a:rPr lang="tr-TR" sz="4000" dirty="0" err="1" smtClean="0"/>
              <a:t>half</a:t>
            </a:r>
            <a:r>
              <a:rPr lang="tr-TR" sz="4000" dirty="0" smtClean="0"/>
              <a:t> </a:t>
            </a:r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interval</a:t>
            </a:r>
            <a:r>
              <a:rPr lang="tr-TR" sz="4000" dirty="0" smtClean="0"/>
              <a:t>, </a:t>
            </a:r>
            <a:r>
              <a:rPr lang="tr-TR" sz="4000" dirty="0" err="1" smtClean="0"/>
              <a:t>others</a:t>
            </a:r>
            <a:r>
              <a:rPr lang="tr-TR" sz="4000" dirty="0" smtClean="0"/>
              <a:t> </a:t>
            </a:r>
            <a:r>
              <a:rPr lang="tr-TR" sz="4000" dirty="0" err="1" smtClean="0"/>
              <a:t>excluded</a:t>
            </a:r>
            <a:endParaRPr lang="tr-TR" sz="4000" dirty="0" smtClean="0"/>
          </a:p>
          <a:p>
            <a:r>
              <a:rPr lang="tr-TR" sz="2000" dirty="0" smtClean="0"/>
              <a:t>w(t): </a:t>
            </a:r>
            <a:r>
              <a:rPr lang="tr-TR" sz="2000" dirty="0" err="1" smtClean="0"/>
              <a:t>Number</a:t>
            </a:r>
            <a:r>
              <a:rPr lang="tr-TR" sz="2000" dirty="0" smtClean="0"/>
              <a:t> </a:t>
            </a:r>
            <a:r>
              <a:rPr lang="tr-TR" sz="2000" dirty="0" err="1" smtClean="0"/>
              <a:t>withdrew</a:t>
            </a:r>
            <a:r>
              <a:rPr lang="tr-TR" sz="2000" dirty="0" smtClean="0"/>
              <a:t> (</a:t>
            </a:r>
            <a:r>
              <a:rPr lang="tr-TR" sz="2000" dirty="0" err="1" smtClean="0"/>
              <a:t>censored</a:t>
            </a:r>
            <a:r>
              <a:rPr lang="tr-TR" sz="2000" dirty="0" smtClean="0"/>
              <a:t>) </a:t>
            </a:r>
            <a:r>
              <a:rPr lang="tr-TR" sz="2000" dirty="0" err="1" smtClean="0"/>
              <a:t>during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interval</a:t>
            </a:r>
            <a:endParaRPr lang="tr-TR" sz="2000" dirty="0" smtClean="0"/>
          </a:p>
          <a:p>
            <a:r>
              <a:rPr lang="tr-TR" sz="2000" dirty="0" smtClean="0"/>
              <a:t>ľ=I(t) – w(t) / 2 : </a:t>
            </a:r>
            <a:r>
              <a:rPr lang="tr-TR" sz="2000" dirty="0" err="1" smtClean="0"/>
              <a:t>Adjusted</a:t>
            </a:r>
            <a:r>
              <a:rPr lang="tr-TR" sz="2000" dirty="0" smtClean="0"/>
              <a:t> </a:t>
            </a:r>
            <a:r>
              <a:rPr lang="tr-TR" sz="2000" dirty="0" err="1" smtClean="0"/>
              <a:t>number</a:t>
            </a:r>
            <a:r>
              <a:rPr lang="tr-TR" sz="2000" dirty="0" smtClean="0"/>
              <a:t> at risk of </a:t>
            </a:r>
            <a:r>
              <a:rPr lang="tr-TR" sz="2000" dirty="0" err="1" smtClean="0"/>
              <a:t>event</a:t>
            </a:r>
            <a:r>
              <a:rPr lang="tr-TR" sz="2000" dirty="0" smtClean="0"/>
              <a:t>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interval</a:t>
            </a:r>
            <a:endParaRPr lang="tr-TR" sz="2000" dirty="0" smtClean="0"/>
          </a:p>
          <a:p>
            <a:r>
              <a:rPr lang="tr-TR" sz="2000" dirty="0"/>
              <a:t>q</a:t>
            </a:r>
            <a:r>
              <a:rPr lang="tr-TR" sz="2000" dirty="0" smtClean="0"/>
              <a:t>(t) = d(t) / ľ(t)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017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Example-censoring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498767"/>
              </p:ext>
            </p:extLst>
          </p:nvPr>
        </p:nvGraphicFramePr>
        <p:xfrm>
          <a:off x="395536" y="2996952"/>
          <a:ext cx="82296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Interval</a:t>
                      </a:r>
                      <a:endParaRPr lang="tr-TR" dirty="0" smtClean="0">
                        <a:latin typeface="+mj-lt"/>
                      </a:endParaRPr>
                    </a:p>
                    <a:p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I(t)</a:t>
                      </a:r>
                    </a:p>
                    <a:p>
                      <a:r>
                        <a:rPr lang="tr-TR" sz="1600" dirty="0" err="1" smtClean="0">
                          <a:latin typeface="+mj-lt"/>
                        </a:rPr>
                        <a:t>no</a:t>
                      </a:r>
                      <a:r>
                        <a:rPr lang="tr-TR" sz="1600" dirty="0" smtClean="0">
                          <a:latin typeface="+mj-lt"/>
                        </a:rPr>
                        <a:t>. </a:t>
                      </a:r>
                      <a:r>
                        <a:rPr lang="tr-TR" sz="1600" dirty="0" err="1" smtClean="0">
                          <a:latin typeface="+mj-lt"/>
                        </a:rPr>
                        <a:t>alive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d(t)</a:t>
                      </a:r>
                    </a:p>
                    <a:p>
                      <a:r>
                        <a:rPr lang="tr-TR" sz="1600" dirty="0" err="1" smtClean="0">
                          <a:latin typeface="+mj-lt"/>
                        </a:rPr>
                        <a:t>events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w(t)</a:t>
                      </a:r>
                    </a:p>
                    <a:p>
                      <a:r>
                        <a:rPr lang="tr-TR" sz="1600" dirty="0" err="1" smtClean="0">
                          <a:latin typeface="+mj-lt"/>
                        </a:rPr>
                        <a:t>censored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ľ(t)</a:t>
                      </a:r>
                    </a:p>
                    <a:p>
                      <a:r>
                        <a:rPr lang="tr-TR" sz="1200" b="1" dirty="0" err="1" smtClean="0">
                          <a:latin typeface="+mj-lt"/>
                        </a:rPr>
                        <a:t>no.adjusted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q(t)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p(t)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P(t)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50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0.114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0.886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1.000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40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0.273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0.727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0.886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20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0.644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0.129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907704" y="2164214"/>
            <a:ext cx="255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200- (50/2)=200-25= 175</a:t>
            </a:r>
            <a:endParaRPr lang="tr-TR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539397" y="2164214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20/175 = 0.114</a:t>
            </a:r>
            <a:endParaRPr lang="tr-TR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 flipH="1" flipV="1">
            <a:off x="4139952" y="2533546"/>
            <a:ext cx="432048" cy="11834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V="1">
            <a:off x="6084168" y="2492896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395536" y="522920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w(t): </a:t>
            </a:r>
            <a:r>
              <a:rPr lang="tr-TR" dirty="0" err="1"/>
              <a:t>Number</a:t>
            </a:r>
            <a:r>
              <a:rPr lang="tr-TR" dirty="0"/>
              <a:t> </a:t>
            </a:r>
            <a:r>
              <a:rPr lang="tr-TR" dirty="0" err="1"/>
              <a:t>withdrew</a:t>
            </a:r>
            <a:r>
              <a:rPr lang="tr-TR" dirty="0"/>
              <a:t> (</a:t>
            </a:r>
            <a:r>
              <a:rPr lang="tr-TR" dirty="0" err="1"/>
              <a:t>censored</a:t>
            </a:r>
            <a:r>
              <a:rPr lang="tr-TR" dirty="0"/>
              <a:t>)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interval</a:t>
            </a:r>
            <a:endParaRPr lang="tr-TR" dirty="0"/>
          </a:p>
          <a:p>
            <a:r>
              <a:rPr lang="tr-TR" dirty="0"/>
              <a:t>ľ=I(t) – </a:t>
            </a:r>
            <a:r>
              <a:rPr lang="tr-TR" dirty="0" smtClean="0"/>
              <a:t> (w(t</a:t>
            </a:r>
            <a:r>
              <a:rPr lang="tr-TR" dirty="0"/>
              <a:t>) / </a:t>
            </a:r>
            <a:r>
              <a:rPr lang="tr-TR" dirty="0" smtClean="0"/>
              <a:t>2) </a:t>
            </a:r>
            <a:r>
              <a:rPr lang="tr-TR" dirty="0"/>
              <a:t>: </a:t>
            </a:r>
            <a:r>
              <a:rPr lang="tr-TR" dirty="0" err="1"/>
              <a:t>Adjusted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at risk of </a:t>
            </a:r>
            <a:r>
              <a:rPr lang="tr-TR" dirty="0" err="1"/>
              <a:t>event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interval</a:t>
            </a:r>
            <a:endParaRPr lang="tr-TR" dirty="0"/>
          </a:p>
          <a:p>
            <a:r>
              <a:rPr lang="tr-TR" dirty="0"/>
              <a:t>q(t) = d(t) / ľ(t)</a:t>
            </a:r>
          </a:p>
        </p:txBody>
      </p:sp>
    </p:spTree>
    <p:extLst>
      <p:ext uri="{BB962C8B-B14F-4D97-AF65-F5344CB8AC3E}">
        <p14:creationId xmlns:p14="http://schemas.microsoft.com/office/powerpoint/2010/main" val="9129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47135"/>
              </p:ext>
            </p:extLst>
          </p:nvPr>
        </p:nvGraphicFramePr>
        <p:xfrm>
          <a:off x="467544" y="1412777"/>
          <a:ext cx="7920880" cy="3860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/>
                        <a:t>Table</a:t>
                      </a:r>
                      <a:r>
                        <a:rPr lang="tr-TR" dirty="0" smtClean="0"/>
                        <a:t> 1: </a:t>
                      </a:r>
                      <a:r>
                        <a:rPr lang="tr-TR" dirty="0" err="1" smtClean="0"/>
                        <a:t>Hypothetical</a:t>
                      </a:r>
                      <a:r>
                        <a:rPr lang="tr-TR" dirty="0" smtClean="0"/>
                        <a:t> data of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treatment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results</a:t>
                      </a:r>
                      <a:r>
                        <a:rPr lang="tr-TR" baseline="0" dirty="0" smtClean="0"/>
                        <a:t> in </a:t>
                      </a:r>
                      <a:r>
                        <a:rPr lang="tr-TR" baseline="0" dirty="0" err="1" smtClean="0"/>
                        <a:t>patients</a:t>
                      </a:r>
                      <a:r>
                        <a:rPr lang="tr-TR" baseline="0" dirty="0" smtClean="0"/>
                        <a:t> 2000-2004 </a:t>
                      </a:r>
                      <a:r>
                        <a:rPr lang="tr-TR" baseline="0" dirty="0" err="1" smtClean="0"/>
                        <a:t>and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followed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</a:t>
                      </a:r>
                      <a:r>
                        <a:rPr lang="tr-TR" baseline="0" dirty="0" smtClean="0"/>
                        <a:t> 2005  (</a:t>
                      </a:r>
                      <a:r>
                        <a:rPr lang="tr-TR" baseline="0" dirty="0" err="1" smtClean="0"/>
                        <a:t>None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lost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follow-up</a:t>
                      </a:r>
                      <a:r>
                        <a:rPr lang="tr-TR" baseline="0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79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b="1" dirty="0" err="1">
                <a:solidFill>
                  <a:srgbClr val="04617B"/>
                </a:solidFill>
              </a:rPr>
              <a:t>When</a:t>
            </a:r>
            <a:r>
              <a:rPr lang="tr-TR" sz="2800" b="1" dirty="0">
                <a:solidFill>
                  <a:srgbClr val="04617B"/>
                </a:solidFill>
              </a:rPr>
              <a:t> </a:t>
            </a:r>
            <a:r>
              <a:rPr lang="tr-TR" sz="2800" b="1" dirty="0" err="1">
                <a:solidFill>
                  <a:srgbClr val="04617B"/>
                </a:solidFill>
              </a:rPr>
              <a:t>subjects</a:t>
            </a:r>
            <a:r>
              <a:rPr lang="tr-TR" sz="2800" b="1" dirty="0">
                <a:solidFill>
                  <a:srgbClr val="04617B"/>
                </a:solidFill>
              </a:rPr>
              <a:t> </a:t>
            </a:r>
            <a:r>
              <a:rPr lang="tr-TR" sz="2800" b="1" dirty="0" err="1" smtClean="0">
                <a:solidFill>
                  <a:srgbClr val="04617B"/>
                </a:solidFill>
              </a:rPr>
              <a:t>are</a:t>
            </a:r>
            <a:r>
              <a:rPr lang="tr-TR" sz="2800" b="1" dirty="0" smtClean="0">
                <a:solidFill>
                  <a:srgbClr val="04617B"/>
                </a:solidFill>
              </a:rPr>
              <a:t> </a:t>
            </a:r>
            <a:r>
              <a:rPr lang="tr-TR" sz="2800" b="1" dirty="0" err="1" smtClean="0">
                <a:solidFill>
                  <a:srgbClr val="04617B"/>
                </a:solidFill>
              </a:rPr>
              <a:t>followed</a:t>
            </a:r>
            <a:r>
              <a:rPr lang="tr-TR" sz="2800" b="1" dirty="0" smtClean="0">
                <a:solidFill>
                  <a:srgbClr val="04617B"/>
                </a:solidFill>
              </a:rPr>
              <a:t> </a:t>
            </a:r>
            <a:r>
              <a:rPr lang="tr-TR" sz="2800" b="1" dirty="0" err="1">
                <a:solidFill>
                  <a:srgbClr val="04617B"/>
                </a:solidFill>
              </a:rPr>
              <a:t>different</a:t>
            </a:r>
            <a:r>
              <a:rPr lang="tr-TR" sz="2800" b="1" dirty="0">
                <a:solidFill>
                  <a:srgbClr val="04617B"/>
                </a:solidFill>
              </a:rPr>
              <a:t> </a:t>
            </a:r>
            <a:r>
              <a:rPr lang="tr-TR" sz="2800" b="1" dirty="0" err="1">
                <a:solidFill>
                  <a:srgbClr val="04617B"/>
                </a:solidFill>
              </a:rPr>
              <a:t>length</a:t>
            </a:r>
            <a:r>
              <a:rPr lang="tr-TR" sz="2800" b="1" dirty="0">
                <a:solidFill>
                  <a:srgbClr val="04617B"/>
                </a:solidFill>
              </a:rPr>
              <a:t> of time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err="1" smtClean="0">
                <a:latin typeface="+mj-lt"/>
              </a:rPr>
              <a:t>If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want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describe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prognosis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these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treated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using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all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data in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table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obviously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cannot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use</a:t>
            </a:r>
            <a:r>
              <a:rPr lang="tr-TR" dirty="0" smtClean="0">
                <a:latin typeface="+mj-lt"/>
              </a:rPr>
              <a:t> 5-year </a:t>
            </a:r>
            <a:r>
              <a:rPr lang="tr-TR" dirty="0" err="1" smtClean="0">
                <a:latin typeface="+mj-lt"/>
              </a:rPr>
              <a:t>survival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because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entire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group</a:t>
            </a:r>
            <a:r>
              <a:rPr lang="tr-TR" dirty="0" smtClean="0">
                <a:latin typeface="+mj-lt"/>
              </a:rPr>
              <a:t> of 375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has not </a:t>
            </a:r>
            <a:r>
              <a:rPr lang="tr-TR" dirty="0" err="1" smtClean="0">
                <a:latin typeface="+mj-lt"/>
              </a:rPr>
              <a:t>been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observed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5 </a:t>
            </a:r>
            <a:r>
              <a:rPr lang="tr-TR" dirty="0" err="1" smtClean="0">
                <a:latin typeface="+mj-lt"/>
              </a:rPr>
              <a:t>years</a:t>
            </a:r>
            <a:r>
              <a:rPr lang="tr-TR" dirty="0" smtClean="0">
                <a:latin typeface="+mj-lt"/>
              </a:rPr>
              <a:t>.</a:t>
            </a:r>
          </a:p>
          <a:p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should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discard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except</a:t>
            </a:r>
            <a:r>
              <a:rPr lang="tr-TR" dirty="0" smtClean="0">
                <a:latin typeface="+mj-lt"/>
              </a:rPr>
              <a:t> 84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followed</a:t>
            </a:r>
            <a:r>
              <a:rPr lang="tr-TR" dirty="0" smtClean="0">
                <a:latin typeface="+mj-lt"/>
              </a:rPr>
              <a:t> 5 </a:t>
            </a:r>
            <a:r>
              <a:rPr lang="tr-TR" dirty="0" err="1" smtClean="0">
                <a:latin typeface="+mj-lt"/>
              </a:rPr>
              <a:t>years</a:t>
            </a:r>
            <a:endParaRPr lang="tr-TR" dirty="0" smtClean="0">
              <a:latin typeface="+mj-lt"/>
            </a:endParaRPr>
          </a:p>
          <a:p>
            <a:endParaRPr lang="tr-TR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The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question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is: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can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use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all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of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information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in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table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1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to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describe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survival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experience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of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patients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in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this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study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4438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033921"/>
              </p:ext>
            </p:extLst>
          </p:nvPr>
        </p:nvGraphicFramePr>
        <p:xfrm>
          <a:off x="467544" y="1412777"/>
          <a:ext cx="7920880" cy="3860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2: </a:t>
                      </a:r>
                      <a:r>
                        <a:rPr lang="tr-TR" dirty="0" err="1" smtClean="0">
                          <a:latin typeface="+mj-lt"/>
                        </a:rPr>
                        <a:t>Rearrangement</a:t>
                      </a:r>
                      <a:r>
                        <a:rPr lang="tr-TR" dirty="0" smtClean="0">
                          <a:latin typeface="+mj-lt"/>
                        </a:rPr>
                        <a:t> of data in </a:t>
                      </a:r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1, </a:t>
                      </a:r>
                      <a:r>
                        <a:rPr lang="tr-TR" dirty="0" err="1" smtClean="0">
                          <a:latin typeface="+mj-lt"/>
                        </a:rPr>
                        <a:t>showing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tabulated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by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years</a:t>
                      </a:r>
                      <a:r>
                        <a:rPr lang="tr-TR" dirty="0" smtClean="0">
                          <a:latin typeface="+mj-lt"/>
                        </a:rPr>
                        <a:t> since </a:t>
                      </a:r>
                      <a:r>
                        <a:rPr lang="tr-TR" dirty="0" err="1" smtClean="0">
                          <a:latin typeface="+mj-lt"/>
                        </a:rPr>
                        <a:t>enrollment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r>
                        <a:rPr lang="tr-TR" dirty="0" smtClean="0">
                          <a:latin typeface="+mj-lt"/>
                        </a:rPr>
                        <a:t> 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95536" y="5373216"/>
            <a:ext cx="8193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+mj-lt"/>
              </a:rPr>
              <a:t>In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table</a:t>
            </a:r>
            <a:r>
              <a:rPr lang="tr-TR" dirty="0" smtClean="0">
                <a:latin typeface="+mj-lt"/>
              </a:rPr>
              <a:t> ,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data </a:t>
            </a:r>
            <a:r>
              <a:rPr lang="tr-TR" dirty="0" err="1" smtClean="0">
                <a:latin typeface="+mj-lt"/>
              </a:rPr>
              <a:t>are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shown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started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 err="1" smtClean="0">
                <a:latin typeface="+mj-lt"/>
              </a:rPr>
              <a:t>each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calendar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those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alive</a:t>
            </a:r>
            <a:r>
              <a:rPr lang="tr-TR" dirty="0" smtClean="0">
                <a:latin typeface="+mj-lt"/>
              </a:rPr>
              <a:t> on </a:t>
            </a:r>
            <a:r>
              <a:rPr lang="tr-TR" dirty="0" err="1" smtClean="0">
                <a:latin typeface="+mj-lt"/>
              </a:rPr>
              <a:t>each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anniversary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endParaRPr lang="tr-TR" dirty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initiation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.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patient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started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 in 2004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observed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o</a:t>
            </a:r>
            <a:r>
              <a:rPr lang="tr-TR" dirty="0" err="1" smtClean="0">
                <a:latin typeface="+mj-lt"/>
              </a:rPr>
              <a:t>nly</a:t>
            </a:r>
            <a:r>
              <a:rPr lang="tr-TR" dirty="0" smtClean="0">
                <a:latin typeface="+mj-lt"/>
              </a:rPr>
              <a:t> 1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because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study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ended</a:t>
            </a:r>
            <a:r>
              <a:rPr lang="tr-TR" dirty="0" smtClean="0">
                <a:latin typeface="+mj-lt"/>
              </a:rPr>
              <a:t> in 2005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217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966104"/>
              </p:ext>
            </p:extLst>
          </p:nvPr>
        </p:nvGraphicFramePr>
        <p:xfrm>
          <a:off x="395536" y="764704"/>
          <a:ext cx="7920880" cy="46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3: Analysis of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patients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treated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from</a:t>
                      </a:r>
                      <a:r>
                        <a:rPr lang="tr-TR" dirty="0" smtClean="0">
                          <a:latin typeface="+mj-lt"/>
                        </a:rPr>
                        <a:t> 2000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2004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and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followed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to</a:t>
                      </a:r>
                      <a:r>
                        <a:rPr lang="tr-TR" baseline="0" dirty="0" smtClean="0">
                          <a:latin typeface="+mj-lt"/>
                        </a:rPr>
                        <a:t> 2005</a:t>
                      </a:r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+mj-lt"/>
                        </a:rPr>
                        <a:t>Totals</a:t>
                      </a:r>
                      <a:endParaRPr lang="tr-TR" b="1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375</a:t>
                      </a:r>
                      <a:endParaRPr lang="tr-TR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latin typeface="+mj-lt"/>
                        </a:rPr>
                        <a:t>197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                        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P1=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Probability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of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surviving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the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1st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year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= 197/375= 0.525</a:t>
                      </a:r>
                      <a:endParaRPr lang="tr-TR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16360" y="5517232"/>
            <a:ext cx="8885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+mj-lt"/>
              </a:rPr>
              <a:t>In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 format, how do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use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table</a:t>
            </a:r>
            <a:r>
              <a:rPr lang="tr-TR" dirty="0" smtClean="0">
                <a:latin typeface="+mj-lt"/>
              </a:rPr>
              <a:t>? First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ask, «</a:t>
            </a: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probability</a:t>
            </a:r>
            <a:r>
              <a:rPr lang="tr-TR" dirty="0" smtClean="0">
                <a:latin typeface="+mj-lt"/>
              </a:rPr>
              <a:t> of</a:t>
            </a:r>
          </a:p>
          <a:p>
            <a:r>
              <a:rPr lang="tr-TR" dirty="0" err="1" smtClean="0">
                <a:latin typeface="+mj-lt"/>
              </a:rPr>
              <a:t>surviving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1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after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beginning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?»</a:t>
            </a:r>
          </a:p>
          <a:p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answer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this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divide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total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alive</a:t>
            </a:r>
            <a:r>
              <a:rPr lang="tr-TR" dirty="0" smtClean="0">
                <a:latin typeface="+mj-lt"/>
              </a:rPr>
              <a:t> 1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after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 err="1" smtClean="0">
                <a:latin typeface="+mj-lt"/>
              </a:rPr>
              <a:t>initiation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 (197)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total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patients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started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 (375)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85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62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480203"/>
              </p:ext>
            </p:extLst>
          </p:nvPr>
        </p:nvGraphicFramePr>
        <p:xfrm>
          <a:off x="395536" y="764704"/>
          <a:ext cx="7920880" cy="46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4: Analysis of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patients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treated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from</a:t>
                      </a:r>
                      <a:r>
                        <a:rPr lang="tr-TR" dirty="0" smtClean="0">
                          <a:latin typeface="+mj-lt"/>
                        </a:rPr>
                        <a:t> 2000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2004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and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followed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to</a:t>
                      </a:r>
                      <a:r>
                        <a:rPr lang="tr-TR" baseline="0" dirty="0" smtClean="0">
                          <a:latin typeface="+mj-lt"/>
                        </a:rPr>
                        <a:t> 2005</a:t>
                      </a:r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+mj-lt"/>
                        </a:rPr>
                        <a:t>Totals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latin typeface="+mj-lt"/>
                        </a:rPr>
                        <a:t>197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71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                        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P2=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Probability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of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surviving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the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2nd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year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 71/197-43  =  0.461</a:t>
                      </a:r>
                      <a:endParaRPr lang="tr-TR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355976" y="4257092"/>
            <a:ext cx="55436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95536" y="5445224"/>
            <a:ext cx="8469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+mj-lt"/>
              </a:rPr>
              <a:t>Next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ask, «</a:t>
            </a: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that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having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survived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first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after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beginning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 err="1" smtClean="0">
                <a:latin typeface="+mj-lt"/>
              </a:rPr>
              <a:t>treatment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patient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survive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second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?»</a:t>
            </a:r>
          </a:p>
          <a:p>
            <a:r>
              <a:rPr lang="tr-TR" dirty="0">
                <a:latin typeface="+mj-lt"/>
              </a:rPr>
              <a:t>P</a:t>
            </a:r>
            <a:r>
              <a:rPr lang="tr-TR" dirty="0" smtClean="0">
                <a:latin typeface="+mj-lt"/>
              </a:rPr>
              <a:t>eople of 197 </a:t>
            </a:r>
            <a:r>
              <a:rPr lang="tr-TR" dirty="0" err="1" smtClean="0">
                <a:latin typeface="+mj-lt"/>
              </a:rPr>
              <a:t>survived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first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, but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43 of </a:t>
            </a:r>
            <a:r>
              <a:rPr lang="tr-TR" dirty="0" err="1" smtClean="0">
                <a:latin typeface="+mj-lt"/>
              </a:rPr>
              <a:t>them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who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enrolled</a:t>
            </a:r>
            <a:r>
              <a:rPr lang="tr-TR" dirty="0" smtClean="0">
                <a:latin typeface="+mj-lt"/>
              </a:rPr>
              <a:t> in 2004) </a:t>
            </a:r>
          </a:p>
          <a:p>
            <a:r>
              <a:rPr lang="tr-TR" dirty="0" err="1">
                <a:latin typeface="+mj-lt"/>
              </a:rPr>
              <a:t>w</a:t>
            </a:r>
            <a:r>
              <a:rPr lang="tr-TR" dirty="0" err="1" smtClean="0">
                <a:latin typeface="+mj-lt"/>
              </a:rPr>
              <a:t>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no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further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information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because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observed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only</a:t>
            </a:r>
            <a:r>
              <a:rPr lang="tr-TR" dirty="0" smtClean="0">
                <a:latin typeface="+mj-lt"/>
              </a:rPr>
              <a:t> 1 </a:t>
            </a:r>
            <a:r>
              <a:rPr lang="tr-TR" dirty="0" err="1" smtClean="0">
                <a:latin typeface="+mj-lt"/>
              </a:rPr>
              <a:t>year</a:t>
            </a:r>
            <a:r>
              <a:rPr lang="tr-TR" dirty="0" smtClean="0">
                <a:latin typeface="+mj-lt"/>
              </a:rPr>
              <a:t>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9277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62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12317"/>
              </p:ext>
            </p:extLst>
          </p:nvPr>
        </p:nvGraphicFramePr>
        <p:xfrm>
          <a:off x="395536" y="764704"/>
          <a:ext cx="7920880" cy="46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5: Analysis of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patients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treated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from</a:t>
                      </a:r>
                      <a:r>
                        <a:rPr lang="tr-TR" dirty="0" smtClean="0">
                          <a:latin typeface="+mj-lt"/>
                        </a:rPr>
                        <a:t> 2000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2004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and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followed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to</a:t>
                      </a:r>
                      <a:r>
                        <a:rPr lang="tr-TR" baseline="0" dirty="0" smtClean="0">
                          <a:latin typeface="+mj-lt"/>
                        </a:rPr>
                        <a:t> 2005</a:t>
                      </a:r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+mj-lt"/>
                        </a:rPr>
                        <a:t>Totals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71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                        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P3=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Probability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of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surviving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the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3rd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year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 36/71-16  =  0.655</a:t>
                      </a:r>
                      <a:endParaRPr lang="tr-TR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148064" y="3861048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67544" y="5661248"/>
            <a:ext cx="8229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36 </a:t>
            </a:r>
            <a:r>
              <a:rPr lang="tr-TR" dirty="0" err="1" smtClean="0"/>
              <a:t>survived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 </a:t>
            </a:r>
            <a:r>
              <a:rPr lang="tr-TR" dirty="0" err="1" smtClean="0"/>
              <a:t>Although</a:t>
            </a:r>
            <a:r>
              <a:rPr lang="tr-TR" dirty="0" smtClean="0"/>
              <a:t> 71 had </a:t>
            </a:r>
            <a:r>
              <a:rPr lang="tr-TR" dirty="0" err="1" smtClean="0"/>
              <a:t>survived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on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16 of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enrolled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in 2003.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75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62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378605"/>
              </p:ext>
            </p:extLst>
          </p:nvPr>
        </p:nvGraphicFramePr>
        <p:xfrm>
          <a:off x="395536" y="764704"/>
          <a:ext cx="7920880" cy="46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6: Analysis of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patients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treated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from</a:t>
                      </a:r>
                      <a:r>
                        <a:rPr lang="tr-TR" dirty="0" smtClean="0">
                          <a:latin typeface="+mj-lt"/>
                        </a:rPr>
                        <a:t> 2000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2004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and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followed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to</a:t>
                      </a:r>
                      <a:r>
                        <a:rPr lang="tr-TR" baseline="0" dirty="0" smtClean="0">
                          <a:latin typeface="+mj-lt"/>
                        </a:rPr>
                        <a:t> 2005</a:t>
                      </a:r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+mj-lt"/>
                        </a:rPr>
                        <a:t>Totals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0361"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                        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P4=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Probability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of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surviving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the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4th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year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 16/36-13  =  0.696</a:t>
                      </a:r>
                      <a:endParaRPr lang="tr-TR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940152" y="3515186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040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628"/>
            <a:ext cx="8229600" cy="648072"/>
          </a:xfrm>
        </p:spPr>
        <p:txBody>
          <a:bodyPr>
            <a:normAutofit/>
          </a:bodyPr>
          <a:lstStyle/>
          <a:p>
            <a:r>
              <a:rPr lang="tr-TR" sz="2800" b="1" dirty="0" err="1" smtClean="0"/>
              <a:t>When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subjects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are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followed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different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length</a:t>
            </a:r>
            <a:r>
              <a:rPr lang="tr-TR" sz="2800" b="1" dirty="0" smtClean="0"/>
              <a:t> of time</a:t>
            </a:r>
            <a:endParaRPr lang="tr-TR" sz="2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623207"/>
              </p:ext>
            </p:extLst>
          </p:nvPr>
        </p:nvGraphicFramePr>
        <p:xfrm>
          <a:off x="395536" y="764704"/>
          <a:ext cx="7920880" cy="4620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280"/>
                <a:gridCol w="1984280"/>
                <a:gridCol w="790464"/>
                <a:gridCol w="790464"/>
                <a:gridCol w="790464"/>
                <a:gridCol w="790464"/>
                <a:gridCol w="790464"/>
              </a:tblGrid>
              <a:tr h="937875">
                <a:tc gridSpan="7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dirty="0" smtClean="0">
                          <a:latin typeface="+mj-lt"/>
                        </a:rPr>
                        <a:t> 7: Analysis of </a:t>
                      </a:r>
                      <a:r>
                        <a:rPr lang="tr-TR" dirty="0" err="1" smtClean="0">
                          <a:latin typeface="+mj-lt"/>
                        </a:rPr>
                        <a:t>survival</a:t>
                      </a:r>
                      <a:r>
                        <a:rPr lang="tr-TR" dirty="0" smtClean="0">
                          <a:latin typeface="+mj-lt"/>
                        </a:rPr>
                        <a:t> in </a:t>
                      </a:r>
                      <a:r>
                        <a:rPr lang="tr-TR" dirty="0" err="1" smtClean="0">
                          <a:latin typeface="+mj-lt"/>
                        </a:rPr>
                        <a:t>patients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treated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from</a:t>
                      </a:r>
                      <a:r>
                        <a:rPr lang="tr-TR" dirty="0" smtClean="0">
                          <a:latin typeface="+mj-lt"/>
                        </a:rPr>
                        <a:t> 2000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2004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and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followed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to</a:t>
                      </a:r>
                      <a:r>
                        <a:rPr lang="tr-TR" baseline="0" dirty="0" smtClean="0">
                          <a:latin typeface="+mj-lt"/>
                        </a:rPr>
                        <a:t> 2005</a:t>
                      </a:r>
                      <a:r>
                        <a:rPr lang="tr-TR" dirty="0" smtClean="0">
                          <a:latin typeface="+mj-lt"/>
                        </a:rPr>
                        <a:t>(</a:t>
                      </a:r>
                      <a:r>
                        <a:rPr lang="tr-TR" dirty="0" err="1" smtClean="0">
                          <a:latin typeface="+mj-lt"/>
                        </a:rPr>
                        <a:t>None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lost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follow-up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on </a:t>
                      </a:r>
                      <a:r>
                        <a:rPr lang="tr-TR" sz="1600" dirty="0" err="1" smtClean="0"/>
                        <a:t>anniversary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treatment</a:t>
                      </a:r>
                      <a:endParaRPr lang="tr-T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r>
                        <a:rPr lang="tr-TR" dirty="0" smtClean="0">
                          <a:latin typeface="+mj-lt"/>
                        </a:rPr>
                        <a:t> of </a:t>
                      </a:r>
                      <a:r>
                        <a:rPr lang="tr-TR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latin typeface="+mj-lt"/>
                        </a:rPr>
                        <a:t>No.of</a:t>
                      </a:r>
                      <a:r>
                        <a:rPr lang="tr-TR" sz="1800" dirty="0" smtClean="0">
                          <a:latin typeface="+mj-lt"/>
                        </a:rPr>
                        <a:t> </a:t>
                      </a:r>
                      <a:r>
                        <a:rPr lang="tr-TR" sz="1800" dirty="0" err="1" smtClean="0">
                          <a:latin typeface="+mj-lt"/>
                        </a:rPr>
                        <a:t>patients</a:t>
                      </a:r>
                      <a:r>
                        <a:rPr lang="tr-TR" sz="1800" baseline="0" dirty="0" smtClean="0"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latin typeface="+mj-lt"/>
                        </a:rPr>
                        <a:t>treated</a:t>
                      </a:r>
                      <a:endParaRPr lang="tr-TR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29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2004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E5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E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latin typeface="+mj-lt"/>
                        </a:rPr>
                        <a:t>Totals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</a:t>
                      </a:r>
                      <a:endParaRPr lang="tr-TR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1"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                        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P5=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Probability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of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surviving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the</a:t>
                      </a:r>
                      <a:r>
                        <a:rPr lang="tr-TR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5th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tr-TR" b="0" baseline="0" dirty="0" err="1" smtClean="0">
                          <a:solidFill>
                            <a:srgbClr val="C00000"/>
                          </a:solidFill>
                          <a:latin typeface="+mj-lt"/>
                        </a:rPr>
                        <a:t>year</a:t>
                      </a:r>
                      <a:r>
                        <a:rPr lang="tr-TR" b="0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=  8/16-6  =  0.800</a:t>
                      </a:r>
                      <a:endParaRPr lang="tr-TR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732240" y="3140968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67544" y="5733256"/>
            <a:ext cx="8491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Finally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do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calculation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16 </a:t>
            </a:r>
            <a:r>
              <a:rPr lang="tr-TR" dirty="0" err="1" smtClean="0"/>
              <a:t>people</a:t>
            </a:r>
            <a:r>
              <a:rPr lang="tr-TR" dirty="0" smtClean="0"/>
              <a:t>  </a:t>
            </a:r>
            <a:r>
              <a:rPr lang="tr-TR" dirty="0" err="1" smtClean="0"/>
              <a:t>survived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, but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is </a:t>
            </a:r>
            <a:r>
              <a:rPr lang="tr-TR" dirty="0" err="1" smtClean="0"/>
              <a:t>available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6 of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Clinical</a:t>
            </a:r>
            <a:r>
              <a:rPr lang="tr-TR" dirty="0" smtClean="0"/>
              <a:t> Life </a:t>
            </a:r>
            <a:r>
              <a:rPr lang="tr-TR" dirty="0" err="1" smtClean="0"/>
              <a:t>Tables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2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Calculating</a:t>
            </a:r>
            <a:r>
              <a:rPr lang="tr-TR" sz="3600" dirty="0" smtClean="0"/>
              <a:t> 5 </a:t>
            </a:r>
            <a:r>
              <a:rPr lang="tr-TR" sz="3600" dirty="0" err="1" smtClean="0"/>
              <a:t>year</a:t>
            </a:r>
            <a:r>
              <a:rPr lang="tr-TR" sz="3600" dirty="0" smtClean="0"/>
              <a:t> </a:t>
            </a:r>
            <a:r>
              <a:rPr lang="tr-TR" sz="3600" dirty="0" err="1" smtClean="0"/>
              <a:t>survival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96" y="1268760"/>
            <a:ext cx="9001000" cy="5055840"/>
          </a:xfrm>
        </p:spPr>
        <p:txBody>
          <a:bodyPr/>
          <a:lstStyle/>
          <a:p>
            <a:r>
              <a:rPr lang="tr-TR" dirty="0" smtClean="0">
                <a:latin typeface="+mj-lt"/>
              </a:rPr>
              <a:t>Using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data </a:t>
            </a:r>
            <a:r>
              <a:rPr lang="tr-TR" dirty="0" err="1" smtClean="0">
                <a:latin typeface="+mj-lt"/>
              </a:rPr>
              <a:t>that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calculated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we</a:t>
            </a:r>
            <a:r>
              <a:rPr lang="tr-TR" dirty="0" smtClean="0">
                <a:latin typeface="+mj-lt"/>
              </a:rPr>
              <a:t> ask, «</a:t>
            </a: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probability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surviving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all</a:t>
            </a:r>
            <a:r>
              <a:rPr lang="tr-TR" dirty="0" smtClean="0">
                <a:latin typeface="+mj-lt"/>
              </a:rPr>
              <a:t> 5 </a:t>
            </a:r>
            <a:r>
              <a:rPr lang="tr-TR" dirty="0" err="1" smtClean="0">
                <a:latin typeface="+mj-lt"/>
              </a:rPr>
              <a:t>years</a:t>
            </a:r>
            <a:r>
              <a:rPr lang="tr-TR" dirty="0" smtClean="0">
                <a:latin typeface="+mj-lt"/>
              </a:rPr>
              <a:t>?»</a:t>
            </a:r>
          </a:p>
          <a:p>
            <a:pPr lvl="1"/>
            <a:r>
              <a:rPr lang="tr-TR" sz="1400" dirty="0">
                <a:latin typeface="+mj-lt"/>
              </a:rPr>
              <a:t>P1=</a:t>
            </a:r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1st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=197/375=0.525= </a:t>
            </a:r>
            <a:r>
              <a:rPr lang="tr-TR" sz="1400" b="1" dirty="0">
                <a:solidFill>
                  <a:srgbClr val="C00000"/>
                </a:solidFill>
                <a:latin typeface="+mj-lt"/>
              </a:rPr>
              <a:t>52.5%</a:t>
            </a:r>
          </a:p>
          <a:p>
            <a:pPr lvl="1"/>
            <a:r>
              <a:rPr lang="tr-TR" sz="1400" dirty="0">
                <a:latin typeface="+mj-lt"/>
              </a:rPr>
              <a:t>P2= </a:t>
            </a:r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2nd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given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survival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to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end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1st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= 71/197-43=0.461= </a:t>
            </a:r>
            <a:r>
              <a:rPr lang="tr-TR" sz="1400" b="1" dirty="0">
                <a:solidFill>
                  <a:srgbClr val="C00000"/>
                </a:solidFill>
                <a:latin typeface="+mj-lt"/>
              </a:rPr>
              <a:t>46.1%</a:t>
            </a:r>
          </a:p>
          <a:p>
            <a:pPr lvl="1"/>
            <a:r>
              <a:rPr lang="tr-TR" sz="1400" dirty="0">
                <a:latin typeface="+mj-lt"/>
              </a:rPr>
              <a:t>P3= </a:t>
            </a:r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3rd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given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survival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to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end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2nd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= 36/71-16=0.655 = </a:t>
            </a:r>
            <a:r>
              <a:rPr lang="tr-TR" sz="1400" b="1" dirty="0">
                <a:solidFill>
                  <a:srgbClr val="C00000"/>
                </a:solidFill>
                <a:latin typeface="+mj-lt"/>
              </a:rPr>
              <a:t>65.5%</a:t>
            </a:r>
          </a:p>
          <a:p>
            <a:pPr lvl="1"/>
            <a:r>
              <a:rPr lang="tr-TR" sz="1400" dirty="0">
                <a:latin typeface="+mj-lt"/>
              </a:rPr>
              <a:t>P4= </a:t>
            </a:r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4th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given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survival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to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end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3rd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= 16/36-13=0.696 = </a:t>
            </a:r>
            <a:r>
              <a:rPr lang="tr-TR" sz="1400" b="1" dirty="0">
                <a:solidFill>
                  <a:srgbClr val="C00000"/>
                </a:solidFill>
                <a:latin typeface="+mj-lt"/>
              </a:rPr>
              <a:t>69.6%</a:t>
            </a:r>
          </a:p>
          <a:p>
            <a:pPr lvl="1"/>
            <a:r>
              <a:rPr lang="tr-TR" sz="1400" dirty="0">
                <a:latin typeface="+mj-lt"/>
              </a:rPr>
              <a:t>P5= </a:t>
            </a:r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5th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given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survival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to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err="1">
                <a:latin typeface="+mj-lt"/>
              </a:rPr>
              <a:t>end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the</a:t>
            </a:r>
            <a:r>
              <a:rPr lang="tr-TR" sz="1400" dirty="0">
                <a:latin typeface="+mj-lt"/>
              </a:rPr>
              <a:t> 4th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= 8/16-6=0.800 = </a:t>
            </a:r>
            <a:r>
              <a:rPr lang="tr-TR" sz="1400" b="1" dirty="0">
                <a:solidFill>
                  <a:srgbClr val="C00000"/>
                </a:solidFill>
                <a:latin typeface="+mj-lt"/>
              </a:rPr>
              <a:t>80.0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%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Cumulative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probabilities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surviving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different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length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times</a:t>
            </a:r>
            <a:endParaRPr lang="tr-TR" dirty="0" smtClean="0">
              <a:latin typeface="+mj-lt"/>
            </a:endParaRPr>
          </a:p>
          <a:p>
            <a:pPr lvl="1"/>
            <a:r>
              <a:rPr lang="tr-TR" sz="1400" dirty="0" err="1" smtClean="0">
                <a:latin typeface="+mj-lt"/>
              </a:rPr>
              <a:t>Probability</a:t>
            </a:r>
            <a:r>
              <a:rPr lang="tr-TR" sz="1400" dirty="0" smtClean="0">
                <a:latin typeface="+mj-lt"/>
              </a:rPr>
              <a:t> of </a:t>
            </a:r>
            <a:r>
              <a:rPr lang="tr-TR" sz="1400" dirty="0" err="1" smtClean="0">
                <a:latin typeface="+mj-lt"/>
              </a:rPr>
              <a:t>surviving</a:t>
            </a:r>
            <a:r>
              <a:rPr lang="tr-TR" sz="1400" dirty="0" smtClean="0">
                <a:latin typeface="+mj-lt"/>
              </a:rPr>
              <a:t>  1 </a:t>
            </a:r>
            <a:r>
              <a:rPr lang="tr-TR" sz="1400" dirty="0" err="1" smtClean="0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</a:t>
            </a:r>
            <a:r>
              <a:rPr lang="tr-TR" sz="1400" dirty="0" smtClean="0">
                <a:latin typeface="+mj-lt"/>
              </a:rPr>
              <a:t>= </a:t>
            </a:r>
            <a:r>
              <a:rPr lang="tr-TR" sz="1400" dirty="0" smtClean="0">
                <a:solidFill>
                  <a:srgbClr val="0070C0"/>
                </a:solidFill>
                <a:latin typeface="+mj-lt"/>
              </a:rPr>
              <a:t>P1</a:t>
            </a:r>
            <a:r>
              <a:rPr lang="tr-TR" sz="1400" dirty="0" smtClean="0">
                <a:latin typeface="+mj-lt"/>
              </a:rPr>
              <a:t>= 0.525 = 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52.5%</a:t>
            </a:r>
          </a:p>
          <a:p>
            <a:pPr lvl="1"/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 </a:t>
            </a:r>
            <a:r>
              <a:rPr lang="tr-TR" sz="1400" dirty="0" smtClean="0">
                <a:latin typeface="+mj-lt"/>
              </a:rPr>
              <a:t>2 </a:t>
            </a:r>
            <a:r>
              <a:rPr lang="tr-TR" sz="1400" dirty="0" err="1">
                <a:latin typeface="+mj-lt"/>
              </a:rPr>
              <a:t>year</a:t>
            </a:r>
            <a:r>
              <a:rPr lang="tr-TR" sz="1400" dirty="0">
                <a:latin typeface="+mj-lt"/>
              </a:rPr>
              <a:t> = </a:t>
            </a:r>
            <a:r>
              <a:rPr lang="tr-TR" sz="1400" dirty="0" smtClean="0">
                <a:solidFill>
                  <a:srgbClr val="0070C0"/>
                </a:solidFill>
                <a:latin typeface="+mj-lt"/>
              </a:rPr>
              <a:t>P1 x P2</a:t>
            </a:r>
            <a:r>
              <a:rPr lang="tr-TR" sz="1400" dirty="0" smtClean="0">
                <a:latin typeface="+mj-lt"/>
              </a:rPr>
              <a:t>= 0.525 x 0.461 </a:t>
            </a:r>
            <a:r>
              <a:rPr lang="tr-TR" sz="1400" dirty="0">
                <a:latin typeface="+mj-lt"/>
              </a:rPr>
              <a:t>= </a:t>
            </a:r>
            <a:r>
              <a:rPr lang="tr-TR" sz="1400" dirty="0" smtClean="0">
                <a:latin typeface="+mj-lt"/>
              </a:rPr>
              <a:t>0.242  = 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24.2%</a:t>
            </a:r>
          </a:p>
          <a:p>
            <a:pPr lvl="1"/>
            <a:r>
              <a:rPr lang="tr-TR" sz="1400" dirty="0" err="1">
                <a:latin typeface="+mj-lt"/>
              </a:rPr>
              <a:t>Probability</a:t>
            </a:r>
            <a:r>
              <a:rPr lang="tr-TR" sz="1400" dirty="0">
                <a:latin typeface="+mj-lt"/>
              </a:rPr>
              <a:t> of </a:t>
            </a:r>
            <a:r>
              <a:rPr lang="tr-TR" sz="1400" dirty="0" err="1">
                <a:latin typeface="+mj-lt"/>
              </a:rPr>
              <a:t>surviving</a:t>
            </a:r>
            <a:r>
              <a:rPr lang="tr-TR" sz="1400" dirty="0">
                <a:latin typeface="+mj-lt"/>
              </a:rPr>
              <a:t>  </a:t>
            </a:r>
            <a:r>
              <a:rPr lang="tr-TR" sz="1400" dirty="0" smtClean="0">
                <a:latin typeface="+mj-lt"/>
              </a:rPr>
              <a:t>3 </a:t>
            </a:r>
            <a:r>
              <a:rPr lang="tr-TR" sz="1400" dirty="0" err="1" smtClean="0">
                <a:latin typeface="+mj-lt"/>
              </a:rPr>
              <a:t>year</a:t>
            </a:r>
            <a:r>
              <a:rPr lang="tr-TR" sz="1400" dirty="0" smtClean="0">
                <a:latin typeface="+mj-lt"/>
              </a:rPr>
              <a:t> = </a:t>
            </a:r>
            <a:r>
              <a:rPr lang="tr-TR" sz="1400" dirty="0" smtClean="0">
                <a:solidFill>
                  <a:srgbClr val="0070C0"/>
                </a:solidFill>
                <a:latin typeface="+mj-lt"/>
              </a:rPr>
              <a:t>P1 x P2 x P3 </a:t>
            </a:r>
            <a:r>
              <a:rPr lang="tr-TR" sz="1400" dirty="0" smtClean="0">
                <a:latin typeface="+mj-lt"/>
              </a:rPr>
              <a:t>= 0.525 x 0.461 x 0.655 = 0.159 =  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15.9%</a:t>
            </a:r>
          </a:p>
          <a:p>
            <a:pPr lvl="1"/>
            <a:r>
              <a:rPr lang="tr-TR" sz="1400" dirty="0" err="1" smtClean="0">
                <a:latin typeface="+mj-lt"/>
              </a:rPr>
              <a:t>Probability</a:t>
            </a:r>
            <a:r>
              <a:rPr lang="tr-TR" sz="1400" dirty="0" smtClean="0">
                <a:latin typeface="+mj-lt"/>
              </a:rPr>
              <a:t> of </a:t>
            </a:r>
            <a:r>
              <a:rPr lang="tr-TR" sz="1400" dirty="0" err="1" smtClean="0">
                <a:latin typeface="+mj-lt"/>
              </a:rPr>
              <a:t>surviving</a:t>
            </a:r>
            <a:r>
              <a:rPr lang="tr-TR" sz="1400" dirty="0" smtClean="0">
                <a:latin typeface="+mj-lt"/>
              </a:rPr>
              <a:t>  4 </a:t>
            </a:r>
            <a:r>
              <a:rPr lang="tr-TR" sz="1400" dirty="0" err="1" smtClean="0">
                <a:latin typeface="+mj-lt"/>
              </a:rPr>
              <a:t>year</a:t>
            </a:r>
            <a:r>
              <a:rPr lang="tr-TR" sz="1400" dirty="0" smtClean="0">
                <a:latin typeface="+mj-lt"/>
              </a:rPr>
              <a:t> </a:t>
            </a:r>
            <a:r>
              <a:rPr lang="tr-TR" sz="1400" dirty="0" smtClean="0">
                <a:solidFill>
                  <a:srgbClr val="0070C0"/>
                </a:solidFill>
                <a:latin typeface="+mj-lt"/>
              </a:rPr>
              <a:t>= P1 x P2 xP3 x P4 </a:t>
            </a:r>
            <a:r>
              <a:rPr lang="tr-TR" sz="1400" dirty="0" smtClean="0">
                <a:latin typeface="+mj-lt"/>
              </a:rPr>
              <a:t>= 0.525 x 0.461 x 0.655 x 0.696 = 0.110 = 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11.0%</a:t>
            </a:r>
          </a:p>
          <a:p>
            <a:pPr lvl="1"/>
            <a:r>
              <a:rPr lang="tr-TR" sz="1400" dirty="0" err="1" smtClean="0">
                <a:latin typeface="+mj-lt"/>
              </a:rPr>
              <a:t>Probability</a:t>
            </a:r>
            <a:r>
              <a:rPr lang="tr-TR" sz="1400" dirty="0" smtClean="0">
                <a:latin typeface="+mj-lt"/>
              </a:rPr>
              <a:t> of </a:t>
            </a:r>
            <a:r>
              <a:rPr lang="tr-TR" sz="1400" dirty="0" err="1" smtClean="0">
                <a:latin typeface="+mj-lt"/>
              </a:rPr>
              <a:t>surviving</a:t>
            </a:r>
            <a:r>
              <a:rPr lang="tr-TR" sz="1400" dirty="0" smtClean="0">
                <a:latin typeface="+mj-lt"/>
              </a:rPr>
              <a:t>  5 </a:t>
            </a:r>
            <a:r>
              <a:rPr lang="tr-TR" sz="1400" dirty="0" err="1" smtClean="0">
                <a:latin typeface="+mj-lt"/>
              </a:rPr>
              <a:t>year</a:t>
            </a:r>
            <a:r>
              <a:rPr lang="tr-TR" sz="1400" dirty="0" smtClean="0">
                <a:latin typeface="+mj-lt"/>
              </a:rPr>
              <a:t> = </a:t>
            </a:r>
            <a:r>
              <a:rPr lang="tr-TR" sz="1400" dirty="0" smtClean="0">
                <a:solidFill>
                  <a:srgbClr val="0070C0"/>
                </a:solidFill>
                <a:latin typeface="+mj-lt"/>
              </a:rPr>
              <a:t>P1 x P2 xP3 x P4 x P5 </a:t>
            </a:r>
            <a:r>
              <a:rPr lang="tr-TR" sz="1400" dirty="0" smtClean="0">
                <a:latin typeface="+mj-lt"/>
              </a:rPr>
              <a:t>= 0.525 x 0.461 x0.655 x 0.696 x 0.800  = 0.088 = </a:t>
            </a:r>
            <a:r>
              <a:rPr lang="tr-TR" sz="1400" b="1" dirty="0" smtClean="0">
                <a:solidFill>
                  <a:srgbClr val="C00000"/>
                </a:solidFill>
                <a:latin typeface="+mj-lt"/>
              </a:rPr>
              <a:t>8.8%</a:t>
            </a:r>
          </a:p>
          <a:p>
            <a:pPr lvl="1"/>
            <a:endParaRPr lang="tr-TR" sz="1600" dirty="0">
              <a:latin typeface="+mj-lt"/>
            </a:endParaRPr>
          </a:p>
          <a:p>
            <a:pPr lvl="1"/>
            <a:endParaRPr lang="tr-TR" sz="1600" dirty="0" smtClean="0">
              <a:latin typeface="+mj-lt"/>
            </a:endParaRPr>
          </a:p>
          <a:p>
            <a:pPr lvl="1"/>
            <a:endParaRPr lang="tr-TR" sz="1600" dirty="0" smtClean="0">
              <a:latin typeface="+mj-lt"/>
            </a:endParaRPr>
          </a:p>
          <a:p>
            <a:endParaRPr lang="tr-TR" dirty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endParaRPr lang="tr-TR" dirty="0">
              <a:latin typeface="+mj-lt"/>
            </a:endParaRPr>
          </a:p>
          <a:p>
            <a:endParaRPr lang="tr-T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7540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7578"/>
            <a:ext cx="8229600" cy="1143000"/>
          </a:xfrm>
        </p:spPr>
        <p:txBody>
          <a:bodyPr/>
          <a:lstStyle/>
          <a:p>
            <a:r>
              <a:rPr lang="tr-TR" dirty="0" err="1" smtClean="0"/>
              <a:t>Lost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follow-up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33611"/>
              </p:ext>
            </p:extLst>
          </p:nvPr>
        </p:nvGraphicFramePr>
        <p:xfrm>
          <a:off x="467544" y="198884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tr-TR" dirty="0" err="1" smtClean="0">
                          <a:latin typeface="+mj-lt"/>
                        </a:rPr>
                        <a:t>Rearrangement</a:t>
                      </a:r>
                      <a:r>
                        <a:rPr lang="tr-TR" dirty="0" smtClean="0">
                          <a:latin typeface="+mj-lt"/>
                        </a:rPr>
                        <a:t> of data in standart format </a:t>
                      </a:r>
                      <a:r>
                        <a:rPr lang="tr-TR" dirty="0" err="1" smtClean="0">
                          <a:latin typeface="+mj-lt"/>
                        </a:rPr>
                        <a:t>for</a:t>
                      </a:r>
                      <a:r>
                        <a:rPr lang="tr-TR" dirty="0" smtClean="0">
                          <a:latin typeface="+mj-lt"/>
                        </a:rPr>
                        <a:t> life </a:t>
                      </a:r>
                      <a:r>
                        <a:rPr lang="tr-TR" dirty="0" err="1" smtClean="0">
                          <a:latin typeface="+mj-lt"/>
                        </a:rPr>
                        <a:t>table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calculations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(1)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Interval</a:t>
                      </a:r>
                      <a:r>
                        <a:rPr lang="tr-TR" baseline="0" dirty="0" smtClean="0">
                          <a:latin typeface="+mj-lt"/>
                        </a:rPr>
                        <a:t>  since </a:t>
                      </a:r>
                      <a:r>
                        <a:rPr lang="tr-TR" baseline="0" dirty="0" err="1" smtClean="0">
                          <a:latin typeface="+mj-lt"/>
                        </a:rPr>
                        <a:t>beginning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treatment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(2)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Alive</a:t>
                      </a:r>
                      <a:r>
                        <a:rPr lang="tr-TR" baseline="0" dirty="0" smtClean="0">
                          <a:latin typeface="+mj-lt"/>
                        </a:rPr>
                        <a:t> at </a:t>
                      </a:r>
                      <a:r>
                        <a:rPr lang="tr-TR" baseline="0" dirty="0" err="1" smtClean="0">
                          <a:latin typeface="+mj-lt"/>
                        </a:rPr>
                        <a:t>beginning</a:t>
                      </a:r>
                      <a:r>
                        <a:rPr lang="tr-TR" baseline="0" dirty="0" smtClean="0">
                          <a:latin typeface="+mj-lt"/>
                        </a:rPr>
                        <a:t> of </a:t>
                      </a:r>
                      <a:r>
                        <a:rPr lang="tr-TR" baseline="0" dirty="0" err="1" smtClean="0">
                          <a:latin typeface="+mj-lt"/>
                        </a:rPr>
                        <a:t>interval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(3) </a:t>
                      </a:r>
                      <a:r>
                        <a:rPr lang="tr-TR" dirty="0" err="1" smtClean="0">
                          <a:latin typeface="+mj-lt"/>
                        </a:rPr>
                        <a:t>Died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during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interval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(4) </a:t>
                      </a:r>
                      <a:r>
                        <a:rPr lang="tr-TR" dirty="0" err="1" smtClean="0">
                          <a:latin typeface="+mj-lt"/>
                        </a:rPr>
                        <a:t>Withdrew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during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interval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x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Ix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dx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Wx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1st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375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2nd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197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3rd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5th </a:t>
                      </a:r>
                      <a:r>
                        <a:rPr lang="tr-TR" dirty="0" err="1" smtClean="0">
                          <a:latin typeface="+mj-lt"/>
                        </a:rPr>
                        <a:t>year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21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-20247"/>
            <a:ext cx="8229600" cy="784951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Lost</a:t>
            </a:r>
            <a:r>
              <a:rPr lang="tr-TR" sz="4000" dirty="0" smtClean="0"/>
              <a:t> </a:t>
            </a:r>
            <a:r>
              <a:rPr lang="tr-TR" sz="4000" dirty="0" err="1" smtClean="0"/>
              <a:t>to</a:t>
            </a:r>
            <a:r>
              <a:rPr lang="tr-TR" sz="4000" dirty="0" smtClean="0"/>
              <a:t> </a:t>
            </a:r>
            <a:r>
              <a:rPr lang="tr-TR" sz="4000" dirty="0" err="1" smtClean="0"/>
              <a:t>follow-up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3897"/>
              </p:ext>
            </p:extLst>
          </p:nvPr>
        </p:nvGraphicFramePr>
        <p:xfrm>
          <a:off x="107950" y="836613"/>
          <a:ext cx="8928104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13"/>
                <a:gridCol w="1116013"/>
                <a:gridCol w="1116013"/>
                <a:gridCol w="1116013"/>
                <a:gridCol w="1116013"/>
                <a:gridCol w="1116013"/>
                <a:gridCol w="1116013"/>
                <a:gridCol w="1116013"/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tr-TR" sz="1200" b="1" dirty="0" err="1" smtClean="0">
                          <a:latin typeface="+mj-lt"/>
                        </a:rPr>
                        <a:t>Calculating</a:t>
                      </a:r>
                      <a:r>
                        <a:rPr lang="tr-TR" sz="1200" b="1" dirty="0" smtClean="0">
                          <a:latin typeface="+mj-lt"/>
                        </a:rPr>
                        <a:t> a life </a:t>
                      </a:r>
                      <a:r>
                        <a:rPr lang="tr-TR" sz="1200" b="1" dirty="0" err="1" smtClean="0">
                          <a:latin typeface="+mj-lt"/>
                        </a:rPr>
                        <a:t>table</a:t>
                      </a:r>
                      <a:r>
                        <a:rPr lang="tr-TR" sz="1200" b="1" dirty="0" smtClean="0">
                          <a:latin typeface="+mj-lt"/>
                        </a:rPr>
                        <a:t> (</a:t>
                      </a:r>
                      <a:r>
                        <a:rPr lang="tr-TR" sz="1200" b="1" dirty="0" err="1" smtClean="0">
                          <a:latin typeface="+mj-lt"/>
                        </a:rPr>
                        <a:t>lost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to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follow-up</a:t>
                      </a:r>
                      <a:r>
                        <a:rPr lang="tr-TR" sz="1200" b="1" baseline="0" dirty="0" smtClean="0">
                          <a:latin typeface="+mj-lt"/>
                        </a:rPr>
                        <a:t>)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(1) 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r>
                        <a:rPr lang="tr-TR" sz="1200" b="1" dirty="0" smtClean="0">
                          <a:latin typeface="+mj-lt"/>
                        </a:rPr>
                        <a:t> since </a:t>
                      </a:r>
                      <a:r>
                        <a:rPr lang="tr-TR" sz="1200" b="1" dirty="0" err="1" smtClean="0">
                          <a:latin typeface="+mj-lt"/>
                        </a:rPr>
                        <a:t>beginning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treatment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(2)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Alive</a:t>
                      </a:r>
                      <a:r>
                        <a:rPr lang="tr-TR" sz="1200" b="1" dirty="0" smtClean="0">
                          <a:latin typeface="+mj-lt"/>
                        </a:rPr>
                        <a:t> at </a:t>
                      </a:r>
                      <a:r>
                        <a:rPr lang="tr-TR" sz="1200" b="1" dirty="0" err="1" smtClean="0">
                          <a:latin typeface="+mj-lt"/>
                        </a:rPr>
                        <a:t>beginning</a:t>
                      </a:r>
                      <a:r>
                        <a:rPr lang="tr-TR" sz="1200" b="1" dirty="0" smtClean="0">
                          <a:latin typeface="+mj-lt"/>
                        </a:rPr>
                        <a:t> of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(3)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Died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during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(4)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Withdrew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during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(5)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Effective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number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exposed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to</a:t>
                      </a:r>
                      <a:r>
                        <a:rPr lang="tr-TR" sz="1200" b="1" dirty="0" smtClean="0">
                          <a:latin typeface="+mj-lt"/>
                        </a:rPr>
                        <a:t> risk of </a:t>
                      </a:r>
                      <a:r>
                        <a:rPr lang="tr-TR" sz="1200" b="1" dirty="0" err="1" smtClean="0">
                          <a:latin typeface="+mj-lt"/>
                        </a:rPr>
                        <a:t>dying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during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(2)-1/2(4)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(6)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Proportion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who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died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during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(3) /(5)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(7)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Proportion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who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did</a:t>
                      </a:r>
                      <a:r>
                        <a:rPr lang="tr-TR" sz="1200" b="1" dirty="0" smtClean="0">
                          <a:latin typeface="+mj-lt"/>
                        </a:rPr>
                        <a:t> not </a:t>
                      </a:r>
                      <a:r>
                        <a:rPr lang="tr-TR" sz="1200" b="1" dirty="0" err="1" smtClean="0">
                          <a:latin typeface="+mj-lt"/>
                        </a:rPr>
                        <a:t>die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during</a:t>
                      </a:r>
                      <a:r>
                        <a:rPr lang="tr-TR" sz="1200" b="1" dirty="0" smtClean="0">
                          <a:latin typeface="+mj-lt"/>
                        </a:rPr>
                        <a:t> </a:t>
                      </a:r>
                      <a:r>
                        <a:rPr lang="tr-TR" sz="1200" b="1" dirty="0" err="1" smtClean="0">
                          <a:latin typeface="+mj-lt"/>
                        </a:rPr>
                        <a:t>interval</a:t>
                      </a:r>
                      <a:endParaRPr lang="tr-TR" sz="12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1-(6)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(8)</a:t>
                      </a:r>
                    </a:p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Cumulative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proportion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who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survived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from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enrollment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to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end</a:t>
                      </a:r>
                      <a:r>
                        <a:rPr lang="tr-TR" sz="1200" b="1" baseline="0" dirty="0" smtClean="0">
                          <a:latin typeface="+mj-lt"/>
                        </a:rPr>
                        <a:t> of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interval</a:t>
                      </a:r>
                      <a:r>
                        <a:rPr lang="tr-TR" sz="1200" b="1" baseline="0" dirty="0" smtClean="0">
                          <a:latin typeface="+mj-lt"/>
                        </a:rPr>
                        <a:t>.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Cumulative</a:t>
                      </a:r>
                      <a:r>
                        <a:rPr lang="tr-TR" sz="1200" b="1" baseline="0" dirty="0" smtClean="0">
                          <a:latin typeface="+mj-lt"/>
                        </a:rPr>
                        <a:t> </a:t>
                      </a:r>
                      <a:r>
                        <a:rPr lang="tr-TR" sz="1200" b="1" baseline="0" dirty="0" err="1" smtClean="0">
                          <a:latin typeface="+mj-lt"/>
                        </a:rPr>
                        <a:t>survival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Ix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dx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Wx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I’x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qx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px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err="1" smtClean="0">
                          <a:latin typeface="+mj-lt"/>
                        </a:rPr>
                        <a:t>Px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1st 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375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178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0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375.0</a:t>
                      </a:r>
                      <a:endParaRPr lang="tr-TR" sz="1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0.475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0.525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0.525</a:t>
                      </a:r>
                      <a:endParaRPr lang="tr-TR" sz="12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2nd 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197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83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43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175.5</a:t>
                      </a:r>
                      <a:endParaRPr lang="tr-TR" sz="1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0.473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0.527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0.277</a:t>
                      </a:r>
                      <a:endParaRPr lang="tr-TR" sz="12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3rd 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71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19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16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63.0</a:t>
                      </a:r>
                      <a:endParaRPr lang="tr-TR" sz="1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0.302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0.698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0.193</a:t>
                      </a:r>
                      <a:endParaRPr lang="tr-TR" sz="12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4th 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36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7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13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29.5</a:t>
                      </a:r>
                      <a:endParaRPr lang="tr-TR" sz="1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0.237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0.763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0.147</a:t>
                      </a:r>
                      <a:endParaRPr lang="tr-TR" sz="12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5th 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16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2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6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13.0</a:t>
                      </a:r>
                      <a:endParaRPr lang="tr-TR" sz="1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0.154</a:t>
                      </a:r>
                      <a:endParaRPr lang="tr-TR" sz="12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latin typeface="+mj-lt"/>
                        </a:rPr>
                        <a:t>0.846</a:t>
                      </a:r>
                      <a:endParaRPr lang="tr-TR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0.124</a:t>
                      </a:r>
                      <a:endParaRPr lang="tr-TR" sz="1200" b="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79328" y="5476663"/>
            <a:ext cx="171874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600" dirty="0" smtClean="0">
                <a:latin typeface="+mj-lt"/>
              </a:rPr>
              <a:t>197 </a:t>
            </a:r>
            <a:r>
              <a:rPr lang="tr-TR" sz="1600" dirty="0" smtClean="0"/>
              <a:t>-</a:t>
            </a:r>
            <a:r>
              <a:rPr lang="tr-TR" sz="1600" dirty="0" smtClean="0">
                <a:latin typeface="+mj-lt"/>
              </a:rPr>
              <a:t> 43/2 = </a:t>
            </a:r>
            <a:r>
              <a:rPr lang="tr-TR" sz="1600" b="1" dirty="0" smtClean="0">
                <a:solidFill>
                  <a:srgbClr val="0070C0"/>
                </a:solidFill>
                <a:latin typeface="+mj-lt"/>
              </a:rPr>
              <a:t>175.5</a:t>
            </a:r>
          </a:p>
          <a:p>
            <a:r>
              <a:rPr lang="tr-TR" sz="1600" dirty="0" smtClean="0">
                <a:latin typeface="+mj-lt"/>
              </a:rPr>
              <a:t>71 - 16/2  =  </a:t>
            </a:r>
            <a:r>
              <a:rPr lang="tr-TR" sz="1600" b="1" dirty="0" smtClean="0">
                <a:solidFill>
                  <a:srgbClr val="0070C0"/>
                </a:solidFill>
                <a:latin typeface="+mj-lt"/>
              </a:rPr>
              <a:t>63</a:t>
            </a:r>
          </a:p>
          <a:p>
            <a:r>
              <a:rPr lang="tr-TR" sz="1600" dirty="0" smtClean="0">
                <a:latin typeface="+mj-lt"/>
              </a:rPr>
              <a:t>36 - 13/2 =  </a:t>
            </a:r>
            <a:r>
              <a:rPr lang="tr-TR" sz="1600" b="1" dirty="0" smtClean="0">
                <a:solidFill>
                  <a:srgbClr val="0070C0"/>
                </a:solidFill>
                <a:latin typeface="+mj-lt"/>
              </a:rPr>
              <a:t>29.5</a:t>
            </a:r>
          </a:p>
          <a:p>
            <a:r>
              <a:rPr lang="tr-TR" sz="1600" dirty="0" smtClean="0">
                <a:latin typeface="+mj-lt"/>
              </a:rPr>
              <a:t>16 - 6/2 = </a:t>
            </a:r>
            <a:r>
              <a:rPr lang="tr-TR" sz="1600" b="1" dirty="0" smtClean="0">
                <a:solidFill>
                  <a:srgbClr val="0070C0"/>
                </a:solidFill>
                <a:latin typeface="+mj-lt"/>
              </a:rPr>
              <a:t>13</a:t>
            </a:r>
          </a:p>
        </p:txBody>
      </p:sp>
      <p:cxnSp>
        <p:nvCxnSpPr>
          <p:cNvPr id="7" name="Düz Ok Bağlayıcısı 6"/>
          <p:cNvCxnSpPr/>
          <p:nvPr/>
        </p:nvCxnSpPr>
        <p:spPr>
          <a:xfrm flipV="1">
            <a:off x="3923928" y="4086200"/>
            <a:ext cx="864096" cy="710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3923928" y="4441676"/>
            <a:ext cx="936104" cy="355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 flipV="1">
            <a:off x="3923928" y="4725144"/>
            <a:ext cx="10164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3923928" y="4797152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/>
          <p:cNvCxnSpPr/>
          <p:nvPr/>
        </p:nvCxnSpPr>
        <p:spPr>
          <a:xfrm flipV="1">
            <a:off x="2380247" y="4797152"/>
            <a:ext cx="1543681" cy="648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etin kutusu 25"/>
          <p:cNvSpPr txBox="1"/>
          <p:nvPr/>
        </p:nvSpPr>
        <p:spPr>
          <a:xfrm>
            <a:off x="3799028" y="5445222"/>
            <a:ext cx="1649811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600" dirty="0" smtClean="0">
                <a:latin typeface="+mj-lt"/>
              </a:rPr>
              <a:t>178 /375 = 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0.475</a:t>
            </a:r>
          </a:p>
          <a:p>
            <a:r>
              <a:rPr lang="tr-TR" sz="1600" dirty="0" smtClean="0">
                <a:latin typeface="+mj-lt"/>
              </a:rPr>
              <a:t>83 / 175.5= 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0.473</a:t>
            </a:r>
          </a:p>
          <a:p>
            <a:r>
              <a:rPr lang="tr-TR" sz="1600" dirty="0" smtClean="0">
                <a:latin typeface="+mj-lt"/>
              </a:rPr>
              <a:t>19 /63 = 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0.302</a:t>
            </a:r>
          </a:p>
          <a:p>
            <a:r>
              <a:rPr lang="tr-TR" sz="1600" dirty="0" smtClean="0">
                <a:latin typeface="+mj-lt"/>
              </a:rPr>
              <a:t>7 / 29.5 = 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0.237</a:t>
            </a:r>
          </a:p>
          <a:p>
            <a:r>
              <a:rPr lang="tr-TR" sz="1600" dirty="0" smtClean="0">
                <a:latin typeface="+mj-lt"/>
              </a:rPr>
              <a:t>2 / 13 = </a:t>
            </a:r>
            <a:r>
              <a:rPr lang="tr-TR" sz="1600" b="1" dirty="0" smtClean="0">
                <a:solidFill>
                  <a:srgbClr val="C00000"/>
                </a:solidFill>
                <a:latin typeface="+mj-lt"/>
              </a:rPr>
              <a:t>0.154</a:t>
            </a:r>
            <a:endParaRPr lang="tr-TR" sz="1600" b="1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8" name="Düz Ok Bağlayıcısı 27"/>
          <p:cNvCxnSpPr/>
          <p:nvPr/>
        </p:nvCxnSpPr>
        <p:spPr>
          <a:xfrm flipV="1">
            <a:off x="5417153" y="3789040"/>
            <a:ext cx="595007" cy="16561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 flipV="1">
            <a:off x="5417153" y="4441676"/>
            <a:ext cx="667015" cy="10182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V="1">
            <a:off x="5417153" y="4869160"/>
            <a:ext cx="667015" cy="60750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 flipV="1">
            <a:off x="5417153" y="5172911"/>
            <a:ext cx="595007" cy="2870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etin kutusu 37"/>
          <p:cNvSpPr txBox="1"/>
          <p:nvPr/>
        </p:nvSpPr>
        <p:spPr>
          <a:xfrm>
            <a:off x="6012160" y="5443594"/>
            <a:ext cx="1965603" cy="132343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600" dirty="0" smtClean="0">
                <a:latin typeface="+mj-lt"/>
              </a:rPr>
              <a:t>1 x 0.525 = </a:t>
            </a:r>
            <a:r>
              <a:rPr lang="tr-TR" sz="1600" b="1" dirty="0" smtClean="0">
                <a:solidFill>
                  <a:srgbClr val="7030A0"/>
                </a:solidFill>
                <a:latin typeface="+mj-lt"/>
              </a:rPr>
              <a:t>0.525</a:t>
            </a:r>
          </a:p>
          <a:p>
            <a:r>
              <a:rPr lang="tr-TR" sz="1600" dirty="0" smtClean="0">
                <a:latin typeface="+mj-lt"/>
              </a:rPr>
              <a:t>0.525 x 0.527 = </a:t>
            </a:r>
            <a:r>
              <a:rPr lang="tr-TR" sz="1600" b="1" dirty="0" smtClean="0">
                <a:solidFill>
                  <a:srgbClr val="7030A0"/>
                </a:solidFill>
                <a:latin typeface="+mj-lt"/>
              </a:rPr>
              <a:t>0.277</a:t>
            </a:r>
          </a:p>
          <a:p>
            <a:r>
              <a:rPr lang="tr-TR" sz="1600" dirty="0" smtClean="0">
                <a:latin typeface="+mj-lt"/>
              </a:rPr>
              <a:t>0.277 x 0.698 = </a:t>
            </a:r>
            <a:r>
              <a:rPr lang="tr-TR" sz="1600" b="1" dirty="0" smtClean="0">
                <a:solidFill>
                  <a:srgbClr val="7030A0"/>
                </a:solidFill>
                <a:latin typeface="+mj-lt"/>
              </a:rPr>
              <a:t>0.193</a:t>
            </a:r>
          </a:p>
          <a:p>
            <a:r>
              <a:rPr lang="tr-TR" sz="1600" dirty="0" smtClean="0">
                <a:latin typeface="+mj-lt"/>
              </a:rPr>
              <a:t>0.193 x 0.763 = </a:t>
            </a:r>
            <a:r>
              <a:rPr lang="tr-TR" sz="1600" b="1" dirty="0" smtClean="0">
                <a:solidFill>
                  <a:srgbClr val="7030A0"/>
                </a:solidFill>
                <a:latin typeface="+mj-lt"/>
              </a:rPr>
              <a:t>0.147</a:t>
            </a:r>
          </a:p>
          <a:p>
            <a:r>
              <a:rPr lang="tr-TR" sz="1600" dirty="0" smtClean="0">
                <a:latin typeface="+mj-lt"/>
              </a:rPr>
              <a:t>0.147 x 0.846 </a:t>
            </a:r>
            <a:r>
              <a:rPr lang="tr-TR" sz="1600" b="1" dirty="0" smtClean="0">
                <a:solidFill>
                  <a:srgbClr val="7030A0"/>
                </a:solidFill>
                <a:latin typeface="+mj-lt"/>
              </a:rPr>
              <a:t>= 0.124</a:t>
            </a:r>
          </a:p>
        </p:txBody>
      </p:sp>
      <p:cxnSp>
        <p:nvCxnSpPr>
          <p:cNvPr id="39" name="Düz Ok Bağlayıcısı 38"/>
          <p:cNvCxnSpPr/>
          <p:nvPr/>
        </p:nvCxnSpPr>
        <p:spPr>
          <a:xfrm flipV="1">
            <a:off x="7977763" y="3717032"/>
            <a:ext cx="266645" cy="171906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 flipV="1">
            <a:off x="7977763" y="4086200"/>
            <a:ext cx="338653" cy="13859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V="1">
            <a:off x="7977763" y="4441676"/>
            <a:ext cx="338653" cy="104842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Düz Ok Bağlayıcısı 46"/>
          <p:cNvCxnSpPr/>
          <p:nvPr/>
        </p:nvCxnSpPr>
        <p:spPr>
          <a:xfrm flipV="1">
            <a:off x="7977763" y="4869160"/>
            <a:ext cx="338653" cy="62094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/>
          <p:cNvCxnSpPr/>
          <p:nvPr/>
        </p:nvCxnSpPr>
        <p:spPr>
          <a:xfrm flipV="1">
            <a:off x="7976500" y="5179631"/>
            <a:ext cx="339916" cy="29246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5448839" y="4086200"/>
            <a:ext cx="635329" cy="1359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02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Kaplan-</a:t>
            </a:r>
            <a:r>
              <a:rPr lang="tr-TR" dirty="0" err="1" smtClean="0"/>
              <a:t>Meier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54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Kaplan-</a:t>
            </a:r>
            <a:r>
              <a:rPr lang="tr-TR" sz="3600" dirty="0" err="1" smtClean="0"/>
              <a:t>Meier</a:t>
            </a:r>
            <a:r>
              <a:rPr lang="tr-TR" sz="3600" dirty="0" smtClean="0"/>
              <a:t> </a:t>
            </a:r>
            <a:r>
              <a:rPr lang="tr-TR" sz="3600" dirty="0" err="1" smtClean="0"/>
              <a:t>Method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a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life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exact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occured</a:t>
            </a:r>
            <a:r>
              <a:rPr lang="tr-TR" dirty="0" smtClean="0"/>
              <a:t> –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intervals</a:t>
            </a:r>
            <a:r>
              <a:rPr lang="tr-TR" dirty="0" smtClean="0"/>
              <a:t> of </a:t>
            </a:r>
            <a:r>
              <a:rPr lang="tr-TR" dirty="0" err="1" smtClean="0"/>
              <a:t>follow-up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is </a:t>
            </a:r>
            <a:r>
              <a:rPr lang="tr-TR" dirty="0" err="1" smtClean="0"/>
              <a:t>equal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events</a:t>
            </a:r>
            <a:r>
              <a:rPr lang="tr-TR" dirty="0" smtClean="0"/>
              <a:t> at </a:t>
            </a:r>
            <a:r>
              <a:rPr lang="tr-TR" dirty="0" err="1" smtClean="0"/>
              <a:t>that</a:t>
            </a:r>
            <a:r>
              <a:rPr lang="tr-TR" dirty="0" smtClean="0"/>
              <a:t> time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at risk at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in time (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had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withdrawls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 of </a:t>
            </a:r>
            <a:r>
              <a:rPr lang="tr-TR" dirty="0" err="1" smtClean="0"/>
              <a:t>event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substracted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at risk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0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Example</a:t>
            </a:r>
            <a:r>
              <a:rPr lang="tr-TR" sz="3200" dirty="0" smtClean="0"/>
              <a:t>: Kaplan-</a:t>
            </a:r>
            <a:r>
              <a:rPr lang="tr-TR" sz="3200" dirty="0" err="1" smtClean="0"/>
              <a:t>Meier</a:t>
            </a:r>
            <a:r>
              <a:rPr lang="tr-TR" sz="3200" dirty="0" smtClean="0"/>
              <a:t> </a:t>
            </a:r>
            <a:r>
              <a:rPr lang="tr-TR" sz="3200" dirty="0" err="1" smtClean="0"/>
              <a:t>Method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+mj-lt"/>
              </a:rPr>
              <a:t>6 </a:t>
            </a:r>
            <a:r>
              <a:rPr lang="tr-TR" sz="3200" dirty="0" err="1" smtClean="0">
                <a:latin typeface="+mj-lt"/>
              </a:rPr>
              <a:t>patients</a:t>
            </a:r>
            <a:endParaRPr lang="tr-TR" sz="3200" dirty="0" smtClean="0">
              <a:latin typeface="+mj-lt"/>
            </a:endParaRPr>
          </a:p>
          <a:p>
            <a:pPr lvl="1"/>
            <a:r>
              <a:rPr lang="tr-TR" sz="3200" dirty="0" smtClean="0">
                <a:latin typeface="+mj-lt"/>
              </a:rPr>
              <a:t>4 </a:t>
            </a:r>
            <a:r>
              <a:rPr lang="tr-TR" sz="3200" dirty="0" err="1" smtClean="0">
                <a:latin typeface="+mj-lt"/>
              </a:rPr>
              <a:t>died</a:t>
            </a:r>
            <a:endParaRPr lang="tr-TR" sz="3200" dirty="0" smtClean="0">
              <a:latin typeface="+mj-lt"/>
            </a:endParaRPr>
          </a:p>
          <a:p>
            <a:pPr lvl="2"/>
            <a:r>
              <a:rPr lang="tr-TR" sz="3200" dirty="0" err="1" smtClean="0">
                <a:latin typeface="+mj-lt"/>
              </a:rPr>
              <a:t>Deaths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occured</a:t>
            </a:r>
            <a:r>
              <a:rPr lang="tr-TR" sz="3200" dirty="0" smtClean="0">
                <a:latin typeface="+mj-lt"/>
              </a:rPr>
              <a:t> at 4,10,14, </a:t>
            </a:r>
            <a:r>
              <a:rPr lang="tr-TR" sz="3200" dirty="0" err="1" smtClean="0">
                <a:latin typeface="+mj-lt"/>
              </a:rPr>
              <a:t>and</a:t>
            </a:r>
            <a:r>
              <a:rPr lang="tr-TR" sz="3200" dirty="0" smtClean="0">
                <a:latin typeface="+mj-lt"/>
              </a:rPr>
              <a:t> 24 </a:t>
            </a:r>
            <a:r>
              <a:rPr lang="tr-TR" sz="3200" dirty="0" err="1" smtClean="0">
                <a:latin typeface="+mj-lt"/>
              </a:rPr>
              <a:t>months</a:t>
            </a:r>
            <a:endParaRPr lang="tr-TR" sz="3200" dirty="0" smtClean="0">
              <a:latin typeface="+mj-lt"/>
            </a:endParaRPr>
          </a:p>
          <a:p>
            <a:pPr lvl="1"/>
            <a:r>
              <a:rPr lang="tr-TR" sz="3200" dirty="0" smtClean="0">
                <a:latin typeface="+mj-lt"/>
              </a:rPr>
              <a:t>2 </a:t>
            </a:r>
            <a:r>
              <a:rPr lang="tr-TR" sz="3200" dirty="0" err="1" smtClean="0">
                <a:latin typeface="+mj-lt"/>
              </a:rPr>
              <a:t>lost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to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follow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up</a:t>
            </a:r>
            <a:endParaRPr lang="tr-TR" sz="3200" dirty="0" smtClean="0">
              <a:latin typeface="+mj-lt"/>
            </a:endParaRPr>
          </a:p>
          <a:p>
            <a:pPr lvl="2"/>
            <a:r>
              <a:rPr lang="tr-TR" sz="3200" dirty="0" err="1" smtClean="0">
                <a:latin typeface="+mj-lt"/>
              </a:rPr>
              <a:t>Lost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occured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before</a:t>
            </a:r>
            <a:r>
              <a:rPr lang="tr-TR" sz="3200" dirty="0" smtClean="0">
                <a:latin typeface="+mj-lt"/>
              </a:rPr>
              <a:t> 10 </a:t>
            </a:r>
            <a:r>
              <a:rPr lang="tr-TR" sz="3200" dirty="0" err="1" smtClean="0">
                <a:latin typeface="+mj-lt"/>
              </a:rPr>
              <a:t>months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and</a:t>
            </a:r>
            <a:r>
              <a:rPr lang="tr-TR" sz="3200" dirty="0" smtClean="0">
                <a:latin typeface="+mj-lt"/>
              </a:rPr>
              <a:t> </a:t>
            </a:r>
            <a:r>
              <a:rPr lang="tr-TR" sz="3200" dirty="0" err="1" smtClean="0">
                <a:latin typeface="+mj-lt"/>
              </a:rPr>
              <a:t>before</a:t>
            </a:r>
            <a:r>
              <a:rPr lang="tr-TR" sz="3200" dirty="0" smtClean="0">
                <a:latin typeface="+mj-lt"/>
              </a:rPr>
              <a:t> 24 </a:t>
            </a:r>
            <a:r>
              <a:rPr lang="tr-TR" sz="3200" dirty="0" err="1" smtClean="0">
                <a:latin typeface="+mj-lt"/>
              </a:rPr>
              <a:t>months</a:t>
            </a:r>
            <a:endParaRPr lang="tr-T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80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Kaplan-</a:t>
            </a:r>
            <a:r>
              <a:rPr lang="tr-TR" dirty="0" err="1" smtClean="0"/>
              <a:t>Meier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is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life </a:t>
            </a:r>
            <a:r>
              <a:rPr lang="tr-TR" dirty="0" err="1" smtClean="0"/>
              <a:t>table</a:t>
            </a:r>
            <a:endParaRPr lang="tr-TR" dirty="0" smtClean="0"/>
          </a:p>
          <a:p>
            <a:pPr lvl="1"/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intervals</a:t>
            </a:r>
            <a:r>
              <a:rPr lang="tr-TR" dirty="0" smtClean="0"/>
              <a:t> , it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exact</a:t>
            </a:r>
            <a:r>
              <a:rPr lang="tr-TR" dirty="0" smtClean="0"/>
              <a:t> time of </a:t>
            </a:r>
            <a:r>
              <a:rPr lang="tr-TR" dirty="0" err="1" smtClean="0"/>
              <a:t>events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occured</a:t>
            </a:r>
            <a:r>
              <a:rPr lang="tr-TR" dirty="0" smtClean="0"/>
              <a:t> at </a:t>
            </a:r>
            <a:r>
              <a:rPr lang="tr-TR" dirty="0" smtClean="0">
                <a:latin typeface="+mj-lt"/>
              </a:rPr>
              <a:t>4, 10,14,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24 </a:t>
            </a:r>
            <a:r>
              <a:rPr lang="tr-TR" dirty="0" err="1" smtClean="0"/>
              <a:t>months</a:t>
            </a:r>
            <a:r>
              <a:rPr lang="tr-TR" dirty="0" smtClean="0"/>
              <a:t> (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smtClean="0">
                <a:latin typeface="+mj-lt"/>
              </a:rPr>
              <a:t>4</a:t>
            </a:r>
            <a:r>
              <a:rPr lang="tr-TR" dirty="0" smtClean="0"/>
              <a:t> </a:t>
            </a:r>
            <a:r>
              <a:rPr lang="tr-TR" dirty="0" err="1" smtClean="0"/>
              <a:t>rows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calculations</a:t>
            </a:r>
            <a:r>
              <a:rPr lang="tr-TR" dirty="0" smtClean="0"/>
              <a:t> (</a:t>
            </a:r>
            <a:r>
              <a:rPr lang="tr-TR" dirty="0" err="1" smtClean="0"/>
              <a:t>q,p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P)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cumulative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surviving</a:t>
            </a:r>
            <a:r>
              <a:rPr lang="tr-TR" dirty="0" smtClean="0"/>
              <a:t> is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time </a:t>
            </a:r>
            <a:r>
              <a:rPr lang="tr-TR" dirty="0" err="1" smtClean="0"/>
              <a:t>point</a:t>
            </a:r>
            <a:r>
              <a:rPr lang="tr-TR" dirty="0" smtClean="0"/>
              <a:t>  </a:t>
            </a:r>
          </a:p>
          <a:p>
            <a:r>
              <a:rPr lang="tr-TR" dirty="0" smtClean="0"/>
              <a:t>Kaplan-</a:t>
            </a:r>
            <a:r>
              <a:rPr lang="tr-TR" dirty="0" err="1" smtClean="0"/>
              <a:t>Meier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advantage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available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calculation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is </a:t>
            </a:r>
            <a:r>
              <a:rPr lang="tr-TR" dirty="0" err="1" smtClean="0"/>
              <a:t>useful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size </a:t>
            </a:r>
            <a:r>
              <a:rPr lang="tr-TR" dirty="0" err="1" smtClean="0"/>
              <a:t>studies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tr-TR" dirty="0" smtClean="0"/>
              <a:t>K-M </a:t>
            </a:r>
            <a:r>
              <a:rPr lang="tr-TR" dirty="0" err="1" smtClean="0"/>
              <a:t>tables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128233"/>
              </p:ext>
            </p:extLst>
          </p:nvPr>
        </p:nvGraphicFramePr>
        <p:xfrm>
          <a:off x="539552" y="2852936"/>
          <a:ext cx="6984776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06491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Time </a:t>
                      </a:r>
                      <a:r>
                        <a:rPr lang="tr-TR" dirty="0" err="1" smtClean="0">
                          <a:latin typeface="+mj-lt"/>
                        </a:rPr>
                        <a:t>to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deaths</a:t>
                      </a:r>
                      <a:r>
                        <a:rPr lang="tr-TR" baseline="0" dirty="0" smtClean="0">
                          <a:latin typeface="+mj-lt"/>
                        </a:rPr>
                        <a:t> (</a:t>
                      </a:r>
                      <a:r>
                        <a:rPr lang="tr-TR" baseline="0" dirty="0" err="1" smtClean="0">
                          <a:latin typeface="+mj-lt"/>
                        </a:rPr>
                        <a:t>month</a:t>
                      </a:r>
                      <a:r>
                        <a:rPr lang="tr-TR" baseline="0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Number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alive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+mj-lt"/>
                        </a:rPr>
                        <a:t>d(t)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events</a:t>
                      </a:r>
                      <a:endParaRPr kumimoji="0" lang="tr-TR" sz="18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q(t)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p(t)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P(t)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0.167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0.833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0.833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0.250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0.750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0.625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0.333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0.667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0.417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1.000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0.000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0.000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899592" y="1916832"/>
            <a:ext cx="687983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>
                <a:latin typeface="+mj-lt"/>
              </a:rPr>
              <a:t>One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died</a:t>
            </a:r>
            <a:r>
              <a:rPr lang="tr-TR" dirty="0" smtClean="0">
                <a:latin typeface="+mj-lt"/>
              </a:rPr>
              <a:t> at 4 </a:t>
            </a:r>
            <a:r>
              <a:rPr lang="tr-TR" dirty="0" err="1" smtClean="0">
                <a:latin typeface="+mj-lt"/>
              </a:rPr>
              <a:t>months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and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one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was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lost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follow-up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before</a:t>
            </a:r>
            <a:r>
              <a:rPr lang="tr-TR" dirty="0" smtClean="0">
                <a:latin typeface="+mj-lt"/>
              </a:rPr>
              <a:t> 10 </a:t>
            </a:r>
            <a:r>
              <a:rPr lang="tr-TR" dirty="0" err="1" smtClean="0">
                <a:latin typeface="+mj-lt"/>
              </a:rPr>
              <a:t>months</a:t>
            </a:r>
            <a:r>
              <a:rPr lang="tr-TR" dirty="0" smtClean="0">
                <a:latin typeface="+mj-lt"/>
              </a:rPr>
              <a:t>; </a:t>
            </a:r>
          </a:p>
          <a:p>
            <a:r>
              <a:rPr lang="tr-TR" dirty="0" err="1" smtClean="0">
                <a:latin typeface="+mj-lt"/>
              </a:rPr>
              <a:t>Therefore</a:t>
            </a:r>
            <a:r>
              <a:rPr lang="tr-TR" dirty="0" smtClean="0">
                <a:latin typeface="+mj-lt"/>
              </a:rPr>
              <a:t>, 4 </a:t>
            </a:r>
            <a:r>
              <a:rPr lang="tr-TR" dirty="0" err="1" smtClean="0">
                <a:latin typeface="+mj-lt"/>
              </a:rPr>
              <a:t>were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known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alive</a:t>
            </a:r>
            <a:r>
              <a:rPr lang="tr-TR" dirty="0" smtClean="0">
                <a:latin typeface="+mj-lt"/>
              </a:rPr>
              <a:t> at 10 </a:t>
            </a:r>
            <a:r>
              <a:rPr lang="tr-TR" dirty="0" err="1" smtClean="0">
                <a:latin typeface="+mj-lt"/>
              </a:rPr>
              <a:t>months</a:t>
            </a:r>
            <a:r>
              <a:rPr lang="tr-TR" dirty="0" smtClean="0">
                <a:latin typeface="+mj-lt"/>
              </a:rPr>
              <a:t> </a:t>
            </a:r>
            <a:endParaRPr lang="tr-TR" dirty="0">
              <a:latin typeface="+mj-lt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2123728" y="2636912"/>
            <a:ext cx="576064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2051720" y="5805264"/>
            <a:ext cx="43059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 err="1" smtClean="0"/>
              <a:t>Another</a:t>
            </a:r>
            <a:r>
              <a:rPr lang="tr-TR" dirty="0" smtClean="0"/>
              <a:t> «</a:t>
            </a:r>
            <a:r>
              <a:rPr lang="tr-TR" dirty="0" err="1" smtClean="0"/>
              <a:t>lost</a:t>
            </a:r>
            <a:r>
              <a:rPr lang="tr-TR" dirty="0" smtClean="0"/>
              <a:t>» </a:t>
            </a:r>
            <a:r>
              <a:rPr lang="tr-TR" dirty="0" err="1" smtClean="0"/>
              <a:t>occured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24</a:t>
            </a:r>
            <a:r>
              <a:rPr lang="tr-TR" dirty="0" smtClean="0"/>
              <a:t> </a:t>
            </a:r>
            <a:r>
              <a:rPr lang="tr-TR" dirty="0" err="1" smtClean="0"/>
              <a:t>months</a:t>
            </a:r>
            <a:endParaRPr lang="tr-TR" dirty="0"/>
          </a:p>
        </p:txBody>
      </p:sp>
      <p:cxnSp>
        <p:nvCxnSpPr>
          <p:cNvPr id="10" name="Düz Ok Bağlayıcısı 9"/>
          <p:cNvCxnSpPr/>
          <p:nvPr/>
        </p:nvCxnSpPr>
        <p:spPr>
          <a:xfrm flipH="1" flipV="1">
            <a:off x="2276128" y="5013176"/>
            <a:ext cx="99972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6994886" y="5877272"/>
            <a:ext cx="2188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0.833 x 0.750 = 0.625</a:t>
            </a:r>
          </a:p>
          <a:p>
            <a:r>
              <a:rPr lang="tr-TR" dirty="0" smtClean="0">
                <a:solidFill>
                  <a:srgbClr val="C00000"/>
                </a:solidFill>
                <a:latin typeface="+mj-lt"/>
              </a:rPr>
              <a:t>0.625 x 0.667 = 0.417</a:t>
            </a:r>
            <a:endParaRPr lang="tr-TR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flipH="1" flipV="1">
            <a:off x="7524328" y="4293096"/>
            <a:ext cx="720080" cy="15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 flipH="1" flipV="1">
            <a:off x="7524328" y="4653136"/>
            <a:ext cx="720080" cy="12437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3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Measures</a:t>
            </a:r>
            <a:r>
              <a:rPr lang="tr-TR" dirty="0" smtClean="0"/>
              <a:t> of </a:t>
            </a:r>
            <a:r>
              <a:rPr lang="tr-TR" dirty="0" err="1" smtClean="0"/>
              <a:t>Prognosis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8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diagnosed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interested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prognosis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Prognosis</a:t>
            </a:r>
            <a:r>
              <a:rPr lang="tr-TR" dirty="0" smtClean="0"/>
              <a:t> is </a:t>
            </a:r>
            <a:r>
              <a:rPr lang="tr-TR" dirty="0" err="1" smtClean="0"/>
              <a:t>predicting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progress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measures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quantify</a:t>
            </a:r>
            <a:r>
              <a:rPr lang="tr-TR" dirty="0" smtClean="0"/>
              <a:t> </a:t>
            </a:r>
            <a:r>
              <a:rPr lang="tr-TR" dirty="0" err="1" smtClean="0"/>
              <a:t>prognosis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endParaRPr lang="tr-TR" dirty="0" smtClean="0"/>
          </a:p>
          <a:p>
            <a:pPr lvl="1"/>
            <a:r>
              <a:rPr lang="tr-TR" dirty="0" err="1" smtClean="0"/>
              <a:t>That</a:t>
            </a:r>
            <a:r>
              <a:rPr lang="tr-TR" dirty="0" smtClean="0"/>
              <a:t> is,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denominator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68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Clinical</a:t>
            </a:r>
            <a:r>
              <a:rPr lang="tr-TR" dirty="0"/>
              <a:t> Life </a:t>
            </a:r>
            <a:r>
              <a:rPr lang="tr-TR" dirty="0" err="1"/>
              <a:t>Tables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technique</a:t>
            </a:r>
            <a:r>
              <a:rPr lang="tr-TR" dirty="0" smtClean="0"/>
              <a:t> of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deal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«time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», </a:t>
            </a:r>
            <a:r>
              <a:rPr lang="tr-TR" dirty="0" err="1" smtClean="0"/>
              <a:t>e.g</a:t>
            </a:r>
            <a:r>
              <a:rPr lang="tr-TR" dirty="0" smtClean="0"/>
              <a:t>. 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can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chance</a:t>
            </a:r>
            <a:r>
              <a:rPr lang="tr-TR" dirty="0" smtClean="0"/>
              <a:t> of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being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diagnosed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beginning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treatment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can be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event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relaps</a:t>
            </a:r>
            <a:r>
              <a:rPr lang="tr-TR" dirty="0" smtClean="0"/>
              <a:t>, </a:t>
            </a:r>
            <a:r>
              <a:rPr lang="tr-TR" dirty="0" err="1" smtClean="0"/>
              <a:t>pregnancy</a:t>
            </a:r>
            <a:r>
              <a:rPr lang="tr-TR" dirty="0" smtClean="0"/>
              <a:t>, </a:t>
            </a:r>
            <a:r>
              <a:rPr lang="tr-TR" dirty="0" err="1" smtClean="0"/>
              <a:t>receiving</a:t>
            </a:r>
            <a:r>
              <a:rPr lang="tr-TR" dirty="0" smtClean="0"/>
              <a:t> organ </a:t>
            </a:r>
            <a:r>
              <a:rPr lang="tr-TR" dirty="0" err="1" smtClean="0"/>
              <a:t>transplant</a:t>
            </a:r>
            <a:r>
              <a:rPr lang="tr-TR" dirty="0" smtClean="0"/>
              <a:t>, </a:t>
            </a:r>
            <a:r>
              <a:rPr lang="tr-TR" dirty="0" err="1" smtClean="0"/>
              <a:t>failure</a:t>
            </a:r>
            <a:r>
              <a:rPr lang="tr-TR" dirty="0" smtClean="0"/>
              <a:t> of </a:t>
            </a:r>
            <a:r>
              <a:rPr lang="tr-TR" dirty="0" err="1" smtClean="0"/>
              <a:t>treatment</a:t>
            </a:r>
            <a:r>
              <a:rPr lang="tr-TR" dirty="0" smtClean="0"/>
              <a:t>, </a:t>
            </a:r>
            <a:r>
              <a:rPr lang="tr-TR" dirty="0" err="1" smtClean="0"/>
              <a:t>recovery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handles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 time of </a:t>
            </a:r>
            <a:r>
              <a:rPr lang="tr-TR" dirty="0" err="1" smtClean="0"/>
              <a:t>entry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 of </a:t>
            </a:r>
            <a:r>
              <a:rPr lang="tr-TR" dirty="0" err="1" smtClean="0"/>
              <a:t>withdrawal</a:t>
            </a:r>
            <a:r>
              <a:rPr lang="tr-TR" dirty="0" smtClean="0"/>
              <a:t> of </a:t>
            </a: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calculates</a:t>
            </a:r>
            <a:r>
              <a:rPr lang="tr-TR" dirty="0" smtClean="0"/>
              <a:t> </a:t>
            </a:r>
            <a:r>
              <a:rPr lang="tr-TR" dirty="0" err="1" smtClean="0"/>
              <a:t>cumulative</a:t>
            </a:r>
            <a:r>
              <a:rPr lang="tr-TR" dirty="0" smtClean="0"/>
              <a:t> </a:t>
            </a:r>
            <a:r>
              <a:rPr lang="tr-TR" dirty="0" err="1" smtClean="0"/>
              <a:t>event-free</a:t>
            </a:r>
            <a:r>
              <a:rPr lang="tr-TR" dirty="0" smtClean="0"/>
              <a:t> </a:t>
            </a:r>
            <a:r>
              <a:rPr lang="tr-TR" dirty="0" err="1" smtClean="0"/>
              <a:t>probabilities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generates</a:t>
            </a:r>
            <a:r>
              <a:rPr lang="tr-TR" dirty="0" smtClean="0"/>
              <a:t> a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curve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95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Expressing</a:t>
            </a:r>
            <a:r>
              <a:rPr lang="tr-TR" dirty="0" smtClean="0"/>
              <a:t> </a:t>
            </a:r>
            <a:r>
              <a:rPr lang="tr-TR" dirty="0" err="1" smtClean="0"/>
              <a:t>Prognosis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Case–</a:t>
            </a:r>
            <a:r>
              <a:rPr lang="tr-TR" dirty="0" err="1" smtClean="0"/>
              <a:t>fatality</a:t>
            </a:r>
            <a:r>
              <a:rPr lang="tr-TR" dirty="0" smtClean="0"/>
              <a:t> rate</a:t>
            </a:r>
          </a:p>
          <a:p>
            <a:r>
              <a:rPr lang="tr-TR" dirty="0" err="1" smtClean="0"/>
              <a:t>Five-year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 smtClean="0"/>
          </a:p>
          <a:p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rate</a:t>
            </a:r>
          </a:p>
          <a:p>
            <a:r>
              <a:rPr lang="tr-TR" dirty="0" err="1" smtClean="0"/>
              <a:t>Median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time</a:t>
            </a:r>
          </a:p>
          <a:p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time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1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Case </a:t>
            </a:r>
            <a:r>
              <a:rPr lang="tr-TR" dirty="0" err="1" smtClean="0"/>
              <a:t>fatality</a:t>
            </a:r>
            <a:r>
              <a:rPr lang="tr-TR" dirty="0" smtClean="0"/>
              <a:t> rate (CFR)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tr-TR" dirty="0" smtClean="0"/>
              </a:p>
              <a:p>
                <a:r>
                  <a:rPr lang="tr-TR" dirty="0" smtClean="0"/>
                  <a:t>CFR=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𝑜𝑓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𝑝𝑒𝑜𝑝𝑙𝑒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𝑤h𝑜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𝑑𝑖𝑒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𝑜𝑓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𝑑𝑖𝑠𝑒𝑎𝑠𝑒</m:t>
                        </m:r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𝑜𝑓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𝑝𝑒𝑜𝑝𝑙𝑒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𝑤h𝑜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h𝑎𝑣𝑒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𝑡h𝑒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𝑑𝑖𝑠𝑒𝑎𝑠𝑒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err="1" smtClean="0"/>
                  <a:t>Example</a:t>
                </a:r>
                <a:endParaRPr lang="tr-TR" dirty="0" smtClean="0"/>
              </a:p>
              <a:p>
                <a:pPr lvl="1"/>
                <a:r>
                  <a:rPr lang="tr-TR" dirty="0" smtClean="0">
                    <a:latin typeface="+mj-lt"/>
                  </a:rPr>
                  <a:t>200 </a:t>
                </a:r>
                <a:r>
                  <a:rPr lang="tr-TR" dirty="0" err="1" smtClean="0">
                    <a:latin typeface="+mj-lt"/>
                  </a:rPr>
                  <a:t>people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with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the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disease</a:t>
                </a:r>
                <a:endParaRPr lang="tr-TR" dirty="0" smtClean="0">
                  <a:latin typeface="+mj-lt"/>
                </a:endParaRPr>
              </a:p>
              <a:p>
                <a:pPr lvl="1"/>
                <a:r>
                  <a:rPr lang="tr-TR" dirty="0" smtClean="0">
                    <a:latin typeface="+mj-lt"/>
                  </a:rPr>
                  <a:t>20 </a:t>
                </a:r>
                <a:r>
                  <a:rPr lang="tr-TR" dirty="0" err="1" smtClean="0">
                    <a:latin typeface="+mj-lt"/>
                  </a:rPr>
                  <a:t>deaths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from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the</a:t>
                </a:r>
                <a:r>
                  <a:rPr lang="tr-TR" dirty="0" smtClean="0">
                    <a:latin typeface="+mj-lt"/>
                  </a:rPr>
                  <a:t> </a:t>
                </a:r>
                <a:r>
                  <a:rPr lang="tr-TR" dirty="0" err="1" smtClean="0">
                    <a:latin typeface="+mj-lt"/>
                  </a:rPr>
                  <a:t>disease</a:t>
                </a:r>
                <a:endParaRPr lang="tr-TR" dirty="0" smtClean="0">
                  <a:latin typeface="+mj-lt"/>
                </a:endParaRPr>
              </a:p>
              <a:p>
                <a:pPr lvl="1"/>
                <a:r>
                  <a:rPr lang="tr-TR" dirty="0" smtClean="0">
                    <a:latin typeface="+mj-lt"/>
                  </a:rPr>
                  <a:t>CFR= 20/200 x 100 = 10%</a:t>
                </a:r>
                <a:endParaRPr lang="tr-TR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6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smtClean="0"/>
                  <a:t>Five </a:t>
                </a:r>
                <a:r>
                  <a:rPr lang="tr-TR" dirty="0" err="1" smtClean="0"/>
                  <a:t>year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proportion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patients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who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are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alive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five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years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after</a:t>
                </a:r>
                <a:r>
                  <a:rPr lang="tr-TR" dirty="0" smtClean="0"/>
                  <a:t> </a:t>
                </a:r>
                <a:r>
                  <a:rPr lang="tr-TR" b="1" dirty="0" err="1" smtClean="0"/>
                  <a:t>diagnosis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b="0" dirty="0" smtClean="0"/>
                  <a:t> FYS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𝑜𝑓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𝑝𝑒𝑟𝑠𝑜𝑛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𝑤𝑖𝑡h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𝑠𝑝𝑒𝑐𝑖𝑓𝑖𝑒𝑑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𝑑𝑖𝑠𝑒𝑎𝑠𝑒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𝑠𝑢𝑟𝑣𝑖𝑣𝑖𝑛𝑔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𝑓𝑖𝑣𝑒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𝑦𝑒𝑎𝑟𝑠</m:t>
                        </m:r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𝑜𝑓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𝑝𝑒𝑟𝑠𝑜𝑛𝑠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𝑤𝑖𝑡h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𝑡h𝑒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𝑠𝑝𝑒𝑐𝑖𝑓𝑖𝑒𝑑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𝑑𝑖𝑠𝑒𝑎𝑠𝑒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 smtClean="0"/>
              </a:p>
              <a:p>
                <a:r>
                  <a:rPr lang="tr-TR" dirty="0" err="1" smtClean="0"/>
                  <a:t>Increased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five-year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cancer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patients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over</a:t>
                </a:r>
                <a:r>
                  <a:rPr lang="tr-TR" dirty="0" smtClean="0"/>
                  <a:t> time is </a:t>
                </a:r>
                <a:r>
                  <a:rPr lang="tr-TR" dirty="0" err="1" smtClean="0"/>
                  <a:t>generally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inferred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mean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cancer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treatment</a:t>
                </a:r>
                <a:r>
                  <a:rPr lang="tr-TR" dirty="0" smtClean="0"/>
                  <a:t> has </a:t>
                </a:r>
                <a:r>
                  <a:rPr lang="tr-TR" dirty="0" err="1" smtClean="0"/>
                  <a:t>improved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fewer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patients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die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cancer</a:t>
                </a:r>
                <a:endParaRPr lang="tr-TR" dirty="0" smtClean="0"/>
              </a:p>
              <a:p>
                <a:r>
                  <a:rPr lang="tr-TR" dirty="0" err="1" smtClean="0"/>
                  <a:t>Increased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five-year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however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may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also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reflect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diagnosing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early-stage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cancer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finding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people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who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would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never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have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become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symptomatic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their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cancer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944" r="-593" b="-11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7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Five-year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in </a:t>
            </a:r>
            <a:r>
              <a:rPr lang="tr-TR" dirty="0" err="1" smtClean="0"/>
              <a:t>screened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619672" y="2852936"/>
            <a:ext cx="56886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5004048" y="2492896"/>
            <a:ext cx="0" cy="10081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V="1">
            <a:off x="1835696" y="28805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ağ Ayraç 19"/>
          <p:cNvSpPr/>
          <p:nvPr/>
        </p:nvSpPr>
        <p:spPr>
          <a:xfrm rot="16200000" flipH="1">
            <a:off x="2967882" y="1820372"/>
            <a:ext cx="543947" cy="2664296"/>
          </a:xfrm>
          <a:prstGeom prst="rightBrace">
            <a:avLst>
              <a:gd name="adj1" fmla="val 28775"/>
              <a:gd name="adj2" fmla="val 487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4" y="2880546"/>
            <a:ext cx="2676376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Düz Ok Bağlayıcısı 24"/>
          <p:cNvCxnSpPr/>
          <p:nvPr/>
        </p:nvCxnSpPr>
        <p:spPr>
          <a:xfrm flipV="1">
            <a:off x="7302843" y="28805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1115616" y="334711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Disease</a:t>
            </a:r>
            <a:r>
              <a:rPr lang="tr-TR" sz="1400" dirty="0" smtClean="0"/>
              <a:t> </a:t>
            </a:r>
            <a:r>
              <a:rPr lang="tr-TR" sz="1400" dirty="0" err="1" smtClean="0"/>
              <a:t>onset</a:t>
            </a:r>
            <a:endParaRPr lang="tr-TR" sz="14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2626642" y="3424494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preclinical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4443638" y="350100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diagnosis</a:t>
            </a:r>
            <a:endParaRPr lang="tr-TR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5652120" y="336458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clinical</a:t>
            </a:r>
            <a:endParaRPr lang="tr-TR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6932239" y="3423234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death</a:t>
            </a:r>
            <a:endParaRPr lang="tr-TR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1518718" y="2452246"/>
            <a:ext cx="65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2005</a:t>
            </a:r>
            <a:endParaRPr lang="tr-TR" dirty="0"/>
          </a:p>
        </p:txBody>
      </p:sp>
      <p:sp>
        <p:nvSpPr>
          <p:cNvPr id="1024" name="Metin kutusu 1023"/>
          <p:cNvSpPr txBox="1"/>
          <p:nvPr/>
        </p:nvSpPr>
        <p:spPr>
          <a:xfrm>
            <a:off x="4644590" y="212356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2011</a:t>
            </a:r>
            <a:endParaRPr lang="tr-TR" dirty="0"/>
          </a:p>
        </p:txBody>
      </p:sp>
      <p:sp>
        <p:nvSpPr>
          <p:cNvPr id="1025" name="Metin kutusu 1024"/>
          <p:cNvSpPr txBox="1"/>
          <p:nvPr/>
        </p:nvSpPr>
        <p:spPr>
          <a:xfrm>
            <a:off x="7060670" y="2380238"/>
            <a:ext cx="599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2015</a:t>
            </a:r>
            <a:endParaRPr lang="tr-TR" dirty="0"/>
          </a:p>
        </p:txBody>
      </p:sp>
      <p:cxnSp>
        <p:nvCxnSpPr>
          <p:cNvPr id="35" name="Düz Bağlayıcı 34"/>
          <p:cNvCxnSpPr/>
          <p:nvPr/>
        </p:nvCxnSpPr>
        <p:spPr>
          <a:xfrm>
            <a:off x="1671863" y="4869160"/>
            <a:ext cx="56886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 flipV="1">
            <a:off x="185713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4139952" y="4365104"/>
            <a:ext cx="0" cy="10081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65" y="4881929"/>
            <a:ext cx="2676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10" y="4886889"/>
            <a:ext cx="2676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Düz Ok Bağlayıcısı 39"/>
          <p:cNvCxnSpPr/>
          <p:nvPr/>
        </p:nvCxnSpPr>
        <p:spPr>
          <a:xfrm flipV="1">
            <a:off x="7362335" y="488688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1554512" y="4464178"/>
            <a:ext cx="65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2005</a:t>
            </a:r>
            <a:endParaRPr lang="tr-TR" dirty="0"/>
          </a:p>
        </p:txBody>
      </p:sp>
      <p:sp>
        <p:nvSpPr>
          <p:cNvPr id="42" name="Metin kutusu 41"/>
          <p:cNvSpPr txBox="1"/>
          <p:nvPr/>
        </p:nvSpPr>
        <p:spPr>
          <a:xfrm>
            <a:off x="7008478" y="4430497"/>
            <a:ext cx="599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2015</a:t>
            </a:r>
            <a:endParaRPr lang="tr-TR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1233837" y="534681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Disease</a:t>
            </a:r>
            <a:r>
              <a:rPr lang="tr-TR" sz="1400" dirty="0" smtClean="0"/>
              <a:t> </a:t>
            </a:r>
            <a:r>
              <a:rPr lang="tr-TR" sz="1400" dirty="0" err="1" smtClean="0"/>
              <a:t>onset</a:t>
            </a:r>
            <a:endParaRPr lang="tr-TR" sz="1400" dirty="0"/>
          </a:p>
        </p:txBody>
      </p:sp>
      <p:sp>
        <p:nvSpPr>
          <p:cNvPr id="44" name="Metin kutusu 43"/>
          <p:cNvSpPr txBox="1"/>
          <p:nvPr/>
        </p:nvSpPr>
        <p:spPr>
          <a:xfrm>
            <a:off x="2637265" y="5301208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preclinical</a:t>
            </a:r>
            <a:endParaRPr lang="tr-TR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5564458" y="528525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clinical</a:t>
            </a:r>
            <a:endParaRPr lang="tr-TR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7097482" y="53426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death</a:t>
            </a:r>
            <a:endParaRPr lang="tr-TR" dirty="0"/>
          </a:p>
        </p:txBody>
      </p:sp>
      <p:sp>
        <p:nvSpPr>
          <p:cNvPr id="47" name="Metin kutusu 46"/>
          <p:cNvSpPr txBox="1"/>
          <p:nvPr/>
        </p:nvSpPr>
        <p:spPr>
          <a:xfrm>
            <a:off x="3886033" y="3984365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2009</a:t>
            </a:r>
            <a:endParaRPr lang="tr-TR" dirty="0"/>
          </a:p>
        </p:txBody>
      </p:sp>
      <p:sp>
        <p:nvSpPr>
          <p:cNvPr id="1029" name="Metin kutusu 1028"/>
          <p:cNvSpPr txBox="1"/>
          <p:nvPr/>
        </p:nvSpPr>
        <p:spPr>
          <a:xfrm>
            <a:off x="3608184" y="5527358"/>
            <a:ext cx="1670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screening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030" name="Metin kutusu 1029"/>
          <p:cNvSpPr txBox="1"/>
          <p:nvPr/>
        </p:nvSpPr>
        <p:spPr>
          <a:xfrm>
            <a:off x="2626642" y="6181702"/>
            <a:ext cx="4222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Did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these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patients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survive</a:t>
            </a:r>
            <a:r>
              <a:rPr lang="tr-TR" b="1" dirty="0" smtClean="0">
                <a:solidFill>
                  <a:srgbClr val="C00000"/>
                </a:solidFill>
              </a:rPr>
              <a:t>  </a:t>
            </a:r>
            <a:r>
              <a:rPr lang="tr-TR" b="1" dirty="0" err="1" smtClean="0">
                <a:solidFill>
                  <a:srgbClr val="C00000"/>
                </a:solidFill>
              </a:rPr>
              <a:t>five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years</a:t>
            </a:r>
            <a:r>
              <a:rPr lang="tr-TR" b="1" dirty="0" smtClean="0">
                <a:solidFill>
                  <a:srgbClr val="C00000"/>
                </a:solidFill>
              </a:rPr>
              <a:t>?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Five-year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in </a:t>
            </a:r>
            <a:r>
              <a:rPr lang="tr-TR" dirty="0" err="1" smtClean="0"/>
              <a:t>screened</a:t>
            </a:r>
            <a:r>
              <a:rPr lang="tr-TR" dirty="0" smtClean="0"/>
              <a:t> 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619672" y="2852936"/>
            <a:ext cx="56886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5004048" y="2492896"/>
            <a:ext cx="0" cy="19712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V="1">
            <a:off x="1835696" y="28805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ağ Ayraç 19"/>
          <p:cNvSpPr/>
          <p:nvPr/>
        </p:nvSpPr>
        <p:spPr>
          <a:xfrm rot="16200000" flipH="1">
            <a:off x="2967882" y="1820372"/>
            <a:ext cx="543947" cy="2664296"/>
          </a:xfrm>
          <a:prstGeom prst="rightBrace">
            <a:avLst>
              <a:gd name="adj1" fmla="val 28775"/>
              <a:gd name="adj2" fmla="val 487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4" y="2880546"/>
            <a:ext cx="2676376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Düz Ok Bağlayıcısı 24"/>
          <p:cNvCxnSpPr/>
          <p:nvPr/>
        </p:nvCxnSpPr>
        <p:spPr>
          <a:xfrm flipV="1">
            <a:off x="7302843" y="288054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1115616" y="334711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Disease</a:t>
            </a:r>
            <a:r>
              <a:rPr lang="tr-TR" sz="1400" dirty="0" smtClean="0"/>
              <a:t> </a:t>
            </a:r>
            <a:r>
              <a:rPr lang="tr-TR" sz="1400" dirty="0" err="1" smtClean="0"/>
              <a:t>onset</a:t>
            </a:r>
            <a:endParaRPr lang="tr-TR" sz="14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2626642" y="3424494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preclinical</a:t>
            </a:r>
            <a:endParaRPr lang="tr-TR" dirty="0"/>
          </a:p>
        </p:txBody>
      </p:sp>
      <p:sp>
        <p:nvSpPr>
          <p:cNvPr id="28" name="Metin kutusu 27"/>
          <p:cNvSpPr txBox="1"/>
          <p:nvPr/>
        </p:nvSpPr>
        <p:spPr>
          <a:xfrm>
            <a:off x="4443638" y="350100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diagnosis</a:t>
            </a:r>
            <a:endParaRPr lang="tr-TR" dirty="0"/>
          </a:p>
        </p:txBody>
      </p:sp>
      <p:sp>
        <p:nvSpPr>
          <p:cNvPr id="29" name="Metin kutusu 28"/>
          <p:cNvSpPr txBox="1"/>
          <p:nvPr/>
        </p:nvSpPr>
        <p:spPr>
          <a:xfrm>
            <a:off x="5652120" y="336458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clinical</a:t>
            </a:r>
            <a:endParaRPr lang="tr-TR" dirty="0"/>
          </a:p>
        </p:txBody>
      </p:sp>
      <p:sp>
        <p:nvSpPr>
          <p:cNvPr id="30" name="Metin kutusu 29"/>
          <p:cNvSpPr txBox="1"/>
          <p:nvPr/>
        </p:nvSpPr>
        <p:spPr>
          <a:xfrm>
            <a:off x="6932239" y="3423234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death</a:t>
            </a:r>
            <a:endParaRPr lang="tr-TR" dirty="0"/>
          </a:p>
        </p:txBody>
      </p:sp>
      <p:sp>
        <p:nvSpPr>
          <p:cNvPr id="31" name="Metin kutusu 30"/>
          <p:cNvSpPr txBox="1"/>
          <p:nvPr/>
        </p:nvSpPr>
        <p:spPr>
          <a:xfrm>
            <a:off x="1518718" y="2452246"/>
            <a:ext cx="65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2005</a:t>
            </a:r>
            <a:endParaRPr lang="tr-TR" dirty="0"/>
          </a:p>
        </p:txBody>
      </p:sp>
      <p:sp>
        <p:nvSpPr>
          <p:cNvPr id="1024" name="Metin kutusu 1023"/>
          <p:cNvSpPr txBox="1"/>
          <p:nvPr/>
        </p:nvSpPr>
        <p:spPr>
          <a:xfrm>
            <a:off x="4644590" y="212356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2011</a:t>
            </a:r>
            <a:endParaRPr lang="tr-TR" dirty="0"/>
          </a:p>
        </p:txBody>
      </p:sp>
      <p:sp>
        <p:nvSpPr>
          <p:cNvPr id="1025" name="Metin kutusu 1024"/>
          <p:cNvSpPr txBox="1"/>
          <p:nvPr/>
        </p:nvSpPr>
        <p:spPr>
          <a:xfrm>
            <a:off x="7060670" y="2380238"/>
            <a:ext cx="599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2015</a:t>
            </a:r>
            <a:endParaRPr lang="tr-TR" dirty="0"/>
          </a:p>
        </p:txBody>
      </p:sp>
      <p:cxnSp>
        <p:nvCxnSpPr>
          <p:cNvPr id="35" name="Düz Bağlayıcı 34"/>
          <p:cNvCxnSpPr/>
          <p:nvPr/>
        </p:nvCxnSpPr>
        <p:spPr>
          <a:xfrm>
            <a:off x="1671863" y="4869160"/>
            <a:ext cx="56886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 flipV="1">
            <a:off x="185713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4139952" y="4365104"/>
            <a:ext cx="0" cy="10081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65" y="4881929"/>
            <a:ext cx="2676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10" y="4886889"/>
            <a:ext cx="26765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Düz Ok Bağlayıcısı 39"/>
          <p:cNvCxnSpPr/>
          <p:nvPr/>
        </p:nvCxnSpPr>
        <p:spPr>
          <a:xfrm flipV="1">
            <a:off x="7362335" y="4886889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1554512" y="4464178"/>
            <a:ext cx="65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2005</a:t>
            </a:r>
            <a:endParaRPr lang="tr-TR" dirty="0"/>
          </a:p>
        </p:txBody>
      </p:sp>
      <p:sp>
        <p:nvSpPr>
          <p:cNvPr id="42" name="Metin kutusu 41"/>
          <p:cNvSpPr txBox="1"/>
          <p:nvPr/>
        </p:nvSpPr>
        <p:spPr>
          <a:xfrm>
            <a:off x="7008478" y="4430497"/>
            <a:ext cx="599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2015</a:t>
            </a:r>
            <a:endParaRPr lang="tr-TR" dirty="0"/>
          </a:p>
        </p:txBody>
      </p:sp>
      <p:sp>
        <p:nvSpPr>
          <p:cNvPr id="43" name="Metin kutusu 42"/>
          <p:cNvSpPr txBox="1"/>
          <p:nvPr/>
        </p:nvSpPr>
        <p:spPr>
          <a:xfrm>
            <a:off x="1233837" y="534681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Disease</a:t>
            </a:r>
            <a:r>
              <a:rPr lang="tr-TR" sz="1400" dirty="0" smtClean="0"/>
              <a:t> </a:t>
            </a:r>
            <a:r>
              <a:rPr lang="tr-TR" sz="1400" dirty="0" err="1" smtClean="0"/>
              <a:t>onset</a:t>
            </a:r>
            <a:endParaRPr lang="tr-TR" sz="1400" dirty="0"/>
          </a:p>
        </p:txBody>
      </p:sp>
      <p:sp>
        <p:nvSpPr>
          <p:cNvPr id="44" name="Metin kutusu 43"/>
          <p:cNvSpPr txBox="1"/>
          <p:nvPr/>
        </p:nvSpPr>
        <p:spPr>
          <a:xfrm>
            <a:off x="2637265" y="5301208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preclinical</a:t>
            </a:r>
            <a:endParaRPr lang="tr-TR" dirty="0"/>
          </a:p>
        </p:txBody>
      </p:sp>
      <p:sp>
        <p:nvSpPr>
          <p:cNvPr id="45" name="Metin kutusu 44"/>
          <p:cNvSpPr txBox="1"/>
          <p:nvPr/>
        </p:nvSpPr>
        <p:spPr>
          <a:xfrm>
            <a:off x="5564458" y="528525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clinical</a:t>
            </a:r>
            <a:endParaRPr lang="tr-TR" dirty="0"/>
          </a:p>
        </p:txBody>
      </p:sp>
      <p:sp>
        <p:nvSpPr>
          <p:cNvPr id="46" name="Metin kutusu 45"/>
          <p:cNvSpPr txBox="1"/>
          <p:nvPr/>
        </p:nvSpPr>
        <p:spPr>
          <a:xfrm>
            <a:off x="7097482" y="53426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death</a:t>
            </a:r>
            <a:endParaRPr lang="tr-TR" dirty="0"/>
          </a:p>
        </p:txBody>
      </p:sp>
      <p:sp>
        <p:nvSpPr>
          <p:cNvPr id="47" name="Metin kutusu 46"/>
          <p:cNvSpPr txBox="1"/>
          <p:nvPr/>
        </p:nvSpPr>
        <p:spPr>
          <a:xfrm>
            <a:off x="3891438" y="3995772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2009</a:t>
            </a:r>
            <a:endParaRPr lang="tr-TR" dirty="0"/>
          </a:p>
        </p:txBody>
      </p:sp>
      <p:sp>
        <p:nvSpPr>
          <p:cNvPr id="1029" name="Metin kutusu 1028"/>
          <p:cNvSpPr txBox="1"/>
          <p:nvPr/>
        </p:nvSpPr>
        <p:spPr>
          <a:xfrm>
            <a:off x="3608184" y="5527358"/>
            <a:ext cx="1670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screening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1030" name="Metin kutusu 1029"/>
          <p:cNvSpPr txBox="1"/>
          <p:nvPr/>
        </p:nvSpPr>
        <p:spPr>
          <a:xfrm>
            <a:off x="1169695" y="6135599"/>
            <a:ext cx="667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Sometimes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early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detection</a:t>
            </a:r>
            <a:r>
              <a:rPr lang="tr-TR" b="1" dirty="0" smtClean="0">
                <a:solidFill>
                  <a:srgbClr val="C00000"/>
                </a:solidFill>
              </a:rPr>
              <a:t> is </a:t>
            </a:r>
            <a:r>
              <a:rPr lang="tr-TR" b="1" dirty="0" err="1" smtClean="0">
                <a:solidFill>
                  <a:srgbClr val="C00000"/>
                </a:solidFill>
              </a:rPr>
              <a:t>ineffective</a:t>
            </a:r>
            <a:r>
              <a:rPr lang="tr-TR" b="1" dirty="0" smtClean="0">
                <a:solidFill>
                  <a:srgbClr val="C00000"/>
                </a:solidFill>
              </a:rPr>
              <a:t> in </a:t>
            </a:r>
            <a:r>
              <a:rPr lang="tr-TR" b="1" dirty="0" err="1" smtClean="0">
                <a:solidFill>
                  <a:srgbClr val="C00000"/>
                </a:solidFill>
              </a:rPr>
              <a:t>preventing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death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Sol Sağ Ok 6"/>
          <p:cNvSpPr/>
          <p:nvPr/>
        </p:nvSpPr>
        <p:spPr>
          <a:xfrm>
            <a:off x="4222824" y="4338164"/>
            <a:ext cx="704856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4149644" y="4522830"/>
            <a:ext cx="1182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Lead</a:t>
            </a:r>
            <a:r>
              <a:rPr lang="tr-TR" dirty="0" smtClean="0"/>
              <a:t> time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6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Lead</a:t>
            </a:r>
            <a:r>
              <a:rPr lang="tr-TR" dirty="0" smtClean="0"/>
              <a:t> Time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Lead</a:t>
            </a:r>
            <a:r>
              <a:rPr lang="tr-TR" dirty="0" smtClean="0"/>
              <a:t> time is </a:t>
            </a:r>
            <a:r>
              <a:rPr lang="tr-TR" dirty="0" err="1" smtClean="0"/>
              <a:t>the</a:t>
            </a:r>
            <a:r>
              <a:rPr lang="tr-TR" dirty="0" smtClean="0"/>
              <a:t> time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detection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 of </a:t>
            </a:r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usual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Lead</a:t>
            </a:r>
            <a:r>
              <a:rPr lang="tr-TR" dirty="0" smtClean="0"/>
              <a:t> time </a:t>
            </a:r>
            <a:r>
              <a:rPr lang="tr-TR" dirty="0" err="1" smtClean="0"/>
              <a:t>bias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account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time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calculating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8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dirty="0" err="1" smtClean="0"/>
              <a:t>Median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Time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tr-TR" dirty="0" err="1" smtClean="0"/>
              <a:t>Median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time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 of time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survives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623705" y="5589240"/>
            <a:ext cx="46044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V="1">
            <a:off x="1623705" y="3140968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827584" y="317232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100%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871666" y="418043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50%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895622" y="540457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0%</a:t>
            </a:r>
            <a:endParaRPr lang="tr-TR" dirty="0"/>
          </a:p>
        </p:txBody>
      </p:sp>
      <p:sp>
        <p:nvSpPr>
          <p:cNvPr id="13" name="Yay 12"/>
          <p:cNvSpPr/>
          <p:nvPr/>
        </p:nvSpPr>
        <p:spPr>
          <a:xfrm flipH="1" flipV="1">
            <a:off x="1763688" y="2067611"/>
            <a:ext cx="7920880" cy="3336961"/>
          </a:xfrm>
          <a:prstGeom prst="arc">
            <a:avLst>
              <a:gd name="adj1" fmla="val 16219048"/>
              <a:gd name="adj2" fmla="val 12342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/>
          <p:nvPr/>
        </p:nvCxnSpPr>
        <p:spPr>
          <a:xfrm>
            <a:off x="1623705" y="4365104"/>
            <a:ext cx="3560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1979712" y="436510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1523608" y="5773906"/>
            <a:ext cx="408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0    1     2      3      4     5     6                  </a:t>
            </a:r>
            <a:r>
              <a:rPr lang="tr-TR" dirty="0" err="1" smtClean="0">
                <a:latin typeface="+mj-lt"/>
              </a:rPr>
              <a:t>years</a:t>
            </a:r>
            <a:endParaRPr lang="tr-TR" dirty="0">
              <a:latin typeface="+mj-lt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827584" y="2771636"/>
            <a:ext cx="1906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Percent</a:t>
            </a:r>
            <a:r>
              <a:rPr lang="tr-TR" dirty="0" smtClean="0"/>
              <a:t> </a:t>
            </a:r>
            <a:r>
              <a:rPr lang="tr-TR" dirty="0" err="1" smtClean="0"/>
              <a:t>surviving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45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Rate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rate is an </a:t>
            </a:r>
            <a:r>
              <a:rPr lang="tr-TR" dirty="0" err="1" smtClean="0"/>
              <a:t>estimate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(</a:t>
            </a:r>
            <a:r>
              <a:rPr lang="tr-TR" dirty="0" err="1" smtClean="0"/>
              <a:t>cumulative</a:t>
            </a:r>
            <a:r>
              <a:rPr lang="tr-TR" dirty="0" smtClean="0"/>
              <a:t>)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surviving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Cumulative</a:t>
            </a:r>
            <a:r>
              <a:rPr lang="tr-TR" dirty="0" smtClean="0"/>
              <a:t>)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surviving</a:t>
            </a:r>
            <a:r>
              <a:rPr lang="tr-TR" dirty="0" smtClean="0"/>
              <a:t> can be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r>
              <a:rPr lang="tr-TR" dirty="0" smtClean="0"/>
              <a:t> of </a:t>
            </a:r>
            <a:r>
              <a:rPr lang="tr-TR" dirty="0" err="1" smtClean="0"/>
              <a:t>clinical</a:t>
            </a:r>
            <a:r>
              <a:rPr lang="tr-TR" dirty="0" smtClean="0"/>
              <a:t> life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Kaplan-</a:t>
            </a:r>
            <a:r>
              <a:rPr lang="tr-TR" dirty="0" err="1" smtClean="0"/>
              <a:t>Meier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4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Issuses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Deaths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of </a:t>
            </a:r>
            <a:r>
              <a:rPr lang="tr-TR" dirty="0" err="1" smtClean="0"/>
              <a:t>interest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excluded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calculation</a:t>
            </a:r>
            <a:r>
              <a:rPr lang="tr-TR" dirty="0" smtClean="0"/>
              <a:t>  of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endParaRPr lang="tr-TR" dirty="0" smtClean="0"/>
          </a:p>
          <a:p>
            <a:r>
              <a:rPr lang="tr-TR" dirty="0" smtClean="0"/>
              <a:t>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underestimated</a:t>
            </a:r>
            <a:r>
              <a:rPr lang="tr-TR" dirty="0" smtClean="0"/>
              <a:t> (</a:t>
            </a:r>
            <a:r>
              <a:rPr lang="tr-TR" dirty="0" err="1" smtClean="0"/>
              <a:t>lower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adjust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removing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 smtClean="0"/>
              <a:t> (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Rate)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9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Survival</a:t>
            </a:r>
            <a:r>
              <a:rPr lang="tr-TR" dirty="0" smtClean="0"/>
              <a:t> Rate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tr-TR" dirty="0" smtClean="0"/>
                  <a:t>Relative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rate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ratio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observed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rate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expected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rate</a:t>
                </a:r>
              </a:p>
              <a:p>
                <a:r>
                  <a:rPr lang="tr-TR" dirty="0" smtClean="0"/>
                  <a:t>RSR=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/>
                          </a:rPr>
                          <m:t>𝑂𝑏𝑠𝑒𝑟𝑣𝑒𝑑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𝑠𝑢𝑟𝑣𝑖𝑣𝑎𝑙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𝑟𝑎𝑡𝑒</m:t>
                        </m:r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𝐸𝑥𝑝𝑒𝑐𝑡𝑒𝑑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𝑠𝑢𝑟𝑣𝑖𝑣𝑎𝑙</m:t>
                        </m:r>
                        <m:r>
                          <a:rPr lang="tr-TR" b="0" i="1" smtClean="0">
                            <a:latin typeface="Cambria Math"/>
                          </a:rPr>
                          <m:t> </m:t>
                        </m:r>
                        <m:r>
                          <a:rPr lang="tr-TR" b="0" i="1" smtClean="0">
                            <a:latin typeface="Cambria Math"/>
                          </a:rPr>
                          <m:t>𝑟𝑎𝑡𝑒</m:t>
                        </m:r>
                      </m:den>
                    </m:f>
                  </m:oMath>
                </a14:m>
                <a:r>
                  <a:rPr lang="tr-TR" dirty="0" smtClean="0"/>
                  <a:t> x 100</a:t>
                </a:r>
              </a:p>
              <a:p>
                <a:r>
                  <a:rPr lang="tr-TR" dirty="0" err="1" smtClean="0"/>
                  <a:t>It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compares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in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study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group</a:t>
                </a:r>
                <a:r>
                  <a:rPr lang="tr-TR" dirty="0" smtClean="0"/>
                  <a:t> (</a:t>
                </a:r>
                <a:r>
                  <a:rPr lang="tr-TR" dirty="0" err="1" smtClean="0"/>
                  <a:t>e.g.cancer</a:t>
                </a:r>
                <a:r>
                  <a:rPr lang="tr-TR" dirty="0" smtClean="0"/>
                  <a:t>)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of a </a:t>
                </a:r>
                <a:r>
                  <a:rPr lang="tr-TR" dirty="0" err="1" smtClean="0"/>
                  <a:t>comparable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group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without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disease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interest</a:t>
                </a:r>
                <a:r>
                  <a:rPr lang="tr-TR" dirty="0" smtClean="0"/>
                  <a:t> </a:t>
                </a:r>
              </a:p>
              <a:p>
                <a:r>
                  <a:rPr lang="tr-TR" dirty="0" err="1" smtClean="0"/>
                  <a:t>It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removes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observed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effect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deaths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all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other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causes</a:t>
                </a:r>
                <a:endParaRPr lang="tr-TR" dirty="0" smtClean="0"/>
              </a:p>
              <a:p>
                <a:r>
                  <a:rPr lang="tr-TR" dirty="0" err="1" smtClean="0"/>
                  <a:t>Comparison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group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could</a:t>
                </a:r>
                <a:r>
                  <a:rPr lang="tr-TR" dirty="0" smtClean="0"/>
                  <a:t> be </a:t>
                </a:r>
                <a:r>
                  <a:rPr lang="tr-TR" dirty="0" err="1" smtClean="0"/>
                  <a:t>persons</a:t>
                </a:r>
                <a:r>
                  <a:rPr lang="tr-TR" dirty="0" smtClean="0"/>
                  <a:t> in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general </a:t>
                </a:r>
                <a:r>
                  <a:rPr lang="tr-TR" dirty="0" err="1" smtClean="0"/>
                  <a:t>population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similar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patient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group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with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respect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age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sex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race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calendar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year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observation</a:t>
                </a:r>
                <a:r>
                  <a:rPr lang="tr-TR" dirty="0" smtClean="0"/>
                  <a:t>. People </a:t>
                </a:r>
                <a:r>
                  <a:rPr lang="tr-TR" dirty="0" err="1" smtClean="0"/>
                  <a:t>must</a:t>
                </a:r>
                <a:r>
                  <a:rPr lang="tr-TR" dirty="0" smtClean="0"/>
                  <a:t> be </a:t>
                </a:r>
                <a:r>
                  <a:rPr lang="tr-TR" dirty="0" err="1" smtClean="0"/>
                  <a:t>free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disease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interest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such</a:t>
                </a:r>
                <a:r>
                  <a:rPr lang="tr-TR" dirty="0" smtClean="0"/>
                  <a:t> as </a:t>
                </a:r>
                <a:r>
                  <a:rPr lang="tr-TR" dirty="0" err="1" smtClean="0"/>
                  <a:t>free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cancer</a:t>
                </a:r>
                <a:endParaRPr lang="tr-TR" dirty="0" smtClean="0"/>
              </a:p>
              <a:p>
                <a:r>
                  <a:rPr lang="tr-TR" dirty="0" err="1" smtClean="0"/>
                  <a:t>Its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value</a:t>
                </a:r>
                <a:r>
                  <a:rPr lang="tr-TR" dirty="0" smtClean="0"/>
                  <a:t> can be </a:t>
                </a:r>
                <a:r>
                  <a:rPr lang="tr-TR" dirty="0" err="1" smtClean="0"/>
                  <a:t>above</a:t>
                </a:r>
                <a:r>
                  <a:rPr lang="tr-TR" dirty="0" smtClean="0"/>
                  <a:t> </a:t>
                </a:r>
                <a:r>
                  <a:rPr lang="tr-TR" dirty="0" smtClean="0">
                    <a:latin typeface="+mj-lt"/>
                  </a:rPr>
                  <a:t>100%</a:t>
                </a:r>
                <a:r>
                  <a:rPr lang="tr-TR" dirty="0" smtClean="0"/>
                  <a:t>.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time </a:t>
                </a:r>
                <a:r>
                  <a:rPr lang="tr-TR" dirty="0" err="1" smtClean="0"/>
                  <a:t>observed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better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expected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survival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from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general </a:t>
                </a:r>
                <a:r>
                  <a:rPr lang="tr-TR" dirty="0" err="1" smtClean="0"/>
                  <a:t>population</a:t>
                </a:r>
                <a:r>
                  <a:rPr lang="tr-TR" dirty="0" smtClean="0"/>
                  <a:t>. (</a:t>
                </a:r>
                <a:r>
                  <a:rPr lang="tr-TR" dirty="0" err="1" smtClean="0"/>
                  <a:t>e.g</a:t>
                </a:r>
                <a:r>
                  <a:rPr lang="tr-TR" dirty="0" smtClean="0"/>
                  <a:t>. </a:t>
                </a:r>
                <a:r>
                  <a:rPr lang="tr-TR" dirty="0" err="1"/>
                  <a:t>d</a:t>
                </a:r>
                <a:r>
                  <a:rPr lang="tr-TR" dirty="0" err="1" smtClean="0"/>
                  <a:t>iabetes</a:t>
                </a:r>
                <a:r>
                  <a:rPr lang="tr-TR" dirty="0" smtClean="0"/>
                  <a:t>)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2222" r="-741" b="-23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7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 </a:t>
            </a:r>
            <a:r>
              <a:rPr lang="tr-TR" sz="2000" dirty="0" err="1" smtClean="0"/>
              <a:t>group</a:t>
            </a:r>
            <a:r>
              <a:rPr lang="tr-TR" sz="2000" dirty="0" smtClean="0"/>
              <a:t> of </a:t>
            </a:r>
            <a:r>
              <a:rPr lang="tr-TR" sz="2000" dirty="0" smtClean="0">
                <a:latin typeface="+mj-lt"/>
              </a:rPr>
              <a:t>200</a:t>
            </a:r>
            <a:r>
              <a:rPr lang="tr-TR" sz="2000" dirty="0" smtClean="0"/>
              <a:t> </a:t>
            </a:r>
            <a:r>
              <a:rPr lang="tr-TR" sz="2000" dirty="0" err="1" smtClean="0"/>
              <a:t>subjects</a:t>
            </a:r>
            <a:r>
              <a:rPr lang="tr-TR" sz="2000" dirty="0" smtClean="0"/>
              <a:t> </a:t>
            </a:r>
            <a:r>
              <a:rPr lang="tr-TR" sz="2000" dirty="0" err="1" smtClean="0"/>
              <a:t>were</a:t>
            </a:r>
            <a:r>
              <a:rPr lang="tr-TR" sz="2000" dirty="0" smtClean="0"/>
              <a:t> </a:t>
            </a:r>
            <a:r>
              <a:rPr lang="tr-TR" sz="2000" dirty="0" err="1" smtClean="0"/>
              <a:t>followed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three</a:t>
            </a:r>
            <a:r>
              <a:rPr lang="tr-TR" sz="2000" dirty="0" smtClean="0"/>
              <a:t> </a:t>
            </a:r>
            <a:r>
              <a:rPr lang="tr-TR" sz="2000" dirty="0" err="1" smtClean="0"/>
              <a:t>years</a:t>
            </a:r>
            <a:endParaRPr lang="tr-TR" sz="2000" dirty="0" smtClean="0"/>
          </a:p>
          <a:p>
            <a:r>
              <a:rPr lang="tr-TR" sz="2000" dirty="0" err="1" smtClean="0"/>
              <a:t>Deaths</a:t>
            </a:r>
            <a:r>
              <a:rPr lang="tr-TR" sz="2000" dirty="0" smtClean="0"/>
              <a:t>(</a:t>
            </a:r>
            <a:r>
              <a:rPr lang="tr-TR" sz="2000" dirty="0" err="1" smtClean="0"/>
              <a:t>events</a:t>
            </a:r>
            <a:r>
              <a:rPr lang="tr-TR" sz="2000" dirty="0" smtClean="0"/>
              <a:t>) </a:t>
            </a:r>
            <a:r>
              <a:rPr lang="tr-TR" sz="2000" dirty="0" err="1" smtClean="0"/>
              <a:t>occured</a:t>
            </a:r>
            <a:r>
              <a:rPr lang="tr-TR" sz="2000" dirty="0" smtClean="0"/>
              <a:t> </a:t>
            </a:r>
            <a:r>
              <a:rPr lang="tr-TR" sz="2000" dirty="0" err="1" smtClean="0"/>
              <a:t>throughout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three</a:t>
            </a:r>
            <a:r>
              <a:rPr lang="tr-TR" sz="2000" dirty="0" smtClean="0"/>
              <a:t> </a:t>
            </a:r>
            <a:r>
              <a:rPr lang="tr-TR" sz="2000" dirty="0" err="1" smtClean="0"/>
              <a:t>years</a:t>
            </a:r>
            <a:endParaRPr lang="tr-TR" sz="2000" dirty="0" smtClean="0"/>
          </a:p>
          <a:p>
            <a:r>
              <a:rPr lang="tr-TR" sz="2000" dirty="0" err="1" smtClean="0"/>
              <a:t>What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chance</a:t>
            </a:r>
            <a:r>
              <a:rPr lang="tr-TR" sz="2000" dirty="0" smtClean="0"/>
              <a:t> of </a:t>
            </a:r>
            <a:r>
              <a:rPr lang="tr-TR" sz="2000" dirty="0" err="1" smtClean="0"/>
              <a:t>surviving</a:t>
            </a:r>
            <a:r>
              <a:rPr lang="tr-TR" sz="2000" dirty="0" smtClean="0"/>
              <a:t> at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end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three</a:t>
            </a:r>
            <a:r>
              <a:rPr lang="tr-TR" sz="2000" dirty="0" smtClean="0"/>
              <a:t> </a:t>
            </a:r>
            <a:r>
              <a:rPr lang="tr-TR" sz="2000" dirty="0" err="1" smtClean="0"/>
              <a:t>years</a:t>
            </a:r>
            <a:endParaRPr lang="tr-TR" sz="20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754021"/>
              </p:ext>
            </p:extLst>
          </p:nvPr>
        </p:nvGraphicFramePr>
        <p:xfrm>
          <a:off x="611560" y="3501008"/>
          <a:ext cx="7920882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44150"/>
                <a:gridCol w="1320147"/>
                <a:gridCol w="1320147"/>
                <a:gridCol w="1320147"/>
                <a:gridCol w="1320147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Time since </a:t>
                      </a:r>
                      <a:r>
                        <a:rPr lang="tr-TR" sz="1600" dirty="0" err="1" smtClean="0"/>
                        <a:t>beginning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follow-up</a:t>
                      </a:r>
                      <a:r>
                        <a:rPr lang="tr-TR" sz="1600" dirty="0" smtClean="0"/>
                        <a:t> (</a:t>
                      </a:r>
                      <a:r>
                        <a:rPr lang="tr-TR" sz="1600" dirty="0" err="1" smtClean="0"/>
                        <a:t>year</a:t>
                      </a:r>
                      <a:r>
                        <a:rPr lang="tr-TR" sz="1600" dirty="0" smtClean="0"/>
                        <a:t>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at </a:t>
                      </a:r>
                      <a:r>
                        <a:rPr lang="tr-TR" sz="1600" dirty="0" err="1" smtClean="0"/>
                        <a:t>beginning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Deaths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during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the</a:t>
                      </a:r>
                      <a:r>
                        <a:rPr lang="tr-TR" sz="1600" dirty="0" smtClean="0"/>
                        <a:t> time </a:t>
                      </a:r>
                      <a:r>
                        <a:rPr lang="tr-TR" sz="1600" dirty="0" err="1" smtClean="0"/>
                        <a:t>interval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4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07753"/>
              </p:ext>
            </p:extLst>
          </p:nvPr>
        </p:nvGraphicFramePr>
        <p:xfrm>
          <a:off x="457200" y="1935163"/>
          <a:ext cx="8229600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Time since </a:t>
                      </a:r>
                      <a:r>
                        <a:rPr lang="tr-TR" sz="1600" dirty="0" err="1" smtClean="0"/>
                        <a:t>beginning</a:t>
                      </a:r>
                      <a:r>
                        <a:rPr lang="tr-TR" sz="1600" dirty="0" smtClean="0"/>
                        <a:t> of </a:t>
                      </a:r>
                      <a:r>
                        <a:rPr lang="tr-TR" sz="1600" dirty="0" err="1" smtClean="0"/>
                        <a:t>follow-up</a:t>
                      </a:r>
                      <a:r>
                        <a:rPr lang="tr-TR" sz="1600" dirty="0" smtClean="0"/>
                        <a:t> (</a:t>
                      </a:r>
                      <a:r>
                        <a:rPr lang="tr-TR" sz="1600" dirty="0" err="1" smtClean="0"/>
                        <a:t>year</a:t>
                      </a:r>
                      <a:r>
                        <a:rPr lang="tr-TR" sz="1600" dirty="0" smtClean="0"/>
                        <a:t>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Number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alive</a:t>
                      </a:r>
                      <a:r>
                        <a:rPr lang="tr-TR" sz="1600" dirty="0" smtClean="0"/>
                        <a:t> at </a:t>
                      </a:r>
                      <a:r>
                        <a:rPr lang="tr-TR" sz="1600" dirty="0" err="1" smtClean="0"/>
                        <a:t>beginning</a:t>
                      </a:r>
                      <a:endParaRPr lang="tr-TR" sz="1600" dirty="0" smtClean="0"/>
                    </a:p>
                    <a:p>
                      <a:r>
                        <a:rPr lang="tr-TR" sz="1600" dirty="0" smtClean="0"/>
                        <a:t>I(t)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Deaths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during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the</a:t>
                      </a:r>
                      <a:r>
                        <a:rPr lang="tr-TR" sz="1600" dirty="0" smtClean="0"/>
                        <a:t> time </a:t>
                      </a:r>
                      <a:r>
                        <a:rPr lang="tr-TR" sz="1600" dirty="0" err="1" smtClean="0"/>
                        <a:t>interval</a:t>
                      </a:r>
                      <a:r>
                        <a:rPr lang="tr-TR" sz="1600" dirty="0" smtClean="0"/>
                        <a:t> d(t)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q</a:t>
                      </a:r>
                      <a:r>
                        <a:rPr lang="tr-TR" baseline="0" dirty="0" smtClean="0"/>
                        <a:t> (t)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p(t)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0.9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180</a:t>
                      </a:r>
                      <a:endParaRPr lang="tr-T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0.17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0.83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150</a:t>
                      </a:r>
                      <a:endParaRPr lang="tr-T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0.27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0.73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539552" y="5229200"/>
            <a:ext cx="4616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I (t):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alive</a:t>
            </a:r>
            <a:r>
              <a:rPr lang="tr-TR" dirty="0" smtClean="0">
                <a:latin typeface="+mj-lt"/>
              </a:rPr>
              <a:t> at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beginning</a:t>
            </a:r>
            <a:r>
              <a:rPr lang="tr-TR" dirty="0" smtClean="0">
                <a:latin typeface="+mj-lt"/>
              </a:rPr>
              <a:t> of time</a:t>
            </a:r>
          </a:p>
          <a:p>
            <a:r>
              <a:rPr lang="tr-TR" dirty="0">
                <a:latin typeface="+mj-lt"/>
              </a:rPr>
              <a:t>d</a:t>
            </a:r>
            <a:r>
              <a:rPr lang="tr-TR" dirty="0" smtClean="0">
                <a:latin typeface="+mj-lt"/>
              </a:rPr>
              <a:t>(t): </a:t>
            </a:r>
            <a:r>
              <a:rPr lang="tr-TR" dirty="0" err="1" smtClean="0">
                <a:latin typeface="+mj-lt"/>
              </a:rPr>
              <a:t>Number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deaths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during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time </a:t>
            </a:r>
            <a:r>
              <a:rPr lang="tr-TR" dirty="0" err="1" smtClean="0">
                <a:latin typeface="+mj-lt"/>
              </a:rPr>
              <a:t>interval</a:t>
            </a:r>
            <a:endParaRPr lang="tr-TR" dirty="0" smtClean="0">
              <a:latin typeface="+mj-lt"/>
            </a:endParaRPr>
          </a:p>
          <a:p>
            <a:r>
              <a:rPr lang="tr-TR" dirty="0">
                <a:latin typeface="+mj-lt"/>
              </a:rPr>
              <a:t>q</a:t>
            </a:r>
            <a:r>
              <a:rPr lang="tr-TR" dirty="0" smtClean="0">
                <a:latin typeface="+mj-lt"/>
              </a:rPr>
              <a:t>(t)= d(t)/ I(t)</a:t>
            </a:r>
          </a:p>
          <a:p>
            <a:r>
              <a:rPr lang="tr-TR" dirty="0" smtClean="0">
                <a:latin typeface="+mj-lt"/>
              </a:rPr>
              <a:t>p(t)= 1- q(t)</a:t>
            </a:r>
            <a:endParaRPr lang="tr-TR" dirty="0"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663306" y="4571836"/>
            <a:ext cx="131478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200-20=180</a:t>
            </a:r>
            <a:endParaRPr lang="tr-TR" dirty="0">
              <a:latin typeface="+mj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370318" y="4571836"/>
            <a:ext cx="126028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20/200=0.1</a:t>
            </a:r>
            <a:endParaRPr lang="tr-TR" dirty="0">
              <a:latin typeface="+mj-lt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6659411" y="4608057"/>
            <a:ext cx="107112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dirty="0" smtClean="0">
                <a:latin typeface="+mj-lt"/>
              </a:rPr>
              <a:t>1-0.1=0.9</a:t>
            </a:r>
            <a:endParaRPr lang="tr-TR" dirty="0">
              <a:latin typeface="+mj-lt"/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 flipH="1" flipV="1">
            <a:off x="2411760" y="3645024"/>
            <a:ext cx="68531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H="1" flipV="1">
            <a:off x="5000458" y="3284985"/>
            <a:ext cx="435638" cy="1184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 flipV="1">
            <a:off x="6372200" y="3284985"/>
            <a:ext cx="1114661" cy="125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9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Cumulative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219082"/>
              </p:ext>
            </p:extLst>
          </p:nvPr>
        </p:nvGraphicFramePr>
        <p:xfrm>
          <a:off x="467544" y="2204864"/>
          <a:ext cx="8229600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Time since </a:t>
                      </a:r>
                      <a:r>
                        <a:rPr lang="tr-TR" sz="1600" dirty="0" err="1" smtClean="0">
                          <a:latin typeface="+mj-lt"/>
                        </a:rPr>
                        <a:t>beginning</a:t>
                      </a:r>
                      <a:r>
                        <a:rPr lang="tr-TR" sz="1600" dirty="0" smtClean="0">
                          <a:latin typeface="+mj-lt"/>
                        </a:rPr>
                        <a:t> of </a:t>
                      </a:r>
                      <a:r>
                        <a:rPr lang="tr-TR" sz="1600" dirty="0" err="1" smtClean="0">
                          <a:latin typeface="+mj-lt"/>
                        </a:rPr>
                        <a:t>follow-up</a:t>
                      </a:r>
                      <a:r>
                        <a:rPr lang="tr-TR" sz="1600" dirty="0" smtClean="0">
                          <a:latin typeface="+mj-lt"/>
                        </a:rPr>
                        <a:t> (</a:t>
                      </a:r>
                      <a:r>
                        <a:rPr lang="tr-TR" sz="1600" dirty="0" err="1" smtClean="0">
                          <a:latin typeface="+mj-lt"/>
                        </a:rPr>
                        <a:t>year</a:t>
                      </a:r>
                      <a:r>
                        <a:rPr lang="tr-TR" sz="1600" dirty="0" smtClean="0">
                          <a:latin typeface="+mj-lt"/>
                        </a:rPr>
                        <a:t>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+mj-lt"/>
                        </a:rPr>
                        <a:t>Number</a:t>
                      </a:r>
                      <a:r>
                        <a:rPr lang="tr-TR" sz="1600" dirty="0" smtClean="0">
                          <a:latin typeface="+mj-lt"/>
                        </a:rPr>
                        <a:t> </a:t>
                      </a:r>
                      <a:r>
                        <a:rPr lang="tr-TR" sz="1600" dirty="0" err="1" smtClean="0">
                          <a:latin typeface="+mj-lt"/>
                        </a:rPr>
                        <a:t>alive</a:t>
                      </a:r>
                      <a:r>
                        <a:rPr lang="tr-TR" sz="1600" dirty="0" smtClean="0">
                          <a:latin typeface="+mj-lt"/>
                        </a:rPr>
                        <a:t> at </a:t>
                      </a:r>
                      <a:r>
                        <a:rPr lang="tr-TR" sz="1600" dirty="0" err="1" smtClean="0">
                          <a:latin typeface="+mj-lt"/>
                        </a:rPr>
                        <a:t>beginning</a:t>
                      </a:r>
                      <a:endParaRPr lang="tr-TR" sz="1600" dirty="0" smtClean="0">
                        <a:latin typeface="+mj-lt"/>
                      </a:endParaRPr>
                    </a:p>
                    <a:p>
                      <a:r>
                        <a:rPr lang="tr-TR" sz="1600" dirty="0" smtClean="0">
                          <a:latin typeface="+mj-lt"/>
                        </a:rPr>
                        <a:t>I(t)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+mj-lt"/>
                        </a:rPr>
                        <a:t>Deaths</a:t>
                      </a:r>
                      <a:r>
                        <a:rPr lang="tr-TR" sz="1600" dirty="0" smtClean="0">
                          <a:latin typeface="+mj-lt"/>
                        </a:rPr>
                        <a:t> </a:t>
                      </a:r>
                      <a:r>
                        <a:rPr lang="tr-TR" sz="1600" dirty="0" err="1" smtClean="0">
                          <a:latin typeface="+mj-lt"/>
                        </a:rPr>
                        <a:t>during</a:t>
                      </a:r>
                      <a:r>
                        <a:rPr lang="tr-TR" sz="1600" dirty="0" smtClean="0">
                          <a:latin typeface="+mj-lt"/>
                        </a:rPr>
                        <a:t> </a:t>
                      </a:r>
                      <a:r>
                        <a:rPr lang="tr-TR" sz="1600" dirty="0" err="1" smtClean="0">
                          <a:latin typeface="+mj-lt"/>
                        </a:rPr>
                        <a:t>the</a:t>
                      </a:r>
                      <a:r>
                        <a:rPr lang="tr-TR" sz="1600" dirty="0" smtClean="0">
                          <a:latin typeface="+mj-lt"/>
                        </a:rPr>
                        <a:t> time </a:t>
                      </a:r>
                      <a:r>
                        <a:rPr lang="tr-TR" sz="1600" dirty="0" err="1" smtClean="0">
                          <a:latin typeface="+mj-lt"/>
                        </a:rPr>
                        <a:t>interval</a:t>
                      </a:r>
                      <a:r>
                        <a:rPr lang="tr-TR" sz="1600" dirty="0" smtClean="0">
                          <a:latin typeface="+mj-lt"/>
                        </a:rPr>
                        <a:t> d(t)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q</a:t>
                      </a:r>
                      <a:r>
                        <a:rPr lang="tr-TR" baseline="0" dirty="0" smtClean="0">
                          <a:latin typeface="+mj-lt"/>
                        </a:rPr>
                        <a:t> 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p(t)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P(t)</a:t>
                      </a:r>
                      <a:endParaRPr lang="tr-T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0.9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1.0</a:t>
                      </a:r>
                      <a:endParaRPr lang="tr-T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180</a:t>
                      </a:r>
                      <a:endParaRPr lang="tr-T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0.17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0.83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0.9</a:t>
                      </a:r>
                      <a:endParaRPr lang="tr-T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150</a:t>
                      </a:r>
                      <a:endParaRPr lang="tr-TR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0.27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7030A0"/>
                          </a:solidFill>
                          <a:latin typeface="+mj-lt"/>
                        </a:rPr>
                        <a:t>0.73</a:t>
                      </a:r>
                      <a:endParaRPr lang="tr-TR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0.747</a:t>
                      </a:r>
                      <a:endParaRPr lang="tr-T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0.545</a:t>
                      </a:r>
                      <a:endParaRPr lang="tr-T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83568" y="4797152"/>
            <a:ext cx="73425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0B050"/>
                </a:solidFill>
                <a:latin typeface="+mj-lt"/>
              </a:rPr>
              <a:t>P(t)</a:t>
            </a:r>
            <a:r>
              <a:rPr lang="tr-TR" dirty="0" smtClean="0">
                <a:latin typeface="+mj-lt"/>
              </a:rPr>
              <a:t>: </a:t>
            </a:r>
            <a:r>
              <a:rPr lang="tr-TR" dirty="0" err="1" smtClean="0">
                <a:latin typeface="+mj-lt"/>
              </a:rPr>
              <a:t>Cumulative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probability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surviving</a:t>
            </a:r>
            <a:r>
              <a:rPr lang="tr-TR" dirty="0" smtClean="0">
                <a:latin typeface="+mj-lt"/>
              </a:rPr>
              <a:t> at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beginning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time </a:t>
            </a:r>
            <a:r>
              <a:rPr lang="tr-TR" dirty="0" err="1" smtClean="0">
                <a:latin typeface="+mj-lt"/>
              </a:rPr>
              <a:t>interval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       : </a:t>
            </a:r>
            <a:r>
              <a:rPr lang="tr-TR" dirty="0" err="1" smtClean="0">
                <a:latin typeface="+mj-lt"/>
              </a:rPr>
              <a:t>Cumulative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probability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surviving</a:t>
            </a:r>
            <a:r>
              <a:rPr lang="tr-TR" dirty="0" smtClean="0">
                <a:latin typeface="+mj-lt"/>
              </a:rPr>
              <a:t> at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end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previous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interval</a:t>
            </a:r>
            <a:endParaRPr lang="tr-TR" dirty="0" smtClean="0">
              <a:latin typeface="+mj-lt"/>
            </a:endParaRPr>
          </a:p>
          <a:p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      : At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beginning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study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zero</a:t>
            </a:r>
            <a:r>
              <a:rPr lang="tr-TR" dirty="0" smtClean="0">
                <a:latin typeface="+mj-lt"/>
              </a:rPr>
              <a:t> time), P(1)= 1.0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      : 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P(t+1)</a:t>
            </a:r>
            <a:r>
              <a:rPr lang="tr-TR" dirty="0" smtClean="0">
                <a:latin typeface="+mj-lt"/>
              </a:rPr>
              <a:t> = p(t) x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P(t)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      : 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P(1)</a:t>
            </a:r>
            <a:r>
              <a:rPr lang="tr-TR" dirty="0" smtClean="0">
                <a:latin typeface="+mj-lt"/>
              </a:rPr>
              <a:t> = 1.0,   </a:t>
            </a:r>
          </a:p>
          <a:p>
            <a:r>
              <a:rPr lang="tr-TR" dirty="0" smtClean="0">
                <a:solidFill>
                  <a:srgbClr val="00B050"/>
                </a:solidFill>
                <a:latin typeface="+mj-lt"/>
              </a:rPr>
              <a:t>       :  P(2)</a:t>
            </a:r>
            <a:r>
              <a:rPr lang="tr-TR" dirty="0" smtClean="0">
                <a:latin typeface="+mj-lt"/>
              </a:rPr>
              <a:t> = p(1) x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P(1)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      : 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P(3)</a:t>
            </a:r>
            <a:r>
              <a:rPr lang="tr-TR" dirty="0" smtClean="0">
                <a:latin typeface="+mj-lt"/>
              </a:rPr>
              <a:t> = p(2) x 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P(2)</a:t>
            </a:r>
            <a:endParaRPr lang="tr-TR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220072" y="1556792"/>
            <a:ext cx="132440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00B050"/>
                </a:solidFill>
                <a:latin typeface="+mj-lt"/>
              </a:rPr>
              <a:t>0</a:t>
            </a:r>
            <a:r>
              <a:rPr lang="tr-TR" b="1" dirty="0" smtClean="0">
                <a:solidFill>
                  <a:srgbClr val="00B050"/>
                </a:solidFill>
                <a:latin typeface="+mj-lt"/>
              </a:rPr>
              <a:t>.9 x 1= 0.9 </a:t>
            </a:r>
            <a:endParaRPr lang="tr-TR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058326" y="1556792"/>
            <a:ext cx="190597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+mj-lt"/>
              </a:rPr>
              <a:t>0.83 x 0.9 = 0.747</a:t>
            </a:r>
            <a:endParaRPr lang="tr-TR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6372200" y="2013992"/>
            <a:ext cx="1008112" cy="1631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H="1">
            <a:off x="7812360" y="1963005"/>
            <a:ext cx="323528" cy="2114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6804248" y="6093296"/>
            <a:ext cx="208743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+mj-lt"/>
              </a:rPr>
              <a:t>0.73 x 0.747 = 0.545</a:t>
            </a:r>
            <a:endParaRPr lang="tr-TR" b="1" dirty="0">
              <a:solidFill>
                <a:srgbClr val="00B050"/>
              </a:solidFill>
              <a:latin typeface="+mj-lt"/>
            </a:endParaRPr>
          </a:p>
        </p:txBody>
      </p:sp>
      <p:cxnSp>
        <p:nvCxnSpPr>
          <p:cNvPr id="15" name="Düz Ok Bağlayıcısı 14"/>
          <p:cNvCxnSpPr/>
          <p:nvPr/>
        </p:nvCxnSpPr>
        <p:spPr>
          <a:xfrm flipH="1" flipV="1">
            <a:off x="7884368" y="4725144"/>
            <a:ext cx="72008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1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(</a:t>
            </a:r>
            <a:r>
              <a:rPr lang="tr-TR" sz="2400" dirty="0" err="1" smtClean="0">
                <a:latin typeface="+mj-lt"/>
              </a:rPr>
              <a:t>cumulative</a:t>
            </a:r>
            <a:r>
              <a:rPr lang="tr-TR" sz="2400" dirty="0" smtClean="0">
                <a:latin typeface="+mj-lt"/>
              </a:rPr>
              <a:t>) </a:t>
            </a:r>
            <a:r>
              <a:rPr lang="tr-TR" sz="2400" dirty="0" err="1" smtClean="0">
                <a:latin typeface="+mj-lt"/>
              </a:rPr>
              <a:t>probability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surviving</a:t>
            </a:r>
            <a:r>
              <a:rPr lang="tr-TR" sz="2400" dirty="0" smtClean="0">
                <a:latin typeface="+mj-lt"/>
              </a:rPr>
              <a:t> at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beginning</a:t>
            </a:r>
            <a:r>
              <a:rPr lang="tr-TR" sz="2400" dirty="0">
                <a:latin typeface="+mj-lt"/>
              </a:rPr>
              <a:t>?</a:t>
            </a:r>
            <a:r>
              <a:rPr lang="tr-TR" sz="2400" dirty="0" smtClean="0">
                <a:latin typeface="+mj-lt"/>
              </a:rPr>
              <a:t> = 1 , </a:t>
            </a:r>
            <a:r>
              <a:rPr lang="tr-TR" sz="2400" dirty="0" smtClean="0">
                <a:solidFill>
                  <a:srgbClr val="C00000"/>
                </a:solidFill>
                <a:latin typeface="+mj-lt"/>
              </a:rPr>
              <a:t>100%</a:t>
            </a:r>
          </a:p>
          <a:p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cumulative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probability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surviving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beginning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second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? = 0.9,  </a:t>
            </a:r>
            <a:r>
              <a:rPr lang="tr-TR" sz="2400" dirty="0" smtClean="0">
                <a:solidFill>
                  <a:srgbClr val="C00000"/>
                </a:solidFill>
                <a:latin typeface="+mj-lt"/>
              </a:rPr>
              <a:t>90%</a:t>
            </a:r>
          </a:p>
          <a:p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cumulative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probability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surviving</a:t>
            </a:r>
            <a:r>
              <a:rPr lang="tr-TR" sz="2400" dirty="0" smtClean="0">
                <a:latin typeface="+mj-lt"/>
              </a:rPr>
              <a:t> at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first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? = 0.9,  90%</a:t>
            </a:r>
          </a:p>
          <a:p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cumulative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probability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surviving</a:t>
            </a:r>
            <a:r>
              <a:rPr lang="tr-TR" sz="2400" dirty="0" smtClean="0">
                <a:latin typeface="+mj-lt"/>
              </a:rPr>
              <a:t> at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second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beginning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third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? = 0.747,  </a:t>
            </a:r>
            <a:r>
              <a:rPr lang="tr-TR" sz="2400" dirty="0" smtClean="0">
                <a:solidFill>
                  <a:srgbClr val="C00000"/>
                </a:solidFill>
                <a:latin typeface="+mj-lt"/>
              </a:rPr>
              <a:t>74.7%</a:t>
            </a:r>
          </a:p>
          <a:p>
            <a:r>
              <a:rPr lang="tr-TR" sz="2400" dirty="0" err="1" smtClean="0">
                <a:latin typeface="+mj-lt"/>
              </a:rPr>
              <a:t>What</a:t>
            </a:r>
            <a:r>
              <a:rPr lang="tr-TR" sz="2400" dirty="0" smtClean="0">
                <a:latin typeface="+mj-lt"/>
              </a:rPr>
              <a:t> is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cumulative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probability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surviving</a:t>
            </a:r>
            <a:r>
              <a:rPr lang="tr-TR" sz="2400" dirty="0" smtClean="0">
                <a:latin typeface="+mj-lt"/>
              </a:rPr>
              <a:t> at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end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third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or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to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the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beginning</a:t>
            </a:r>
            <a:r>
              <a:rPr lang="tr-TR" sz="2400" dirty="0" smtClean="0">
                <a:latin typeface="+mj-lt"/>
              </a:rPr>
              <a:t> of </a:t>
            </a:r>
            <a:r>
              <a:rPr lang="tr-TR" sz="2400" dirty="0" err="1" smtClean="0">
                <a:latin typeface="+mj-lt"/>
              </a:rPr>
              <a:t>fourth</a:t>
            </a:r>
            <a:r>
              <a:rPr lang="tr-TR" sz="2400" dirty="0" smtClean="0">
                <a:latin typeface="+mj-lt"/>
              </a:rPr>
              <a:t> </a:t>
            </a:r>
            <a:r>
              <a:rPr lang="tr-TR" sz="2400" dirty="0" err="1" smtClean="0">
                <a:latin typeface="+mj-lt"/>
              </a:rPr>
              <a:t>year</a:t>
            </a:r>
            <a:r>
              <a:rPr lang="tr-TR" sz="2400" dirty="0" smtClean="0">
                <a:latin typeface="+mj-lt"/>
              </a:rPr>
              <a:t> ? = 0.545, </a:t>
            </a:r>
            <a:r>
              <a:rPr lang="tr-TR" sz="2400" dirty="0" smtClean="0">
                <a:solidFill>
                  <a:srgbClr val="C00000"/>
                </a:solidFill>
                <a:latin typeface="+mj-lt"/>
              </a:rPr>
              <a:t>54.5%</a:t>
            </a:r>
            <a:endParaRPr lang="tr-TR" sz="2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96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59646"/>
              </p:ext>
            </p:extLst>
          </p:nvPr>
        </p:nvGraphicFramePr>
        <p:xfrm>
          <a:off x="1115616" y="2204864"/>
          <a:ext cx="6696744" cy="3744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4320480"/>
              </a:tblGrid>
              <a:tr h="964779">
                <a:tc>
                  <a:txBody>
                    <a:bodyPr/>
                    <a:lstStyle/>
                    <a:p>
                      <a:r>
                        <a:rPr lang="tr-TR" sz="2800" dirty="0" err="1" smtClean="0"/>
                        <a:t>Interval</a:t>
                      </a:r>
                      <a:r>
                        <a:rPr lang="tr-TR" sz="2800" dirty="0" smtClean="0"/>
                        <a:t> (</a:t>
                      </a:r>
                      <a:r>
                        <a:rPr lang="tr-TR" sz="2800" dirty="0" err="1" smtClean="0"/>
                        <a:t>year</a:t>
                      </a:r>
                      <a:r>
                        <a:rPr lang="tr-TR" sz="2800" dirty="0" smtClean="0"/>
                        <a:t>)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4400" dirty="0" smtClean="0"/>
                        <a:t>P (t)</a:t>
                      </a:r>
                      <a:endParaRPr lang="tr-TR" sz="4400" dirty="0"/>
                    </a:p>
                  </a:txBody>
                  <a:tcPr/>
                </a:tc>
              </a:tr>
              <a:tr h="694909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j-lt"/>
                        </a:rPr>
                        <a:t>1</a:t>
                      </a:r>
                      <a:endParaRPr lang="tr-T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1.0</a:t>
                      </a:r>
                      <a:endParaRPr lang="tr-TR" sz="2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94909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j-lt"/>
                        </a:rPr>
                        <a:t>2</a:t>
                      </a:r>
                      <a:endParaRPr lang="tr-T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0.9</a:t>
                      </a:r>
                      <a:endParaRPr lang="tr-TR" sz="2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94909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j-lt"/>
                        </a:rPr>
                        <a:t>3</a:t>
                      </a:r>
                      <a:endParaRPr lang="tr-T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0,747</a:t>
                      </a:r>
                      <a:endParaRPr lang="tr-TR" sz="2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94909">
                <a:tc>
                  <a:txBody>
                    <a:bodyPr/>
                    <a:lstStyle/>
                    <a:p>
                      <a:endParaRPr lang="tr-TR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lt"/>
                        </a:rPr>
                        <a:t>0.545</a:t>
                      </a:r>
                      <a:endParaRPr lang="tr-TR" sz="28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302571" y="2767000"/>
            <a:ext cx="360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1</a:t>
            </a:r>
            <a:endParaRPr lang="tr-TR" sz="4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6948264" y="3284984"/>
            <a:ext cx="941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0.9</a:t>
            </a:r>
            <a:endParaRPr lang="tr-TR" sz="4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4302571" y="3451647"/>
            <a:ext cx="941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0.9</a:t>
            </a:r>
            <a:endParaRPr lang="tr-TR" sz="4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6948264" y="3935089"/>
            <a:ext cx="142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0.747</a:t>
            </a:r>
            <a:endParaRPr lang="tr-TR" sz="44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4294645" y="4221088"/>
            <a:ext cx="142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 smtClean="0"/>
              <a:t>0.747</a:t>
            </a:r>
            <a:endParaRPr lang="tr-TR" sz="4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7020272" y="460580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0.545</a:t>
            </a:r>
            <a:endParaRPr lang="tr-TR" sz="4400" dirty="0"/>
          </a:p>
        </p:txBody>
      </p:sp>
      <p:cxnSp>
        <p:nvCxnSpPr>
          <p:cNvPr id="12" name="Düz Ok Bağlayıcısı 11"/>
          <p:cNvCxnSpPr/>
          <p:nvPr/>
        </p:nvCxnSpPr>
        <p:spPr>
          <a:xfrm>
            <a:off x="4932040" y="3356992"/>
            <a:ext cx="1728192" cy="312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>
            <a:off x="5195244" y="4025340"/>
            <a:ext cx="1728192" cy="3127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5717792" y="4704530"/>
            <a:ext cx="1230472" cy="2859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tr-TR" dirty="0" err="1" smtClean="0"/>
              <a:t>Cencoring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/>
          </a:bodyPr>
          <a:lstStyle/>
          <a:p>
            <a:r>
              <a:rPr lang="tr-TR" sz="2000" dirty="0" err="1" smtClean="0"/>
              <a:t>Observations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considered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censored</a:t>
            </a:r>
            <a:r>
              <a:rPr lang="tr-TR" sz="2000" dirty="0" smtClean="0"/>
              <a:t> </a:t>
            </a:r>
            <a:r>
              <a:rPr lang="tr-TR" sz="2000" dirty="0" err="1" smtClean="0"/>
              <a:t>if</a:t>
            </a:r>
            <a:r>
              <a:rPr lang="tr-TR" sz="2000" dirty="0" smtClean="0"/>
              <a:t> :</a:t>
            </a:r>
          </a:p>
          <a:p>
            <a:pPr lvl="1"/>
            <a:r>
              <a:rPr lang="tr-TR" sz="2000" dirty="0" err="1" smtClean="0"/>
              <a:t>Individuals</a:t>
            </a:r>
            <a:r>
              <a:rPr lang="tr-TR" sz="2000" dirty="0" smtClean="0"/>
              <a:t> </a:t>
            </a:r>
            <a:r>
              <a:rPr lang="tr-TR" sz="2000" dirty="0" err="1" smtClean="0"/>
              <a:t>withdraw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study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lost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follow-up</a:t>
            </a:r>
            <a:r>
              <a:rPr lang="tr-TR" sz="2000" dirty="0" smtClean="0"/>
              <a:t> – </a:t>
            </a:r>
            <a:r>
              <a:rPr lang="tr-TR" sz="2000" i="1" dirty="0" err="1" smtClean="0"/>
              <a:t>interval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censoring</a:t>
            </a:r>
            <a:r>
              <a:rPr lang="tr-TR" sz="2000" i="1" dirty="0" smtClean="0"/>
              <a:t>(a)</a:t>
            </a:r>
          </a:p>
          <a:p>
            <a:pPr lvl="1"/>
            <a:r>
              <a:rPr lang="tr-TR" sz="2000" dirty="0" err="1" smtClean="0"/>
              <a:t>Individuals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not </a:t>
            </a:r>
            <a:r>
              <a:rPr lang="tr-TR" sz="2000" dirty="0" err="1" smtClean="0"/>
              <a:t>followed</a:t>
            </a:r>
            <a:r>
              <a:rPr lang="tr-TR" sz="2000" dirty="0" smtClean="0"/>
              <a:t> </a:t>
            </a:r>
            <a:r>
              <a:rPr lang="tr-TR" sz="2000" dirty="0" err="1" smtClean="0"/>
              <a:t>long</a:t>
            </a:r>
            <a:r>
              <a:rPr lang="tr-TR" sz="2000" dirty="0" smtClean="0"/>
              <a:t> </a:t>
            </a:r>
            <a:r>
              <a:rPr lang="tr-TR" sz="2000" dirty="0" err="1" smtClean="0"/>
              <a:t>enough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event</a:t>
            </a:r>
            <a:r>
              <a:rPr lang="tr-TR" sz="2000" dirty="0" smtClean="0"/>
              <a:t> of </a:t>
            </a:r>
            <a:r>
              <a:rPr lang="tr-TR" sz="2000" dirty="0" err="1" smtClean="0"/>
              <a:t>interest</a:t>
            </a:r>
            <a:r>
              <a:rPr lang="tr-TR" sz="2000" dirty="0" smtClean="0"/>
              <a:t> – </a:t>
            </a:r>
            <a:r>
              <a:rPr lang="tr-TR" sz="2000" i="1" dirty="0" err="1" smtClean="0"/>
              <a:t>right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censoring</a:t>
            </a:r>
            <a:r>
              <a:rPr lang="tr-TR" sz="2000" i="1" dirty="0" smtClean="0"/>
              <a:t>(b)</a:t>
            </a:r>
          </a:p>
          <a:p>
            <a:pPr lvl="1"/>
            <a:r>
              <a:rPr lang="tr-TR" sz="2000" dirty="0" err="1" smtClean="0"/>
              <a:t>Individuals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event</a:t>
            </a:r>
            <a:r>
              <a:rPr lang="tr-TR" sz="2000" dirty="0" smtClean="0"/>
              <a:t> </a:t>
            </a:r>
            <a:r>
              <a:rPr lang="tr-TR" sz="2000" dirty="0" err="1" smtClean="0"/>
              <a:t>before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start </a:t>
            </a:r>
            <a:r>
              <a:rPr lang="tr-TR" sz="2000" dirty="0" err="1" smtClean="0"/>
              <a:t>point</a:t>
            </a:r>
            <a:r>
              <a:rPr lang="tr-TR" sz="2000" dirty="0" smtClean="0"/>
              <a:t>- </a:t>
            </a:r>
            <a:r>
              <a:rPr lang="tr-TR" sz="2000" i="1" dirty="0" err="1" smtClean="0"/>
              <a:t>left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censoring</a:t>
            </a:r>
            <a:r>
              <a:rPr lang="tr-TR" sz="2000" i="1" dirty="0" smtClean="0"/>
              <a:t> (c)</a:t>
            </a:r>
            <a:endParaRPr lang="tr-TR" sz="2000" i="1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90667"/>
              </p:ext>
            </p:extLst>
          </p:nvPr>
        </p:nvGraphicFramePr>
        <p:xfrm>
          <a:off x="1115616" y="3645024"/>
          <a:ext cx="6912768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1728192"/>
                <a:gridCol w="1728192"/>
                <a:gridCol w="1728192"/>
              </a:tblGrid>
              <a:tr h="1390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Subject</a:t>
                      </a:r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tr-TR" dirty="0" smtClean="0"/>
                        <a:t>                      </a:t>
                      </a:r>
                      <a:r>
                        <a:rPr lang="tr-TR" dirty="0" err="1" smtClean="0"/>
                        <a:t>Onset</a:t>
                      </a:r>
                      <a:r>
                        <a:rPr lang="tr-TR" dirty="0" smtClean="0"/>
                        <a:t>                      </a:t>
                      </a:r>
                      <a:r>
                        <a:rPr lang="tr-TR" dirty="0" err="1" smtClean="0"/>
                        <a:t>End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Düz Bağlayıcı 5"/>
          <p:cNvCxnSpPr/>
          <p:nvPr/>
        </p:nvCxnSpPr>
        <p:spPr>
          <a:xfrm>
            <a:off x="4572000" y="4569808"/>
            <a:ext cx="1995861" cy="0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4572000" y="4225481"/>
            <a:ext cx="720080" cy="0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301885" y="4909810"/>
            <a:ext cx="1126099" cy="0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4572000" y="5301208"/>
            <a:ext cx="1080120" cy="0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6027801" y="3996575"/>
            <a:ext cx="185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lost</a:t>
            </a:r>
            <a:r>
              <a:rPr lang="tr-TR" dirty="0" smtClean="0"/>
              <a:t>, </a:t>
            </a:r>
            <a:r>
              <a:rPr lang="tr-TR" dirty="0" err="1" smtClean="0"/>
              <a:t>censored</a:t>
            </a:r>
            <a:r>
              <a:rPr lang="tr-TR" dirty="0" smtClean="0"/>
              <a:t> - a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6732240" y="4385142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</a:t>
            </a:r>
            <a:r>
              <a:rPr lang="tr-TR" dirty="0" err="1" smtClean="0"/>
              <a:t>ead</a:t>
            </a:r>
            <a:r>
              <a:rPr lang="tr-TR" dirty="0" smtClean="0"/>
              <a:t>, </a:t>
            </a:r>
            <a:r>
              <a:rPr lang="tr-TR" dirty="0" err="1" smtClean="0"/>
              <a:t>censored</a:t>
            </a:r>
            <a:r>
              <a:rPr lang="tr-TR" dirty="0" smtClean="0"/>
              <a:t> - b</a:t>
            </a:r>
            <a:endParaRPr lang="tr-TR" dirty="0"/>
          </a:p>
        </p:txBody>
      </p:sp>
      <p:sp>
        <p:nvSpPr>
          <p:cNvPr id="22" name="Metin kutusu 21"/>
          <p:cNvSpPr txBox="1"/>
          <p:nvPr/>
        </p:nvSpPr>
        <p:spPr>
          <a:xfrm>
            <a:off x="4607419" y="4756502"/>
            <a:ext cx="197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</a:t>
            </a:r>
            <a:r>
              <a:rPr lang="tr-TR" dirty="0" err="1" smtClean="0"/>
              <a:t>ead</a:t>
            </a:r>
            <a:r>
              <a:rPr lang="tr-TR" dirty="0" smtClean="0"/>
              <a:t>, </a:t>
            </a:r>
            <a:r>
              <a:rPr lang="tr-TR" dirty="0" err="1" smtClean="0"/>
              <a:t>censored</a:t>
            </a:r>
            <a:r>
              <a:rPr lang="tr-TR" dirty="0" smtClean="0"/>
              <a:t> - c</a:t>
            </a:r>
            <a:endParaRPr lang="tr-TR" dirty="0"/>
          </a:p>
        </p:txBody>
      </p:sp>
      <p:cxnSp>
        <p:nvCxnSpPr>
          <p:cNvPr id="27" name="Düz Bağlayıcı 26"/>
          <p:cNvCxnSpPr/>
          <p:nvPr/>
        </p:nvCxnSpPr>
        <p:spPr>
          <a:xfrm>
            <a:off x="5307721" y="4225481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Metin kutusu 30"/>
          <p:cNvSpPr txBox="1"/>
          <p:nvPr/>
        </p:nvSpPr>
        <p:spPr>
          <a:xfrm>
            <a:off x="5901965" y="5125834"/>
            <a:ext cx="20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</a:t>
            </a:r>
            <a:r>
              <a:rPr lang="tr-TR" dirty="0" err="1" smtClean="0"/>
              <a:t>ead</a:t>
            </a:r>
            <a:r>
              <a:rPr lang="tr-TR" dirty="0" smtClean="0"/>
              <a:t>, not </a:t>
            </a:r>
            <a:r>
              <a:rPr lang="tr-TR" dirty="0" err="1" smtClean="0"/>
              <a:t>censored</a:t>
            </a:r>
            <a:endParaRPr lang="tr-TR" dirty="0"/>
          </a:p>
        </p:txBody>
      </p:sp>
      <p:cxnSp>
        <p:nvCxnSpPr>
          <p:cNvPr id="32" name="Düz Bağlayıcı 31"/>
          <p:cNvCxnSpPr/>
          <p:nvPr/>
        </p:nvCxnSpPr>
        <p:spPr>
          <a:xfrm>
            <a:off x="4889473" y="5661248"/>
            <a:ext cx="1080120" cy="0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Metin kutusu 32"/>
          <p:cNvSpPr txBox="1"/>
          <p:nvPr/>
        </p:nvSpPr>
        <p:spPr>
          <a:xfrm>
            <a:off x="6054365" y="5509422"/>
            <a:ext cx="20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</a:t>
            </a:r>
            <a:r>
              <a:rPr lang="tr-TR" dirty="0" err="1" smtClean="0"/>
              <a:t>ead</a:t>
            </a:r>
            <a:r>
              <a:rPr lang="tr-TR" dirty="0" smtClean="0"/>
              <a:t>, not </a:t>
            </a:r>
            <a:r>
              <a:rPr lang="tr-TR" dirty="0" err="1" smtClean="0"/>
              <a:t>censored</a:t>
            </a:r>
            <a:endParaRPr lang="tr-TR" dirty="0"/>
          </a:p>
        </p:txBody>
      </p:sp>
      <p:cxnSp>
        <p:nvCxnSpPr>
          <p:cNvPr id="37" name="Düz Bağlayıcı 36"/>
          <p:cNvCxnSpPr/>
          <p:nvPr/>
        </p:nvCxnSpPr>
        <p:spPr>
          <a:xfrm>
            <a:off x="4574176" y="6021288"/>
            <a:ext cx="357864" cy="0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4974245" y="6021288"/>
            <a:ext cx="455288" cy="0"/>
          </a:xfrm>
          <a:prstGeom prst="line">
            <a:avLst/>
          </a:prstGeom>
          <a:ln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5497775" y="6021288"/>
            <a:ext cx="556590" cy="0"/>
          </a:xfrm>
          <a:prstGeom prst="line">
            <a:avLst/>
          </a:prstGeom>
          <a:ln>
            <a:solidFill>
              <a:srgbClr val="FF0000"/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Metin kutusu 43"/>
          <p:cNvSpPr txBox="1"/>
          <p:nvPr/>
        </p:nvSpPr>
        <p:spPr>
          <a:xfrm>
            <a:off x="6228184" y="5836622"/>
            <a:ext cx="20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</a:t>
            </a:r>
            <a:r>
              <a:rPr lang="tr-TR" dirty="0" err="1" smtClean="0"/>
              <a:t>ead</a:t>
            </a:r>
            <a:r>
              <a:rPr lang="tr-TR" dirty="0" smtClean="0"/>
              <a:t>, not </a:t>
            </a:r>
            <a:r>
              <a:rPr lang="tr-TR" dirty="0" err="1" smtClean="0"/>
              <a:t>censored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7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1478</TotalTime>
  <Words>3127</Words>
  <Application>Microsoft Office PowerPoint</Application>
  <PresentationFormat>Ekran Gösterisi (4:3)</PresentationFormat>
  <Paragraphs>743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Akış</vt:lpstr>
      <vt:lpstr>Survival Analysis</vt:lpstr>
      <vt:lpstr>Clinical Life Tables </vt:lpstr>
      <vt:lpstr>Clinical Life Tables </vt:lpstr>
      <vt:lpstr>Example</vt:lpstr>
      <vt:lpstr>PowerPoint Sunusu</vt:lpstr>
      <vt:lpstr>Cumulative Probability</vt:lpstr>
      <vt:lpstr>Conclusion</vt:lpstr>
      <vt:lpstr>PowerPoint Sunusu</vt:lpstr>
      <vt:lpstr>Cencoring</vt:lpstr>
      <vt:lpstr>Cencoring</vt:lpstr>
      <vt:lpstr>Example-censoring</vt:lpstr>
      <vt:lpstr>When subjects are followed different length of time</vt:lpstr>
      <vt:lpstr>When subjects are followed different length of time</vt:lpstr>
      <vt:lpstr>When subjects are followed different length of time</vt:lpstr>
      <vt:lpstr>When subjects are followed different length of time</vt:lpstr>
      <vt:lpstr>When subjects are followed different length of time</vt:lpstr>
      <vt:lpstr>When subjects are followed different length of time</vt:lpstr>
      <vt:lpstr>When subjects are followed different length of time</vt:lpstr>
      <vt:lpstr>When subjects are followed different length of time</vt:lpstr>
      <vt:lpstr>Calculating 5 year survival</vt:lpstr>
      <vt:lpstr>Lost to follow-up</vt:lpstr>
      <vt:lpstr>Lost to follow-up</vt:lpstr>
      <vt:lpstr>Kaplan-Meier Method</vt:lpstr>
      <vt:lpstr>Kaplan-Meier Method</vt:lpstr>
      <vt:lpstr>Example: Kaplan-Meier Method</vt:lpstr>
      <vt:lpstr>Kaplan-Meier Table</vt:lpstr>
      <vt:lpstr>K-M tables</vt:lpstr>
      <vt:lpstr>Measures of Prognosis</vt:lpstr>
      <vt:lpstr>PowerPoint Sunusu</vt:lpstr>
      <vt:lpstr>Expressing Prognosis</vt:lpstr>
      <vt:lpstr>Case fatality rate (CFR)</vt:lpstr>
      <vt:lpstr>Five years survival</vt:lpstr>
      <vt:lpstr>Five-year survival in screened </vt:lpstr>
      <vt:lpstr>Five-year survival in screened </vt:lpstr>
      <vt:lpstr>Lead Time</vt:lpstr>
      <vt:lpstr>Median Survival Time</vt:lpstr>
      <vt:lpstr>Observed Survival Rate</vt:lpstr>
      <vt:lpstr>Issuses with Observed Survival</vt:lpstr>
      <vt:lpstr>Relative Survival 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Tables</dc:title>
  <dc:creator>genel</dc:creator>
  <cp:lastModifiedBy>genel</cp:lastModifiedBy>
  <cp:revision>87</cp:revision>
  <dcterms:created xsi:type="dcterms:W3CDTF">2015-12-28T11:33:59Z</dcterms:created>
  <dcterms:modified xsi:type="dcterms:W3CDTF">2018-11-28T12:10:57Z</dcterms:modified>
</cp:coreProperties>
</file>