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6" r:id="rId17"/>
    <p:sldId id="270" r:id="rId18"/>
    <p:sldId id="272" r:id="rId19"/>
    <p:sldId id="274" r:id="rId20"/>
    <p:sldId id="275" r:id="rId21"/>
    <p:sldId id="318" r:id="rId22"/>
    <p:sldId id="317" r:id="rId23"/>
    <p:sldId id="278" r:id="rId24"/>
    <p:sldId id="279" r:id="rId25"/>
    <p:sldId id="273" r:id="rId26"/>
    <p:sldId id="280" r:id="rId27"/>
    <p:sldId id="271" r:id="rId28"/>
    <p:sldId id="281" r:id="rId29"/>
    <p:sldId id="282" r:id="rId30"/>
    <p:sldId id="283" r:id="rId31"/>
    <p:sldId id="289" r:id="rId32"/>
    <p:sldId id="285" r:id="rId33"/>
    <p:sldId id="286" r:id="rId34"/>
    <p:sldId id="284" r:id="rId35"/>
    <p:sldId id="288" r:id="rId36"/>
    <p:sldId id="287" r:id="rId37"/>
    <p:sldId id="290" r:id="rId38"/>
    <p:sldId id="291" r:id="rId39"/>
    <p:sldId id="292" r:id="rId40"/>
    <p:sldId id="293" r:id="rId41"/>
    <p:sldId id="295" r:id="rId42"/>
    <p:sldId id="294" r:id="rId43"/>
    <p:sldId id="296" r:id="rId44"/>
    <p:sldId id="297" r:id="rId45"/>
    <p:sldId id="299" r:id="rId46"/>
    <p:sldId id="298" r:id="rId47"/>
    <p:sldId id="300" r:id="rId48"/>
    <p:sldId id="301" r:id="rId49"/>
    <p:sldId id="302" r:id="rId50"/>
    <p:sldId id="303" r:id="rId51"/>
    <p:sldId id="304" r:id="rId52"/>
    <p:sldId id="306" r:id="rId53"/>
    <p:sldId id="308" r:id="rId54"/>
    <p:sldId id="309" r:id="rId55"/>
    <p:sldId id="310" r:id="rId56"/>
    <p:sldId id="307" r:id="rId57"/>
    <p:sldId id="305" r:id="rId58"/>
    <p:sldId id="311" r:id="rId59"/>
    <p:sldId id="312" r:id="rId60"/>
    <p:sldId id="313" r:id="rId61"/>
    <p:sldId id="315" r:id="rId62"/>
    <p:sldId id="314" r:id="rId6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Orta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Açık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C994D-B16A-4256-B587-E50BCB4E6166}" type="datetimeFigureOut">
              <a:rPr lang="tr-TR" smtClean="0"/>
              <a:pPr/>
              <a:t>11.06.2020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9BA24D-0447-4D6D-B30C-1357D01E3AE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Methodological</a:t>
            </a:r>
            <a:r>
              <a:rPr lang="tr-TR" dirty="0"/>
              <a:t> </a:t>
            </a:r>
            <a:r>
              <a:rPr lang="tr-TR" dirty="0" err="1" smtClean="0"/>
              <a:t>Studies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Evaluation of </a:t>
            </a:r>
            <a:r>
              <a:rPr lang="tr-TR" dirty="0" err="1" smtClean="0"/>
              <a:t>diagnostic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Screening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: </a:t>
            </a:r>
            <a:r>
              <a:rPr lang="tr-TR" dirty="0" err="1" smtClean="0"/>
              <a:t>Validity&amp;Reliability</a:t>
            </a:r>
            <a:endParaRPr lang="tr-TR" dirty="0" smtClean="0"/>
          </a:p>
          <a:p>
            <a:r>
              <a:rPr lang="tr-TR" dirty="0" smtClean="0"/>
              <a:t>Akdeniz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Faculty</a:t>
            </a:r>
            <a:r>
              <a:rPr lang="tr-TR" dirty="0" smtClean="0"/>
              <a:t> of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 of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1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Sensitivity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1852" t="-1111"/>
            </a:stretch>
          </a:blipFill>
        </p:spPr>
        <p:txBody>
          <a:bodyPr/>
          <a:lstStyle/>
          <a:p>
            <a:pPr>
              <a:buNone/>
            </a:pPr>
            <a:r>
              <a:rPr lang="tr-TR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6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Specificity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2222" t="-1111"/>
            </a:stretch>
          </a:blipFill>
        </p:spPr>
        <p:txBody>
          <a:bodyPr/>
          <a:lstStyle/>
          <a:p>
            <a:pPr>
              <a:buNone/>
            </a:pPr>
            <a:r>
              <a:rPr lang="tr-TR">
                <a:noFill/>
              </a:rPr>
              <a:t> 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131840" y="321297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3203848" y="371703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i="1" dirty="0" smtClean="0"/>
              <a:t>d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12601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Example</a:t>
            </a:r>
            <a:r>
              <a:rPr lang="tr-TR" sz="4000" dirty="0" smtClean="0"/>
              <a:t>; </a:t>
            </a:r>
            <a:r>
              <a:rPr lang="tr-TR" sz="4000" dirty="0" err="1" smtClean="0"/>
              <a:t>sensitivity&amp;specificity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Assume</a:t>
            </a:r>
            <a:r>
              <a:rPr lang="tr-TR" dirty="0" smtClean="0"/>
              <a:t> a </a:t>
            </a:r>
            <a:r>
              <a:rPr lang="tr-TR" dirty="0" err="1" smtClean="0"/>
              <a:t>population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1000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endParaRPr lang="tr-TR" dirty="0" smtClean="0"/>
          </a:p>
          <a:p>
            <a:r>
              <a:rPr lang="tr-TR" dirty="0" smtClean="0">
                <a:latin typeface="+mj-lt"/>
              </a:rPr>
              <a:t>100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disease</a:t>
            </a:r>
            <a:r>
              <a:rPr lang="tr-TR" dirty="0" smtClean="0"/>
              <a:t>, 900 do not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 smtClean="0"/>
              <a:t>screening</a:t>
            </a:r>
            <a:r>
              <a:rPr lang="tr-TR" dirty="0" smtClean="0"/>
              <a:t> test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100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36052"/>
              </p:ext>
            </p:extLst>
          </p:nvPr>
        </p:nvGraphicFramePr>
        <p:xfrm>
          <a:off x="611560" y="4005064"/>
          <a:ext cx="7992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 err="1" smtClean="0"/>
                        <a:t>Screening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results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True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characteristics</a:t>
                      </a:r>
                      <a:r>
                        <a:rPr lang="tr-TR" baseline="0" dirty="0" smtClean="0"/>
                        <a:t> in </a:t>
                      </a:r>
                      <a:r>
                        <a:rPr lang="tr-TR" baseline="0" dirty="0" err="1" smtClean="0"/>
                        <a:t>population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Disease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No </a:t>
                      </a:r>
                      <a:r>
                        <a:rPr lang="tr-TR" b="1" dirty="0" err="1" smtClean="0"/>
                        <a:t>disease</a:t>
                      </a:r>
                      <a:endParaRPr lang="tr-T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Positive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180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Negative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800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820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Total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900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4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Example</a:t>
            </a:r>
            <a:r>
              <a:rPr lang="tr-TR" dirty="0" smtClean="0"/>
              <a:t> 1; </a:t>
            </a:r>
            <a:r>
              <a:rPr lang="tr-TR" dirty="0" err="1"/>
              <a:t>sensitivity&amp;specificity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998645" cy="19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611560" y="5445224"/>
            <a:ext cx="3448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 smtClean="0">
                <a:solidFill>
                  <a:srgbClr val="C00000"/>
                </a:solidFill>
                <a:latin typeface="+mj-lt"/>
              </a:rPr>
              <a:t>Sensitivity</a:t>
            </a:r>
            <a:r>
              <a:rPr lang="tr-TR" sz="2400" dirty="0" smtClean="0">
                <a:latin typeface="+mj-lt"/>
              </a:rPr>
              <a:t> = 80/100= 80%</a:t>
            </a:r>
            <a:endParaRPr lang="tr-TR" sz="2400" dirty="0">
              <a:latin typeface="+mj-lt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595534" y="5440694"/>
            <a:ext cx="344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 smtClean="0">
                <a:solidFill>
                  <a:srgbClr val="7030A0"/>
                </a:solidFill>
                <a:latin typeface="+mj-lt"/>
              </a:rPr>
              <a:t>Specificity</a:t>
            </a:r>
            <a:r>
              <a:rPr lang="tr-TR" sz="2400" dirty="0" smtClean="0">
                <a:latin typeface="+mj-lt"/>
              </a:rPr>
              <a:t>= 800/900=89%</a:t>
            </a:r>
            <a:endParaRPr lang="tr-TR" sz="2400" dirty="0">
              <a:latin typeface="+mj-lt"/>
            </a:endParaRPr>
          </a:p>
        </p:txBody>
      </p:sp>
      <p:cxnSp>
        <p:nvCxnSpPr>
          <p:cNvPr id="7" name="Eğri Bağlayıcı 6"/>
          <p:cNvCxnSpPr>
            <a:endCxn id="4" idx="0"/>
          </p:cNvCxnSpPr>
          <p:nvPr/>
        </p:nvCxnSpPr>
        <p:spPr>
          <a:xfrm rot="5400000">
            <a:off x="1466443" y="4298307"/>
            <a:ext cx="2016224" cy="27761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ğri Bağlayıcı 17"/>
          <p:cNvCxnSpPr/>
          <p:nvPr/>
        </p:nvCxnSpPr>
        <p:spPr>
          <a:xfrm rot="5400000">
            <a:off x="2340264" y="4797106"/>
            <a:ext cx="1367134" cy="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5" name="Düz Ok Bağlayıcısı 1024"/>
          <p:cNvCxnSpPr/>
          <p:nvPr/>
        </p:nvCxnSpPr>
        <p:spPr>
          <a:xfrm>
            <a:off x="5004048" y="4113539"/>
            <a:ext cx="2016224" cy="1367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35" name="Eğri Bağlayıcı 1034"/>
          <p:cNvCxnSpPr/>
          <p:nvPr/>
        </p:nvCxnSpPr>
        <p:spPr>
          <a:xfrm rot="16200000" flipH="1">
            <a:off x="4518271" y="3938310"/>
            <a:ext cx="1691635" cy="1537108"/>
          </a:xfrm>
          <a:prstGeom prst="curvedConnector3">
            <a:avLst>
              <a:gd name="adj1" fmla="val 66591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Example</a:t>
            </a:r>
            <a:r>
              <a:rPr lang="tr-TR" sz="2800" dirty="0" smtClean="0"/>
              <a:t> 2: </a:t>
            </a:r>
            <a:r>
              <a:rPr lang="tr-TR" sz="2800" dirty="0" err="1" smtClean="0"/>
              <a:t>Examining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effect</a:t>
            </a:r>
            <a:r>
              <a:rPr lang="tr-TR" sz="2800" dirty="0" smtClean="0"/>
              <a:t> of </a:t>
            </a:r>
            <a:r>
              <a:rPr lang="tr-TR" sz="2800" dirty="0" err="1" smtClean="0"/>
              <a:t>changing</a:t>
            </a:r>
            <a:r>
              <a:rPr lang="tr-TR" sz="2800" dirty="0" smtClean="0"/>
              <a:t> </a:t>
            </a:r>
            <a:r>
              <a:rPr lang="tr-TR" sz="2800" dirty="0" err="1" smtClean="0"/>
              <a:t>cut-points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/>
          <a:lstStyle/>
          <a:p>
            <a:r>
              <a:rPr lang="tr-TR" dirty="0" err="1" smtClean="0"/>
              <a:t>Example</a:t>
            </a:r>
            <a:r>
              <a:rPr lang="tr-TR" dirty="0" smtClean="0"/>
              <a:t> :  </a:t>
            </a:r>
            <a:r>
              <a:rPr lang="tr-TR" b="1" dirty="0" err="1" smtClean="0"/>
              <a:t>Type</a:t>
            </a:r>
            <a:r>
              <a:rPr lang="tr-TR" b="1" dirty="0" smtClean="0"/>
              <a:t> II </a:t>
            </a:r>
            <a:r>
              <a:rPr lang="tr-TR" b="1" dirty="0" err="1" smtClean="0"/>
              <a:t>diabetes</a:t>
            </a:r>
            <a:r>
              <a:rPr lang="tr-TR" b="1" dirty="0" smtClean="0"/>
              <a:t> </a:t>
            </a:r>
            <a:r>
              <a:rPr lang="tr-TR" b="1" dirty="0" err="1" smtClean="0"/>
              <a:t>mellitus</a:t>
            </a:r>
            <a:endParaRPr lang="tr-TR" b="1" dirty="0" smtClean="0"/>
          </a:p>
          <a:p>
            <a:pPr lvl="1"/>
            <a:r>
              <a:rPr lang="tr-TR" dirty="0" err="1" smtClean="0"/>
              <a:t>Highly</a:t>
            </a:r>
            <a:r>
              <a:rPr lang="tr-TR" dirty="0" smtClean="0"/>
              <a:t> </a:t>
            </a:r>
            <a:r>
              <a:rPr lang="tr-TR" dirty="0" err="1" smtClean="0"/>
              <a:t>prevalent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older</a:t>
            </a:r>
            <a:r>
              <a:rPr lang="tr-TR" dirty="0" smtClean="0"/>
              <a:t> , </a:t>
            </a:r>
            <a:r>
              <a:rPr lang="tr-TR" dirty="0" err="1" smtClean="0"/>
              <a:t>especially</a:t>
            </a:r>
            <a:r>
              <a:rPr lang="tr-TR" dirty="0" smtClean="0"/>
              <a:t> </a:t>
            </a:r>
            <a:r>
              <a:rPr lang="tr-TR" dirty="0" err="1" smtClean="0"/>
              <a:t>obese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Diagnosis</a:t>
            </a:r>
            <a:r>
              <a:rPr lang="tr-TR" dirty="0" smtClean="0"/>
              <a:t> </a:t>
            </a:r>
            <a:r>
              <a:rPr lang="tr-TR" dirty="0" err="1" smtClean="0"/>
              <a:t>requires</a:t>
            </a:r>
            <a:r>
              <a:rPr lang="tr-TR" dirty="0" smtClean="0"/>
              <a:t> oral </a:t>
            </a:r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tolerance</a:t>
            </a:r>
            <a:r>
              <a:rPr lang="tr-TR" dirty="0" smtClean="0"/>
              <a:t> test (OGT)</a:t>
            </a:r>
          </a:p>
          <a:p>
            <a:pPr lvl="1"/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drink</a:t>
            </a:r>
            <a:r>
              <a:rPr lang="tr-TR" dirty="0" smtClean="0"/>
              <a:t> a </a:t>
            </a:r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solution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is </a:t>
            </a:r>
            <a:r>
              <a:rPr lang="tr-TR" dirty="0" err="1" smtClean="0"/>
              <a:t>drawn</a:t>
            </a:r>
            <a:r>
              <a:rPr lang="tr-TR" dirty="0" smtClean="0"/>
              <a:t> at </a:t>
            </a:r>
            <a:r>
              <a:rPr lang="tr-TR" dirty="0" err="1" smtClean="0"/>
              <a:t>intervals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measurement</a:t>
            </a:r>
            <a:r>
              <a:rPr lang="tr-TR" dirty="0" smtClean="0"/>
              <a:t> of </a:t>
            </a:r>
            <a:r>
              <a:rPr lang="tr-TR" dirty="0" err="1" smtClean="0"/>
              <a:t>glucose</a:t>
            </a:r>
            <a:endParaRPr lang="tr-TR" dirty="0" smtClean="0"/>
          </a:p>
          <a:p>
            <a:pPr lvl="1"/>
            <a:r>
              <a:rPr lang="tr-TR" dirty="0" err="1" smtClean="0"/>
              <a:t>Screening</a:t>
            </a:r>
            <a:r>
              <a:rPr lang="tr-TR" dirty="0" smtClean="0"/>
              <a:t> test is </a:t>
            </a:r>
            <a:r>
              <a:rPr lang="tr-TR" dirty="0" err="1" smtClean="0"/>
              <a:t>fasting</a:t>
            </a:r>
            <a:r>
              <a:rPr lang="tr-TR" dirty="0" smtClean="0"/>
              <a:t> </a:t>
            </a:r>
            <a:r>
              <a:rPr lang="tr-TR" dirty="0" err="1" smtClean="0"/>
              <a:t>plasma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endParaRPr lang="tr-TR" dirty="0" smtClean="0"/>
          </a:p>
          <a:p>
            <a:pPr lvl="2"/>
            <a:r>
              <a:rPr lang="tr-TR" dirty="0" err="1" smtClean="0"/>
              <a:t>Easier</a:t>
            </a:r>
            <a:r>
              <a:rPr lang="tr-TR" dirty="0" smtClean="0"/>
              <a:t>, </a:t>
            </a:r>
            <a:r>
              <a:rPr lang="tr-TR" dirty="0" err="1" smtClean="0"/>
              <a:t>faster</a:t>
            </a:r>
            <a:r>
              <a:rPr lang="tr-TR" dirty="0" smtClean="0"/>
              <a:t>,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convenient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expensive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1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78166"/>
              </p:ext>
            </p:extLst>
          </p:nvPr>
        </p:nvGraphicFramePr>
        <p:xfrm>
          <a:off x="1272638" y="959879"/>
          <a:ext cx="4546848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4381715" y="192110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65024" y="225875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4387872" y="3563019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4811862" y="267896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4128822" y="3030363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958786" y="363648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33168" y="404451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4334056" y="529083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4523830" y="3911352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3721200" y="505262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4869652" y="465381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83168" y="565446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1" name="Oval 50"/>
          <p:cNvSpPr/>
          <p:nvPr/>
        </p:nvSpPr>
        <p:spPr>
          <a:xfrm>
            <a:off x="4854338" y="514554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2" name="Oval 51"/>
          <p:cNvSpPr/>
          <p:nvPr/>
        </p:nvSpPr>
        <p:spPr>
          <a:xfrm>
            <a:off x="2981005" y="449727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3" name="Oval 52"/>
          <p:cNvSpPr/>
          <p:nvPr/>
        </p:nvSpPr>
        <p:spPr>
          <a:xfrm>
            <a:off x="4346857" y="578762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4" name="Oval 53"/>
          <p:cNvSpPr/>
          <p:nvPr/>
        </p:nvSpPr>
        <p:spPr>
          <a:xfrm>
            <a:off x="3308275" y="5407222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5" name="Oval 54"/>
          <p:cNvSpPr/>
          <p:nvPr/>
        </p:nvSpPr>
        <p:spPr>
          <a:xfrm>
            <a:off x="4881948" y="3631938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6" name="Oval 55"/>
          <p:cNvSpPr/>
          <p:nvPr/>
        </p:nvSpPr>
        <p:spPr>
          <a:xfrm>
            <a:off x="4955878" y="4283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7" name="Oval 56"/>
          <p:cNvSpPr/>
          <p:nvPr/>
        </p:nvSpPr>
        <p:spPr>
          <a:xfrm>
            <a:off x="4472309" y="318409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8" name="Oval 57"/>
          <p:cNvSpPr/>
          <p:nvPr/>
        </p:nvSpPr>
        <p:spPr>
          <a:xfrm>
            <a:off x="3840790" y="291924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9" name="Oval 58"/>
          <p:cNvSpPr/>
          <p:nvPr/>
        </p:nvSpPr>
        <p:spPr>
          <a:xfrm>
            <a:off x="4046024" y="41501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0" name="Oval 59"/>
          <p:cNvSpPr/>
          <p:nvPr/>
        </p:nvSpPr>
        <p:spPr>
          <a:xfrm>
            <a:off x="4729548" y="554038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1" name="Oval 60"/>
          <p:cNvSpPr/>
          <p:nvPr/>
        </p:nvSpPr>
        <p:spPr>
          <a:xfrm>
            <a:off x="5157684" y="584736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2" name="Oval 61"/>
          <p:cNvSpPr/>
          <p:nvPr/>
        </p:nvSpPr>
        <p:spPr>
          <a:xfrm>
            <a:off x="4472309" y="452065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3" name="Oval 62"/>
          <p:cNvSpPr/>
          <p:nvPr/>
        </p:nvSpPr>
        <p:spPr>
          <a:xfrm>
            <a:off x="4202841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4" name="Oval 63"/>
          <p:cNvSpPr/>
          <p:nvPr/>
        </p:nvSpPr>
        <p:spPr>
          <a:xfrm>
            <a:off x="3312802" y="356301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5" name="Oval 64"/>
          <p:cNvSpPr/>
          <p:nvPr/>
        </p:nvSpPr>
        <p:spPr>
          <a:xfrm>
            <a:off x="4441516" y="487394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6" name="Oval 65"/>
          <p:cNvSpPr/>
          <p:nvPr/>
        </p:nvSpPr>
        <p:spPr>
          <a:xfrm>
            <a:off x="3369063" y="4497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7" name="Oval 66"/>
          <p:cNvSpPr/>
          <p:nvPr/>
        </p:nvSpPr>
        <p:spPr>
          <a:xfrm>
            <a:off x="3238845" y="489677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8" name="Oval 67"/>
          <p:cNvSpPr/>
          <p:nvPr/>
        </p:nvSpPr>
        <p:spPr>
          <a:xfrm>
            <a:off x="3992481" y="45165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9" name="Oval 68"/>
          <p:cNvSpPr/>
          <p:nvPr/>
        </p:nvSpPr>
        <p:spPr>
          <a:xfrm>
            <a:off x="3600834" y="316352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70" name="Oval 69"/>
          <p:cNvSpPr/>
          <p:nvPr/>
        </p:nvSpPr>
        <p:spPr>
          <a:xfrm>
            <a:off x="3347507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39742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416175"/>
              </p:ext>
            </p:extLst>
          </p:nvPr>
        </p:nvGraphicFramePr>
        <p:xfrm>
          <a:off x="1259632" y="908720"/>
          <a:ext cx="4546848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Blood </a:t>
                      </a:r>
                      <a:r>
                        <a:rPr lang="tr-TR" b="1" dirty="0" err="1" smtClean="0"/>
                        <a:t>sugar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Diabetics</a:t>
                      </a:r>
                      <a:endParaRPr lang="tr-T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Non-diabetics</a:t>
                      </a:r>
                      <a:endParaRPr lang="tr-T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4381715" y="192110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38846" y="225875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4387872" y="3563019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4811862" y="267896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4128822" y="3030363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958786" y="363648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02046" y="407707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4334056" y="529083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4523830" y="391135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3721200" y="505262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4729548" y="463045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83168" y="565446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1" name="Oval 30"/>
          <p:cNvSpPr/>
          <p:nvPr/>
        </p:nvSpPr>
        <p:spPr>
          <a:xfrm>
            <a:off x="4190040" y="254580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2" name="Oval 31"/>
          <p:cNvSpPr/>
          <p:nvPr/>
        </p:nvSpPr>
        <p:spPr>
          <a:xfrm>
            <a:off x="3353034" y="25067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3" name="Oval 32"/>
          <p:cNvSpPr/>
          <p:nvPr/>
        </p:nvSpPr>
        <p:spPr>
          <a:xfrm>
            <a:off x="4492920" y="303193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4" name="Oval 33"/>
          <p:cNvSpPr/>
          <p:nvPr/>
        </p:nvSpPr>
        <p:spPr>
          <a:xfrm>
            <a:off x="3690078" y="304615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5" name="Oval 34"/>
          <p:cNvSpPr/>
          <p:nvPr/>
        </p:nvSpPr>
        <p:spPr>
          <a:xfrm>
            <a:off x="4899238" y="333306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6" name="Oval 35"/>
          <p:cNvSpPr/>
          <p:nvPr/>
        </p:nvSpPr>
        <p:spPr>
          <a:xfrm>
            <a:off x="3258030" y="184776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7" name="Oval 36"/>
          <p:cNvSpPr/>
          <p:nvPr/>
        </p:nvSpPr>
        <p:spPr>
          <a:xfrm>
            <a:off x="3497050" y="364502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8" name="Oval 37"/>
          <p:cNvSpPr/>
          <p:nvPr/>
        </p:nvSpPr>
        <p:spPr>
          <a:xfrm>
            <a:off x="3911612" y="423501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9" name="Oval 38"/>
          <p:cNvSpPr/>
          <p:nvPr/>
        </p:nvSpPr>
        <p:spPr>
          <a:xfrm>
            <a:off x="4804723" y="42102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0" name="Oval 39"/>
          <p:cNvSpPr/>
          <p:nvPr/>
        </p:nvSpPr>
        <p:spPr>
          <a:xfrm>
            <a:off x="4340270" y="427852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1" name="Oval 40"/>
          <p:cNvSpPr/>
          <p:nvPr/>
        </p:nvSpPr>
        <p:spPr>
          <a:xfrm>
            <a:off x="5390491" y="433926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2" name="Oval 41"/>
          <p:cNvSpPr/>
          <p:nvPr/>
        </p:nvSpPr>
        <p:spPr>
          <a:xfrm>
            <a:off x="4037132" y="470734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3" name="Oval 42"/>
          <p:cNvSpPr/>
          <p:nvPr/>
        </p:nvSpPr>
        <p:spPr>
          <a:xfrm>
            <a:off x="4441516" y="476018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4" name="Oval 43"/>
          <p:cNvSpPr/>
          <p:nvPr/>
        </p:nvSpPr>
        <p:spPr>
          <a:xfrm>
            <a:off x="3258030" y="494273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5" name="Oval 44"/>
          <p:cNvSpPr/>
          <p:nvPr/>
        </p:nvSpPr>
        <p:spPr>
          <a:xfrm>
            <a:off x="2690606" y="580141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6" name="Oval 45"/>
          <p:cNvSpPr/>
          <p:nvPr/>
        </p:nvSpPr>
        <p:spPr>
          <a:xfrm>
            <a:off x="2778096" y="465049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7" name="Oval 46"/>
          <p:cNvSpPr/>
          <p:nvPr/>
        </p:nvSpPr>
        <p:spPr>
          <a:xfrm>
            <a:off x="3258030" y="549011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8" name="Oval 47"/>
          <p:cNvSpPr/>
          <p:nvPr/>
        </p:nvSpPr>
        <p:spPr>
          <a:xfrm>
            <a:off x="4932040" y="56351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9" name="Oval 48"/>
          <p:cNvSpPr/>
          <p:nvPr/>
        </p:nvSpPr>
        <p:spPr>
          <a:xfrm>
            <a:off x="5369131" y="566824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0" name="Oval 49"/>
          <p:cNvSpPr/>
          <p:nvPr/>
        </p:nvSpPr>
        <p:spPr>
          <a:xfrm>
            <a:off x="4441516" y="582317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34131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301996"/>
              </p:ext>
            </p:extLst>
          </p:nvPr>
        </p:nvGraphicFramePr>
        <p:xfrm>
          <a:off x="1259632" y="908720"/>
          <a:ext cx="454684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Blood </a:t>
                      </a:r>
                      <a:r>
                        <a:rPr lang="tr-TR" dirty="0" err="1" smtClean="0"/>
                        <a:t>sugar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Diabetics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Non-diabetics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 flipH="1">
            <a:off x="6489927" y="1844824"/>
            <a:ext cx="1970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+mj-lt"/>
              </a:rPr>
              <a:t>20 </a:t>
            </a:r>
            <a:r>
              <a:rPr lang="tr-TR" dirty="0" err="1" smtClean="0">
                <a:latin typeface="+mj-lt"/>
              </a:rPr>
              <a:t>diabetics</a:t>
            </a:r>
            <a:endParaRPr lang="tr-TR" dirty="0" smtClean="0">
              <a:latin typeface="+mj-lt"/>
            </a:endParaRPr>
          </a:p>
          <a:p>
            <a:endParaRPr lang="tr-TR" dirty="0" smtClean="0">
              <a:latin typeface="+mj-lt"/>
            </a:endParaRPr>
          </a:p>
          <a:p>
            <a:r>
              <a:rPr lang="tr-TR" dirty="0" smtClean="0">
                <a:latin typeface="+mj-lt"/>
              </a:rPr>
              <a:t>20 </a:t>
            </a:r>
            <a:r>
              <a:rPr lang="tr-TR" dirty="0" err="1" smtClean="0">
                <a:latin typeface="+mj-lt"/>
              </a:rPr>
              <a:t>non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diabetics</a:t>
            </a:r>
            <a:r>
              <a:rPr lang="tr-TR" dirty="0" smtClean="0">
                <a:latin typeface="+mj-lt"/>
              </a:rPr>
              <a:t> </a:t>
            </a:r>
            <a:endParaRPr lang="tr-TR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15816" y="18605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76065" y="19158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3240832" y="23413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823601" y="2624319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67022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114014" y="306896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3382861" y="329669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3843387" y="313011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3765024" y="3645024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094829" y="36607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02046" y="407707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2922112" y="4235013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3600005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2969998" y="478630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3402046" y="505262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49100" y="56612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8" name="Oval 27"/>
          <p:cNvSpPr/>
          <p:nvPr/>
        </p:nvSpPr>
        <p:spPr>
          <a:xfrm>
            <a:off x="6201895" y="190166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9" name="Oval 28"/>
          <p:cNvSpPr/>
          <p:nvPr/>
        </p:nvSpPr>
        <p:spPr>
          <a:xfrm>
            <a:off x="6201895" y="240389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1" name="Oval 30"/>
          <p:cNvSpPr/>
          <p:nvPr/>
        </p:nvSpPr>
        <p:spPr>
          <a:xfrm>
            <a:off x="5364088" y="192110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2" name="Oval 31"/>
          <p:cNvSpPr/>
          <p:nvPr/>
        </p:nvSpPr>
        <p:spPr>
          <a:xfrm>
            <a:off x="4644008" y="224414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3" name="Oval 32"/>
          <p:cNvSpPr/>
          <p:nvPr/>
        </p:nvSpPr>
        <p:spPr>
          <a:xfrm>
            <a:off x="4499992" y="275365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4" name="Oval 33"/>
          <p:cNvSpPr/>
          <p:nvPr/>
        </p:nvSpPr>
        <p:spPr>
          <a:xfrm>
            <a:off x="4355976" y="3068960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5" name="Oval 34"/>
          <p:cNvSpPr/>
          <p:nvPr/>
        </p:nvSpPr>
        <p:spPr>
          <a:xfrm>
            <a:off x="4804723" y="3069538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6" name="Oval 35"/>
          <p:cNvSpPr/>
          <p:nvPr/>
        </p:nvSpPr>
        <p:spPr>
          <a:xfrm>
            <a:off x="5364088" y="324553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7" name="Oval 36"/>
          <p:cNvSpPr/>
          <p:nvPr/>
        </p:nvSpPr>
        <p:spPr>
          <a:xfrm>
            <a:off x="4499992" y="339644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8" name="Oval 37"/>
          <p:cNvSpPr/>
          <p:nvPr/>
        </p:nvSpPr>
        <p:spPr>
          <a:xfrm>
            <a:off x="5092755" y="359158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9" name="Oval 38"/>
          <p:cNvSpPr/>
          <p:nvPr/>
        </p:nvSpPr>
        <p:spPr>
          <a:xfrm>
            <a:off x="4804723" y="381074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0" name="Oval 39"/>
          <p:cNvSpPr/>
          <p:nvPr/>
        </p:nvSpPr>
        <p:spPr>
          <a:xfrm>
            <a:off x="4355976" y="385791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1" name="Oval 40"/>
          <p:cNvSpPr/>
          <p:nvPr/>
        </p:nvSpPr>
        <p:spPr>
          <a:xfrm>
            <a:off x="5352957" y="399107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2" name="Oval 41"/>
          <p:cNvSpPr/>
          <p:nvPr/>
        </p:nvSpPr>
        <p:spPr>
          <a:xfrm>
            <a:off x="4856127" y="42102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3" name="Oval 42"/>
          <p:cNvSpPr/>
          <p:nvPr/>
        </p:nvSpPr>
        <p:spPr>
          <a:xfrm>
            <a:off x="4470754" y="427691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4" name="Oval 43"/>
          <p:cNvSpPr/>
          <p:nvPr/>
        </p:nvSpPr>
        <p:spPr>
          <a:xfrm>
            <a:off x="5397486" y="441008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5" name="Oval 44"/>
          <p:cNvSpPr/>
          <p:nvPr/>
        </p:nvSpPr>
        <p:spPr>
          <a:xfrm>
            <a:off x="5261116" y="4786300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6" name="Oval 45"/>
          <p:cNvSpPr/>
          <p:nvPr/>
        </p:nvSpPr>
        <p:spPr>
          <a:xfrm>
            <a:off x="4817836" y="467640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7" name="Oval 46"/>
          <p:cNvSpPr/>
          <p:nvPr/>
        </p:nvSpPr>
        <p:spPr>
          <a:xfrm>
            <a:off x="4441516" y="497130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8" name="Oval 47"/>
          <p:cNvSpPr/>
          <p:nvPr/>
        </p:nvSpPr>
        <p:spPr>
          <a:xfrm>
            <a:off x="4932040" y="518579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9" name="Oval 48"/>
          <p:cNvSpPr/>
          <p:nvPr/>
        </p:nvSpPr>
        <p:spPr>
          <a:xfrm>
            <a:off x="5343904" y="567170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0" name="Oval 49"/>
          <p:cNvSpPr/>
          <p:nvPr/>
        </p:nvSpPr>
        <p:spPr>
          <a:xfrm>
            <a:off x="4497915" y="558528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1099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788219"/>
              </p:ext>
            </p:extLst>
          </p:nvPr>
        </p:nvGraphicFramePr>
        <p:xfrm>
          <a:off x="1259632" y="908720"/>
          <a:ext cx="454684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Blood </a:t>
                      </a:r>
                      <a:r>
                        <a:rPr lang="tr-TR" dirty="0" err="1" smtClean="0"/>
                        <a:t>sugar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Diabetics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Non-diabetics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8605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76065" y="19158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3240832" y="23413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823601" y="2624319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67022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114014" y="306896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3382861" y="329669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3843387" y="313011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3765024" y="3645024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094829" y="36607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02046" y="407707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2922112" y="4235013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3600005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2825982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3318130" y="484550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49100" y="56612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1" name="Oval 30"/>
          <p:cNvSpPr/>
          <p:nvPr/>
        </p:nvSpPr>
        <p:spPr>
          <a:xfrm>
            <a:off x="5364088" y="192110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2" name="Oval 31"/>
          <p:cNvSpPr/>
          <p:nvPr/>
        </p:nvSpPr>
        <p:spPr>
          <a:xfrm>
            <a:off x="4644008" y="224414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3" name="Oval 32"/>
          <p:cNvSpPr/>
          <p:nvPr/>
        </p:nvSpPr>
        <p:spPr>
          <a:xfrm>
            <a:off x="4499992" y="275365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4" name="Oval 33"/>
          <p:cNvSpPr/>
          <p:nvPr/>
        </p:nvSpPr>
        <p:spPr>
          <a:xfrm>
            <a:off x="4355976" y="3068960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5" name="Oval 34"/>
          <p:cNvSpPr/>
          <p:nvPr/>
        </p:nvSpPr>
        <p:spPr>
          <a:xfrm>
            <a:off x="4804723" y="3069538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6" name="Oval 35"/>
          <p:cNvSpPr/>
          <p:nvPr/>
        </p:nvSpPr>
        <p:spPr>
          <a:xfrm>
            <a:off x="5364088" y="324553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7" name="Oval 36"/>
          <p:cNvSpPr/>
          <p:nvPr/>
        </p:nvSpPr>
        <p:spPr>
          <a:xfrm>
            <a:off x="4499992" y="339644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8" name="Oval 37"/>
          <p:cNvSpPr/>
          <p:nvPr/>
        </p:nvSpPr>
        <p:spPr>
          <a:xfrm>
            <a:off x="5187270" y="387979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9" name="Oval 38"/>
          <p:cNvSpPr/>
          <p:nvPr/>
        </p:nvSpPr>
        <p:spPr>
          <a:xfrm>
            <a:off x="4804723" y="42102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0" name="Oval 39"/>
          <p:cNvSpPr/>
          <p:nvPr/>
        </p:nvSpPr>
        <p:spPr>
          <a:xfrm>
            <a:off x="4340270" y="427852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1" name="Oval 40"/>
          <p:cNvSpPr/>
          <p:nvPr/>
        </p:nvSpPr>
        <p:spPr>
          <a:xfrm>
            <a:off x="5390491" y="433926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2" name="Oval 41"/>
          <p:cNvSpPr/>
          <p:nvPr/>
        </p:nvSpPr>
        <p:spPr>
          <a:xfrm>
            <a:off x="4932040" y="4574530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3" name="Oval 42"/>
          <p:cNvSpPr/>
          <p:nvPr/>
        </p:nvSpPr>
        <p:spPr>
          <a:xfrm>
            <a:off x="4441516" y="476018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4" name="Oval 43"/>
          <p:cNvSpPr/>
          <p:nvPr/>
        </p:nvSpPr>
        <p:spPr>
          <a:xfrm>
            <a:off x="5469613" y="467640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5" name="Oval 44"/>
          <p:cNvSpPr/>
          <p:nvPr/>
        </p:nvSpPr>
        <p:spPr>
          <a:xfrm>
            <a:off x="5326010" y="540323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6" name="Oval 45"/>
          <p:cNvSpPr/>
          <p:nvPr/>
        </p:nvSpPr>
        <p:spPr>
          <a:xfrm>
            <a:off x="4788024" y="524444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7" name="Oval 46"/>
          <p:cNvSpPr/>
          <p:nvPr/>
        </p:nvSpPr>
        <p:spPr>
          <a:xfrm>
            <a:off x="4340270" y="537760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8" name="Oval 47"/>
          <p:cNvSpPr/>
          <p:nvPr/>
        </p:nvSpPr>
        <p:spPr>
          <a:xfrm>
            <a:off x="4932040" y="56351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9" name="Oval 48"/>
          <p:cNvSpPr/>
          <p:nvPr/>
        </p:nvSpPr>
        <p:spPr>
          <a:xfrm>
            <a:off x="5369131" y="59563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0" name="Oval 49"/>
          <p:cNvSpPr/>
          <p:nvPr/>
        </p:nvSpPr>
        <p:spPr>
          <a:xfrm>
            <a:off x="4441516" y="582317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cxnSp>
        <p:nvCxnSpPr>
          <p:cNvPr id="3" name="Düz Bağlayıcı 2"/>
          <p:cNvCxnSpPr/>
          <p:nvPr/>
        </p:nvCxnSpPr>
        <p:spPr>
          <a:xfrm>
            <a:off x="1259632" y="5185792"/>
            <a:ext cx="45365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6012160" y="914586"/>
            <a:ext cx="27730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Subjects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screened</a:t>
            </a:r>
            <a:r>
              <a:rPr lang="tr-TR" b="1" dirty="0" smtClean="0"/>
              <a:t> </a:t>
            </a:r>
          </a:p>
          <a:p>
            <a:r>
              <a:rPr lang="tr-TR" b="1" dirty="0" err="1" smtClean="0"/>
              <a:t>using</a:t>
            </a:r>
            <a:r>
              <a:rPr lang="tr-TR" b="1" dirty="0" smtClean="0"/>
              <a:t> </a:t>
            </a:r>
            <a:r>
              <a:rPr lang="tr-TR" b="1" dirty="0" err="1" smtClean="0"/>
              <a:t>fasting</a:t>
            </a:r>
            <a:r>
              <a:rPr lang="tr-TR" b="1" dirty="0" smtClean="0"/>
              <a:t> </a:t>
            </a:r>
            <a:r>
              <a:rPr lang="tr-TR" b="1" dirty="0" err="1" smtClean="0"/>
              <a:t>plasma</a:t>
            </a:r>
            <a:endParaRPr lang="tr-TR" b="1" dirty="0" smtClean="0"/>
          </a:p>
          <a:p>
            <a:r>
              <a:rPr lang="tr-TR" b="1" dirty="0" err="1"/>
              <a:t>g</a:t>
            </a:r>
            <a:r>
              <a:rPr lang="tr-TR" b="1" dirty="0" err="1" smtClean="0"/>
              <a:t>lucose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a </a:t>
            </a:r>
            <a:r>
              <a:rPr lang="tr-TR" b="1" dirty="0" err="1" smtClean="0">
                <a:solidFill>
                  <a:srgbClr val="C00000"/>
                </a:solidFill>
              </a:rPr>
              <a:t>low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(</a:t>
            </a:r>
            <a:r>
              <a:rPr lang="tr-TR" b="1" dirty="0" err="1" smtClean="0"/>
              <a:t>blood</a:t>
            </a:r>
            <a:r>
              <a:rPr lang="tr-TR" b="1" dirty="0" smtClean="0"/>
              <a:t> </a:t>
            </a:r>
            <a:r>
              <a:rPr lang="tr-TR" b="1" dirty="0" err="1" smtClean="0"/>
              <a:t>sugar</a:t>
            </a:r>
            <a:r>
              <a:rPr lang="tr-TR" b="1" dirty="0" smtClean="0"/>
              <a:t>)  </a:t>
            </a:r>
            <a:r>
              <a:rPr lang="tr-TR" b="1" dirty="0" err="1" smtClean="0"/>
              <a:t>cut-point</a:t>
            </a:r>
            <a:endParaRPr lang="tr-TR" b="1" dirty="0" smtClean="0"/>
          </a:p>
          <a:p>
            <a:endParaRPr lang="tr-TR" dirty="0"/>
          </a:p>
        </p:txBody>
      </p:sp>
      <p:graphicFrame>
        <p:nvGraphicFramePr>
          <p:cNvPr id="30" name="Tablo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05589"/>
              </p:ext>
            </p:extLst>
          </p:nvPr>
        </p:nvGraphicFramePr>
        <p:xfrm>
          <a:off x="6012161" y="3019987"/>
          <a:ext cx="3120480" cy="1979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954">
                <a:tc>
                  <a:txBody>
                    <a:bodyPr/>
                    <a:lstStyle/>
                    <a:p>
                      <a:r>
                        <a:rPr lang="tr-TR" dirty="0" smtClean="0"/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Diabetics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Non-diabetics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positive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negative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Metin kutusu 50"/>
          <p:cNvSpPr txBox="1"/>
          <p:nvPr/>
        </p:nvSpPr>
        <p:spPr>
          <a:xfrm>
            <a:off x="6228184" y="563512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+mj-lt"/>
              </a:rPr>
              <a:t>Sens</a:t>
            </a:r>
            <a:r>
              <a:rPr lang="tr-TR" dirty="0" smtClean="0">
                <a:latin typeface="+mj-lt"/>
              </a:rPr>
              <a:t>= 17/20= 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85%</a:t>
            </a:r>
          </a:p>
          <a:p>
            <a:r>
              <a:rPr lang="tr-TR" dirty="0" err="1" smtClean="0">
                <a:latin typeface="+mj-lt"/>
              </a:rPr>
              <a:t>Spec</a:t>
            </a:r>
            <a:r>
              <a:rPr lang="tr-TR" dirty="0" smtClean="0">
                <a:latin typeface="+mj-lt"/>
              </a:rPr>
              <a:t>= 6/20 =    </a:t>
            </a:r>
            <a:r>
              <a:rPr lang="tr-TR" sz="2400" b="1" dirty="0" smtClean="0">
                <a:solidFill>
                  <a:srgbClr val="7030A0"/>
                </a:solidFill>
                <a:latin typeface="+mj-lt"/>
              </a:rPr>
              <a:t>30%</a:t>
            </a:r>
            <a:endParaRPr lang="tr-TR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59909" y="5024297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90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685096"/>
              </p:ext>
            </p:extLst>
          </p:nvPr>
        </p:nvGraphicFramePr>
        <p:xfrm>
          <a:off x="1259632" y="908720"/>
          <a:ext cx="454684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Blood </a:t>
                      </a:r>
                      <a:r>
                        <a:rPr lang="tr-TR" dirty="0" err="1" smtClean="0"/>
                        <a:t>sugar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Diabetics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Non-diabetics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3258030" y="205427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38846" y="225875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3382861" y="329669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3843387" y="313011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3765024" y="3645024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094829" y="36607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02046" y="407707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2922112" y="4235013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3600005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2825982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3318130" y="484550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49100" y="56612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1" name="Oval 30"/>
          <p:cNvSpPr/>
          <p:nvPr/>
        </p:nvSpPr>
        <p:spPr>
          <a:xfrm>
            <a:off x="5364088" y="192110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2" name="Oval 31"/>
          <p:cNvSpPr/>
          <p:nvPr/>
        </p:nvSpPr>
        <p:spPr>
          <a:xfrm>
            <a:off x="4644008" y="224414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3" name="Oval 32"/>
          <p:cNvSpPr/>
          <p:nvPr/>
        </p:nvSpPr>
        <p:spPr>
          <a:xfrm>
            <a:off x="4492920" y="303193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4" name="Oval 33"/>
          <p:cNvSpPr/>
          <p:nvPr/>
        </p:nvSpPr>
        <p:spPr>
          <a:xfrm>
            <a:off x="4377993" y="341691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5" name="Oval 34"/>
          <p:cNvSpPr/>
          <p:nvPr/>
        </p:nvSpPr>
        <p:spPr>
          <a:xfrm>
            <a:off x="4899238" y="333306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6" name="Oval 35"/>
          <p:cNvSpPr/>
          <p:nvPr/>
        </p:nvSpPr>
        <p:spPr>
          <a:xfrm>
            <a:off x="5390491" y="356301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7" name="Oval 36"/>
          <p:cNvSpPr/>
          <p:nvPr/>
        </p:nvSpPr>
        <p:spPr>
          <a:xfrm>
            <a:off x="4516691" y="383174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8" name="Oval 37"/>
          <p:cNvSpPr/>
          <p:nvPr/>
        </p:nvSpPr>
        <p:spPr>
          <a:xfrm>
            <a:off x="5187270" y="387979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9" name="Oval 38"/>
          <p:cNvSpPr/>
          <p:nvPr/>
        </p:nvSpPr>
        <p:spPr>
          <a:xfrm>
            <a:off x="4804723" y="42102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0" name="Oval 39"/>
          <p:cNvSpPr/>
          <p:nvPr/>
        </p:nvSpPr>
        <p:spPr>
          <a:xfrm>
            <a:off x="4340270" y="427852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1" name="Oval 40"/>
          <p:cNvSpPr/>
          <p:nvPr/>
        </p:nvSpPr>
        <p:spPr>
          <a:xfrm>
            <a:off x="5390491" y="433926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2" name="Oval 41"/>
          <p:cNvSpPr/>
          <p:nvPr/>
        </p:nvSpPr>
        <p:spPr>
          <a:xfrm>
            <a:off x="4932040" y="4574530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3" name="Oval 42"/>
          <p:cNvSpPr/>
          <p:nvPr/>
        </p:nvSpPr>
        <p:spPr>
          <a:xfrm>
            <a:off x="4441516" y="476018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4" name="Oval 43"/>
          <p:cNvSpPr/>
          <p:nvPr/>
        </p:nvSpPr>
        <p:spPr>
          <a:xfrm>
            <a:off x="5469613" y="467640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5" name="Oval 44"/>
          <p:cNvSpPr/>
          <p:nvPr/>
        </p:nvSpPr>
        <p:spPr>
          <a:xfrm>
            <a:off x="5326010" y="540323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6" name="Oval 45"/>
          <p:cNvSpPr/>
          <p:nvPr/>
        </p:nvSpPr>
        <p:spPr>
          <a:xfrm>
            <a:off x="4788024" y="524444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7" name="Oval 46"/>
          <p:cNvSpPr/>
          <p:nvPr/>
        </p:nvSpPr>
        <p:spPr>
          <a:xfrm>
            <a:off x="4340270" y="537760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8" name="Oval 47"/>
          <p:cNvSpPr/>
          <p:nvPr/>
        </p:nvSpPr>
        <p:spPr>
          <a:xfrm>
            <a:off x="4932040" y="56351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9" name="Oval 48"/>
          <p:cNvSpPr/>
          <p:nvPr/>
        </p:nvSpPr>
        <p:spPr>
          <a:xfrm>
            <a:off x="5369131" y="59563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0" name="Oval 49"/>
          <p:cNvSpPr/>
          <p:nvPr/>
        </p:nvSpPr>
        <p:spPr>
          <a:xfrm>
            <a:off x="4441516" y="582317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cxnSp>
        <p:nvCxnSpPr>
          <p:cNvPr id="3" name="Düz Bağlayıcı 2"/>
          <p:cNvCxnSpPr/>
          <p:nvPr/>
        </p:nvCxnSpPr>
        <p:spPr>
          <a:xfrm>
            <a:off x="1277810" y="2780928"/>
            <a:ext cx="45365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Metin kutusu 4"/>
          <p:cNvSpPr txBox="1"/>
          <p:nvPr/>
        </p:nvSpPr>
        <p:spPr>
          <a:xfrm>
            <a:off x="6012160" y="914586"/>
            <a:ext cx="27730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Subjects</a:t>
            </a:r>
            <a:r>
              <a:rPr lang="tr-TR" b="1" dirty="0" smtClean="0"/>
              <a:t> </a:t>
            </a:r>
            <a:r>
              <a:rPr lang="tr-TR" b="1" dirty="0" err="1" smtClean="0"/>
              <a:t>are</a:t>
            </a:r>
            <a:r>
              <a:rPr lang="tr-TR" b="1" dirty="0" smtClean="0"/>
              <a:t> </a:t>
            </a:r>
            <a:r>
              <a:rPr lang="tr-TR" b="1" dirty="0" err="1" smtClean="0"/>
              <a:t>screened</a:t>
            </a:r>
            <a:r>
              <a:rPr lang="tr-TR" b="1" dirty="0" smtClean="0"/>
              <a:t> </a:t>
            </a:r>
          </a:p>
          <a:p>
            <a:r>
              <a:rPr lang="tr-TR" b="1" dirty="0" err="1" smtClean="0"/>
              <a:t>using</a:t>
            </a:r>
            <a:r>
              <a:rPr lang="tr-TR" b="1" dirty="0" smtClean="0"/>
              <a:t> </a:t>
            </a:r>
            <a:r>
              <a:rPr lang="tr-TR" b="1" dirty="0" err="1" smtClean="0"/>
              <a:t>fasting</a:t>
            </a:r>
            <a:r>
              <a:rPr lang="tr-TR" b="1" dirty="0" smtClean="0"/>
              <a:t> </a:t>
            </a:r>
            <a:r>
              <a:rPr lang="tr-TR" b="1" dirty="0" err="1" smtClean="0"/>
              <a:t>plasma</a:t>
            </a:r>
            <a:endParaRPr lang="tr-TR" b="1" dirty="0" smtClean="0"/>
          </a:p>
          <a:p>
            <a:r>
              <a:rPr lang="tr-TR" b="1" dirty="0" err="1"/>
              <a:t>g</a:t>
            </a:r>
            <a:r>
              <a:rPr lang="tr-TR" b="1" dirty="0" err="1" smtClean="0"/>
              <a:t>lucose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a </a:t>
            </a:r>
            <a:r>
              <a:rPr lang="tr-TR" b="1" dirty="0" err="1" smtClean="0">
                <a:solidFill>
                  <a:srgbClr val="C00000"/>
                </a:solidFill>
              </a:rPr>
              <a:t>high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(</a:t>
            </a:r>
            <a:r>
              <a:rPr lang="tr-TR" b="1" dirty="0" err="1" smtClean="0"/>
              <a:t>blood</a:t>
            </a:r>
            <a:r>
              <a:rPr lang="tr-TR" b="1" dirty="0" smtClean="0"/>
              <a:t> </a:t>
            </a:r>
            <a:r>
              <a:rPr lang="tr-TR" b="1" dirty="0" err="1" smtClean="0"/>
              <a:t>sugar</a:t>
            </a:r>
            <a:r>
              <a:rPr lang="tr-TR" b="1" dirty="0" smtClean="0"/>
              <a:t>)  </a:t>
            </a:r>
            <a:r>
              <a:rPr lang="tr-TR" b="1" dirty="0" err="1" smtClean="0"/>
              <a:t>cut-point</a:t>
            </a:r>
            <a:endParaRPr lang="tr-TR" b="1" dirty="0" smtClean="0"/>
          </a:p>
          <a:p>
            <a:endParaRPr lang="tr-TR" dirty="0"/>
          </a:p>
        </p:txBody>
      </p:sp>
      <p:graphicFrame>
        <p:nvGraphicFramePr>
          <p:cNvPr id="30" name="Tablo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94354"/>
              </p:ext>
            </p:extLst>
          </p:nvPr>
        </p:nvGraphicFramePr>
        <p:xfrm>
          <a:off x="6012161" y="3019987"/>
          <a:ext cx="3120480" cy="19799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954">
                <a:tc>
                  <a:txBody>
                    <a:bodyPr/>
                    <a:lstStyle/>
                    <a:p>
                      <a:r>
                        <a:rPr lang="tr-TR" dirty="0" smtClean="0"/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Diabetics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Non-diabetics</a:t>
                      </a:r>
                      <a:endParaRPr lang="tr-T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positive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negative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954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Metin kutusu 50"/>
          <p:cNvSpPr txBox="1"/>
          <p:nvPr/>
        </p:nvSpPr>
        <p:spPr>
          <a:xfrm>
            <a:off x="6228184" y="5635123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+mj-lt"/>
              </a:rPr>
              <a:t>Sens</a:t>
            </a:r>
            <a:r>
              <a:rPr lang="tr-TR" dirty="0" smtClean="0">
                <a:latin typeface="+mj-lt"/>
              </a:rPr>
              <a:t>= 5/20= 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25%</a:t>
            </a:r>
          </a:p>
          <a:p>
            <a:r>
              <a:rPr lang="tr-TR" dirty="0" err="1" smtClean="0">
                <a:latin typeface="+mj-lt"/>
              </a:rPr>
              <a:t>Spec</a:t>
            </a:r>
            <a:r>
              <a:rPr lang="tr-TR" dirty="0" smtClean="0">
                <a:latin typeface="+mj-lt"/>
              </a:rPr>
              <a:t>=18/20 =</a:t>
            </a:r>
            <a:r>
              <a:rPr lang="tr-TR" sz="2400" b="1" dirty="0" smtClean="0">
                <a:solidFill>
                  <a:srgbClr val="7030A0"/>
                </a:solidFill>
                <a:latin typeface="+mj-lt"/>
              </a:rPr>
              <a:t>90%</a:t>
            </a:r>
            <a:endParaRPr lang="tr-TR" sz="2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755575" y="2582069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110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b="1" dirty="0" err="1" smtClean="0"/>
              <a:t>Classifying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Individuals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Correctly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by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Disease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Status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in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r>
              <a:rPr lang="tr-TR" dirty="0" smtClean="0"/>
              <a:t>, </a:t>
            </a:r>
            <a:r>
              <a:rPr lang="tr-TR" dirty="0" err="1" smtClean="0"/>
              <a:t>screening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endParaRPr lang="tr-TR" dirty="0" smtClean="0"/>
          </a:p>
          <a:p>
            <a:r>
              <a:rPr lang="tr-TR" dirty="0" smtClean="0"/>
              <a:t>How </a:t>
            </a:r>
            <a:r>
              <a:rPr lang="tr-TR" dirty="0" err="1" smtClean="0"/>
              <a:t>well</a:t>
            </a:r>
            <a:r>
              <a:rPr lang="tr-TR" dirty="0" smtClean="0"/>
              <a:t> is a </a:t>
            </a:r>
            <a:r>
              <a:rPr lang="tr-TR" dirty="0" err="1" smtClean="0"/>
              <a:t>subject</a:t>
            </a:r>
            <a:r>
              <a:rPr lang="tr-TR" dirty="0" smtClean="0"/>
              <a:t> </a:t>
            </a:r>
            <a:r>
              <a:rPr lang="tr-TR" dirty="0" err="1" smtClean="0"/>
              <a:t>classified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non-disease</a:t>
            </a:r>
            <a:r>
              <a:rPr lang="tr-TR" dirty="0" smtClean="0"/>
              <a:t> grup?</a:t>
            </a:r>
          </a:p>
          <a:p>
            <a:pPr lvl="1"/>
            <a:r>
              <a:rPr lang="tr-TR" dirty="0" err="1" smtClean="0"/>
              <a:t>Ideally</a:t>
            </a:r>
            <a:r>
              <a:rPr lang="tr-TR" dirty="0" smtClean="0"/>
              <a:t> ,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classified</a:t>
            </a:r>
            <a:r>
              <a:rPr lang="tr-TR" dirty="0" smtClean="0"/>
              <a:t> as «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»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vice</a:t>
            </a:r>
            <a:r>
              <a:rPr lang="tr-TR" dirty="0" smtClean="0"/>
              <a:t> </a:t>
            </a:r>
            <a:r>
              <a:rPr lang="tr-TR" dirty="0" err="1" smtClean="0"/>
              <a:t>versa</a:t>
            </a:r>
            <a:endParaRPr lang="tr-TR" dirty="0" smtClean="0"/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classify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accuracy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08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367693"/>
              </p:ext>
            </p:extLst>
          </p:nvPr>
        </p:nvGraphicFramePr>
        <p:xfrm>
          <a:off x="1259632" y="908720"/>
          <a:ext cx="454684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dirty="0" smtClean="0"/>
                        <a:t>Blood </a:t>
                      </a:r>
                      <a:r>
                        <a:rPr lang="tr-TR" dirty="0" err="1" smtClean="0"/>
                        <a:t>sugar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Diabetics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Non-diabetics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3258030" y="205427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38846" y="225875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3382861" y="329669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3843387" y="313011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3765024" y="3645024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094829" y="36607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02046" y="407707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2922112" y="4235013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3600005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2825982" y="46531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3318130" y="484550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49100" y="56612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1" name="Oval 30"/>
          <p:cNvSpPr/>
          <p:nvPr/>
        </p:nvSpPr>
        <p:spPr>
          <a:xfrm>
            <a:off x="5364088" y="192110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2" name="Oval 31"/>
          <p:cNvSpPr/>
          <p:nvPr/>
        </p:nvSpPr>
        <p:spPr>
          <a:xfrm>
            <a:off x="4644008" y="224414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3" name="Oval 32"/>
          <p:cNvSpPr/>
          <p:nvPr/>
        </p:nvSpPr>
        <p:spPr>
          <a:xfrm>
            <a:off x="4492920" y="303193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4" name="Oval 33"/>
          <p:cNvSpPr/>
          <p:nvPr/>
        </p:nvSpPr>
        <p:spPr>
          <a:xfrm>
            <a:off x="4377993" y="341691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5" name="Oval 34"/>
          <p:cNvSpPr/>
          <p:nvPr/>
        </p:nvSpPr>
        <p:spPr>
          <a:xfrm>
            <a:off x="4899238" y="333306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6" name="Oval 35"/>
          <p:cNvSpPr/>
          <p:nvPr/>
        </p:nvSpPr>
        <p:spPr>
          <a:xfrm>
            <a:off x="5390491" y="356301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7" name="Oval 36"/>
          <p:cNvSpPr/>
          <p:nvPr/>
        </p:nvSpPr>
        <p:spPr>
          <a:xfrm>
            <a:off x="4516691" y="383174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8" name="Oval 37"/>
          <p:cNvSpPr/>
          <p:nvPr/>
        </p:nvSpPr>
        <p:spPr>
          <a:xfrm>
            <a:off x="5187270" y="387979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9" name="Oval 38"/>
          <p:cNvSpPr/>
          <p:nvPr/>
        </p:nvSpPr>
        <p:spPr>
          <a:xfrm>
            <a:off x="4804723" y="42102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0" name="Oval 39"/>
          <p:cNvSpPr/>
          <p:nvPr/>
        </p:nvSpPr>
        <p:spPr>
          <a:xfrm>
            <a:off x="4340270" y="427852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1" name="Oval 40"/>
          <p:cNvSpPr/>
          <p:nvPr/>
        </p:nvSpPr>
        <p:spPr>
          <a:xfrm>
            <a:off x="5390491" y="433926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2" name="Oval 41"/>
          <p:cNvSpPr/>
          <p:nvPr/>
        </p:nvSpPr>
        <p:spPr>
          <a:xfrm>
            <a:off x="4932040" y="4574530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3" name="Oval 42"/>
          <p:cNvSpPr/>
          <p:nvPr/>
        </p:nvSpPr>
        <p:spPr>
          <a:xfrm>
            <a:off x="4441516" y="476018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4" name="Oval 43"/>
          <p:cNvSpPr/>
          <p:nvPr/>
        </p:nvSpPr>
        <p:spPr>
          <a:xfrm>
            <a:off x="5469613" y="467640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5" name="Oval 44"/>
          <p:cNvSpPr/>
          <p:nvPr/>
        </p:nvSpPr>
        <p:spPr>
          <a:xfrm>
            <a:off x="5326010" y="540323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6" name="Oval 45"/>
          <p:cNvSpPr/>
          <p:nvPr/>
        </p:nvSpPr>
        <p:spPr>
          <a:xfrm>
            <a:off x="4788024" y="524444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7" name="Oval 46"/>
          <p:cNvSpPr/>
          <p:nvPr/>
        </p:nvSpPr>
        <p:spPr>
          <a:xfrm>
            <a:off x="4340270" y="537760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8" name="Oval 47"/>
          <p:cNvSpPr/>
          <p:nvPr/>
        </p:nvSpPr>
        <p:spPr>
          <a:xfrm>
            <a:off x="4932040" y="56351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9" name="Oval 48"/>
          <p:cNvSpPr/>
          <p:nvPr/>
        </p:nvSpPr>
        <p:spPr>
          <a:xfrm>
            <a:off x="5369131" y="59563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0" name="Oval 49"/>
          <p:cNvSpPr/>
          <p:nvPr/>
        </p:nvSpPr>
        <p:spPr>
          <a:xfrm>
            <a:off x="4441516" y="582317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012160" y="914586"/>
            <a:ext cx="3131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/>
              <a:t>In</a:t>
            </a:r>
            <a:r>
              <a:rPr lang="tr-TR" sz="2000" b="1" dirty="0" smtClean="0"/>
              <a:t> a </a:t>
            </a:r>
            <a:r>
              <a:rPr lang="tr-TR" sz="2000" b="1" dirty="0" err="1" smtClean="0"/>
              <a:t>typical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population</a:t>
            </a:r>
            <a:r>
              <a:rPr lang="tr-TR" sz="2000" b="1" dirty="0" smtClean="0"/>
              <a:t>, </a:t>
            </a:r>
          </a:p>
          <a:p>
            <a:r>
              <a:rPr lang="tr-TR" sz="2000" b="1" dirty="0" err="1" smtClean="0"/>
              <a:t>there</a:t>
            </a:r>
            <a:r>
              <a:rPr lang="tr-TR" sz="2000" b="1" dirty="0" smtClean="0"/>
              <a:t> is </a:t>
            </a:r>
            <a:r>
              <a:rPr lang="tr-TR" sz="2000" b="1" dirty="0" err="1" smtClean="0"/>
              <a:t>no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line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seperating</a:t>
            </a:r>
            <a:r>
              <a:rPr lang="tr-TR" sz="2000" b="1" dirty="0" smtClean="0"/>
              <a:t> 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two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groups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</a:p>
          <a:p>
            <a:r>
              <a:rPr lang="tr-TR" sz="2000" b="1" dirty="0" err="1" smtClean="0"/>
              <a:t>subjects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are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mixed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30932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371134"/>
              </p:ext>
            </p:extLst>
          </p:nvPr>
        </p:nvGraphicFramePr>
        <p:xfrm>
          <a:off x="1259632" y="908720"/>
          <a:ext cx="4546848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Blood </a:t>
                      </a:r>
                      <a:r>
                        <a:rPr lang="tr-TR" b="1" dirty="0" err="1" smtClean="0"/>
                        <a:t>sugar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Diabetics</a:t>
                      </a:r>
                      <a:endParaRPr lang="tr-T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Non-diabetics</a:t>
                      </a:r>
                      <a:endParaRPr lang="tr-T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4381715" y="192110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38846" y="225875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4387872" y="3563019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4811862" y="267896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4128822" y="3030363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958786" y="363648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02046" y="407707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4334056" y="529083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4523830" y="391135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3721200" y="505262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4729548" y="4630451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83168" y="565446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1" name="Oval 30"/>
          <p:cNvSpPr/>
          <p:nvPr/>
        </p:nvSpPr>
        <p:spPr>
          <a:xfrm>
            <a:off x="4190040" y="254580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2" name="Oval 31"/>
          <p:cNvSpPr/>
          <p:nvPr/>
        </p:nvSpPr>
        <p:spPr>
          <a:xfrm>
            <a:off x="3353034" y="25067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3" name="Oval 32"/>
          <p:cNvSpPr/>
          <p:nvPr/>
        </p:nvSpPr>
        <p:spPr>
          <a:xfrm>
            <a:off x="4492920" y="303193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4" name="Oval 33"/>
          <p:cNvSpPr/>
          <p:nvPr/>
        </p:nvSpPr>
        <p:spPr>
          <a:xfrm>
            <a:off x="3690078" y="304615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5" name="Oval 34"/>
          <p:cNvSpPr/>
          <p:nvPr/>
        </p:nvSpPr>
        <p:spPr>
          <a:xfrm>
            <a:off x="4899238" y="333306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6" name="Oval 35"/>
          <p:cNvSpPr/>
          <p:nvPr/>
        </p:nvSpPr>
        <p:spPr>
          <a:xfrm>
            <a:off x="3258030" y="184776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7" name="Oval 36"/>
          <p:cNvSpPr/>
          <p:nvPr/>
        </p:nvSpPr>
        <p:spPr>
          <a:xfrm>
            <a:off x="3497050" y="3645024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8" name="Oval 37"/>
          <p:cNvSpPr/>
          <p:nvPr/>
        </p:nvSpPr>
        <p:spPr>
          <a:xfrm>
            <a:off x="3911612" y="423501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39" name="Oval 38"/>
          <p:cNvSpPr/>
          <p:nvPr/>
        </p:nvSpPr>
        <p:spPr>
          <a:xfrm>
            <a:off x="4804723" y="421023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0" name="Oval 39"/>
          <p:cNvSpPr/>
          <p:nvPr/>
        </p:nvSpPr>
        <p:spPr>
          <a:xfrm>
            <a:off x="4340270" y="4278525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1" name="Oval 40"/>
          <p:cNvSpPr/>
          <p:nvPr/>
        </p:nvSpPr>
        <p:spPr>
          <a:xfrm>
            <a:off x="5390491" y="433926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2" name="Oval 41"/>
          <p:cNvSpPr/>
          <p:nvPr/>
        </p:nvSpPr>
        <p:spPr>
          <a:xfrm>
            <a:off x="4037132" y="4707349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3" name="Oval 42"/>
          <p:cNvSpPr/>
          <p:nvPr/>
        </p:nvSpPr>
        <p:spPr>
          <a:xfrm>
            <a:off x="4441516" y="476018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4" name="Oval 43"/>
          <p:cNvSpPr/>
          <p:nvPr/>
        </p:nvSpPr>
        <p:spPr>
          <a:xfrm>
            <a:off x="3258030" y="494273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5" name="Oval 44"/>
          <p:cNvSpPr/>
          <p:nvPr/>
        </p:nvSpPr>
        <p:spPr>
          <a:xfrm>
            <a:off x="2690606" y="5801411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6" name="Oval 45"/>
          <p:cNvSpPr/>
          <p:nvPr/>
        </p:nvSpPr>
        <p:spPr>
          <a:xfrm>
            <a:off x="2778096" y="465049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7" name="Oval 46"/>
          <p:cNvSpPr/>
          <p:nvPr/>
        </p:nvSpPr>
        <p:spPr>
          <a:xfrm>
            <a:off x="3258030" y="5490116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8" name="Oval 47"/>
          <p:cNvSpPr/>
          <p:nvPr/>
        </p:nvSpPr>
        <p:spPr>
          <a:xfrm>
            <a:off x="4932040" y="5635123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49" name="Oval 48"/>
          <p:cNvSpPr/>
          <p:nvPr/>
        </p:nvSpPr>
        <p:spPr>
          <a:xfrm>
            <a:off x="5369131" y="5668247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0" name="Oval 49"/>
          <p:cNvSpPr/>
          <p:nvPr/>
        </p:nvSpPr>
        <p:spPr>
          <a:xfrm>
            <a:off x="4441516" y="5823172"/>
            <a:ext cx="288032" cy="2663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012160" y="914586"/>
            <a:ext cx="3131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err="1" smtClean="0"/>
              <a:t>In</a:t>
            </a:r>
            <a:r>
              <a:rPr lang="tr-TR" sz="2000" b="1" dirty="0" smtClean="0"/>
              <a:t> a </a:t>
            </a:r>
            <a:r>
              <a:rPr lang="tr-TR" sz="2000" b="1" dirty="0" err="1" smtClean="0"/>
              <a:t>typical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population</a:t>
            </a:r>
            <a:r>
              <a:rPr lang="tr-TR" sz="2000" b="1" dirty="0" smtClean="0"/>
              <a:t>, </a:t>
            </a:r>
          </a:p>
          <a:p>
            <a:r>
              <a:rPr lang="tr-TR" sz="2000" b="1" dirty="0" err="1" smtClean="0"/>
              <a:t>there</a:t>
            </a:r>
            <a:r>
              <a:rPr lang="tr-TR" sz="2000" b="1" dirty="0" smtClean="0"/>
              <a:t> is </a:t>
            </a:r>
            <a:r>
              <a:rPr lang="tr-TR" sz="2000" b="1" dirty="0" err="1" smtClean="0"/>
              <a:t>no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line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seperating</a:t>
            </a:r>
            <a:r>
              <a:rPr lang="tr-TR" sz="2000" b="1" dirty="0" smtClean="0"/>
              <a:t> 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two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groups</a:t>
            </a:r>
            <a:r>
              <a:rPr lang="tr-TR" sz="2000" b="1" dirty="0" smtClean="0"/>
              <a:t>, </a:t>
            </a:r>
            <a:r>
              <a:rPr lang="tr-TR" sz="2000" b="1" dirty="0" err="1" smtClean="0"/>
              <a:t>and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</a:p>
          <a:p>
            <a:r>
              <a:rPr lang="tr-TR" sz="2000" b="1" dirty="0" err="1" smtClean="0"/>
              <a:t>subjects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are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mixed</a:t>
            </a: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3195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13798"/>
              </p:ext>
            </p:extLst>
          </p:nvPr>
        </p:nvGraphicFramePr>
        <p:xfrm>
          <a:off x="1272638" y="959879"/>
          <a:ext cx="4546848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Blood </a:t>
                      </a:r>
                      <a:r>
                        <a:rPr lang="tr-TR" b="1" dirty="0" err="1" smtClean="0"/>
                        <a:t>sugar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Diabetics</a:t>
                      </a:r>
                      <a:endParaRPr lang="tr-T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Non-diabetics</a:t>
                      </a:r>
                      <a:endParaRPr lang="tr-T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4381715" y="192110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65024" y="225875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4387872" y="3563019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4811862" y="267896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4128822" y="3030363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958786" y="363648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33168" y="404451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4334056" y="529083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4523830" y="3911352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3721200" y="505262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4869652" y="465381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83168" y="565446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012160" y="914586"/>
            <a:ext cx="3131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In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fact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there</a:t>
            </a:r>
            <a:r>
              <a:rPr lang="tr-TR" sz="2400" b="1" dirty="0" smtClean="0"/>
              <a:t> is </a:t>
            </a:r>
            <a:r>
              <a:rPr lang="tr-TR" sz="2400" b="1" dirty="0" err="1" smtClean="0"/>
              <a:t>no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color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label</a:t>
            </a:r>
            <a:endParaRPr lang="tr-TR" sz="2400" b="1" dirty="0"/>
          </a:p>
        </p:txBody>
      </p:sp>
      <p:sp>
        <p:nvSpPr>
          <p:cNvPr id="51" name="Oval 50"/>
          <p:cNvSpPr/>
          <p:nvPr/>
        </p:nvSpPr>
        <p:spPr>
          <a:xfrm>
            <a:off x="4854338" y="514554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2" name="Oval 51"/>
          <p:cNvSpPr/>
          <p:nvPr/>
        </p:nvSpPr>
        <p:spPr>
          <a:xfrm>
            <a:off x="2981005" y="449727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3" name="Oval 52"/>
          <p:cNvSpPr/>
          <p:nvPr/>
        </p:nvSpPr>
        <p:spPr>
          <a:xfrm>
            <a:off x="4346857" y="578762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4" name="Oval 53"/>
          <p:cNvSpPr/>
          <p:nvPr/>
        </p:nvSpPr>
        <p:spPr>
          <a:xfrm>
            <a:off x="3308275" y="5407222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5" name="Oval 54"/>
          <p:cNvSpPr/>
          <p:nvPr/>
        </p:nvSpPr>
        <p:spPr>
          <a:xfrm>
            <a:off x="4881948" y="3631938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6" name="Oval 55"/>
          <p:cNvSpPr/>
          <p:nvPr/>
        </p:nvSpPr>
        <p:spPr>
          <a:xfrm>
            <a:off x="4955878" y="4283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7" name="Oval 56"/>
          <p:cNvSpPr/>
          <p:nvPr/>
        </p:nvSpPr>
        <p:spPr>
          <a:xfrm>
            <a:off x="4472309" y="318409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8" name="Oval 57"/>
          <p:cNvSpPr/>
          <p:nvPr/>
        </p:nvSpPr>
        <p:spPr>
          <a:xfrm>
            <a:off x="3840790" y="291924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9" name="Oval 58"/>
          <p:cNvSpPr/>
          <p:nvPr/>
        </p:nvSpPr>
        <p:spPr>
          <a:xfrm>
            <a:off x="4046024" y="41501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0" name="Oval 59"/>
          <p:cNvSpPr/>
          <p:nvPr/>
        </p:nvSpPr>
        <p:spPr>
          <a:xfrm>
            <a:off x="4729548" y="554038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1" name="Oval 60"/>
          <p:cNvSpPr/>
          <p:nvPr/>
        </p:nvSpPr>
        <p:spPr>
          <a:xfrm>
            <a:off x="5157684" y="584736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2" name="Oval 61"/>
          <p:cNvSpPr/>
          <p:nvPr/>
        </p:nvSpPr>
        <p:spPr>
          <a:xfrm>
            <a:off x="4472309" y="452065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3" name="Oval 62"/>
          <p:cNvSpPr/>
          <p:nvPr/>
        </p:nvSpPr>
        <p:spPr>
          <a:xfrm>
            <a:off x="4202841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4" name="Oval 63"/>
          <p:cNvSpPr/>
          <p:nvPr/>
        </p:nvSpPr>
        <p:spPr>
          <a:xfrm>
            <a:off x="3312802" y="356301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5" name="Oval 64"/>
          <p:cNvSpPr/>
          <p:nvPr/>
        </p:nvSpPr>
        <p:spPr>
          <a:xfrm>
            <a:off x="4441516" y="487394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6" name="Oval 65"/>
          <p:cNvSpPr/>
          <p:nvPr/>
        </p:nvSpPr>
        <p:spPr>
          <a:xfrm>
            <a:off x="3369063" y="4497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7" name="Oval 66"/>
          <p:cNvSpPr/>
          <p:nvPr/>
        </p:nvSpPr>
        <p:spPr>
          <a:xfrm>
            <a:off x="3238845" y="489677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8" name="Oval 67"/>
          <p:cNvSpPr/>
          <p:nvPr/>
        </p:nvSpPr>
        <p:spPr>
          <a:xfrm>
            <a:off x="3992481" y="45165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9" name="Oval 68"/>
          <p:cNvSpPr/>
          <p:nvPr/>
        </p:nvSpPr>
        <p:spPr>
          <a:xfrm>
            <a:off x="3600834" y="316352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70" name="Oval 69"/>
          <p:cNvSpPr/>
          <p:nvPr/>
        </p:nvSpPr>
        <p:spPr>
          <a:xfrm>
            <a:off x="3347507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24947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06431"/>
              </p:ext>
            </p:extLst>
          </p:nvPr>
        </p:nvGraphicFramePr>
        <p:xfrm>
          <a:off x="1272638" y="959879"/>
          <a:ext cx="4546848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Blood </a:t>
                      </a:r>
                      <a:r>
                        <a:rPr lang="tr-TR" b="1" dirty="0" err="1" smtClean="0"/>
                        <a:t>sugar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Diabetics</a:t>
                      </a:r>
                      <a:endParaRPr lang="tr-T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Non-diabetics</a:t>
                      </a:r>
                      <a:endParaRPr lang="tr-T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4381715" y="192110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65024" y="225875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4387872" y="3563019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4767443" y="2902755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4128822" y="3030363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958786" y="363648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33168" y="404451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4334056" y="529083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4523830" y="3911352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3721200" y="505262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4869652" y="465381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83168" y="565446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012160" y="914586"/>
            <a:ext cx="3131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rgbClr val="C00000"/>
                </a:solidFill>
              </a:rPr>
              <a:t>A </a:t>
            </a:r>
            <a:r>
              <a:rPr lang="tr-TR" sz="2400" b="1" dirty="0" err="1" smtClean="0">
                <a:solidFill>
                  <a:srgbClr val="C00000"/>
                </a:solidFill>
              </a:rPr>
              <a:t>screening</a:t>
            </a:r>
            <a:r>
              <a:rPr lang="tr-TR" sz="2400" b="1" dirty="0" smtClean="0">
                <a:solidFill>
                  <a:srgbClr val="C00000"/>
                </a:solidFill>
              </a:rPr>
              <a:t> test</a:t>
            </a:r>
          </a:p>
          <a:p>
            <a:r>
              <a:rPr lang="tr-TR" sz="2400" b="1" dirty="0" smtClean="0">
                <a:solidFill>
                  <a:srgbClr val="C00000"/>
                </a:solidFill>
              </a:rPr>
              <a:t>Using </a:t>
            </a:r>
            <a:r>
              <a:rPr lang="tr-TR" sz="2400" b="1" dirty="0" err="1" smtClean="0">
                <a:solidFill>
                  <a:srgbClr val="C00000"/>
                </a:solidFill>
              </a:rPr>
              <a:t>high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cut-point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will</a:t>
            </a:r>
            <a:r>
              <a:rPr lang="tr-TR" sz="2400" b="1" dirty="0" smtClean="0">
                <a:solidFill>
                  <a:srgbClr val="C00000"/>
                </a:solidFill>
              </a:rPr>
              <a:t> define </a:t>
            </a:r>
            <a:r>
              <a:rPr lang="tr-TR" sz="2400" b="1" dirty="0" err="1" smtClean="0">
                <a:solidFill>
                  <a:srgbClr val="C00000"/>
                </a:solidFill>
              </a:rPr>
              <a:t>the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bottom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box</a:t>
            </a:r>
            <a:r>
              <a:rPr lang="tr-TR" sz="2400" b="1" dirty="0" smtClean="0">
                <a:solidFill>
                  <a:srgbClr val="C00000"/>
                </a:solidFill>
              </a:rPr>
              <a:t> as normal </a:t>
            </a:r>
            <a:r>
              <a:rPr lang="tr-TR" sz="2400" b="1" dirty="0" err="1" smtClean="0">
                <a:solidFill>
                  <a:srgbClr val="C00000"/>
                </a:solidFill>
              </a:rPr>
              <a:t>and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will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identify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the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7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subjects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above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the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line</a:t>
            </a:r>
            <a:r>
              <a:rPr lang="tr-TR" sz="2400" b="1" dirty="0" smtClean="0">
                <a:solidFill>
                  <a:srgbClr val="C00000"/>
                </a:solidFill>
              </a:rPr>
              <a:t> as </a:t>
            </a:r>
            <a:r>
              <a:rPr lang="tr-TR" sz="2400" b="1" dirty="0" err="1" smtClean="0">
                <a:solidFill>
                  <a:srgbClr val="C00000"/>
                </a:solidFill>
              </a:rPr>
              <a:t>diabetes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854338" y="514554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2" name="Oval 51"/>
          <p:cNvSpPr/>
          <p:nvPr/>
        </p:nvSpPr>
        <p:spPr>
          <a:xfrm>
            <a:off x="2981005" y="449727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3" name="Oval 52"/>
          <p:cNvSpPr/>
          <p:nvPr/>
        </p:nvSpPr>
        <p:spPr>
          <a:xfrm>
            <a:off x="4346857" y="578762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4" name="Oval 53"/>
          <p:cNvSpPr/>
          <p:nvPr/>
        </p:nvSpPr>
        <p:spPr>
          <a:xfrm>
            <a:off x="3308275" y="5407222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5" name="Oval 54"/>
          <p:cNvSpPr/>
          <p:nvPr/>
        </p:nvSpPr>
        <p:spPr>
          <a:xfrm>
            <a:off x="4881948" y="3631938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6" name="Oval 55"/>
          <p:cNvSpPr/>
          <p:nvPr/>
        </p:nvSpPr>
        <p:spPr>
          <a:xfrm>
            <a:off x="4955878" y="4283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7" name="Oval 56"/>
          <p:cNvSpPr/>
          <p:nvPr/>
        </p:nvSpPr>
        <p:spPr>
          <a:xfrm>
            <a:off x="4472309" y="318409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8" name="Oval 57"/>
          <p:cNvSpPr/>
          <p:nvPr/>
        </p:nvSpPr>
        <p:spPr>
          <a:xfrm>
            <a:off x="3840790" y="291924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9" name="Oval 58"/>
          <p:cNvSpPr/>
          <p:nvPr/>
        </p:nvSpPr>
        <p:spPr>
          <a:xfrm>
            <a:off x="4046024" y="41501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0" name="Oval 59"/>
          <p:cNvSpPr/>
          <p:nvPr/>
        </p:nvSpPr>
        <p:spPr>
          <a:xfrm>
            <a:off x="4729548" y="554038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1" name="Oval 60"/>
          <p:cNvSpPr/>
          <p:nvPr/>
        </p:nvSpPr>
        <p:spPr>
          <a:xfrm>
            <a:off x="5157684" y="584736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2" name="Oval 61"/>
          <p:cNvSpPr/>
          <p:nvPr/>
        </p:nvSpPr>
        <p:spPr>
          <a:xfrm>
            <a:off x="4472309" y="452065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3" name="Oval 62"/>
          <p:cNvSpPr/>
          <p:nvPr/>
        </p:nvSpPr>
        <p:spPr>
          <a:xfrm>
            <a:off x="4202841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4" name="Oval 63"/>
          <p:cNvSpPr/>
          <p:nvPr/>
        </p:nvSpPr>
        <p:spPr>
          <a:xfrm>
            <a:off x="3312802" y="356301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5" name="Oval 64"/>
          <p:cNvSpPr/>
          <p:nvPr/>
        </p:nvSpPr>
        <p:spPr>
          <a:xfrm>
            <a:off x="4441516" y="487394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6" name="Oval 65"/>
          <p:cNvSpPr/>
          <p:nvPr/>
        </p:nvSpPr>
        <p:spPr>
          <a:xfrm>
            <a:off x="3369063" y="4497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7" name="Oval 66"/>
          <p:cNvSpPr/>
          <p:nvPr/>
        </p:nvSpPr>
        <p:spPr>
          <a:xfrm>
            <a:off x="3238845" y="489677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8" name="Oval 67"/>
          <p:cNvSpPr/>
          <p:nvPr/>
        </p:nvSpPr>
        <p:spPr>
          <a:xfrm>
            <a:off x="3992481" y="45165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9" name="Oval 68"/>
          <p:cNvSpPr/>
          <p:nvPr/>
        </p:nvSpPr>
        <p:spPr>
          <a:xfrm>
            <a:off x="3600834" y="316352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70" name="Oval 69"/>
          <p:cNvSpPr/>
          <p:nvPr/>
        </p:nvSpPr>
        <p:spPr>
          <a:xfrm>
            <a:off x="3347507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cxnSp>
        <p:nvCxnSpPr>
          <p:cNvPr id="3" name="Düz Bağlayıcı 2"/>
          <p:cNvCxnSpPr/>
          <p:nvPr/>
        </p:nvCxnSpPr>
        <p:spPr>
          <a:xfrm>
            <a:off x="1277810" y="2716544"/>
            <a:ext cx="45365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755575" y="2566464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110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224026"/>
              </p:ext>
            </p:extLst>
          </p:nvPr>
        </p:nvGraphicFramePr>
        <p:xfrm>
          <a:off x="1272638" y="959879"/>
          <a:ext cx="4546848" cy="5472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5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076">
                <a:tc>
                  <a:txBody>
                    <a:bodyPr/>
                    <a:lstStyle/>
                    <a:p>
                      <a:r>
                        <a:rPr lang="tr-TR" b="1" dirty="0" smtClean="0"/>
                        <a:t>Blood </a:t>
                      </a:r>
                      <a:r>
                        <a:rPr lang="tr-TR" b="1" dirty="0" err="1" smtClean="0"/>
                        <a:t>sugar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Diabetics</a:t>
                      </a:r>
                      <a:endParaRPr lang="tr-TR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Non-diabetics</a:t>
                      </a:r>
                      <a:endParaRPr lang="tr-TR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53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High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err="1" smtClean="0"/>
                        <a:t>Low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915816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9" name="Oval 8"/>
          <p:cNvSpPr/>
          <p:nvPr/>
        </p:nvSpPr>
        <p:spPr>
          <a:xfrm>
            <a:off x="3765024" y="174844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0" name="Oval 9"/>
          <p:cNvSpPr/>
          <p:nvPr/>
        </p:nvSpPr>
        <p:spPr>
          <a:xfrm>
            <a:off x="4381715" y="192110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1" name="Oval 10"/>
          <p:cNvSpPr/>
          <p:nvPr/>
        </p:nvSpPr>
        <p:spPr>
          <a:xfrm>
            <a:off x="3765024" y="225875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2" name="Oval 11"/>
          <p:cNvSpPr/>
          <p:nvPr/>
        </p:nvSpPr>
        <p:spPr>
          <a:xfrm>
            <a:off x="2825982" y="2363855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3" name="Oval 12"/>
          <p:cNvSpPr/>
          <p:nvPr/>
        </p:nvSpPr>
        <p:spPr>
          <a:xfrm>
            <a:off x="3094829" y="29357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4" name="Oval 13"/>
          <p:cNvSpPr/>
          <p:nvPr/>
        </p:nvSpPr>
        <p:spPr>
          <a:xfrm>
            <a:off x="4387872" y="3563019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5" name="Oval 14"/>
          <p:cNvSpPr/>
          <p:nvPr/>
        </p:nvSpPr>
        <p:spPr>
          <a:xfrm>
            <a:off x="4767443" y="2902755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6" name="Oval 15"/>
          <p:cNvSpPr/>
          <p:nvPr/>
        </p:nvSpPr>
        <p:spPr>
          <a:xfrm>
            <a:off x="4128822" y="3030363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7" name="Oval 16"/>
          <p:cNvSpPr/>
          <p:nvPr/>
        </p:nvSpPr>
        <p:spPr>
          <a:xfrm>
            <a:off x="3958786" y="3636481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8" name="Oval 17"/>
          <p:cNvSpPr/>
          <p:nvPr/>
        </p:nvSpPr>
        <p:spPr>
          <a:xfrm>
            <a:off x="3433168" y="404451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19" name="Oval 18"/>
          <p:cNvSpPr/>
          <p:nvPr/>
        </p:nvSpPr>
        <p:spPr>
          <a:xfrm>
            <a:off x="4153484" y="5463477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0" name="Oval 19"/>
          <p:cNvSpPr/>
          <p:nvPr/>
        </p:nvSpPr>
        <p:spPr>
          <a:xfrm>
            <a:off x="4523830" y="3911352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1" name="Oval 20"/>
          <p:cNvSpPr/>
          <p:nvPr/>
        </p:nvSpPr>
        <p:spPr>
          <a:xfrm>
            <a:off x="3677788" y="4653817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2" name="Oval 21"/>
          <p:cNvSpPr/>
          <p:nvPr/>
        </p:nvSpPr>
        <p:spPr>
          <a:xfrm>
            <a:off x="4869652" y="465381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3" name="Oval 22"/>
          <p:cNvSpPr/>
          <p:nvPr/>
        </p:nvSpPr>
        <p:spPr>
          <a:xfrm>
            <a:off x="3783168" y="5654460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4" name="Oval 23"/>
          <p:cNvSpPr/>
          <p:nvPr/>
        </p:nvSpPr>
        <p:spPr>
          <a:xfrm>
            <a:off x="3258030" y="592757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5" name="Oval 24"/>
          <p:cNvSpPr/>
          <p:nvPr/>
        </p:nvSpPr>
        <p:spPr>
          <a:xfrm>
            <a:off x="2912920" y="337869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6" name="Oval 25"/>
          <p:cNvSpPr/>
          <p:nvPr/>
        </p:nvSpPr>
        <p:spPr>
          <a:xfrm>
            <a:off x="2825982" y="3943908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27" name="Oval 26"/>
          <p:cNvSpPr/>
          <p:nvPr/>
        </p:nvSpPr>
        <p:spPr>
          <a:xfrm>
            <a:off x="2825982" y="5318956"/>
            <a:ext cx="288032" cy="26632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6012160" y="914586"/>
            <a:ext cx="31318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screening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test</a:t>
            </a:r>
          </a:p>
          <a:p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Using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high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cut-point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will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define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bottom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box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as normal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and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will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identify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7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subjects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above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line</a:t>
            </a:r>
            <a:r>
              <a:rPr lang="tr-TR" sz="2400" b="1" dirty="0" smtClean="0">
                <a:solidFill>
                  <a:schemeClr val="bg1">
                    <a:lumMod val="65000"/>
                  </a:schemeClr>
                </a:solidFill>
              </a:rPr>
              <a:t> as </a:t>
            </a:r>
            <a:r>
              <a:rPr lang="tr-TR" sz="2400" b="1" dirty="0" err="1" smtClean="0">
                <a:solidFill>
                  <a:schemeClr val="bg1">
                    <a:lumMod val="65000"/>
                  </a:schemeClr>
                </a:solidFill>
              </a:rPr>
              <a:t>diabetes</a:t>
            </a:r>
            <a:endParaRPr lang="tr-TR" sz="2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tr-TR" sz="2400" b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tr-TR" sz="2400" b="1" dirty="0" smtClean="0">
                <a:solidFill>
                  <a:srgbClr val="C00000"/>
                </a:solidFill>
              </a:rPr>
              <a:t>But a </a:t>
            </a:r>
            <a:r>
              <a:rPr lang="tr-TR" sz="2400" b="1" dirty="0" err="1" smtClean="0">
                <a:solidFill>
                  <a:srgbClr val="C00000"/>
                </a:solidFill>
              </a:rPr>
              <a:t>low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cut-point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will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result</a:t>
            </a:r>
            <a:r>
              <a:rPr lang="tr-TR" sz="2400" b="1" dirty="0" smtClean="0">
                <a:solidFill>
                  <a:srgbClr val="C00000"/>
                </a:solidFill>
              </a:rPr>
              <a:t> in </a:t>
            </a:r>
            <a:r>
              <a:rPr lang="tr-TR" sz="2400" b="1" dirty="0" err="1" smtClean="0">
                <a:solidFill>
                  <a:srgbClr val="C00000"/>
                </a:solidFill>
              </a:rPr>
              <a:t>identifying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31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subjects</a:t>
            </a:r>
            <a:r>
              <a:rPr lang="tr-TR" sz="2400" b="1" dirty="0" smtClean="0">
                <a:solidFill>
                  <a:srgbClr val="C00000"/>
                </a:solidFill>
              </a:rPr>
              <a:t> as </a:t>
            </a:r>
            <a:r>
              <a:rPr lang="tr-TR" sz="2400" b="1" dirty="0" err="1" smtClean="0">
                <a:solidFill>
                  <a:srgbClr val="C00000"/>
                </a:solidFill>
              </a:rPr>
              <a:t>having</a:t>
            </a:r>
            <a:r>
              <a:rPr lang="tr-TR" sz="2400" b="1" dirty="0" smtClean="0">
                <a:solidFill>
                  <a:srgbClr val="C00000"/>
                </a:solidFill>
              </a:rPr>
              <a:t> </a:t>
            </a:r>
            <a:r>
              <a:rPr lang="tr-TR" sz="2400" b="1" dirty="0" err="1" smtClean="0">
                <a:solidFill>
                  <a:srgbClr val="C00000"/>
                </a:solidFill>
              </a:rPr>
              <a:t>diabetes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940564" y="5278711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2" name="Oval 51"/>
          <p:cNvSpPr/>
          <p:nvPr/>
        </p:nvSpPr>
        <p:spPr>
          <a:xfrm>
            <a:off x="2981005" y="449727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3" name="Oval 52"/>
          <p:cNvSpPr/>
          <p:nvPr/>
        </p:nvSpPr>
        <p:spPr>
          <a:xfrm>
            <a:off x="4346857" y="578762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4" name="Oval 53"/>
          <p:cNvSpPr/>
          <p:nvPr/>
        </p:nvSpPr>
        <p:spPr>
          <a:xfrm>
            <a:off x="3308275" y="5407222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5" name="Oval 54"/>
          <p:cNvSpPr/>
          <p:nvPr/>
        </p:nvSpPr>
        <p:spPr>
          <a:xfrm>
            <a:off x="4881948" y="3631938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6" name="Oval 55"/>
          <p:cNvSpPr/>
          <p:nvPr/>
        </p:nvSpPr>
        <p:spPr>
          <a:xfrm>
            <a:off x="4955878" y="4283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7" name="Oval 56"/>
          <p:cNvSpPr/>
          <p:nvPr/>
        </p:nvSpPr>
        <p:spPr>
          <a:xfrm>
            <a:off x="4472309" y="3184094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8" name="Oval 57"/>
          <p:cNvSpPr/>
          <p:nvPr/>
        </p:nvSpPr>
        <p:spPr>
          <a:xfrm>
            <a:off x="3840790" y="291924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59" name="Oval 58"/>
          <p:cNvSpPr/>
          <p:nvPr/>
        </p:nvSpPr>
        <p:spPr>
          <a:xfrm>
            <a:off x="4046024" y="41501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0" name="Oval 59"/>
          <p:cNvSpPr/>
          <p:nvPr/>
        </p:nvSpPr>
        <p:spPr>
          <a:xfrm>
            <a:off x="4729548" y="554038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1" name="Oval 60"/>
          <p:cNvSpPr/>
          <p:nvPr/>
        </p:nvSpPr>
        <p:spPr>
          <a:xfrm>
            <a:off x="5157684" y="5847366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2" name="Oval 61"/>
          <p:cNvSpPr/>
          <p:nvPr/>
        </p:nvSpPr>
        <p:spPr>
          <a:xfrm>
            <a:off x="4472309" y="452065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3" name="Oval 62"/>
          <p:cNvSpPr/>
          <p:nvPr/>
        </p:nvSpPr>
        <p:spPr>
          <a:xfrm>
            <a:off x="4202841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4" name="Oval 63"/>
          <p:cNvSpPr/>
          <p:nvPr/>
        </p:nvSpPr>
        <p:spPr>
          <a:xfrm>
            <a:off x="3312802" y="356301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5" name="Oval 64"/>
          <p:cNvSpPr/>
          <p:nvPr/>
        </p:nvSpPr>
        <p:spPr>
          <a:xfrm>
            <a:off x="4441516" y="487394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6" name="Oval 65"/>
          <p:cNvSpPr/>
          <p:nvPr/>
        </p:nvSpPr>
        <p:spPr>
          <a:xfrm>
            <a:off x="3369063" y="449728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7" name="Oval 66"/>
          <p:cNvSpPr/>
          <p:nvPr/>
        </p:nvSpPr>
        <p:spPr>
          <a:xfrm>
            <a:off x="3238845" y="4896779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8" name="Oval 67"/>
          <p:cNvSpPr/>
          <p:nvPr/>
        </p:nvSpPr>
        <p:spPr>
          <a:xfrm>
            <a:off x="3992481" y="4516523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69" name="Oval 68"/>
          <p:cNvSpPr/>
          <p:nvPr/>
        </p:nvSpPr>
        <p:spPr>
          <a:xfrm>
            <a:off x="3600834" y="3163527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sp>
        <p:nvSpPr>
          <p:cNvPr id="70" name="Oval 69"/>
          <p:cNvSpPr/>
          <p:nvPr/>
        </p:nvSpPr>
        <p:spPr>
          <a:xfrm>
            <a:off x="3347507" y="2413750"/>
            <a:ext cx="288032" cy="2663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800" dirty="0"/>
          </a:p>
        </p:txBody>
      </p:sp>
      <p:cxnSp>
        <p:nvCxnSpPr>
          <p:cNvPr id="3" name="Düz Bağlayıcı 2"/>
          <p:cNvCxnSpPr/>
          <p:nvPr/>
        </p:nvCxnSpPr>
        <p:spPr>
          <a:xfrm>
            <a:off x="1277810" y="5229200"/>
            <a:ext cx="45365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Düz Bağlayıcı 3"/>
          <p:cNvCxnSpPr/>
          <p:nvPr/>
        </p:nvCxnSpPr>
        <p:spPr>
          <a:xfrm>
            <a:off x="1277810" y="2780928"/>
            <a:ext cx="453650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755576" y="5052112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90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Summary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cut-points</a:t>
            </a:r>
            <a:r>
              <a:rPr lang="tr-TR" dirty="0" smtClean="0"/>
              <a:t> </a:t>
            </a:r>
            <a:r>
              <a:rPr lang="tr-TR" dirty="0" err="1" smtClean="0"/>
              <a:t>yield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sensitivities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specificities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cut-points</a:t>
            </a:r>
            <a:r>
              <a:rPr lang="tr-TR" dirty="0" smtClean="0"/>
              <a:t> </a:t>
            </a:r>
            <a:r>
              <a:rPr lang="tr-TR" dirty="0" err="1" smtClean="0"/>
              <a:t>determines</a:t>
            </a:r>
            <a:r>
              <a:rPr lang="tr-TR" dirty="0" smtClean="0"/>
              <a:t> how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considered</a:t>
            </a:r>
            <a:r>
              <a:rPr lang="tr-TR" dirty="0" smtClean="0"/>
              <a:t> as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cut-point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identifies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negatives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negatives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cut-point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identifies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919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387634"/>
              </p:ext>
            </p:extLst>
          </p:nvPr>
        </p:nvGraphicFramePr>
        <p:xfrm>
          <a:off x="3131840" y="3356992"/>
          <a:ext cx="3312368" cy="2895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pPr algn="ctr"/>
                      <a:r>
                        <a:rPr lang="tr-TR" sz="3200" b="1" dirty="0" smtClean="0"/>
                        <a:t>a</a:t>
                      </a:r>
                    </a:p>
                    <a:p>
                      <a:r>
                        <a:rPr lang="tr-TR" dirty="0" smtClean="0"/>
                        <a:t>True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positives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b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c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negatives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d</a:t>
                      </a:r>
                    </a:p>
                    <a:p>
                      <a:r>
                        <a:rPr lang="tr-TR" sz="1800" b="0" dirty="0" smtClean="0"/>
                        <a:t>True </a:t>
                      </a:r>
                      <a:r>
                        <a:rPr lang="tr-TR" sz="1800" b="0" dirty="0" err="1" smtClean="0"/>
                        <a:t>negatives</a:t>
                      </a:r>
                      <a:endParaRPr lang="tr-TR" sz="18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283968" y="2475537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Disease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37155" y="2660203"/>
            <a:ext cx="2833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C00000"/>
                </a:solidFill>
              </a:rPr>
              <a:t>+</a:t>
            </a:r>
            <a:r>
              <a:rPr lang="tr-TR" sz="4000" dirty="0" smtClean="0"/>
              <a:t>            </a:t>
            </a:r>
            <a:r>
              <a:rPr lang="tr-TR" sz="4000" dirty="0" smtClean="0">
                <a:solidFill>
                  <a:srgbClr val="C00000"/>
                </a:solidFill>
              </a:rPr>
              <a:t>-</a:t>
            </a:r>
            <a:endParaRPr lang="tr-TR" sz="4000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043608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Test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339752" y="371703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339752" y="4797152"/>
            <a:ext cx="369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85265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Deciding</a:t>
            </a:r>
            <a:r>
              <a:rPr lang="tr-TR" dirty="0" smtClean="0"/>
              <a:t> </a:t>
            </a:r>
            <a:r>
              <a:rPr lang="tr-TR" dirty="0" err="1" smtClean="0"/>
              <a:t>Cut</a:t>
            </a:r>
            <a:r>
              <a:rPr lang="tr-TR" dirty="0" smtClean="0"/>
              <a:t>-Point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diagnostic</a:t>
            </a:r>
            <a:r>
              <a:rPr lang="tr-TR" dirty="0" smtClean="0"/>
              <a:t>(</a:t>
            </a:r>
            <a:r>
              <a:rPr lang="tr-TR" dirty="0" err="1" smtClean="0"/>
              <a:t>confirmatory</a:t>
            </a:r>
            <a:r>
              <a:rPr lang="tr-TR" dirty="0" smtClean="0"/>
              <a:t>)  test is </a:t>
            </a:r>
            <a:r>
              <a:rPr lang="tr-TR" dirty="0" err="1" smtClean="0"/>
              <a:t>expensive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invasive</a:t>
            </a:r>
            <a:r>
              <a:rPr lang="tr-TR" dirty="0" smtClean="0"/>
              <a:t>;</a:t>
            </a:r>
          </a:p>
          <a:p>
            <a:pPr lvl="2"/>
            <a:r>
              <a:rPr lang="tr-TR" dirty="0"/>
              <a:t>Minimize </a:t>
            </a:r>
            <a:r>
              <a:rPr lang="tr-TR" dirty="0" err="1"/>
              <a:t>false</a:t>
            </a:r>
            <a:r>
              <a:rPr lang="tr-TR" dirty="0"/>
              <a:t> </a:t>
            </a:r>
            <a:r>
              <a:rPr lang="tr-TR" dirty="0" err="1" smtClean="0"/>
              <a:t>positives</a:t>
            </a:r>
            <a:endParaRPr lang="tr-TR" dirty="0"/>
          </a:p>
          <a:p>
            <a:pPr lvl="3"/>
            <a:r>
              <a:rPr lang="tr-TR" dirty="0" err="1"/>
              <a:t>Use</a:t>
            </a:r>
            <a:r>
              <a:rPr lang="tr-TR" dirty="0"/>
              <a:t> </a:t>
            </a:r>
            <a:r>
              <a:rPr lang="tr-TR" dirty="0" err="1"/>
              <a:t>cut-point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 smtClean="0"/>
              <a:t>specificity</a:t>
            </a:r>
            <a:endParaRPr lang="tr-TR" dirty="0" smtClean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penalty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missing</a:t>
            </a:r>
            <a:r>
              <a:rPr lang="tr-TR" dirty="0" smtClean="0"/>
              <a:t> a </a:t>
            </a:r>
            <a:r>
              <a:rPr lang="tr-TR" dirty="0" err="1" smtClean="0"/>
              <a:t>case</a:t>
            </a:r>
            <a:r>
              <a:rPr lang="tr-TR" dirty="0" smtClean="0"/>
              <a:t> is </a:t>
            </a:r>
            <a:r>
              <a:rPr lang="tr-TR" dirty="0" err="1" smtClean="0"/>
              <a:t>high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is </a:t>
            </a:r>
            <a:r>
              <a:rPr lang="tr-TR" dirty="0" err="1" smtClean="0"/>
              <a:t>fatal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easily</a:t>
            </a:r>
            <a:r>
              <a:rPr lang="tr-TR" dirty="0" smtClean="0"/>
              <a:t> </a:t>
            </a:r>
            <a:r>
              <a:rPr lang="tr-TR" dirty="0" err="1" smtClean="0"/>
              <a:t>spreads</a:t>
            </a:r>
            <a:r>
              <a:rPr lang="tr-TR" dirty="0" smtClean="0"/>
              <a:t>;</a:t>
            </a:r>
          </a:p>
          <a:p>
            <a:pPr lvl="2"/>
            <a:r>
              <a:rPr lang="tr-TR" dirty="0" err="1" smtClean="0"/>
              <a:t>Maximize</a:t>
            </a:r>
            <a:r>
              <a:rPr lang="tr-TR" dirty="0" smtClean="0"/>
              <a:t>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endParaRPr lang="tr-TR" dirty="0" smtClean="0"/>
          </a:p>
          <a:p>
            <a:pPr lvl="3"/>
            <a:r>
              <a:rPr lang="tr-TR" dirty="0" err="1" smtClean="0"/>
              <a:t>Use</a:t>
            </a:r>
            <a:r>
              <a:rPr lang="tr-TR" dirty="0" smtClean="0"/>
              <a:t> a </a:t>
            </a:r>
            <a:r>
              <a:rPr lang="tr-TR" dirty="0" err="1" smtClean="0"/>
              <a:t>cut-point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sensitivity</a:t>
            </a:r>
            <a:endParaRPr lang="tr-TR" dirty="0" smtClean="0"/>
          </a:p>
          <a:p>
            <a:r>
              <a:rPr lang="tr-TR" dirty="0" err="1" smtClean="0"/>
              <a:t>Balance</a:t>
            </a:r>
            <a:r>
              <a:rPr lang="tr-TR" dirty="0" smtClean="0"/>
              <a:t> </a:t>
            </a:r>
            <a:r>
              <a:rPr lang="tr-TR" dirty="0" err="1" smtClean="0"/>
              <a:t>severity</a:t>
            </a:r>
            <a:r>
              <a:rPr lang="tr-TR" dirty="0" smtClean="0"/>
              <a:t> of </a:t>
            </a: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negatives</a:t>
            </a:r>
            <a:endParaRPr lang="tr-TR" dirty="0" smtClean="0"/>
          </a:p>
          <a:p>
            <a:pPr marL="667512" lvl="2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75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Review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Fill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missing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calculate</a:t>
            </a:r>
            <a:r>
              <a:rPr lang="tr-TR" dirty="0" smtClean="0"/>
              <a:t> </a:t>
            </a:r>
            <a:r>
              <a:rPr lang="tr-TR" dirty="0" err="1" smtClean="0"/>
              <a:t>sensitivity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specificity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52197"/>
              </p:ext>
            </p:extLst>
          </p:nvPr>
        </p:nvGraphicFramePr>
        <p:xfrm>
          <a:off x="1403648" y="335699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 err="1" smtClean="0"/>
                        <a:t>Screening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Results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True </a:t>
                      </a:r>
                      <a:r>
                        <a:rPr lang="tr-TR" sz="1400" dirty="0" err="1" smtClean="0"/>
                        <a:t>characteristics</a:t>
                      </a:r>
                      <a:r>
                        <a:rPr lang="tr-TR" sz="1400" dirty="0" smtClean="0"/>
                        <a:t> in </a:t>
                      </a:r>
                      <a:r>
                        <a:rPr lang="tr-TR" sz="1400" dirty="0" err="1" smtClean="0"/>
                        <a:t>population</a:t>
                      </a:r>
                      <a:endParaRPr lang="tr-T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dirty="0" smtClean="0"/>
                        <a:t>    Total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Disease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 </a:t>
                      </a:r>
                      <a:r>
                        <a:rPr lang="tr-TR" dirty="0" err="1" smtClean="0"/>
                        <a:t>Disease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Positive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240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Negative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600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300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6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75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Diagnostic</a:t>
            </a:r>
            <a:r>
              <a:rPr lang="tr-TR" dirty="0" smtClean="0"/>
              <a:t> </a:t>
            </a:r>
            <a:r>
              <a:rPr lang="tr-TR" dirty="0" err="1" smtClean="0"/>
              <a:t>tests&amp;Screening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>
                <a:solidFill>
                  <a:srgbClr val="C00000"/>
                </a:solidFill>
              </a:rPr>
              <a:t>diagnostic</a:t>
            </a:r>
            <a:r>
              <a:rPr lang="tr-TR" dirty="0" smtClean="0">
                <a:solidFill>
                  <a:srgbClr val="C00000"/>
                </a:solidFill>
              </a:rPr>
              <a:t> test </a:t>
            </a:r>
            <a:r>
              <a:rPr lang="tr-TR" dirty="0" smtClean="0"/>
              <a:t>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presence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absence</a:t>
            </a:r>
            <a:r>
              <a:rPr lang="tr-TR" dirty="0" smtClean="0"/>
              <a:t> of a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a </a:t>
            </a:r>
            <a:r>
              <a:rPr lang="tr-TR" dirty="0" err="1" smtClean="0"/>
              <a:t>subject</a:t>
            </a:r>
            <a:r>
              <a:rPr lang="tr-TR" dirty="0" smtClean="0"/>
              <a:t> </a:t>
            </a:r>
            <a:r>
              <a:rPr lang="tr-TR" dirty="0" err="1" smtClean="0"/>
              <a:t>shows</a:t>
            </a:r>
            <a:r>
              <a:rPr lang="tr-TR" dirty="0" smtClean="0"/>
              <a:t> </a:t>
            </a:r>
            <a:r>
              <a:rPr lang="tr-TR" dirty="0" err="1" smtClean="0"/>
              <a:t>signs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symptoms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 smtClean="0">
                <a:solidFill>
                  <a:srgbClr val="C00000"/>
                </a:solidFill>
              </a:rPr>
              <a:t>screening</a:t>
            </a:r>
            <a:r>
              <a:rPr lang="tr-TR" dirty="0" smtClean="0">
                <a:solidFill>
                  <a:srgbClr val="C00000"/>
                </a:solidFill>
              </a:rPr>
              <a:t> test </a:t>
            </a:r>
            <a:r>
              <a:rPr lang="tr-TR" dirty="0" err="1" smtClean="0"/>
              <a:t>identifies</a:t>
            </a:r>
            <a:r>
              <a:rPr lang="tr-TR" dirty="0" smtClean="0"/>
              <a:t> </a:t>
            </a:r>
            <a:r>
              <a:rPr lang="tr-TR" dirty="0" err="1" smtClean="0"/>
              <a:t>asymptomatic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diagnostic</a:t>
            </a:r>
            <a:r>
              <a:rPr lang="tr-TR" dirty="0" smtClean="0"/>
              <a:t> test is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b="1" dirty="0" err="1" smtClean="0"/>
              <a:t>after</a:t>
            </a:r>
            <a:r>
              <a:rPr lang="tr-TR" dirty="0" smtClean="0"/>
              <a:t> a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screening</a:t>
            </a:r>
            <a:r>
              <a:rPr lang="tr-TR" dirty="0" smtClean="0"/>
              <a:t> test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establish</a:t>
            </a:r>
            <a:r>
              <a:rPr lang="tr-TR" dirty="0" smtClean="0"/>
              <a:t> a </a:t>
            </a:r>
            <a:r>
              <a:rPr lang="tr-TR" dirty="0" err="1" smtClean="0"/>
              <a:t>definitive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4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err="1" smtClean="0"/>
              <a:t>Use</a:t>
            </a:r>
            <a:r>
              <a:rPr lang="tr-TR" sz="4400" dirty="0" smtClean="0"/>
              <a:t> of </a:t>
            </a:r>
            <a:r>
              <a:rPr lang="tr-TR" sz="4400" dirty="0" err="1" smtClean="0"/>
              <a:t>Multiple</a:t>
            </a:r>
            <a:r>
              <a:rPr lang="tr-TR" sz="4400" dirty="0" smtClean="0"/>
              <a:t> Test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Commonly</a:t>
            </a:r>
            <a:r>
              <a:rPr lang="tr-TR" dirty="0" smtClean="0"/>
              <a:t> done in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practice</a:t>
            </a:r>
            <a:endParaRPr lang="tr-TR" dirty="0" smtClean="0"/>
          </a:p>
          <a:p>
            <a:r>
              <a:rPr lang="tr-TR" dirty="0" err="1" smtClean="0"/>
              <a:t>Choices</a:t>
            </a:r>
            <a:r>
              <a:rPr lang="tr-TR" dirty="0" smtClean="0"/>
              <a:t> </a:t>
            </a:r>
            <a:r>
              <a:rPr lang="tr-TR" dirty="0" err="1" smtClean="0"/>
              <a:t>depend</a:t>
            </a:r>
            <a:r>
              <a:rPr lang="tr-TR" dirty="0" smtClean="0"/>
              <a:t> on </a:t>
            </a:r>
            <a:r>
              <a:rPr lang="tr-TR" dirty="0" err="1" smtClean="0"/>
              <a:t>cost</a:t>
            </a:r>
            <a:r>
              <a:rPr lang="tr-TR" dirty="0" smtClean="0"/>
              <a:t>, </a:t>
            </a:r>
            <a:r>
              <a:rPr lang="tr-TR" dirty="0" err="1" smtClean="0"/>
              <a:t>invasivness</a:t>
            </a:r>
            <a:r>
              <a:rPr lang="tr-TR" dirty="0" smtClean="0"/>
              <a:t>, </a:t>
            </a:r>
            <a:r>
              <a:rPr lang="tr-TR" dirty="0" err="1" smtClean="0"/>
              <a:t>volume</a:t>
            </a:r>
            <a:r>
              <a:rPr lang="tr-TR" dirty="0" smtClean="0"/>
              <a:t> of test, presence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capability</a:t>
            </a:r>
            <a:r>
              <a:rPr lang="tr-TR" dirty="0" smtClean="0"/>
              <a:t> of </a:t>
            </a:r>
            <a:r>
              <a:rPr lang="tr-TR" dirty="0" err="1" smtClean="0"/>
              <a:t>lab</a:t>
            </a:r>
            <a:r>
              <a:rPr lang="tr-TR" dirty="0" smtClean="0"/>
              <a:t> </a:t>
            </a:r>
            <a:r>
              <a:rPr lang="tr-TR" dirty="0" err="1" smtClean="0"/>
              <a:t>infrastructure</a:t>
            </a:r>
            <a:r>
              <a:rPr lang="tr-TR" dirty="0" smtClean="0"/>
              <a:t>, </a:t>
            </a:r>
            <a:r>
              <a:rPr lang="tr-TR" dirty="0" err="1" smtClean="0"/>
              <a:t>urgency</a:t>
            </a:r>
            <a:r>
              <a:rPr lang="tr-TR" dirty="0" smtClean="0"/>
              <a:t> </a:t>
            </a:r>
            <a:r>
              <a:rPr lang="tr-TR" dirty="0" err="1" smtClean="0"/>
              <a:t>etc</a:t>
            </a:r>
            <a:endParaRPr lang="tr-TR" dirty="0" smtClean="0"/>
          </a:p>
          <a:p>
            <a:r>
              <a:rPr lang="tr-TR" dirty="0" smtClean="0"/>
              <a:t>Can be done </a:t>
            </a:r>
            <a:r>
              <a:rPr lang="tr-TR" dirty="0" err="1" smtClean="0"/>
              <a:t>sequentially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simultaneously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11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Sequential</a:t>
            </a:r>
            <a:r>
              <a:rPr lang="tr-TR" sz="3600" dirty="0" smtClean="0"/>
              <a:t> </a:t>
            </a:r>
            <a:r>
              <a:rPr lang="tr-TR" sz="3600" dirty="0" err="1" smtClean="0"/>
              <a:t>Testing</a:t>
            </a:r>
            <a:r>
              <a:rPr lang="tr-TR" sz="3600" dirty="0" smtClean="0"/>
              <a:t> (</a:t>
            </a:r>
            <a:r>
              <a:rPr lang="tr-TR" sz="3600" dirty="0" err="1" smtClean="0"/>
              <a:t>Two-Stage</a:t>
            </a:r>
            <a:r>
              <a:rPr lang="tr-TR" sz="3600" dirty="0" smtClean="0"/>
              <a:t> </a:t>
            </a:r>
            <a:r>
              <a:rPr lang="tr-TR" sz="3600" dirty="0" err="1" smtClean="0"/>
              <a:t>Screening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test(</a:t>
            </a:r>
            <a:r>
              <a:rPr lang="tr-TR" dirty="0" err="1"/>
              <a:t>screening</a:t>
            </a:r>
            <a:r>
              <a:rPr lang="tr-TR" dirty="0"/>
              <a:t>)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conducted</a:t>
            </a:r>
            <a:r>
              <a:rPr lang="tr-TR" dirty="0"/>
              <a:t>,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tested</a:t>
            </a:r>
            <a:r>
              <a:rPr lang="tr-TR" dirty="0"/>
              <a:t>  </a:t>
            </a:r>
            <a:r>
              <a:rPr lang="tr-TR" dirty="0" err="1"/>
              <a:t>positive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test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reduce</a:t>
            </a:r>
            <a:r>
              <a:rPr lang="tr-TR" dirty="0"/>
              <a:t> </a:t>
            </a:r>
            <a:r>
              <a:rPr lang="tr-TR" dirty="0" err="1"/>
              <a:t>false</a:t>
            </a:r>
            <a:r>
              <a:rPr lang="tr-TR" dirty="0"/>
              <a:t> </a:t>
            </a:r>
            <a:r>
              <a:rPr lang="tr-TR" dirty="0" err="1"/>
              <a:t>positives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Consequently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process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increase</a:t>
            </a:r>
            <a:r>
              <a:rPr lang="tr-TR" dirty="0"/>
              <a:t> </a:t>
            </a:r>
            <a:r>
              <a:rPr lang="tr-TR" dirty="0" err="1"/>
              <a:t>specificity</a:t>
            </a:r>
            <a:r>
              <a:rPr lang="tr-TR" dirty="0"/>
              <a:t> but </a:t>
            </a:r>
            <a:r>
              <a:rPr lang="tr-TR" dirty="0" err="1"/>
              <a:t>reduce</a:t>
            </a:r>
            <a:r>
              <a:rPr lang="tr-TR" dirty="0"/>
              <a:t> </a:t>
            </a:r>
            <a:r>
              <a:rPr lang="tr-TR" dirty="0" err="1"/>
              <a:t>sensitivity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424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813354"/>
              </p:ext>
            </p:extLst>
          </p:nvPr>
        </p:nvGraphicFramePr>
        <p:xfrm>
          <a:off x="3131840" y="3356992"/>
          <a:ext cx="3312368" cy="2895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pPr algn="ctr"/>
                      <a:r>
                        <a:rPr lang="tr-TR" sz="3200" b="1" dirty="0" smtClean="0"/>
                        <a:t>a</a:t>
                      </a:r>
                    </a:p>
                    <a:p>
                      <a:r>
                        <a:rPr lang="tr-TR" dirty="0" smtClean="0"/>
                        <a:t>True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positives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b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c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negatives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d</a:t>
                      </a:r>
                    </a:p>
                    <a:p>
                      <a:r>
                        <a:rPr lang="tr-TR" sz="1800" b="0" dirty="0" smtClean="0"/>
                        <a:t>True </a:t>
                      </a:r>
                      <a:r>
                        <a:rPr lang="tr-TR" sz="1800" b="0" dirty="0" err="1" smtClean="0"/>
                        <a:t>negatives</a:t>
                      </a:r>
                      <a:endParaRPr lang="tr-TR" sz="18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283968" y="2475537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</a:rPr>
              <a:t>Disease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37155" y="2660203"/>
            <a:ext cx="2833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C00000"/>
                </a:solidFill>
              </a:rPr>
              <a:t>+</a:t>
            </a:r>
            <a:r>
              <a:rPr lang="tr-TR" sz="4000" dirty="0" smtClean="0"/>
              <a:t>            </a:t>
            </a:r>
            <a:r>
              <a:rPr lang="tr-TR" sz="4000" dirty="0" smtClean="0">
                <a:solidFill>
                  <a:srgbClr val="C00000"/>
                </a:solidFill>
              </a:rPr>
              <a:t>-</a:t>
            </a:r>
            <a:endParaRPr lang="tr-TR" sz="4000" dirty="0">
              <a:solidFill>
                <a:srgbClr val="C00000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043608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Test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2339752" y="3717032"/>
            <a:ext cx="4683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+</a:t>
            </a:r>
          </a:p>
        </p:txBody>
      </p:sp>
      <p:sp>
        <p:nvSpPr>
          <p:cNvPr id="9" name="Dikdörtgen 8"/>
          <p:cNvSpPr/>
          <p:nvPr/>
        </p:nvSpPr>
        <p:spPr>
          <a:xfrm>
            <a:off x="2339752" y="4797152"/>
            <a:ext cx="3690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dirty="0">
                <a:solidFill>
                  <a:srgbClr val="7030A0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6135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Example</a:t>
            </a:r>
            <a:r>
              <a:rPr lang="tr-TR" sz="3600" dirty="0" smtClean="0"/>
              <a:t> of a </a:t>
            </a:r>
            <a:r>
              <a:rPr lang="tr-TR" sz="3600" dirty="0" err="1" smtClean="0"/>
              <a:t>two</a:t>
            </a:r>
            <a:r>
              <a:rPr lang="tr-TR" sz="3600" dirty="0" smtClean="0"/>
              <a:t> </a:t>
            </a:r>
            <a:r>
              <a:rPr lang="tr-TR" sz="3600" dirty="0" smtClean="0"/>
              <a:t>– </a:t>
            </a:r>
            <a:r>
              <a:rPr lang="tr-TR" sz="3600" dirty="0" err="1" smtClean="0"/>
              <a:t>stage</a:t>
            </a:r>
            <a:r>
              <a:rPr lang="tr-TR" sz="3600" dirty="0" smtClean="0"/>
              <a:t> </a:t>
            </a:r>
            <a:r>
              <a:rPr lang="tr-TR" sz="3600" dirty="0" err="1" smtClean="0"/>
              <a:t>screening</a:t>
            </a:r>
            <a:r>
              <a:rPr lang="tr-TR" sz="3600" dirty="0" smtClean="0"/>
              <a:t> program (</a:t>
            </a:r>
            <a:r>
              <a:rPr lang="tr-TR" sz="3600" dirty="0" err="1" smtClean="0"/>
              <a:t>blood</a:t>
            </a:r>
            <a:r>
              <a:rPr lang="tr-TR" sz="3600" dirty="0" smtClean="0"/>
              <a:t> </a:t>
            </a:r>
            <a:r>
              <a:rPr lang="tr-TR" sz="3600" dirty="0" err="1" smtClean="0"/>
              <a:t>sugar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Test 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1</a:t>
            </a:r>
            <a:r>
              <a:rPr lang="tr-TR" dirty="0" smtClean="0">
                <a:solidFill>
                  <a:srgbClr val="C00000"/>
                </a:solidFill>
              </a:rPr>
              <a:t> (</a:t>
            </a:r>
            <a:r>
              <a:rPr lang="tr-TR" dirty="0" err="1" smtClean="0">
                <a:solidFill>
                  <a:srgbClr val="C00000"/>
                </a:solidFill>
              </a:rPr>
              <a:t>blood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sugar</a:t>
            </a:r>
            <a:r>
              <a:rPr lang="tr-TR" dirty="0" smtClean="0">
                <a:solidFill>
                  <a:srgbClr val="C00000"/>
                </a:solidFill>
              </a:rPr>
              <a:t>), </a:t>
            </a:r>
            <a:r>
              <a:rPr lang="tr-TR" dirty="0" err="1" smtClean="0"/>
              <a:t>assume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Disase</a:t>
            </a:r>
            <a:r>
              <a:rPr lang="tr-TR" dirty="0" smtClean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= </a:t>
            </a:r>
            <a:r>
              <a:rPr lang="tr-TR" dirty="0" smtClean="0">
                <a:latin typeface="+mj-lt"/>
              </a:rPr>
              <a:t>5%</a:t>
            </a:r>
            <a:r>
              <a:rPr lang="tr-TR" dirty="0" smtClean="0"/>
              <a:t>, </a:t>
            </a:r>
            <a:r>
              <a:rPr lang="tr-TR" dirty="0" err="1" smtClean="0"/>
              <a:t>population</a:t>
            </a:r>
            <a:r>
              <a:rPr lang="tr-TR" dirty="0" smtClean="0"/>
              <a:t>=</a:t>
            </a:r>
            <a:r>
              <a:rPr lang="tr-TR" dirty="0" smtClean="0">
                <a:latin typeface="+mj-lt"/>
              </a:rPr>
              <a:t>10,000</a:t>
            </a:r>
          </a:p>
          <a:p>
            <a:pPr lvl="1"/>
            <a:r>
              <a:rPr lang="tr-TR" dirty="0" err="1" smtClean="0">
                <a:latin typeface="+mj-lt"/>
              </a:rPr>
              <a:t>Sensitivity</a:t>
            </a:r>
            <a:r>
              <a:rPr lang="tr-TR" dirty="0" smtClean="0">
                <a:latin typeface="+mj-lt"/>
              </a:rPr>
              <a:t>= 70%, </a:t>
            </a:r>
            <a:r>
              <a:rPr lang="tr-TR" dirty="0" err="1" smtClean="0">
                <a:latin typeface="+mj-lt"/>
              </a:rPr>
              <a:t>specificity</a:t>
            </a:r>
            <a:r>
              <a:rPr lang="tr-TR" dirty="0" smtClean="0">
                <a:latin typeface="+mj-lt"/>
              </a:rPr>
              <a:t>=80%</a:t>
            </a:r>
          </a:p>
          <a:p>
            <a:pPr lvl="1"/>
            <a:r>
              <a:rPr lang="tr-TR" dirty="0" err="1" smtClean="0">
                <a:latin typeface="+mj-lt"/>
              </a:rPr>
              <a:t>Screen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positives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from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the</a:t>
            </a:r>
            <a:r>
              <a:rPr lang="tr-TR" dirty="0" smtClean="0">
                <a:latin typeface="+mj-lt"/>
              </a:rPr>
              <a:t> </a:t>
            </a:r>
            <a:r>
              <a:rPr lang="tr-TR" dirty="0" err="1" smtClean="0">
                <a:latin typeface="+mj-lt"/>
              </a:rPr>
              <a:t>first</a:t>
            </a:r>
            <a:r>
              <a:rPr lang="tr-TR" dirty="0" smtClean="0">
                <a:latin typeface="+mj-lt"/>
              </a:rPr>
              <a:t> test</a:t>
            </a:r>
          </a:p>
          <a:p>
            <a:pPr lvl="1"/>
            <a:endParaRPr lang="tr-TR" dirty="0">
              <a:latin typeface="+mj-lt"/>
            </a:endParaRPr>
          </a:p>
          <a:p>
            <a:pPr lvl="1"/>
            <a:endParaRPr lang="tr-TR" dirty="0">
              <a:latin typeface="+mj-lt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94628"/>
              </p:ext>
            </p:extLst>
          </p:nvPr>
        </p:nvGraphicFramePr>
        <p:xfrm>
          <a:off x="1115616" y="4005064"/>
          <a:ext cx="669674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4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b="1" dirty="0" smtClean="0"/>
                        <a:t>Test </a:t>
                      </a:r>
                      <a:r>
                        <a:rPr lang="tr-TR" b="1" dirty="0" err="1" smtClean="0"/>
                        <a:t>Results</a:t>
                      </a:r>
                      <a:endParaRPr lang="tr-T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Diabetes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Total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+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+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70%x500=</a:t>
                      </a:r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350</a:t>
                      </a:r>
                      <a:endParaRPr lang="tr-TR" sz="16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9500-7600=</a:t>
                      </a:r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1900</a:t>
                      </a:r>
                      <a:endParaRPr lang="tr-TR" sz="16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2250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500-350=</a:t>
                      </a:r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150</a:t>
                      </a:r>
                      <a:endParaRPr lang="tr-TR" sz="16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80%x9500=</a:t>
                      </a:r>
                      <a:r>
                        <a:rPr lang="tr-TR" sz="16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7600</a:t>
                      </a:r>
                      <a:endParaRPr lang="tr-TR" sz="16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7750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Total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5%x10,000=</a:t>
                      </a:r>
                      <a:r>
                        <a:rPr lang="tr-TR" sz="1600" b="1" dirty="0" smtClean="0">
                          <a:latin typeface="+mj-lt"/>
                        </a:rPr>
                        <a:t>500</a:t>
                      </a:r>
                      <a:endParaRPr lang="tr-TR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latin typeface="+mj-lt"/>
                        </a:rPr>
                        <a:t>9500</a:t>
                      </a:r>
                      <a:endParaRPr lang="tr-TR" sz="1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latin typeface="+mj-lt"/>
                        </a:rPr>
                        <a:t>10,000</a:t>
                      </a:r>
                      <a:endParaRPr lang="tr-TR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Example</a:t>
            </a:r>
            <a:r>
              <a:rPr lang="tr-TR" sz="3200" dirty="0" smtClean="0"/>
              <a:t> of a </a:t>
            </a:r>
            <a:r>
              <a:rPr lang="tr-TR" sz="3200" dirty="0" err="1" smtClean="0"/>
              <a:t>two</a:t>
            </a:r>
            <a:r>
              <a:rPr lang="tr-TR" sz="3200" dirty="0" smtClean="0"/>
              <a:t> </a:t>
            </a:r>
            <a:r>
              <a:rPr lang="tr-TR" sz="3200" dirty="0" err="1" smtClean="0"/>
              <a:t>stage</a:t>
            </a:r>
            <a:r>
              <a:rPr lang="tr-TR" sz="3200" dirty="0" smtClean="0"/>
              <a:t> </a:t>
            </a:r>
            <a:r>
              <a:rPr lang="tr-TR" sz="3200" dirty="0" err="1" smtClean="0"/>
              <a:t>screening</a:t>
            </a:r>
            <a:r>
              <a:rPr lang="tr-TR" sz="3200" dirty="0" smtClean="0"/>
              <a:t> program : </a:t>
            </a:r>
            <a:br>
              <a:rPr lang="tr-TR" sz="3200" dirty="0" smtClean="0"/>
            </a:br>
            <a:r>
              <a:rPr lang="tr-TR" sz="3200" dirty="0" smtClean="0"/>
              <a:t>Test 2 (</a:t>
            </a:r>
            <a:r>
              <a:rPr lang="tr-TR" sz="3200" dirty="0" err="1"/>
              <a:t>G</a:t>
            </a:r>
            <a:r>
              <a:rPr lang="tr-TR" sz="3200" dirty="0" err="1" smtClean="0"/>
              <a:t>lucose</a:t>
            </a:r>
            <a:r>
              <a:rPr lang="tr-TR" sz="3200" dirty="0" smtClean="0"/>
              <a:t> </a:t>
            </a:r>
            <a:r>
              <a:rPr lang="tr-TR" sz="3200" dirty="0" err="1" smtClean="0"/>
              <a:t>Tolerance</a:t>
            </a:r>
            <a:r>
              <a:rPr lang="tr-TR" sz="3200" dirty="0" smtClean="0"/>
              <a:t> Test-GTT)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tr-TR" dirty="0" smtClean="0"/>
              <a:t>Test </a:t>
            </a:r>
            <a:r>
              <a:rPr lang="tr-TR" dirty="0" smtClean="0">
                <a:latin typeface="+mj-lt"/>
              </a:rPr>
              <a:t>1(</a:t>
            </a:r>
            <a:r>
              <a:rPr lang="tr-TR" dirty="0" err="1" smtClean="0">
                <a:latin typeface="+mj-lt"/>
              </a:rPr>
              <a:t>blood</a:t>
            </a:r>
            <a:r>
              <a:rPr lang="tr-TR" dirty="0" smtClean="0"/>
              <a:t> </a:t>
            </a:r>
            <a:r>
              <a:rPr lang="tr-TR" dirty="0" err="1" smtClean="0"/>
              <a:t>sugar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/>
              <a:t>Sensitivity</a:t>
            </a:r>
            <a:r>
              <a:rPr lang="tr-TR" dirty="0"/>
              <a:t>: </a:t>
            </a:r>
            <a:r>
              <a:rPr lang="tr-TR" dirty="0" smtClean="0"/>
              <a:t>  </a:t>
            </a:r>
            <a:r>
              <a:rPr lang="tr-TR" dirty="0" smtClean="0">
                <a:latin typeface="+mj-lt"/>
              </a:rPr>
              <a:t>70</a:t>
            </a:r>
            <a:r>
              <a:rPr lang="tr-TR" dirty="0">
                <a:latin typeface="+mj-lt"/>
              </a:rPr>
              <a:t>%</a:t>
            </a:r>
          </a:p>
          <a:p>
            <a:pPr lvl="1"/>
            <a:r>
              <a:rPr lang="tr-TR" dirty="0" err="1"/>
              <a:t>Specificity</a:t>
            </a:r>
            <a:r>
              <a:rPr lang="tr-TR" dirty="0"/>
              <a:t> :  </a:t>
            </a:r>
            <a:r>
              <a:rPr lang="tr-TR" dirty="0">
                <a:latin typeface="+mj-lt"/>
              </a:rPr>
              <a:t>80%</a:t>
            </a:r>
          </a:p>
          <a:p>
            <a:pPr lvl="1"/>
            <a:endParaRPr lang="tr-TR" dirty="0"/>
          </a:p>
          <a:p>
            <a:pPr marL="667512" lvl="2" indent="0">
              <a:buNone/>
            </a:pPr>
            <a:endParaRPr lang="tr-TR" dirty="0">
              <a:latin typeface="+mj-lt"/>
            </a:endParaRPr>
          </a:p>
          <a:p>
            <a:r>
              <a:rPr lang="tr-TR" dirty="0" smtClean="0">
                <a:latin typeface="+mj-lt"/>
              </a:rPr>
              <a:t>Test 2 (GTT)</a:t>
            </a:r>
            <a:endParaRPr lang="tr-TR" dirty="0"/>
          </a:p>
          <a:p>
            <a:pPr lvl="1"/>
            <a:r>
              <a:rPr lang="tr-TR" dirty="0" err="1" smtClean="0">
                <a:latin typeface="+mj-lt"/>
              </a:rPr>
              <a:t>Sensitivity</a:t>
            </a:r>
            <a:r>
              <a:rPr lang="tr-TR" dirty="0" smtClean="0">
                <a:latin typeface="+mj-lt"/>
              </a:rPr>
              <a:t> :  90%</a:t>
            </a:r>
          </a:p>
          <a:p>
            <a:pPr lvl="1"/>
            <a:r>
              <a:rPr lang="tr-TR" dirty="0" err="1" smtClean="0">
                <a:latin typeface="+mj-lt"/>
              </a:rPr>
              <a:t>Specificity</a:t>
            </a:r>
            <a:r>
              <a:rPr lang="tr-TR" dirty="0">
                <a:latin typeface="+mj-lt"/>
              </a:rPr>
              <a:t> </a:t>
            </a:r>
            <a:r>
              <a:rPr lang="tr-TR" dirty="0" smtClean="0">
                <a:latin typeface="+mj-lt"/>
              </a:rPr>
              <a:t>:  90%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258841"/>
              </p:ext>
            </p:extLst>
          </p:nvPr>
        </p:nvGraphicFramePr>
        <p:xfrm>
          <a:off x="4211960" y="1810792"/>
          <a:ext cx="4176463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tr-TR" sz="1400" b="0" dirty="0" smtClean="0"/>
                        <a:t>Test </a:t>
                      </a:r>
                      <a:r>
                        <a:rPr lang="tr-TR" sz="1400" b="0" dirty="0" err="1" smtClean="0"/>
                        <a:t>Results</a:t>
                      </a:r>
                      <a:endParaRPr lang="tr-TR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err="1" smtClean="0"/>
                        <a:t>Diabetes</a:t>
                      </a:r>
                      <a:endParaRPr lang="tr-TR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350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1900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2250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7600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7750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500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9500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10,000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81846"/>
              </p:ext>
            </p:extLst>
          </p:nvPr>
        </p:nvGraphicFramePr>
        <p:xfrm>
          <a:off x="4211961" y="4077072"/>
          <a:ext cx="4176463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r>
                        <a:rPr lang="tr-TR" sz="1400" b="0" dirty="0" smtClean="0"/>
                        <a:t>Test </a:t>
                      </a:r>
                      <a:r>
                        <a:rPr lang="tr-TR" sz="1400" b="0" dirty="0" err="1" smtClean="0"/>
                        <a:t>Results</a:t>
                      </a:r>
                      <a:endParaRPr lang="tr-TR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err="1" smtClean="0"/>
                        <a:t>Diabetes</a:t>
                      </a:r>
                      <a:endParaRPr lang="tr-TR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315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505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1710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1745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350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1900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2250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Sağ Köşeli Ayraç 21"/>
          <p:cNvSpPr/>
          <p:nvPr/>
        </p:nvSpPr>
        <p:spPr>
          <a:xfrm>
            <a:off x="8388424" y="2708920"/>
            <a:ext cx="432048" cy="295232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3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err="1" smtClean="0"/>
              <a:t>Example</a:t>
            </a:r>
            <a:r>
              <a:rPr lang="tr-TR" sz="3200" dirty="0" smtClean="0"/>
              <a:t> of a </a:t>
            </a:r>
            <a:r>
              <a:rPr lang="tr-TR" sz="3200" dirty="0" err="1" smtClean="0"/>
              <a:t>two</a:t>
            </a:r>
            <a:r>
              <a:rPr lang="tr-TR" sz="3200" dirty="0" smtClean="0"/>
              <a:t> </a:t>
            </a:r>
            <a:r>
              <a:rPr lang="tr-TR" sz="3200" dirty="0" err="1" smtClean="0"/>
              <a:t>stage</a:t>
            </a:r>
            <a:r>
              <a:rPr lang="tr-TR" sz="3200" dirty="0" smtClean="0"/>
              <a:t> </a:t>
            </a:r>
            <a:r>
              <a:rPr lang="tr-TR" sz="3200" dirty="0" err="1" smtClean="0"/>
              <a:t>screening</a:t>
            </a:r>
            <a:r>
              <a:rPr lang="tr-TR" sz="3200" dirty="0" smtClean="0"/>
              <a:t> program : </a:t>
            </a:r>
            <a:br>
              <a:rPr lang="tr-TR" sz="3200" dirty="0" smtClean="0"/>
            </a:br>
            <a:r>
              <a:rPr lang="tr-TR" sz="3200" dirty="0" smtClean="0"/>
              <a:t>Test 2 (</a:t>
            </a:r>
            <a:r>
              <a:rPr lang="tr-TR" sz="3200" dirty="0" err="1"/>
              <a:t>G</a:t>
            </a:r>
            <a:r>
              <a:rPr lang="tr-TR" sz="3200" dirty="0" err="1" smtClean="0"/>
              <a:t>lucose</a:t>
            </a:r>
            <a:r>
              <a:rPr lang="tr-TR" sz="3200" dirty="0" smtClean="0"/>
              <a:t> </a:t>
            </a:r>
            <a:r>
              <a:rPr lang="tr-TR" sz="3200" dirty="0" err="1" smtClean="0"/>
              <a:t>Tolerance</a:t>
            </a:r>
            <a:r>
              <a:rPr lang="tr-TR" sz="3200" dirty="0" smtClean="0"/>
              <a:t> Test-GTT)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r>
              <a:rPr lang="tr-TR" dirty="0" smtClean="0"/>
              <a:t>Test </a:t>
            </a:r>
            <a:r>
              <a:rPr lang="tr-TR" dirty="0" smtClean="0">
                <a:latin typeface="+mj-lt"/>
              </a:rPr>
              <a:t>1(</a:t>
            </a:r>
            <a:r>
              <a:rPr lang="tr-TR" dirty="0" err="1" smtClean="0">
                <a:latin typeface="+mj-lt"/>
              </a:rPr>
              <a:t>blood</a:t>
            </a:r>
            <a:r>
              <a:rPr lang="tr-TR" dirty="0" smtClean="0"/>
              <a:t> </a:t>
            </a:r>
            <a:r>
              <a:rPr lang="tr-TR" dirty="0" err="1" smtClean="0"/>
              <a:t>sugar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/>
              <a:t>Sensitivity</a:t>
            </a:r>
            <a:r>
              <a:rPr lang="tr-TR" dirty="0"/>
              <a:t>: </a:t>
            </a:r>
            <a:r>
              <a:rPr lang="tr-TR" dirty="0" smtClean="0"/>
              <a:t>  </a:t>
            </a:r>
            <a:r>
              <a:rPr lang="tr-TR" dirty="0" smtClean="0">
                <a:latin typeface="+mj-lt"/>
              </a:rPr>
              <a:t>70</a:t>
            </a:r>
            <a:r>
              <a:rPr lang="tr-TR" dirty="0">
                <a:latin typeface="+mj-lt"/>
              </a:rPr>
              <a:t>%</a:t>
            </a:r>
          </a:p>
          <a:p>
            <a:pPr lvl="1"/>
            <a:r>
              <a:rPr lang="tr-TR" dirty="0" err="1"/>
              <a:t>Specificity</a:t>
            </a:r>
            <a:r>
              <a:rPr lang="tr-TR" dirty="0"/>
              <a:t> :  </a:t>
            </a:r>
            <a:r>
              <a:rPr lang="tr-TR" dirty="0">
                <a:latin typeface="+mj-lt"/>
              </a:rPr>
              <a:t>80</a:t>
            </a:r>
            <a:r>
              <a:rPr lang="tr-TR" dirty="0" smtClean="0">
                <a:latin typeface="+mj-lt"/>
              </a:rPr>
              <a:t>%</a:t>
            </a:r>
            <a:endParaRPr lang="tr-TR" dirty="0">
              <a:latin typeface="+mj-lt"/>
            </a:endParaRPr>
          </a:p>
          <a:p>
            <a:r>
              <a:rPr lang="tr-TR" dirty="0" smtClean="0">
                <a:latin typeface="+mj-lt"/>
              </a:rPr>
              <a:t>Test 2 (GTT)</a:t>
            </a:r>
          </a:p>
          <a:p>
            <a:pPr lvl="1"/>
            <a:r>
              <a:rPr lang="tr-TR" dirty="0" err="1"/>
              <a:t>Sensitivity</a:t>
            </a:r>
            <a:r>
              <a:rPr lang="tr-TR" dirty="0"/>
              <a:t> :  </a:t>
            </a:r>
            <a:r>
              <a:rPr lang="tr-TR" dirty="0">
                <a:latin typeface="+mj-lt"/>
              </a:rPr>
              <a:t>90%</a:t>
            </a:r>
          </a:p>
          <a:p>
            <a:pPr lvl="1"/>
            <a:r>
              <a:rPr lang="tr-TR" dirty="0" err="1"/>
              <a:t>Specificity</a:t>
            </a:r>
            <a:r>
              <a:rPr lang="tr-TR" dirty="0"/>
              <a:t> :  </a:t>
            </a:r>
            <a:r>
              <a:rPr lang="tr-TR" dirty="0">
                <a:latin typeface="+mj-lt"/>
              </a:rPr>
              <a:t>90</a:t>
            </a:r>
            <a:r>
              <a:rPr lang="tr-TR" dirty="0" smtClean="0">
                <a:latin typeface="+mj-lt"/>
              </a:rPr>
              <a:t>%</a:t>
            </a:r>
          </a:p>
          <a:p>
            <a:r>
              <a:rPr lang="tr-TR" dirty="0" smtClean="0">
                <a:latin typeface="+mj-lt"/>
              </a:rPr>
              <a:t>Net </a:t>
            </a:r>
            <a:r>
              <a:rPr lang="tr-TR" dirty="0" err="1" smtClean="0">
                <a:latin typeface="+mj-lt"/>
              </a:rPr>
              <a:t>sensitivity</a:t>
            </a:r>
            <a:endParaRPr lang="tr-TR" dirty="0" smtClean="0">
              <a:latin typeface="+mj-lt"/>
            </a:endParaRPr>
          </a:p>
          <a:p>
            <a:pPr marL="0" indent="0">
              <a:buNone/>
            </a:pPr>
            <a:r>
              <a:rPr lang="tr-TR" sz="2000" dirty="0" smtClean="0">
                <a:latin typeface="+mj-lt"/>
              </a:rPr>
              <a:t>	    315/500</a:t>
            </a:r>
            <a:r>
              <a:rPr lang="tr-TR" dirty="0" smtClean="0">
                <a:latin typeface="+mj-lt"/>
              </a:rPr>
              <a:t> = 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63%</a:t>
            </a:r>
          </a:p>
          <a:p>
            <a:r>
              <a:rPr lang="tr-TR" dirty="0" smtClean="0">
                <a:latin typeface="+mj-lt"/>
              </a:rPr>
              <a:t>Net </a:t>
            </a:r>
            <a:r>
              <a:rPr lang="tr-TR" dirty="0" err="1" smtClean="0">
                <a:latin typeface="+mj-lt"/>
              </a:rPr>
              <a:t>Specificity</a:t>
            </a:r>
            <a:endParaRPr lang="tr-TR" dirty="0" smtClean="0">
              <a:latin typeface="+mj-lt"/>
            </a:endParaRP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     7600+1710/9500</a:t>
            </a:r>
            <a:r>
              <a:rPr lang="tr-TR" dirty="0" smtClean="0">
                <a:latin typeface="+mj-lt"/>
              </a:rPr>
              <a:t> =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98%</a:t>
            </a:r>
            <a:endParaRPr lang="tr-TR" b="1" dirty="0">
              <a:solidFill>
                <a:srgbClr val="C00000"/>
              </a:solidFill>
            </a:endParaRPr>
          </a:p>
          <a:p>
            <a:pPr marL="393192" lvl="1" indent="0">
              <a:buNone/>
            </a:pPr>
            <a:endParaRPr lang="tr-TR" dirty="0" smtClean="0">
              <a:latin typeface="+mj-lt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07049"/>
              </p:ext>
            </p:extLst>
          </p:nvPr>
        </p:nvGraphicFramePr>
        <p:xfrm>
          <a:off x="4211960" y="1810792"/>
          <a:ext cx="4176463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tr-TR" sz="1400" b="0" dirty="0" smtClean="0"/>
                        <a:t>Test </a:t>
                      </a:r>
                      <a:r>
                        <a:rPr lang="tr-TR" sz="1400" b="0" dirty="0" err="1" smtClean="0"/>
                        <a:t>Results</a:t>
                      </a:r>
                      <a:endParaRPr lang="tr-TR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err="1" smtClean="0"/>
                        <a:t>Diabetes</a:t>
                      </a:r>
                      <a:endParaRPr lang="tr-TR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350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1900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2250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7600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7750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500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9500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10,000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49000"/>
              </p:ext>
            </p:extLst>
          </p:nvPr>
        </p:nvGraphicFramePr>
        <p:xfrm>
          <a:off x="4211961" y="4077072"/>
          <a:ext cx="4176463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r>
                        <a:rPr lang="tr-TR" sz="1400" b="0" dirty="0" smtClean="0"/>
                        <a:t>Test </a:t>
                      </a:r>
                      <a:r>
                        <a:rPr lang="tr-TR" sz="1400" b="0" dirty="0" err="1" smtClean="0"/>
                        <a:t>Results</a:t>
                      </a:r>
                      <a:endParaRPr lang="tr-TR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err="1" smtClean="0"/>
                        <a:t>Diabetes</a:t>
                      </a:r>
                      <a:endParaRPr lang="tr-TR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315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505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35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1710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1745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350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1900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2250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" name="Sağ Köşeli Ayraç 21"/>
          <p:cNvSpPr/>
          <p:nvPr/>
        </p:nvSpPr>
        <p:spPr>
          <a:xfrm>
            <a:off x="8388424" y="2708920"/>
            <a:ext cx="432048" cy="295232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1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Using </a:t>
            </a:r>
            <a:r>
              <a:rPr lang="tr-TR" sz="4000" dirty="0" err="1" smtClean="0"/>
              <a:t>probability</a:t>
            </a:r>
            <a:r>
              <a:rPr lang="tr-TR" sz="4000" dirty="0" smtClean="0"/>
              <a:t> </a:t>
            </a:r>
            <a:r>
              <a:rPr lang="tr-TR" sz="4000" dirty="0" err="1" smtClean="0"/>
              <a:t>theory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+mj-lt"/>
              </a:rPr>
              <a:t>Net </a:t>
            </a:r>
            <a:r>
              <a:rPr lang="tr-TR" dirty="0" err="1" smtClean="0">
                <a:latin typeface="+mj-lt"/>
              </a:rPr>
              <a:t>sensitivity</a:t>
            </a:r>
            <a:r>
              <a:rPr lang="tr-TR" dirty="0" smtClean="0">
                <a:latin typeface="+mj-lt"/>
              </a:rPr>
              <a:t>= </a:t>
            </a:r>
            <a:r>
              <a:rPr lang="tr-TR" dirty="0" err="1" smtClean="0">
                <a:latin typeface="+mj-lt"/>
              </a:rPr>
              <a:t>Sensitivity</a:t>
            </a:r>
            <a:r>
              <a:rPr lang="tr-TR" dirty="0" smtClean="0">
                <a:latin typeface="+mj-lt"/>
              </a:rPr>
              <a:t> 1 </a:t>
            </a:r>
            <a:r>
              <a:rPr lang="tr-TR" dirty="0" err="1" smtClean="0">
                <a:latin typeface="+mj-lt"/>
              </a:rPr>
              <a:t>xSensitivity</a:t>
            </a:r>
            <a:r>
              <a:rPr lang="tr-TR" dirty="0" smtClean="0">
                <a:latin typeface="+mj-lt"/>
              </a:rPr>
              <a:t> 2</a:t>
            </a:r>
          </a:p>
          <a:p>
            <a:pPr lvl="1"/>
            <a:r>
              <a:rPr lang="tr-TR" dirty="0" smtClean="0">
                <a:latin typeface="+mj-lt"/>
              </a:rPr>
              <a:t>0.7 x 0.9 = 0.63 = 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63%</a:t>
            </a:r>
          </a:p>
          <a:p>
            <a:pPr marL="393192" lvl="1" indent="0">
              <a:buNone/>
            </a:pPr>
            <a:endParaRPr lang="tr-TR" b="1" dirty="0">
              <a:solidFill>
                <a:srgbClr val="C00000"/>
              </a:solidFill>
              <a:latin typeface="+mj-lt"/>
            </a:endParaRPr>
          </a:p>
          <a:p>
            <a:r>
              <a:rPr lang="tr-TR" dirty="0" smtClean="0">
                <a:latin typeface="+mj-lt"/>
              </a:rPr>
              <a:t>Net </a:t>
            </a:r>
            <a:r>
              <a:rPr lang="tr-TR" dirty="0" err="1" smtClean="0">
                <a:latin typeface="+mj-lt"/>
              </a:rPr>
              <a:t>specificity</a:t>
            </a:r>
            <a:r>
              <a:rPr lang="tr-TR" dirty="0" smtClean="0">
                <a:latin typeface="+mj-lt"/>
              </a:rPr>
              <a:t>= </a:t>
            </a:r>
            <a:r>
              <a:rPr lang="tr-TR" dirty="0" err="1" smtClean="0">
                <a:latin typeface="+mj-lt"/>
              </a:rPr>
              <a:t>Spec</a:t>
            </a:r>
            <a:r>
              <a:rPr lang="tr-TR" dirty="0" smtClean="0">
                <a:latin typeface="+mj-lt"/>
              </a:rPr>
              <a:t> 1 + </a:t>
            </a:r>
            <a:r>
              <a:rPr lang="tr-TR" dirty="0" err="1" smtClean="0">
                <a:latin typeface="+mj-lt"/>
              </a:rPr>
              <a:t>Spec</a:t>
            </a:r>
            <a:r>
              <a:rPr lang="tr-TR" dirty="0" smtClean="0">
                <a:latin typeface="+mj-lt"/>
              </a:rPr>
              <a:t> 2 – (</a:t>
            </a:r>
            <a:r>
              <a:rPr lang="tr-TR" dirty="0" err="1" smtClean="0">
                <a:latin typeface="+mj-lt"/>
              </a:rPr>
              <a:t>Spec</a:t>
            </a:r>
            <a:r>
              <a:rPr lang="tr-TR" dirty="0" smtClean="0">
                <a:latin typeface="+mj-lt"/>
              </a:rPr>
              <a:t> 1 x </a:t>
            </a:r>
            <a:r>
              <a:rPr lang="tr-TR" dirty="0" err="1" smtClean="0">
                <a:latin typeface="+mj-lt"/>
              </a:rPr>
              <a:t>Spec</a:t>
            </a:r>
            <a:r>
              <a:rPr lang="tr-TR" dirty="0" smtClean="0">
                <a:latin typeface="+mj-lt"/>
              </a:rPr>
              <a:t> 2)</a:t>
            </a:r>
            <a:endParaRPr lang="tr-TR" dirty="0">
              <a:latin typeface="+mj-lt"/>
            </a:endParaRPr>
          </a:p>
          <a:p>
            <a:pPr lvl="1"/>
            <a:r>
              <a:rPr lang="tr-TR" dirty="0" smtClean="0">
                <a:latin typeface="+mj-lt"/>
              </a:rPr>
              <a:t>0.8 + 0.9 – (0.8 x 0.9) = 1.7 – 0.72 = 0.98 = 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98%</a:t>
            </a:r>
            <a:r>
              <a:rPr lang="tr-TR" dirty="0" smtClean="0">
                <a:latin typeface="+mj-lt"/>
              </a:rPr>
              <a:t>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7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Simultaneous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Two</a:t>
            </a:r>
            <a:r>
              <a:rPr lang="tr-TR" dirty="0" smtClean="0"/>
              <a:t> (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)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conducted</a:t>
            </a:r>
            <a:r>
              <a:rPr lang="tr-TR" dirty="0" smtClean="0"/>
              <a:t> in </a:t>
            </a:r>
            <a:r>
              <a:rPr lang="tr-TR" dirty="0" err="1" smtClean="0"/>
              <a:t>parallel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maximize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(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r>
              <a:rPr lang="tr-TR" dirty="0" smtClean="0"/>
              <a:t>)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identified</a:t>
            </a:r>
            <a:r>
              <a:rPr lang="tr-TR" dirty="0" smtClean="0"/>
              <a:t> (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sensitivity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err="1" smtClean="0"/>
              <a:t>Consequently</a:t>
            </a:r>
            <a:r>
              <a:rPr lang="tr-TR" dirty="0" smtClean="0"/>
              <a:t>,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false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identified</a:t>
            </a:r>
            <a:r>
              <a:rPr lang="tr-TR" dirty="0" smtClean="0"/>
              <a:t> (</a:t>
            </a:r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specificity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192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Simultaneous</a:t>
            </a:r>
            <a:r>
              <a:rPr lang="tr-TR" sz="3200" dirty="0"/>
              <a:t> </a:t>
            </a:r>
            <a:r>
              <a:rPr lang="tr-TR" sz="3200" dirty="0" err="1" smtClean="0"/>
              <a:t>Testing</a:t>
            </a:r>
            <a:r>
              <a:rPr lang="tr-TR" sz="3200" dirty="0" smtClean="0"/>
              <a:t>: </a:t>
            </a:r>
            <a:r>
              <a:rPr lang="tr-TR" sz="3200" dirty="0" err="1" smtClean="0"/>
              <a:t>Calculating</a:t>
            </a:r>
            <a:r>
              <a:rPr lang="tr-TR" sz="3200" dirty="0" smtClean="0"/>
              <a:t> net </a:t>
            </a:r>
            <a:r>
              <a:rPr lang="tr-TR" sz="3200" dirty="0" err="1" smtClean="0"/>
              <a:t>sensitivity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simultaneously</a:t>
            </a:r>
            <a:r>
              <a:rPr lang="tr-TR" dirty="0" smtClean="0"/>
              <a:t>,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positives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test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test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test</a:t>
            </a:r>
          </a:p>
          <a:p>
            <a:endParaRPr lang="tr-TR" dirty="0"/>
          </a:p>
          <a:p>
            <a:r>
              <a:rPr lang="tr-TR" dirty="0" smtClean="0"/>
              <a:t>Net </a:t>
            </a:r>
            <a:r>
              <a:rPr lang="tr-TR" dirty="0" err="1" smtClean="0"/>
              <a:t>sensitivity</a:t>
            </a:r>
            <a:r>
              <a:rPr lang="tr-TR" dirty="0" smtClean="0"/>
              <a:t> = </a:t>
            </a:r>
            <a:r>
              <a:rPr lang="tr-TR" dirty="0" err="1" smtClean="0"/>
              <a:t>Sens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1</a:t>
            </a:r>
            <a:r>
              <a:rPr lang="tr-TR" dirty="0" smtClean="0"/>
              <a:t> + </a:t>
            </a:r>
            <a:r>
              <a:rPr lang="tr-TR" dirty="0" err="1" smtClean="0"/>
              <a:t>Sens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2</a:t>
            </a:r>
            <a:r>
              <a:rPr lang="tr-TR" dirty="0" smtClean="0"/>
              <a:t> – (</a:t>
            </a:r>
            <a:r>
              <a:rPr lang="tr-TR" dirty="0" err="1" smtClean="0"/>
              <a:t>Sens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1</a:t>
            </a:r>
            <a:r>
              <a:rPr lang="tr-TR" dirty="0" smtClean="0"/>
              <a:t> x </a:t>
            </a:r>
            <a:r>
              <a:rPr lang="tr-TR" dirty="0" err="1" smtClean="0"/>
              <a:t>Sens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2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37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err="1">
                <a:solidFill>
                  <a:srgbClr val="04617B"/>
                </a:solidFill>
              </a:rPr>
              <a:t>Simultaneous</a:t>
            </a:r>
            <a:r>
              <a:rPr lang="tr-TR" sz="3200" dirty="0">
                <a:solidFill>
                  <a:srgbClr val="04617B"/>
                </a:solidFill>
              </a:rPr>
              <a:t> </a:t>
            </a:r>
            <a:r>
              <a:rPr lang="tr-TR" sz="3200" dirty="0" err="1">
                <a:solidFill>
                  <a:srgbClr val="04617B"/>
                </a:solidFill>
              </a:rPr>
              <a:t>Testing</a:t>
            </a:r>
            <a:r>
              <a:rPr lang="tr-TR" sz="3200" dirty="0">
                <a:solidFill>
                  <a:srgbClr val="04617B"/>
                </a:solidFill>
              </a:rPr>
              <a:t>: </a:t>
            </a:r>
            <a:r>
              <a:rPr lang="tr-TR" sz="3200" dirty="0" err="1">
                <a:solidFill>
                  <a:srgbClr val="04617B"/>
                </a:solidFill>
              </a:rPr>
              <a:t>Calculating</a:t>
            </a:r>
            <a:r>
              <a:rPr lang="tr-TR" sz="3200" dirty="0">
                <a:solidFill>
                  <a:srgbClr val="04617B"/>
                </a:solidFill>
              </a:rPr>
              <a:t> net </a:t>
            </a:r>
            <a:r>
              <a:rPr lang="tr-TR" sz="3200" dirty="0" err="1" smtClean="0">
                <a:solidFill>
                  <a:srgbClr val="04617B"/>
                </a:solidFill>
              </a:rPr>
              <a:t>specificity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simultaneously</a:t>
            </a:r>
            <a:r>
              <a:rPr lang="tr-TR" dirty="0" smtClean="0"/>
              <a:t>,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negatives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defined</a:t>
            </a:r>
            <a:r>
              <a:rPr lang="tr-TR" dirty="0" smtClean="0"/>
              <a:t> as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test </a:t>
            </a:r>
            <a:r>
              <a:rPr lang="tr-TR" dirty="0" err="1" smtClean="0"/>
              <a:t>negative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multiplication</a:t>
            </a:r>
            <a:r>
              <a:rPr lang="tr-TR" dirty="0" smtClean="0"/>
              <a:t> </a:t>
            </a:r>
            <a:r>
              <a:rPr lang="tr-TR" dirty="0" err="1" smtClean="0"/>
              <a:t>rule</a:t>
            </a:r>
            <a:r>
              <a:rPr lang="tr-TR" dirty="0" smtClean="0"/>
              <a:t> of </a:t>
            </a:r>
            <a:r>
              <a:rPr lang="tr-TR" dirty="0" err="1" smtClean="0"/>
              <a:t>probability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calculate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net </a:t>
            </a:r>
            <a:r>
              <a:rPr lang="tr-TR" dirty="0" err="1" smtClean="0"/>
              <a:t>specificity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Net </a:t>
            </a:r>
            <a:r>
              <a:rPr lang="tr-TR" dirty="0" err="1" smtClean="0"/>
              <a:t>specificity</a:t>
            </a:r>
            <a:r>
              <a:rPr lang="tr-TR" dirty="0" smtClean="0"/>
              <a:t>= </a:t>
            </a:r>
            <a:r>
              <a:rPr lang="tr-TR" dirty="0" err="1" smtClean="0"/>
              <a:t>Specificity</a:t>
            </a:r>
            <a:r>
              <a:rPr lang="tr-TR" dirty="0" smtClean="0"/>
              <a:t> test </a:t>
            </a:r>
            <a:r>
              <a:rPr lang="tr-TR" dirty="0" smtClean="0">
                <a:latin typeface="+mj-lt"/>
              </a:rPr>
              <a:t>1</a:t>
            </a:r>
            <a:r>
              <a:rPr lang="tr-TR" dirty="0" smtClean="0"/>
              <a:t> x </a:t>
            </a:r>
            <a:r>
              <a:rPr lang="tr-TR" dirty="0" err="1" smtClean="0"/>
              <a:t>Specificity</a:t>
            </a:r>
            <a:r>
              <a:rPr lang="tr-TR" dirty="0" smtClean="0"/>
              <a:t> test </a:t>
            </a:r>
            <a:r>
              <a:rPr lang="tr-TR" dirty="0" smtClean="0">
                <a:latin typeface="+mj-lt"/>
              </a:rPr>
              <a:t>2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52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screening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Pap</a:t>
            </a:r>
            <a:r>
              <a:rPr lang="tr-TR" dirty="0" smtClean="0"/>
              <a:t> </a:t>
            </a:r>
            <a:r>
              <a:rPr lang="tr-TR" dirty="0" err="1" smtClean="0"/>
              <a:t>smear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cervical</a:t>
            </a:r>
            <a:r>
              <a:rPr lang="tr-TR" dirty="0" smtClean="0"/>
              <a:t> </a:t>
            </a:r>
            <a:r>
              <a:rPr lang="tr-TR" dirty="0" err="1" smtClean="0"/>
              <a:t>dysplasia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cervical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endParaRPr lang="tr-TR" dirty="0" smtClean="0"/>
          </a:p>
          <a:p>
            <a:r>
              <a:rPr lang="tr-TR" dirty="0" err="1" smtClean="0"/>
              <a:t>Fasting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cholesterol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Fasting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sugar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smtClean="0"/>
              <a:t>Blood </a:t>
            </a:r>
            <a:r>
              <a:rPr lang="tr-TR" dirty="0" err="1" smtClean="0"/>
              <a:t>pressure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hypertension</a:t>
            </a:r>
            <a:endParaRPr lang="tr-TR" dirty="0" smtClean="0"/>
          </a:p>
          <a:p>
            <a:r>
              <a:rPr lang="tr-TR" dirty="0" err="1" smtClean="0"/>
              <a:t>Mammography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breast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endParaRPr lang="tr-TR" dirty="0" smtClean="0"/>
          </a:p>
          <a:p>
            <a:r>
              <a:rPr lang="tr-TR" dirty="0" smtClean="0"/>
              <a:t>PSA test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prostate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endParaRPr lang="tr-TR" dirty="0" smtClean="0"/>
          </a:p>
          <a:p>
            <a:r>
              <a:rPr lang="tr-TR" dirty="0" err="1" smtClean="0"/>
              <a:t>Fecal</a:t>
            </a:r>
            <a:r>
              <a:rPr lang="tr-TR" dirty="0" smtClean="0"/>
              <a:t> </a:t>
            </a:r>
            <a:r>
              <a:rPr lang="tr-TR" dirty="0" err="1" smtClean="0"/>
              <a:t>occult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colon</a:t>
            </a:r>
            <a:r>
              <a:rPr lang="tr-TR" dirty="0" smtClean="0"/>
              <a:t> </a:t>
            </a:r>
            <a:r>
              <a:rPr lang="tr-TR" dirty="0" err="1" smtClean="0"/>
              <a:t>cancer</a:t>
            </a:r>
            <a:endParaRPr lang="tr-TR" dirty="0" smtClean="0"/>
          </a:p>
          <a:p>
            <a:r>
              <a:rPr lang="tr-TR" dirty="0" err="1" smtClean="0"/>
              <a:t>Ocular</a:t>
            </a:r>
            <a:r>
              <a:rPr lang="tr-TR" dirty="0" smtClean="0"/>
              <a:t> </a:t>
            </a:r>
            <a:r>
              <a:rPr lang="tr-TR" dirty="0" err="1" smtClean="0"/>
              <a:t>pressure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glaucoma</a:t>
            </a:r>
            <a:endParaRPr lang="tr-TR" dirty="0" smtClean="0"/>
          </a:p>
          <a:p>
            <a:r>
              <a:rPr lang="tr-TR" dirty="0" smtClean="0"/>
              <a:t>TSH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hypothyroid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hyperthyroid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4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err="1" smtClean="0"/>
              <a:t>Example</a:t>
            </a:r>
            <a:r>
              <a:rPr lang="tr-TR" sz="4000" dirty="0" smtClean="0"/>
              <a:t> of a </a:t>
            </a:r>
            <a:r>
              <a:rPr lang="tr-TR" sz="4000" dirty="0" err="1" smtClean="0"/>
              <a:t>Simultaneous</a:t>
            </a:r>
            <a:r>
              <a:rPr lang="tr-TR" sz="4000" dirty="0" smtClean="0"/>
              <a:t> </a:t>
            </a:r>
            <a:r>
              <a:rPr lang="tr-TR" sz="4000" dirty="0" err="1" smtClean="0"/>
              <a:t>Testing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a </a:t>
            </a:r>
            <a:r>
              <a:rPr lang="tr-TR" dirty="0" err="1" smtClean="0"/>
              <a:t>population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1000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of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20%</a:t>
            </a:r>
          </a:p>
          <a:p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(A </a:t>
            </a:r>
            <a:r>
              <a:rPr lang="tr-TR" dirty="0" err="1" smtClean="0"/>
              <a:t>and</a:t>
            </a:r>
            <a:r>
              <a:rPr lang="tr-TR" dirty="0" smtClean="0"/>
              <a:t> B)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time</a:t>
            </a:r>
          </a:p>
          <a:p>
            <a:r>
              <a:rPr lang="tr-TR" dirty="0" smtClean="0"/>
              <a:t>Test A has </a:t>
            </a:r>
            <a:r>
              <a:rPr lang="tr-TR" dirty="0" err="1" smtClean="0"/>
              <a:t>sensitivity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80%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specificity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60%</a:t>
            </a:r>
          </a:p>
          <a:p>
            <a:r>
              <a:rPr lang="tr-TR" dirty="0" smtClean="0"/>
              <a:t>Test B has </a:t>
            </a:r>
            <a:r>
              <a:rPr lang="tr-TR" dirty="0" err="1" smtClean="0"/>
              <a:t>sensitivity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90%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specifity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90%</a:t>
            </a:r>
          </a:p>
          <a:p>
            <a:r>
              <a:rPr lang="tr-TR" dirty="0" err="1" smtClean="0"/>
              <a:t>Calculate</a:t>
            </a:r>
            <a:r>
              <a:rPr lang="tr-TR" dirty="0" smtClean="0"/>
              <a:t> net </a:t>
            </a:r>
            <a:r>
              <a:rPr lang="tr-TR" dirty="0" err="1" smtClean="0"/>
              <a:t>sensitivity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net </a:t>
            </a:r>
            <a:r>
              <a:rPr lang="tr-TR" dirty="0" err="1" smtClean="0"/>
              <a:t>specificity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Test A </a:t>
            </a:r>
            <a:r>
              <a:rPr lang="tr-TR" dirty="0" err="1" smtClean="0"/>
              <a:t>and</a:t>
            </a:r>
            <a:r>
              <a:rPr lang="tr-TR" dirty="0" smtClean="0"/>
              <a:t> Test B </a:t>
            </a:r>
            <a:r>
              <a:rPr lang="tr-TR" dirty="0" err="1" smtClean="0"/>
              <a:t>simultaneously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8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Test </a:t>
            </a:r>
            <a:r>
              <a:rPr lang="tr-TR" dirty="0" smtClean="0">
                <a:latin typeface="+mj-lt"/>
              </a:rPr>
              <a:t>A</a:t>
            </a:r>
            <a:endParaRPr lang="tr-TR" dirty="0" smtClean="0"/>
          </a:p>
          <a:p>
            <a:pPr lvl="1"/>
            <a:r>
              <a:rPr lang="tr-TR" dirty="0" err="1"/>
              <a:t>Sensitivity</a:t>
            </a:r>
            <a:r>
              <a:rPr lang="tr-TR" dirty="0"/>
              <a:t>: </a:t>
            </a:r>
            <a:r>
              <a:rPr lang="tr-TR" dirty="0" smtClean="0"/>
              <a:t>  </a:t>
            </a:r>
            <a:r>
              <a:rPr lang="tr-TR" dirty="0" smtClean="0">
                <a:latin typeface="+mj-lt"/>
              </a:rPr>
              <a:t>80%</a:t>
            </a:r>
            <a:endParaRPr lang="tr-TR" dirty="0">
              <a:latin typeface="+mj-lt"/>
            </a:endParaRPr>
          </a:p>
          <a:p>
            <a:pPr lvl="1"/>
            <a:r>
              <a:rPr lang="tr-TR" dirty="0" err="1"/>
              <a:t>Specificity</a:t>
            </a:r>
            <a:r>
              <a:rPr lang="tr-TR" dirty="0"/>
              <a:t> :  </a:t>
            </a:r>
            <a:r>
              <a:rPr lang="tr-TR" dirty="0" smtClean="0">
                <a:latin typeface="+mj-lt"/>
              </a:rPr>
              <a:t>60%</a:t>
            </a:r>
            <a:endParaRPr lang="tr-TR" dirty="0">
              <a:latin typeface="+mj-lt"/>
            </a:endParaRPr>
          </a:p>
          <a:p>
            <a:r>
              <a:rPr lang="tr-TR" dirty="0" smtClean="0">
                <a:latin typeface="+mj-lt"/>
              </a:rPr>
              <a:t>Test B </a:t>
            </a:r>
          </a:p>
          <a:p>
            <a:pPr lvl="1"/>
            <a:r>
              <a:rPr lang="tr-TR" dirty="0" err="1"/>
              <a:t>Sensitivity</a:t>
            </a:r>
            <a:r>
              <a:rPr lang="tr-TR" dirty="0"/>
              <a:t> :  </a:t>
            </a:r>
            <a:r>
              <a:rPr lang="tr-TR" dirty="0">
                <a:latin typeface="+mj-lt"/>
              </a:rPr>
              <a:t>90%</a:t>
            </a:r>
          </a:p>
          <a:p>
            <a:pPr lvl="1"/>
            <a:r>
              <a:rPr lang="tr-TR" dirty="0" err="1"/>
              <a:t>Specificity</a:t>
            </a:r>
            <a:r>
              <a:rPr lang="tr-TR" dirty="0"/>
              <a:t> :  </a:t>
            </a:r>
            <a:r>
              <a:rPr lang="tr-TR" dirty="0">
                <a:latin typeface="+mj-lt"/>
              </a:rPr>
              <a:t>90</a:t>
            </a:r>
            <a:r>
              <a:rPr lang="tr-TR" dirty="0" smtClean="0">
                <a:latin typeface="+mj-lt"/>
              </a:rPr>
              <a:t>%</a:t>
            </a:r>
          </a:p>
          <a:p>
            <a:r>
              <a:rPr lang="tr-TR" dirty="0" smtClean="0">
                <a:latin typeface="+mj-lt"/>
              </a:rPr>
              <a:t>Net </a:t>
            </a:r>
            <a:r>
              <a:rPr lang="tr-TR" dirty="0" err="1" smtClean="0">
                <a:latin typeface="+mj-lt"/>
              </a:rPr>
              <a:t>sensitivity</a:t>
            </a:r>
            <a:endParaRPr lang="tr-TR" dirty="0" smtClean="0">
              <a:latin typeface="+mj-lt"/>
            </a:endParaRPr>
          </a:p>
          <a:p>
            <a:pPr marL="0" indent="0">
              <a:buNone/>
            </a:pPr>
            <a:r>
              <a:rPr lang="tr-TR" sz="2000" dirty="0" smtClean="0">
                <a:latin typeface="+mj-lt"/>
              </a:rPr>
              <a:t>0.8 + 0.9 – (0.8x0.9)=1.7-0.72= </a:t>
            </a:r>
            <a:r>
              <a:rPr lang="tr-TR" sz="2400" b="1" dirty="0" smtClean="0">
                <a:solidFill>
                  <a:srgbClr val="C00000"/>
                </a:solidFill>
                <a:latin typeface="+mj-lt"/>
              </a:rPr>
              <a:t>98%</a:t>
            </a:r>
          </a:p>
          <a:p>
            <a:pPr marL="0" indent="0">
              <a:buNone/>
            </a:pPr>
            <a:r>
              <a:rPr lang="tr-TR" sz="2000" dirty="0" smtClean="0">
                <a:latin typeface="+mj-lt"/>
              </a:rPr>
              <a:t>	    </a:t>
            </a:r>
          </a:p>
          <a:p>
            <a:r>
              <a:rPr lang="tr-TR" dirty="0" smtClean="0">
                <a:latin typeface="+mj-lt"/>
              </a:rPr>
              <a:t>Net </a:t>
            </a:r>
            <a:r>
              <a:rPr lang="tr-TR" dirty="0" err="1" smtClean="0">
                <a:latin typeface="+mj-lt"/>
              </a:rPr>
              <a:t>Specificity</a:t>
            </a:r>
            <a:endParaRPr lang="tr-TR" dirty="0" smtClean="0">
              <a:latin typeface="+mj-lt"/>
            </a:endParaRPr>
          </a:p>
          <a:p>
            <a:pPr marL="0" indent="0">
              <a:buNone/>
            </a:pPr>
            <a:r>
              <a:rPr lang="tr-TR" dirty="0" smtClean="0">
                <a:latin typeface="+mj-lt"/>
              </a:rPr>
              <a:t>0.6 x  0.9 = 0.54 =            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54%</a:t>
            </a:r>
          </a:p>
          <a:p>
            <a:pPr marL="0" indent="0">
              <a:buNone/>
            </a:pPr>
            <a:r>
              <a:rPr lang="tr-TR" sz="2000" dirty="0">
                <a:latin typeface="+mj-lt"/>
              </a:rPr>
              <a:t> </a:t>
            </a:r>
            <a:r>
              <a:rPr lang="tr-TR" sz="2000" dirty="0" smtClean="0">
                <a:latin typeface="+mj-lt"/>
              </a:rPr>
              <a:t>    </a:t>
            </a:r>
            <a:endParaRPr lang="tr-TR" dirty="0" smtClean="0">
              <a:latin typeface="+mj-lt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286040"/>
              </p:ext>
            </p:extLst>
          </p:nvPr>
        </p:nvGraphicFramePr>
        <p:xfrm>
          <a:off x="4860032" y="1412776"/>
          <a:ext cx="4176463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tr-TR" sz="1400" b="0" dirty="0" smtClean="0"/>
                        <a:t>Test </a:t>
                      </a:r>
                      <a:r>
                        <a:rPr lang="tr-TR" sz="1400" b="0" dirty="0" err="1" smtClean="0"/>
                        <a:t>Results</a:t>
                      </a:r>
                      <a:endParaRPr lang="tr-TR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err="1" smtClean="0"/>
                        <a:t>Disease</a:t>
                      </a:r>
                      <a:endParaRPr lang="tr-TR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480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480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520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200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800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1000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56007"/>
              </p:ext>
            </p:extLst>
          </p:nvPr>
        </p:nvGraphicFramePr>
        <p:xfrm>
          <a:off x="4860032" y="3429000"/>
          <a:ext cx="4176463" cy="178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r>
                        <a:rPr lang="tr-TR" sz="1400" b="0" dirty="0" smtClean="0"/>
                        <a:t>Test </a:t>
                      </a:r>
                      <a:r>
                        <a:rPr lang="tr-TR" sz="1400" b="0" dirty="0" err="1" smtClean="0"/>
                        <a:t>Results</a:t>
                      </a:r>
                      <a:endParaRPr lang="tr-TR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1400" b="0" dirty="0" err="1" smtClean="0"/>
                        <a:t>Disease</a:t>
                      </a:r>
                      <a:endParaRPr lang="tr-TR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tr-TR" sz="1400" b="0" dirty="0" smtClean="0"/>
                    </a:p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+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260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/>
                        <a:t>-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720</a:t>
                      </a:r>
                      <a:endParaRPr lang="tr-T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latin typeface="+mj-lt"/>
                        </a:rPr>
                        <a:t>740</a:t>
                      </a:r>
                      <a:endParaRPr lang="tr-TR" sz="1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b="0" dirty="0" smtClean="0"/>
                        <a:t>Total</a:t>
                      </a:r>
                      <a:endParaRPr lang="tr-T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200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800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1000</a:t>
                      </a:r>
                      <a:endParaRPr lang="tr-TR" sz="1400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tr-TR" sz="4000" dirty="0" err="1">
                <a:solidFill>
                  <a:srgbClr val="04617B"/>
                </a:solidFill>
              </a:rPr>
              <a:t>Example</a:t>
            </a:r>
            <a:r>
              <a:rPr lang="tr-TR" sz="4000" dirty="0">
                <a:solidFill>
                  <a:srgbClr val="04617B"/>
                </a:solidFill>
              </a:rPr>
              <a:t> of a </a:t>
            </a:r>
            <a:r>
              <a:rPr lang="tr-TR" sz="4000" dirty="0" err="1">
                <a:solidFill>
                  <a:srgbClr val="04617B"/>
                </a:solidFill>
              </a:rPr>
              <a:t>Simultaneous</a:t>
            </a:r>
            <a:r>
              <a:rPr lang="tr-TR" sz="4000" dirty="0">
                <a:solidFill>
                  <a:srgbClr val="04617B"/>
                </a:solidFill>
              </a:rPr>
              <a:t> </a:t>
            </a:r>
            <a:r>
              <a:rPr lang="tr-TR" sz="4000" dirty="0" err="1">
                <a:solidFill>
                  <a:srgbClr val="04617B"/>
                </a:solidFill>
              </a:rPr>
              <a:t>Testing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1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Net </a:t>
            </a:r>
            <a:r>
              <a:rPr lang="tr-TR" sz="4000" dirty="0" err="1" smtClean="0"/>
              <a:t>Gain</a:t>
            </a:r>
            <a:r>
              <a:rPr lang="tr-TR" sz="4000" dirty="0" smtClean="0"/>
              <a:t> </a:t>
            </a:r>
            <a:r>
              <a:rPr lang="tr-TR" sz="4000" dirty="0" err="1" smtClean="0"/>
              <a:t>and</a:t>
            </a:r>
            <a:r>
              <a:rPr lang="tr-TR" sz="4000" dirty="0" smtClean="0"/>
              <a:t> Net </a:t>
            </a:r>
            <a:r>
              <a:rPr lang="tr-TR" sz="4000" dirty="0" err="1"/>
              <a:t>L</a:t>
            </a:r>
            <a:r>
              <a:rPr lang="tr-TR" sz="4000" dirty="0" err="1" smtClean="0"/>
              <a:t>oss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simultaneous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a net </a:t>
            </a:r>
            <a:r>
              <a:rPr lang="tr-TR" dirty="0" err="1" smtClean="0"/>
              <a:t>gain</a:t>
            </a:r>
            <a:r>
              <a:rPr lang="tr-TR" dirty="0" smtClean="0"/>
              <a:t> in </a:t>
            </a:r>
            <a:r>
              <a:rPr lang="tr-TR" dirty="0" err="1" smtClean="0"/>
              <a:t>sensitivity</a:t>
            </a:r>
            <a:r>
              <a:rPr lang="tr-TR" dirty="0" smtClean="0"/>
              <a:t> but a net </a:t>
            </a:r>
            <a:r>
              <a:rPr lang="tr-TR" dirty="0" err="1" smtClean="0"/>
              <a:t>loss</a:t>
            </a:r>
            <a:r>
              <a:rPr lang="tr-TR" dirty="0" smtClean="0"/>
              <a:t> in </a:t>
            </a:r>
            <a:r>
              <a:rPr lang="tr-TR" dirty="0" err="1" smtClean="0"/>
              <a:t>specificity</a:t>
            </a:r>
            <a:r>
              <a:rPr lang="tr-TR" dirty="0" smtClean="0"/>
              <a:t>,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compared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of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sequential</a:t>
            </a:r>
            <a:r>
              <a:rPr lang="tr-TR" dirty="0" smtClean="0"/>
              <a:t> </a:t>
            </a:r>
            <a:r>
              <a:rPr lang="tr-TR" dirty="0" err="1" smtClean="0"/>
              <a:t>testing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test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retested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a net </a:t>
            </a:r>
            <a:r>
              <a:rPr lang="tr-TR" dirty="0" err="1" smtClean="0"/>
              <a:t>loss</a:t>
            </a:r>
            <a:r>
              <a:rPr lang="tr-TR" dirty="0" smtClean="0"/>
              <a:t> in </a:t>
            </a:r>
            <a:r>
              <a:rPr lang="tr-TR" dirty="0" err="1" smtClean="0"/>
              <a:t>sensitivity</a:t>
            </a:r>
            <a:r>
              <a:rPr lang="tr-TR" dirty="0" smtClean="0"/>
              <a:t> but a net </a:t>
            </a:r>
            <a:r>
              <a:rPr lang="tr-TR" dirty="0" err="1" smtClean="0"/>
              <a:t>gain</a:t>
            </a:r>
            <a:r>
              <a:rPr lang="tr-TR" dirty="0" smtClean="0"/>
              <a:t> in </a:t>
            </a:r>
            <a:r>
              <a:rPr lang="tr-TR" dirty="0" err="1" smtClean="0"/>
              <a:t>specificity</a:t>
            </a:r>
            <a:r>
              <a:rPr lang="tr-TR" dirty="0" smtClean="0"/>
              <a:t>, </a:t>
            </a:r>
            <a:r>
              <a:rPr lang="tr-TR" dirty="0" err="1" smtClean="0"/>
              <a:t>compared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either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30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Predictive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Predictive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Positive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Predictive</a:t>
            </a:r>
            <a:r>
              <a:rPr lang="tr-TR" dirty="0" smtClean="0">
                <a:solidFill>
                  <a:srgbClr val="C00000"/>
                </a:solidFill>
              </a:rPr>
              <a:t> Value (PPV)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test is </a:t>
            </a:r>
            <a:r>
              <a:rPr lang="tr-TR" dirty="0" err="1" smtClean="0"/>
              <a:t>positive</a:t>
            </a:r>
            <a:r>
              <a:rPr lang="tr-TR" b="1" dirty="0" smtClean="0"/>
              <a:t> (a/</a:t>
            </a:r>
            <a:r>
              <a:rPr lang="tr-TR" b="1" dirty="0" err="1" smtClean="0"/>
              <a:t>a+b</a:t>
            </a:r>
            <a:r>
              <a:rPr lang="tr-TR" b="1" dirty="0" smtClean="0"/>
              <a:t>)</a:t>
            </a:r>
            <a:endParaRPr lang="tr-TR" b="1" dirty="0"/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tr-TR" sz="1800" i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 smtClean="0">
                <a:solidFill>
                  <a:prstClr val="black"/>
                </a:solidFill>
              </a:rPr>
              <a:t>If</a:t>
            </a:r>
            <a:r>
              <a:rPr lang="tr-TR" sz="1800" i="1" dirty="0" smtClean="0">
                <a:solidFill>
                  <a:prstClr val="black"/>
                </a:solidFill>
              </a:rPr>
              <a:t> </a:t>
            </a:r>
            <a:r>
              <a:rPr lang="tr-TR" sz="1800" i="1" dirty="0">
                <a:solidFill>
                  <a:prstClr val="black"/>
                </a:solidFill>
              </a:rPr>
              <a:t>a </a:t>
            </a:r>
            <a:r>
              <a:rPr lang="tr-TR" sz="1800" i="1" dirty="0" err="1">
                <a:solidFill>
                  <a:prstClr val="black"/>
                </a:solidFill>
              </a:rPr>
              <a:t>person</a:t>
            </a:r>
            <a:r>
              <a:rPr lang="tr-TR" sz="1800" i="1" dirty="0">
                <a:solidFill>
                  <a:prstClr val="black"/>
                </a:solidFill>
              </a:rPr>
              <a:t> test </a:t>
            </a:r>
            <a:r>
              <a:rPr lang="tr-TR" sz="1800" i="1" dirty="0" err="1">
                <a:solidFill>
                  <a:prstClr val="black"/>
                </a:solidFill>
              </a:rPr>
              <a:t>positive</a:t>
            </a:r>
            <a:r>
              <a:rPr lang="tr-TR" sz="1800" i="1" dirty="0">
                <a:solidFill>
                  <a:prstClr val="black"/>
                </a:solidFill>
              </a:rPr>
              <a:t>,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>
                <a:solidFill>
                  <a:prstClr val="black"/>
                </a:solidFill>
              </a:rPr>
              <a:t>w</a:t>
            </a:r>
            <a:r>
              <a:rPr lang="tr-TR" sz="1800" i="1" dirty="0" err="1" smtClean="0">
                <a:solidFill>
                  <a:prstClr val="black"/>
                </a:solidFill>
              </a:rPr>
              <a:t>hat</a:t>
            </a:r>
            <a:r>
              <a:rPr lang="tr-TR" sz="1800" i="1" dirty="0" smtClean="0">
                <a:solidFill>
                  <a:prstClr val="black"/>
                </a:solidFill>
              </a:rPr>
              <a:t> is </a:t>
            </a:r>
            <a:r>
              <a:rPr lang="tr-TR" sz="1800" i="1" dirty="0" err="1">
                <a:solidFill>
                  <a:prstClr val="black"/>
                </a:solidFill>
              </a:rPr>
              <a:t>the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probability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 smtClean="0">
                <a:solidFill>
                  <a:prstClr val="black"/>
                </a:solidFill>
              </a:rPr>
              <a:t>that</a:t>
            </a:r>
            <a:r>
              <a:rPr lang="tr-TR" sz="1800" i="1" dirty="0" smtClean="0">
                <a:solidFill>
                  <a:prstClr val="black"/>
                </a:solidFill>
              </a:rPr>
              <a:t> </a:t>
            </a:r>
            <a:r>
              <a:rPr lang="tr-TR" sz="1800" i="1" dirty="0">
                <a:solidFill>
                  <a:prstClr val="black"/>
                </a:solidFill>
              </a:rPr>
              <a:t>he </a:t>
            </a:r>
            <a:r>
              <a:rPr lang="tr-TR" sz="1800" i="1" dirty="0" err="1">
                <a:solidFill>
                  <a:prstClr val="black"/>
                </a:solidFill>
              </a:rPr>
              <a:t>or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she</a:t>
            </a:r>
            <a:r>
              <a:rPr lang="tr-TR" sz="1800" i="1" dirty="0">
                <a:solidFill>
                  <a:prstClr val="black"/>
                </a:solidFill>
              </a:rPr>
              <a:t> has </a:t>
            </a:r>
            <a:r>
              <a:rPr lang="tr-TR" sz="1800" i="1" dirty="0" err="1">
                <a:solidFill>
                  <a:prstClr val="black"/>
                </a:solidFill>
              </a:rPr>
              <a:t>the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disease</a:t>
            </a:r>
            <a:r>
              <a:rPr lang="tr-TR" sz="1800" i="1" dirty="0">
                <a:solidFill>
                  <a:prstClr val="black"/>
                </a:solidFill>
              </a:rPr>
              <a:t> ?</a:t>
            </a:r>
          </a:p>
          <a:p>
            <a:pPr marL="393192" lvl="1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27753"/>
              </p:ext>
            </p:extLst>
          </p:nvPr>
        </p:nvGraphicFramePr>
        <p:xfrm>
          <a:off x="4067944" y="3717032"/>
          <a:ext cx="3312368" cy="2895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208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pPr algn="ctr"/>
                      <a:r>
                        <a:rPr lang="tr-TR" sz="3200" b="1" dirty="0" smtClean="0"/>
                        <a:t>a</a:t>
                      </a:r>
                    </a:p>
                    <a:p>
                      <a:r>
                        <a:rPr lang="tr-TR" dirty="0" smtClean="0"/>
                        <a:t>True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positives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b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c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negatives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d</a:t>
                      </a:r>
                    </a:p>
                    <a:p>
                      <a:r>
                        <a:rPr lang="tr-TR" sz="1800" b="0" dirty="0" smtClean="0"/>
                        <a:t>True </a:t>
                      </a:r>
                      <a:r>
                        <a:rPr lang="tr-TR" sz="1800" b="0" dirty="0" err="1" smtClean="0"/>
                        <a:t>negatives</a:t>
                      </a:r>
                      <a:endParaRPr lang="tr-TR" sz="18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169690" y="3033826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 smtClean="0"/>
              <a:t>Disease</a:t>
            </a:r>
            <a:endParaRPr lang="tr-TR" b="1" dirty="0" smtClean="0"/>
          </a:p>
          <a:p>
            <a:r>
              <a:rPr lang="tr-TR" b="1" dirty="0" smtClean="0"/>
              <a:t>          +                          -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2411760" y="472514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Test</a:t>
            </a:r>
            <a:endParaRPr lang="tr-TR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3531970" y="42210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+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3524126" y="5589240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-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473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Predictive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Negative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Predictive</a:t>
            </a:r>
            <a:r>
              <a:rPr lang="tr-TR" dirty="0" smtClean="0">
                <a:solidFill>
                  <a:srgbClr val="C00000"/>
                </a:solidFill>
              </a:rPr>
              <a:t> Value (NPV)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probability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not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test is </a:t>
            </a:r>
            <a:r>
              <a:rPr lang="tr-TR" dirty="0" err="1" smtClean="0"/>
              <a:t>negative</a:t>
            </a:r>
            <a:r>
              <a:rPr lang="tr-TR" b="1" dirty="0" smtClean="0"/>
              <a:t> (d/</a:t>
            </a:r>
            <a:r>
              <a:rPr lang="tr-TR" b="1" dirty="0" err="1" smtClean="0"/>
              <a:t>c+d</a:t>
            </a:r>
            <a:r>
              <a:rPr lang="tr-TR" b="1" dirty="0" smtClean="0"/>
              <a:t>)</a:t>
            </a:r>
          </a:p>
          <a:p>
            <a:pPr marL="393192" lvl="1" indent="0">
              <a:buNone/>
            </a:pPr>
            <a:endParaRPr lang="tr-TR" b="1" dirty="0"/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>
                <a:solidFill>
                  <a:prstClr val="black"/>
                </a:solidFill>
              </a:rPr>
              <a:t>If</a:t>
            </a:r>
            <a:r>
              <a:rPr lang="tr-TR" sz="1800" i="1" dirty="0">
                <a:solidFill>
                  <a:prstClr val="black"/>
                </a:solidFill>
              </a:rPr>
              <a:t> a </a:t>
            </a:r>
            <a:r>
              <a:rPr lang="tr-TR" sz="1800" i="1" dirty="0" err="1">
                <a:solidFill>
                  <a:prstClr val="black"/>
                </a:solidFill>
              </a:rPr>
              <a:t>person</a:t>
            </a:r>
            <a:r>
              <a:rPr lang="tr-TR" sz="1800" i="1" dirty="0">
                <a:solidFill>
                  <a:prstClr val="black"/>
                </a:solidFill>
              </a:rPr>
              <a:t> test </a:t>
            </a:r>
            <a:r>
              <a:rPr lang="tr-TR" sz="1800" i="1" dirty="0" err="1" smtClean="0">
                <a:solidFill>
                  <a:prstClr val="black"/>
                </a:solidFill>
              </a:rPr>
              <a:t>negative</a:t>
            </a:r>
            <a:r>
              <a:rPr lang="tr-TR" sz="1800" i="1" dirty="0" smtClean="0">
                <a:solidFill>
                  <a:prstClr val="black"/>
                </a:solidFill>
              </a:rPr>
              <a:t>,</a:t>
            </a:r>
            <a:endParaRPr lang="tr-TR" sz="1800" i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 smtClean="0">
                <a:solidFill>
                  <a:prstClr val="black"/>
                </a:solidFill>
              </a:rPr>
              <a:t>What</a:t>
            </a:r>
            <a:r>
              <a:rPr lang="tr-TR" sz="1800" i="1" dirty="0" smtClean="0">
                <a:solidFill>
                  <a:prstClr val="black"/>
                </a:solidFill>
              </a:rPr>
              <a:t> is </a:t>
            </a:r>
            <a:r>
              <a:rPr lang="tr-TR" sz="1800" i="1" dirty="0" err="1">
                <a:solidFill>
                  <a:prstClr val="black"/>
                </a:solidFill>
              </a:rPr>
              <a:t>the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probability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>
                <a:solidFill>
                  <a:prstClr val="black"/>
                </a:solidFill>
              </a:rPr>
              <a:t>t</a:t>
            </a:r>
            <a:r>
              <a:rPr lang="tr-TR" sz="1800" i="1" dirty="0" err="1" smtClean="0">
                <a:solidFill>
                  <a:prstClr val="black"/>
                </a:solidFill>
              </a:rPr>
              <a:t>hat</a:t>
            </a:r>
            <a:r>
              <a:rPr lang="tr-TR" sz="1800" i="1" dirty="0" smtClean="0">
                <a:solidFill>
                  <a:prstClr val="black"/>
                </a:solidFill>
              </a:rPr>
              <a:t> </a:t>
            </a:r>
            <a:r>
              <a:rPr lang="tr-TR" sz="1800" i="1" dirty="0">
                <a:solidFill>
                  <a:prstClr val="black"/>
                </a:solidFill>
              </a:rPr>
              <a:t>he </a:t>
            </a:r>
            <a:r>
              <a:rPr lang="tr-TR" sz="1800" i="1" dirty="0" err="1">
                <a:solidFill>
                  <a:prstClr val="black"/>
                </a:solidFill>
              </a:rPr>
              <a:t>or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she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 smtClean="0">
                <a:solidFill>
                  <a:prstClr val="black"/>
                </a:solidFill>
              </a:rPr>
              <a:t>does</a:t>
            </a:r>
            <a:r>
              <a:rPr lang="tr-TR" sz="1800" i="1" dirty="0" smtClean="0">
                <a:solidFill>
                  <a:prstClr val="black"/>
                </a:solidFill>
              </a:rPr>
              <a:t> not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tr-TR" sz="1800" i="1" dirty="0" err="1" smtClean="0">
                <a:solidFill>
                  <a:prstClr val="black"/>
                </a:solidFill>
              </a:rPr>
              <a:t>have</a:t>
            </a:r>
            <a:r>
              <a:rPr lang="tr-TR" sz="1800" i="1" dirty="0" smtClean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the</a:t>
            </a:r>
            <a:r>
              <a:rPr lang="tr-TR" sz="1800" i="1" dirty="0">
                <a:solidFill>
                  <a:prstClr val="black"/>
                </a:solidFill>
              </a:rPr>
              <a:t> </a:t>
            </a:r>
            <a:r>
              <a:rPr lang="tr-TR" sz="1800" i="1" dirty="0" err="1">
                <a:solidFill>
                  <a:prstClr val="black"/>
                </a:solidFill>
              </a:rPr>
              <a:t>disease</a:t>
            </a:r>
            <a:r>
              <a:rPr lang="tr-TR" sz="1800" i="1" dirty="0">
                <a:solidFill>
                  <a:prstClr val="black"/>
                </a:solidFill>
              </a:rPr>
              <a:t> ?</a:t>
            </a:r>
          </a:p>
          <a:p>
            <a:pPr marL="393192" lvl="1" indent="0">
              <a:buNone/>
            </a:pPr>
            <a:endParaRPr lang="tr-TR" b="1" dirty="0" smtClean="0"/>
          </a:p>
          <a:p>
            <a:pPr marL="393192" lvl="1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36883"/>
              </p:ext>
            </p:extLst>
          </p:nvPr>
        </p:nvGraphicFramePr>
        <p:xfrm>
          <a:off x="4071810" y="3962400"/>
          <a:ext cx="3312368" cy="28956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2080">
                <a:tc>
                  <a:txBody>
                    <a:bodyPr/>
                    <a:lstStyle/>
                    <a:p>
                      <a:endParaRPr lang="tr-TR" dirty="0" smtClean="0"/>
                    </a:p>
                    <a:p>
                      <a:pPr algn="ctr"/>
                      <a:r>
                        <a:rPr lang="tr-TR" sz="3200" b="1" dirty="0" smtClean="0"/>
                        <a:t>a</a:t>
                      </a:r>
                    </a:p>
                    <a:p>
                      <a:r>
                        <a:rPr lang="tr-TR" dirty="0" smtClean="0"/>
                        <a:t>True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positives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400" b="1" dirty="0" smtClean="0"/>
                    </a:p>
                    <a:p>
                      <a:pPr algn="ctr"/>
                      <a:r>
                        <a:rPr lang="tr-TR" sz="2400" b="1" dirty="0" smtClean="0"/>
                        <a:t>b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positive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c</a:t>
                      </a:r>
                    </a:p>
                    <a:p>
                      <a:r>
                        <a:rPr lang="tr-TR" dirty="0" err="1" smtClean="0"/>
                        <a:t>False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negatives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2800" b="1" dirty="0" smtClean="0"/>
                    </a:p>
                    <a:p>
                      <a:pPr algn="ctr"/>
                      <a:r>
                        <a:rPr lang="tr-TR" sz="2800" b="1" dirty="0" smtClean="0"/>
                        <a:t>d</a:t>
                      </a:r>
                    </a:p>
                    <a:p>
                      <a:r>
                        <a:rPr lang="tr-TR" sz="1800" b="0" dirty="0" smtClean="0"/>
                        <a:t>True </a:t>
                      </a:r>
                      <a:r>
                        <a:rPr lang="tr-TR" sz="1800" b="0" dirty="0" err="1" smtClean="0"/>
                        <a:t>negatives</a:t>
                      </a:r>
                      <a:endParaRPr lang="tr-TR" sz="18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179822" y="314096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err="1" smtClean="0"/>
              <a:t>Disease</a:t>
            </a:r>
            <a:endParaRPr lang="tr-TR" b="1" dirty="0" smtClean="0"/>
          </a:p>
          <a:p>
            <a:r>
              <a:rPr lang="tr-TR" b="1" dirty="0" smtClean="0"/>
              <a:t>          +                          -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3034788" y="509447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Test</a:t>
            </a:r>
            <a:endParaRPr lang="tr-TR" b="1" dirty="0"/>
          </a:p>
        </p:txBody>
      </p:sp>
      <p:sp>
        <p:nvSpPr>
          <p:cNvPr id="7" name="Metin kutusu 6"/>
          <p:cNvSpPr txBox="1"/>
          <p:nvPr/>
        </p:nvSpPr>
        <p:spPr>
          <a:xfrm>
            <a:off x="3524126" y="435581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+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3515415" y="5661248"/>
            <a:ext cx="2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-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5017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Assume</a:t>
            </a:r>
            <a:r>
              <a:rPr lang="tr-TR" dirty="0" smtClean="0"/>
              <a:t> a </a:t>
            </a:r>
            <a:r>
              <a:rPr lang="tr-TR" dirty="0" err="1" smtClean="0"/>
              <a:t>population</a:t>
            </a:r>
            <a:r>
              <a:rPr lang="tr-TR" dirty="0" smtClean="0"/>
              <a:t> of </a:t>
            </a:r>
            <a:r>
              <a:rPr lang="tr-TR" dirty="0" smtClean="0">
                <a:latin typeface="+mj-lt"/>
              </a:rPr>
              <a:t>1000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endParaRPr lang="tr-TR" dirty="0" smtClean="0"/>
          </a:p>
          <a:p>
            <a:r>
              <a:rPr lang="tr-TR" dirty="0" smtClean="0">
                <a:latin typeface="+mj-lt"/>
              </a:rPr>
              <a:t>100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smtClean="0">
                <a:latin typeface="+mj-lt"/>
              </a:rPr>
              <a:t>900</a:t>
            </a:r>
            <a:r>
              <a:rPr lang="tr-TR" dirty="0" smtClean="0"/>
              <a:t> do not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 smtClean="0"/>
              <a:t>screening</a:t>
            </a:r>
            <a:r>
              <a:rPr lang="tr-TR" dirty="0" smtClean="0"/>
              <a:t> test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smtClean="0">
                <a:latin typeface="+mj-lt"/>
              </a:rPr>
              <a:t>100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2739"/>
              </p:ext>
            </p:extLst>
          </p:nvPr>
        </p:nvGraphicFramePr>
        <p:xfrm>
          <a:off x="1331640" y="4437112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tr-TR" dirty="0" err="1" smtClean="0"/>
                        <a:t>Screening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Results</a:t>
                      </a:r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True </a:t>
                      </a:r>
                      <a:r>
                        <a:rPr lang="tr-TR" dirty="0" err="1" smtClean="0"/>
                        <a:t>characteristics</a:t>
                      </a:r>
                      <a:r>
                        <a:rPr lang="tr-TR" dirty="0" smtClean="0"/>
                        <a:t> in Pop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Disease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No </a:t>
                      </a:r>
                      <a:r>
                        <a:rPr lang="tr-TR" dirty="0" err="1" smtClean="0"/>
                        <a:t>Disease</a:t>
                      </a:r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Positive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Negative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Total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900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64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Calculating</a:t>
            </a:r>
            <a:r>
              <a:rPr lang="tr-TR" dirty="0" smtClean="0"/>
              <a:t> </a:t>
            </a:r>
            <a:r>
              <a:rPr lang="tr-TR" dirty="0" err="1" smtClean="0"/>
              <a:t>Predictive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102625" cy="19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899592" y="4509120"/>
            <a:ext cx="4184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solidFill>
                  <a:srgbClr val="C00000"/>
                </a:solidFill>
                <a:latin typeface="+mj-lt"/>
              </a:rPr>
              <a:t>Positive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+mj-lt"/>
              </a:rPr>
              <a:t>predictive</a:t>
            </a:r>
            <a:r>
              <a:rPr lang="tr-TR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C00000"/>
                </a:solidFill>
                <a:latin typeface="+mj-lt"/>
              </a:rPr>
              <a:t>value</a:t>
            </a:r>
            <a:r>
              <a:rPr lang="tr-TR" dirty="0" smtClean="0">
                <a:latin typeface="+mj-lt"/>
              </a:rPr>
              <a:t>= 80 / 180= 44%</a:t>
            </a:r>
          </a:p>
          <a:p>
            <a:endParaRPr lang="tr-TR" dirty="0">
              <a:latin typeface="+mj-lt"/>
            </a:endParaRPr>
          </a:p>
          <a:p>
            <a:r>
              <a:rPr lang="tr-TR" dirty="0" err="1" smtClean="0">
                <a:solidFill>
                  <a:srgbClr val="7030A0"/>
                </a:solidFill>
                <a:latin typeface="+mj-lt"/>
              </a:rPr>
              <a:t>Negative</a:t>
            </a:r>
            <a:r>
              <a:rPr lang="tr-TR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latin typeface="+mj-lt"/>
              </a:rPr>
              <a:t>predictive</a:t>
            </a:r>
            <a:r>
              <a:rPr lang="tr-TR" dirty="0" smtClean="0">
                <a:solidFill>
                  <a:srgbClr val="7030A0"/>
                </a:solidFill>
                <a:latin typeface="+mj-lt"/>
              </a:rPr>
              <a:t> </a:t>
            </a:r>
            <a:r>
              <a:rPr lang="tr-TR" dirty="0" err="1" smtClean="0">
                <a:solidFill>
                  <a:srgbClr val="7030A0"/>
                </a:solidFill>
                <a:latin typeface="+mj-lt"/>
              </a:rPr>
              <a:t>value</a:t>
            </a:r>
            <a:r>
              <a:rPr lang="tr-TR" dirty="0" smtClean="0">
                <a:latin typeface="+mj-lt"/>
              </a:rPr>
              <a:t>= 800 / 820= 98%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0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PPV </a:t>
            </a:r>
            <a:r>
              <a:rPr lang="tr-TR" sz="4000" dirty="0" err="1" smtClean="0"/>
              <a:t>primarily</a:t>
            </a:r>
            <a:r>
              <a:rPr lang="tr-TR" sz="4000" dirty="0" smtClean="0"/>
              <a:t> </a:t>
            </a:r>
            <a:r>
              <a:rPr lang="tr-TR" sz="4000" dirty="0" err="1" smtClean="0"/>
              <a:t>depends</a:t>
            </a:r>
            <a:r>
              <a:rPr lang="tr-TR" sz="4000" dirty="0" smtClean="0"/>
              <a:t> on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tested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test </a:t>
            </a:r>
            <a:r>
              <a:rPr lang="tr-TR" dirty="0" err="1" smtClean="0"/>
              <a:t>itself</a:t>
            </a:r>
            <a:endParaRPr lang="tr-TR" dirty="0" smtClean="0"/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general</a:t>
            </a:r>
          </a:p>
          <a:p>
            <a:pPr lvl="2"/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specificity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sensitivity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test (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is </a:t>
            </a:r>
            <a:r>
              <a:rPr lang="tr-TR" dirty="0" err="1" smtClean="0"/>
              <a:t>low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099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Formulas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PPV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i="1">
                            <a:latin typeface="Cambria Math"/>
                          </a:rPr>
                          <m:t>𝑠𝑒𝑛𝑠𝑖𝑡𝑖𝑣𝑖𝑡𝑦</m:t>
                        </m:r>
                        <m:r>
                          <a:rPr lang="tr-TR" sz="2400" i="1">
                            <a:latin typeface="Cambria Math"/>
                          </a:rPr>
                          <m:t> </m:t>
                        </m:r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 </m:t>
                        </m:r>
                        <m:r>
                          <a:rPr lang="tr-TR" sz="2400" i="1">
                            <a:latin typeface="Cambria Math"/>
                          </a:rPr>
                          <m:t>𝑝𝑟𝑒𝑣𝑎𝑙𝑒𝑛𝑐𝑒</m:t>
                        </m:r>
                      </m:num>
                      <m:den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/>
                              </a:rPr>
                              <m:t>𝑠𝑒𝑛𝑠𝑖𝑡𝑖𝑣𝑖𝑡𝑦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 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𝑝𝑟𝑒𝑣𝑎𝑙𝑒𝑛𝑐𝑒</m:t>
                            </m:r>
                          </m:e>
                        </m:d>
                        <m:r>
                          <a:rPr lang="tr-TR" sz="2400" i="1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i="1">
                                <a:latin typeface="Cambria Math"/>
                              </a:rPr>
                              <m:t>1−</m:t>
                            </m:r>
                            <m:r>
                              <a:rPr lang="tr-TR" sz="2400" i="1">
                                <a:latin typeface="Cambria Math"/>
                              </a:rPr>
                              <m:t>𝑠𝑝𝑒𝑐𝑖𝑓𝑖𝑐𝑖𝑡𝑦</m:t>
                            </m:r>
                          </m:e>
                        </m:d>
                        <m:r>
                          <a:rPr lang="tr-TR" sz="2400" i="1">
                            <a:latin typeface="Cambria Math"/>
                          </a:rPr>
                          <m:t>𝑥</m:t>
                        </m:r>
                        <m:r>
                          <a:rPr lang="tr-TR" sz="2400" i="1">
                            <a:latin typeface="Cambria Math"/>
                          </a:rPr>
                          <m:t>(1−</m:t>
                        </m:r>
                        <m:r>
                          <a:rPr lang="tr-TR" sz="2400" i="1">
                            <a:latin typeface="Cambria Math"/>
                          </a:rPr>
                          <m:t>𝑝𝑟𝑒𝑣𝑎𝑙𝑎𝑛𝑐𝑒</m:t>
                        </m:r>
                        <m:r>
                          <a:rPr lang="tr-TR" sz="24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tr-TR" sz="2400" dirty="0" smtClean="0"/>
              </a:p>
              <a:p>
                <a:endParaRPr lang="tr-TR" sz="2400" dirty="0"/>
              </a:p>
              <a:p>
                <a:endParaRPr lang="tr-TR" sz="2400" dirty="0" smtClean="0"/>
              </a:p>
              <a:p>
                <a:r>
                  <a:rPr lang="tr-TR" sz="2400" dirty="0" smtClean="0"/>
                  <a:t>NPV</a:t>
                </a:r>
                <a14:m>
                  <m:oMath xmlns:m="http://schemas.openxmlformats.org/officeDocument/2006/math">
                    <m:r>
                      <a:rPr lang="tr-TR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𝑠𝑝𝑒𝑐𝑖𝑓𝑖𝑐𝑖𝑡𝑦</m:t>
                        </m:r>
                        <m:r>
                          <a:rPr lang="tr-TR" sz="2400" b="0" i="1" smtClean="0">
                            <a:latin typeface="Cambria Math"/>
                          </a:rPr>
                          <m:t> 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/>
                          </a:rPr>
                          <m:t> (1−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𝑝𝑟𝑒𝑣𝑎𝑙𝑒𝑛𝑐𝑒</m:t>
                        </m:r>
                        <m:r>
                          <a:rPr lang="tr-TR" sz="24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tr-TR" sz="2400" b="1" i="1" smtClean="0">
                            <a:latin typeface="Cambria Math"/>
                          </a:rPr>
                          <m:t>(</m:t>
                        </m:r>
                        <m:d>
                          <m:d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𝑠𝑝𝑒𝑐𝑖𝑓𝑖𝑐𝑖𝑡𝑦</m:t>
                            </m:r>
                            <m:r>
                              <a:rPr lang="tr-TR" sz="24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tr-TR" sz="2400" b="0" i="1" smtClean="0"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tr-TR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400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tr-TR" sz="2400" b="0" i="1" smtClean="0">
                                    <a:latin typeface="Cambria Math"/>
                                  </a:rPr>
                                  <m:t>𝑝𝑟𝑒𝑣𝑎𝑙𝑒𝑛𝑐𝑒</m:t>
                                </m:r>
                              </m:e>
                            </m:d>
                          </m:e>
                        </m:d>
                        <m:r>
                          <a:rPr lang="tr-TR" sz="2400" b="0" i="1" smtClean="0">
                            <a:latin typeface="Cambria Math"/>
                          </a:rPr>
                          <m:t>+(</m:t>
                        </m:r>
                        <m:d>
                          <m:dPr>
                            <m:ctrlPr>
                              <a:rPr lang="tr-TR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400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a:rPr lang="tr-TR" sz="2400" b="0" i="1" smtClean="0">
                                <a:latin typeface="Cambria Math"/>
                              </a:rPr>
                              <m:t>𝑠𝑒𝑛𝑠𝑖𝑡𝑖𝑣𝑖𝑡𝑦</m:t>
                            </m:r>
                          </m:e>
                        </m:d>
                        <m:r>
                          <a:rPr lang="tr-TR" sz="2400" b="0" i="1" smtClean="0">
                            <a:latin typeface="Cambria Math"/>
                          </a:rPr>
                          <m:t>𝑥</m:t>
                        </m:r>
                        <m:r>
                          <a:rPr lang="tr-TR" sz="2400" b="0" i="1" smtClean="0">
                            <a:latin typeface="Cambria Math"/>
                          </a:rPr>
                          <m:t>  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𝑝𝑟𝑒𝑣𝑎𝑙𝑒𝑛𝑐𝑒</m:t>
                        </m:r>
                        <m:r>
                          <a:rPr lang="tr-TR" sz="24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tr-TR" sz="240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26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Variation</a:t>
            </a:r>
            <a:r>
              <a:rPr lang="tr-TR" dirty="0" smtClean="0"/>
              <a:t> in </a:t>
            </a:r>
            <a:r>
              <a:rPr lang="tr-TR" dirty="0" err="1" smtClean="0"/>
              <a:t>Biologic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Many</a:t>
            </a:r>
            <a:r>
              <a:rPr lang="tr-TR" dirty="0" smtClean="0"/>
              <a:t> test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continuous</a:t>
            </a:r>
            <a:r>
              <a:rPr lang="tr-TR" dirty="0" smtClean="0"/>
              <a:t> </a:t>
            </a:r>
            <a:r>
              <a:rPr lang="tr-TR" dirty="0" err="1" smtClean="0"/>
              <a:t>scale</a:t>
            </a:r>
            <a:r>
              <a:rPr lang="tr-TR" dirty="0" smtClean="0"/>
              <a:t> (</a:t>
            </a:r>
            <a:r>
              <a:rPr lang="tr-TR" dirty="0" err="1" smtClean="0"/>
              <a:t>continuous</a:t>
            </a:r>
            <a:r>
              <a:rPr lang="tr-TR" dirty="0" smtClean="0"/>
              <a:t> </a:t>
            </a:r>
            <a:r>
              <a:rPr lang="tr-TR" dirty="0" err="1" smtClean="0"/>
              <a:t>variables</a:t>
            </a:r>
            <a:r>
              <a:rPr lang="tr-TR" dirty="0" smtClean="0"/>
              <a:t>)</a:t>
            </a:r>
          </a:p>
          <a:p>
            <a:r>
              <a:rPr lang="tr-TR" dirty="0" smtClean="0"/>
              <a:t>Distribution of </a:t>
            </a:r>
            <a:r>
              <a:rPr lang="tr-TR" dirty="0" err="1" smtClean="0"/>
              <a:t>biologic</a:t>
            </a:r>
            <a:r>
              <a:rPr lang="tr-TR" dirty="0" smtClean="0"/>
              <a:t> </a:t>
            </a:r>
            <a:r>
              <a:rPr lang="tr-TR" dirty="0" err="1" smtClean="0"/>
              <a:t>measurements</a:t>
            </a:r>
            <a:r>
              <a:rPr lang="tr-TR" dirty="0" smtClean="0"/>
              <a:t> in </a:t>
            </a:r>
            <a:r>
              <a:rPr lang="tr-TR" dirty="0" err="1" smtClean="0"/>
              <a:t>humans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not </a:t>
            </a:r>
            <a:r>
              <a:rPr lang="tr-TR" dirty="0" err="1" smtClean="0"/>
              <a:t>permit</a:t>
            </a:r>
            <a:r>
              <a:rPr lang="tr-TR" dirty="0" smtClean="0"/>
              <a:t> </a:t>
            </a:r>
            <a:r>
              <a:rPr lang="tr-TR" dirty="0" err="1" smtClean="0"/>
              <a:t>easy</a:t>
            </a:r>
            <a:r>
              <a:rPr lang="tr-TR" dirty="0" smtClean="0"/>
              <a:t> </a:t>
            </a:r>
            <a:r>
              <a:rPr lang="tr-TR" dirty="0" err="1" smtClean="0"/>
              <a:t>seperation</a:t>
            </a:r>
            <a:r>
              <a:rPr lang="tr-TR" dirty="0" smtClean="0"/>
              <a:t> of </a:t>
            </a:r>
            <a:r>
              <a:rPr lang="tr-TR" dirty="0" err="1" smtClean="0"/>
              <a:t>diseased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non-diseased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,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upon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measurement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80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r>
              <a:rPr lang="tr-TR" sz="2800" dirty="0" err="1" smtClean="0"/>
              <a:t>Relationship</a:t>
            </a:r>
            <a:r>
              <a:rPr lang="tr-TR" sz="2800" dirty="0" smtClean="0"/>
              <a:t> of </a:t>
            </a:r>
            <a:r>
              <a:rPr lang="tr-TR" sz="2800" dirty="0" err="1" smtClean="0"/>
              <a:t>Disease</a:t>
            </a:r>
            <a:r>
              <a:rPr lang="tr-TR" sz="2800" dirty="0" smtClean="0"/>
              <a:t> </a:t>
            </a:r>
            <a:r>
              <a:rPr lang="tr-TR" sz="2800" dirty="0" err="1" smtClean="0"/>
              <a:t>Prevalence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Predictive</a:t>
            </a:r>
            <a:r>
              <a:rPr lang="tr-TR" sz="2800" dirty="0" smtClean="0"/>
              <a:t> Value</a:t>
            </a: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757114"/>
              </p:ext>
            </p:extLst>
          </p:nvPr>
        </p:nvGraphicFramePr>
        <p:xfrm>
          <a:off x="395536" y="2132856"/>
          <a:ext cx="8229600" cy="351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Example</a:t>
                      </a:r>
                      <a:r>
                        <a:rPr lang="tr-TR" dirty="0" smtClean="0">
                          <a:latin typeface="+mj-lt"/>
                        </a:rPr>
                        <a:t>: </a:t>
                      </a:r>
                      <a:r>
                        <a:rPr lang="tr-TR" dirty="0" err="1" smtClean="0">
                          <a:latin typeface="+mj-lt"/>
                        </a:rPr>
                        <a:t>Sensitivity</a:t>
                      </a:r>
                      <a:r>
                        <a:rPr lang="tr-TR" dirty="0" smtClean="0">
                          <a:latin typeface="+mj-lt"/>
                        </a:rPr>
                        <a:t> = 99%, </a:t>
                      </a:r>
                      <a:r>
                        <a:rPr lang="tr-TR" dirty="0" err="1" smtClean="0">
                          <a:latin typeface="+mj-lt"/>
                        </a:rPr>
                        <a:t>Specificity</a:t>
                      </a:r>
                      <a:r>
                        <a:rPr lang="tr-TR" dirty="0" smtClean="0">
                          <a:latin typeface="+mj-lt"/>
                        </a:rPr>
                        <a:t> =95%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Diseases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Prevalence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Test </a:t>
                      </a:r>
                      <a:r>
                        <a:rPr lang="tr-TR" dirty="0" err="1" smtClean="0">
                          <a:latin typeface="+mj-lt"/>
                        </a:rPr>
                        <a:t>Results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Sick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Not </a:t>
                      </a:r>
                      <a:r>
                        <a:rPr lang="tr-TR" dirty="0" err="1" smtClean="0">
                          <a:latin typeface="+mj-lt"/>
                        </a:rPr>
                        <a:t>Sick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Totals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Positive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Predictive</a:t>
                      </a:r>
                      <a:r>
                        <a:rPr lang="tr-TR" dirty="0" smtClean="0">
                          <a:latin typeface="+mj-lt"/>
                        </a:rPr>
                        <a:t> Value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tr-TR" dirty="0" smtClean="0">
                        <a:latin typeface="+mj-lt"/>
                      </a:endParaRPr>
                    </a:p>
                    <a:p>
                      <a:r>
                        <a:rPr lang="tr-TR" sz="40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1%</a:t>
                      </a:r>
                      <a:endParaRPr lang="tr-TR" sz="4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+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99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495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594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99/594</a:t>
                      </a:r>
                    </a:p>
                    <a:p>
                      <a:pPr algn="ctr"/>
                      <a:endParaRPr lang="tr-TR" dirty="0" smtClean="0">
                        <a:latin typeface="+mj-lt"/>
                      </a:endParaRPr>
                    </a:p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17%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_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9405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9406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Totals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9900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10,000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tr-TR" dirty="0" smtClean="0">
                        <a:latin typeface="+mj-lt"/>
                      </a:endParaRPr>
                    </a:p>
                    <a:p>
                      <a:r>
                        <a:rPr lang="tr-TR" sz="4000" dirty="0" smtClean="0">
                          <a:solidFill>
                            <a:srgbClr val="C00000"/>
                          </a:solidFill>
                          <a:latin typeface="+mj-lt"/>
                        </a:rPr>
                        <a:t>5%</a:t>
                      </a:r>
                      <a:endParaRPr lang="tr-TR" sz="400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+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495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475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970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495/970</a:t>
                      </a:r>
                    </a:p>
                    <a:p>
                      <a:pPr algn="ctr"/>
                      <a:endParaRPr lang="tr-TR" dirty="0" smtClean="0">
                        <a:latin typeface="+mj-lt"/>
                      </a:endParaRPr>
                    </a:p>
                    <a:p>
                      <a:pPr algn="ctr"/>
                      <a:r>
                        <a:rPr lang="tr-TR" dirty="0" smtClean="0">
                          <a:solidFill>
                            <a:srgbClr val="C00000"/>
                          </a:solidFill>
                          <a:latin typeface="+mj-lt"/>
                        </a:rPr>
                        <a:t>51%</a:t>
                      </a:r>
                      <a:endParaRPr lang="tr-TR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_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9025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9303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Totals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500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9500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10,000</a:t>
                      </a:r>
                      <a:endParaRPr lang="tr-TR" dirty="0">
                        <a:solidFill>
                          <a:schemeClr val="bg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5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relationships</a:t>
            </a:r>
            <a:r>
              <a:rPr lang="tr-TR" sz="4000" dirty="0" smtClean="0"/>
              <a:t> 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290641"/>
              </p:ext>
            </p:extLst>
          </p:nvPr>
        </p:nvGraphicFramePr>
        <p:xfrm>
          <a:off x="683568" y="2060848"/>
          <a:ext cx="2937928" cy="3312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474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Disease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dirty="0" smtClean="0"/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+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-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>
                          <a:latin typeface="+mj-lt"/>
                        </a:rPr>
                        <a:t>Totals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+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-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250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Totals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860032" y="2852936"/>
            <a:ext cx="22658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+mj-lt"/>
              </a:rPr>
              <a:t>Prevalence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Sensitivity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Specificity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smtClean="0">
                <a:latin typeface="+mj-lt"/>
              </a:rPr>
              <a:t>PPV= 250 / 500 = 50%</a:t>
            </a:r>
            <a:endParaRPr lang="tr-T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11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relationships</a:t>
            </a:r>
            <a:r>
              <a:rPr lang="tr-TR" sz="4000" dirty="0" smtClean="0"/>
              <a:t> 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684788"/>
              </p:ext>
            </p:extLst>
          </p:nvPr>
        </p:nvGraphicFramePr>
        <p:xfrm>
          <a:off x="683568" y="2060848"/>
          <a:ext cx="2937928" cy="3312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474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Disease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dirty="0" smtClean="0"/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+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-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>
                          <a:latin typeface="+mj-lt"/>
                        </a:rPr>
                        <a:t>Totals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+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-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Totals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860032" y="2852936"/>
            <a:ext cx="342100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Prevalence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= 20%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Sensitivity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Specificity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PPV= 100 / 500 = 20%</a:t>
            </a:r>
            <a:endParaRPr lang="tr-TR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932040" y="177281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Change</a:t>
            </a:r>
            <a:r>
              <a:rPr lang="tr-TR" b="1" dirty="0" smtClean="0"/>
              <a:t> </a:t>
            </a:r>
            <a:r>
              <a:rPr lang="tr-TR" b="1" dirty="0" err="1" smtClean="0"/>
              <a:t>prevalence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5325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relationships</a:t>
            </a:r>
            <a:r>
              <a:rPr lang="tr-TR" sz="4000" dirty="0" smtClean="0"/>
              <a:t> 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553185"/>
              </p:ext>
            </p:extLst>
          </p:nvPr>
        </p:nvGraphicFramePr>
        <p:xfrm>
          <a:off x="683568" y="2060848"/>
          <a:ext cx="2937928" cy="3312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474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Disease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dirty="0" smtClean="0"/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+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-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>
                          <a:latin typeface="+mj-lt"/>
                        </a:rPr>
                        <a:t>Totals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+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580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-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420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Totals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860032" y="2852936"/>
            <a:ext cx="342100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+mj-lt"/>
              </a:rPr>
              <a:t>Prevalence</a:t>
            </a:r>
            <a:r>
              <a:rPr lang="tr-TR" b="1" dirty="0" smtClean="0">
                <a:latin typeface="+mj-lt"/>
              </a:rPr>
              <a:t> = 20%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Sensitivity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= 90%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Specificity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PPV= 180 / 580 = 31%</a:t>
            </a:r>
            <a:endParaRPr lang="tr-TR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932040" y="177281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err="1" smtClean="0"/>
              <a:t>Change</a:t>
            </a:r>
            <a:r>
              <a:rPr lang="tr-TR" b="1" dirty="0" smtClean="0"/>
              <a:t> </a:t>
            </a:r>
            <a:r>
              <a:rPr lang="tr-TR" b="1" dirty="0" err="1" smtClean="0"/>
              <a:t>sensitivity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918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dirty="0" err="1" smtClean="0"/>
              <a:t>The</a:t>
            </a:r>
            <a:r>
              <a:rPr lang="tr-TR" sz="4000" dirty="0" smtClean="0"/>
              <a:t> </a:t>
            </a:r>
            <a:r>
              <a:rPr lang="tr-TR" sz="4000" dirty="0" err="1" smtClean="0"/>
              <a:t>relationships</a:t>
            </a:r>
            <a:r>
              <a:rPr lang="tr-TR" sz="4000" dirty="0" smtClean="0"/>
              <a:t> 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764172"/>
              </p:ext>
            </p:extLst>
          </p:nvPr>
        </p:nvGraphicFramePr>
        <p:xfrm>
          <a:off x="683568" y="2060848"/>
          <a:ext cx="2937928" cy="3312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2474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Disease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dirty="0" smtClean="0"/>
                        <a:t>Test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+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latin typeface="+mj-lt"/>
                        </a:rPr>
                        <a:t>-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err="1" smtClean="0">
                          <a:latin typeface="+mj-lt"/>
                        </a:rPr>
                        <a:t>Totals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+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180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tr-TR" sz="2800" b="1" dirty="0" smtClean="0"/>
                        <a:t>-</a:t>
                      </a:r>
                      <a:endParaRPr lang="tr-T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720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820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47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Totals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200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1000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860032" y="2852936"/>
            <a:ext cx="342100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latin typeface="+mj-lt"/>
              </a:rPr>
              <a:t>Prevalence</a:t>
            </a:r>
            <a:r>
              <a:rPr lang="tr-TR" b="1" dirty="0" smtClean="0">
                <a:latin typeface="+mj-lt"/>
              </a:rPr>
              <a:t> = 20%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latin typeface="+mj-lt"/>
              </a:rPr>
              <a:t>Sensitivity</a:t>
            </a:r>
            <a:r>
              <a:rPr lang="tr-TR" b="1" dirty="0" smtClean="0">
                <a:latin typeface="+mj-lt"/>
              </a:rPr>
              <a:t> = 50%</a:t>
            </a:r>
          </a:p>
          <a:p>
            <a:endParaRPr lang="tr-TR" b="1" dirty="0">
              <a:latin typeface="+mj-lt"/>
            </a:endParaRPr>
          </a:p>
          <a:p>
            <a:r>
              <a:rPr lang="tr-TR" b="1" dirty="0" err="1" smtClean="0">
                <a:solidFill>
                  <a:srgbClr val="C00000"/>
                </a:solidFill>
                <a:latin typeface="+mj-lt"/>
              </a:rPr>
              <a:t>Specificity</a:t>
            </a:r>
            <a:r>
              <a:rPr lang="tr-TR" b="1" dirty="0" smtClean="0">
                <a:solidFill>
                  <a:srgbClr val="C00000"/>
                </a:solidFill>
                <a:latin typeface="+mj-lt"/>
              </a:rPr>
              <a:t> = 90%</a:t>
            </a:r>
          </a:p>
          <a:p>
            <a:endParaRPr lang="tr-TR" b="1" dirty="0">
              <a:latin typeface="+mj-lt"/>
            </a:endParaRPr>
          </a:p>
          <a:p>
            <a:r>
              <a:rPr lang="tr-TR" sz="2800" b="1" dirty="0" smtClean="0">
                <a:solidFill>
                  <a:srgbClr val="C00000"/>
                </a:solidFill>
                <a:latin typeface="+mj-lt"/>
              </a:rPr>
              <a:t>PPV= 100 / 180 = 56%</a:t>
            </a:r>
            <a:endParaRPr lang="tr-TR" sz="28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932040" y="1772816"/>
            <a:ext cx="30243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Restore </a:t>
            </a:r>
            <a:r>
              <a:rPr lang="tr-TR" b="1" dirty="0" err="1" smtClean="0"/>
              <a:t>sensitivity</a:t>
            </a:r>
            <a:endParaRPr lang="tr-TR" b="1" dirty="0" smtClean="0"/>
          </a:p>
          <a:p>
            <a:pPr algn="ctr"/>
            <a:r>
              <a:rPr lang="tr-TR" b="1" dirty="0" err="1" smtClean="0"/>
              <a:t>Change</a:t>
            </a:r>
            <a:r>
              <a:rPr lang="tr-TR" b="1" dirty="0" smtClean="0"/>
              <a:t> </a:t>
            </a:r>
            <a:r>
              <a:rPr lang="tr-TR" b="1" dirty="0" err="1" smtClean="0"/>
              <a:t>Specificity</a:t>
            </a:r>
            <a:endParaRPr lang="tr-TR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4716016" y="5733256"/>
            <a:ext cx="3787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Changing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specificity</a:t>
            </a:r>
            <a:r>
              <a:rPr lang="tr-TR" b="1" dirty="0" smtClean="0">
                <a:solidFill>
                  <a:srgbClr val="7030A0"/>
                </a:solidFill>
              </a:rPr>
              <a:t> has </a:t>
            </a:r>
            <a:r>
              <a:rPr lang="tr-TR" b="1" dirty="0" err="1" smtClean="0">
                <a:solidFill>
                  <a:srgbClr val="7030A0"/>
                </a:solidFill>
              </a:rPr>
              <a:t>more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impact</a:t>
            </a:r>
            <a:r>
              <a:rPr lang="tr-TR" b="1" dirty="0">
                <a:solidFill>
                  <a:srgbClr val="7030A0"/>
                </a:solidFill>
              </a:rPr>
              <a:t> </a:t>
            </a:r>
            <a:r>
              <a:rPr lang="tr-TR" b="1" dirty="0" err="1">
                <a:solidFill>
                  <a:srgbClr val="7030A0"/>
                </a:solidFill>
              </a:rPr>
              <a:t>t</a:t>
            </a:r>
            <a:r>
              <a:rPr lang="tr-TR" b="1" dirty="0" err="1" smtClean="0">
                <a:solidFill>
                  <a:srgbClr val="7030A0"/>
                </a:solidFill>
              </a:rPr>
              <a:t>han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changing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sensitivity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9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Reliability</a:t>
            </a:r>
            <a:r>
              <a:rPr lang="tr-TR" dirty="0" smtClean="0"/>
              <a:t> (</a:t>
            </a:r>
            <a:r>
              <a:rPr lang="tr-TR" dirty="0" err="1" smtClean="0"/>
              <a:t>Repeatability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92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Reproductivity</a:t>
            </a:r>
            <a:r>
              <a:rPr lang="tr-TR" sz="2800" dirty="0" smtClean="0"/>
              <a:t>, </a:t>
            </a:r>
            <a:r>
              <a:rPr lang="tr-TR" sz="2800" dirty="0" err="1" smtClean="0"/>
              <a:t>repeatibilty</a:t>
            </a:r>
            <a:r>
              <a:rPr lang="tr-TR" sz="2800" dirty="0" smtClean="0"/>
              <a:t>, </a:t>
            </a:r>
            <a:r>
              <a:rPr lang="tr-TR" sz="2800" dirty="0" err="1" smtClean="0"/>
              <a:t>reliability</a:t>
            </a:r>
            <a:r>
              <a:rPr lang="tr-TR" sz="2800" dirty="0" smtClean="0"/>
              <a:t>, </a:t>
            </a:r>
            <a:r>
              <a:rPr lang="tr-TR" sz="2800" dirty="0" err="1" smtClean="0"/>
              <a:t>consistency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Reproductibility</a:t>
            </a:r>
            <a:r>
              <a:rPr lang="tr-TR" dirty="0" smtClean="0"/>
              <a:t>, </a:t>
            </a:r>
            <a:r>
              <a:rPr lang="tr-TR" dirty="0" err="1" smtClean="0"/>
              <a:t>repeatability</a:t>
            </a:r>
            <a:r>
              <a:rPr lang="tr-TR" dirty="0" smtClean="0"/>
              <a:t>, </a:t>
            </a:r>
            <a:r>
              <a:rPr lang="tr-TR" dirty="0" err="1" smtClean="0"/>
              <a:t>reliability</a:t>
            </a:r>
            <a:r>
              <a:rPr lang="tr-TR" dirty="0" smtClean="0"/>
              <a:t>, </a:t>
            </a:r>
            <a:r>
              <a:rPr lang="tr-TR" dirty="0" err="1" smtClean="0"/>
              <a:t>consistency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of a test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measure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identical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closely</a:t>
            </a:r>
            <a:r>
              <a:rPr lang="tr-TR" dirty="0" smtClean="0"/>
              <a:t> </a:t>
            </a:r>
            <a:r>
              <a:rPr lang="tr-TR" dirty="0" err="1" smtClean="0"/>
              <a:t>similar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time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conducted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variation</a:t>
            </a:r>
            <a:r>
              <a:rPr lang="tr-TR" dirty="0" smtClean="0"/>
              <a:t> in </a:t>
            </a:r>
            <a:r>
              <a:rPr lang="tr-TR" dirty="0" err="1" smtClean="0"/>
              <a:t>laboratory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, </a:t>
            </a:r>
            <a:r>
              <a:rPr lang="tr-TR" dirty="0" err="1" smtClean="0"/>
              <a:t>observers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changing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r>
              <a:rPr lang="tr-TR" dirty="0" smtClean="0"/>
              <a:t> of test </a:t>
            </a:r>
            <a:r>
              <a:rPr lang="tr-TR" dirty="0" err="1" smtClean="0"/>
              <a:t>subjects</a:t>
            </a:r>
            <a:r>
              <a:rPr lang="tr-TR" dirty="0" smtClean="0"/>
              <a:t> (</a:t>
            </a:r>
            <a:r>
              <a:rPr lang="tr-TR" dirty="0" err="1" smtClean="0"/>
              <a:t>such</a:t>
            </a:r>
            <a:r>
              <a:rPr lang="tr-TR" dirty="0" smtClean="0"/>
              <a:t> as time, </a:t>
            </a:r>
            <a:r>
              <a:rPr lang="tr-TR" dirty="0" err="1" smtClean="0"/>
              <a:t>location</a:t>
            </a:r>
            <a:r>
              <a:rPr lang="tr-TR" dirty="0" smtClean="0"/>
              <a:t>), a test </a:t>
            </a:r>
            <a:r>
              <a:rPr lang="tr-TR" dirty="0" err="1" smtClean="0"/>
              <a:t>may</a:t>
            </a:r>
            <a:r>
              <a:rPr lang="tr-TR" dirty="0" smtClean="0"/>
              <a:t> not </a:t>
            </a:r>
            <a:r>
              <a:rPr lang="tr-TR" dirty="0" err="1" smtClean="0"/>
              <a:t>consistently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repeated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62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Variations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89120"/>
          </a:xfrm>
        </p:spPr>
        <p:txBody>
          <a:bodyPr/>
          <a:lstStyle/>
          <a:p>
            <a:r>
              <a:rPr lang="tr-TR" b="1" dirty="0" err="1" smtClean="0"/>
              <a:t>Intra-subject</a:t>
            </a:r>
            <a:r>
              <a:rPr lang="tr-TR" b="1" dirty="0" smtClean="0"/>
              <a:t> </a:t>
            </a:r>
            <a:r>
              <a:rPr lang="tr-TR" b="1" dirty="0" err="1" smtClean="0"/>
              <a:t>variations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err="1" smtClean="0"/>
              <a:t>Intra-observer</a:t>
            </a:r>
            <a:r>
              <a:rPr lang="tr-TR" b="1" dirty="0" smtClean="0"/>
              <a:t> </a:t>
            </a:r>
            <a:r>
              <a:rPr lang="tr-TR" b="1" dirty="0" err="1" smtClean="0"/>
              <a:t>variations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Inter-</a:t>
            </a:r>
            <a:r>
              <a:rPr lang="tr-TR" b="1" dirty="0" err="1" smtClean="0"/>
              <a:t>observer</a:t>
            </a:r>
            <a:r>
              <a:rPr lang="tr-TR" b="1" dirty="0" smtClean="0"/>
              <a:t> </a:t>
            </a:r>
            <a:r>
              <a:rPr lang="tr-TR" b="1" dirty="0" err="1" smtClean="0"/>
              <a:t>variations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776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Intra-subject</a:t>
            </a:r>
            <a:r>
              <a:rPr lang="tr-TR" sz="4000" dirty="0" smtClean="0"/>
              <a:t> </a:t>
            </a:r>
            <a:r>
              <a:rPr lang="tr-TR" sz="4000" dirty="0" err="1"/>
              <a:t>v</a:t>
            </a:r>
            <a:r>
              <a:rPr lang="tr-TR" sz="4000" dirty="0" err="1" smtClean="0"/>
              <a:t>ariation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It</a:t>
            </a:r>
            <a:r>
              <a:rPr lang="tr-TR" dirty="0" smtClean="0"/>
              <a:t> is a </a:t>
            </a:r>
            <a:r>
              <a:rPr lang="tr-TR" dirty="0" err="1" smtClean="0"/>
              <a:t>variation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results</a:t>
            </a:r>
            <a:r>
              <a:rPr lang="tr-TR" dirty="0" smtClean="0"/>
              <a:t> of a test </a:t>
            </a:r>
            <a:r>
              <a:rPr lang="tr-TR" dirty="0" err="1" smtClean="0"/>
              <a:t>conducted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 a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period</a:t>
            </a:r>
            <a:r>
              <a:rPr lang="tr-TR" dirty="0" smtClean="0"/>
              <a:t> of time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individual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</a:t>
            </a:r>
            <a:r>
              <a:rPr lang="tr-TR" dirty="0" smtClean="0"/>
              <a:t> is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(</a:t>
            </a:r>
            <a:r>
              <a:rPr lang="tr-TR" dirty="0" err="1" smtClean="0"/>
              <a:t>physiological</a:t>
            </a:r>
            <a:r>
              <a:rPr lang="tr-TR" dirty="0" smtClean="0"/>
              <a:t>, </a:t>
            </a:r>
            <a:r>
              <a:rPr lang="tr-TR" dirty="0" err="1" smtClean="0"/>
              <a:t>biological</a:t>
            </a:r>
            <a:r>
              <a:rPr lang="tr-TR" dirty="0" smtClean="0"/>
              <a:t>, </a:t>
            </a:r>
            <a:r>
              <a:rPr lang="tr-TR" dirty="0" err="1" smtClean="0"/>
              <a:t>environmental</a:t>
            </a:r>
            <a:r>
              <a:rPr lang="tr-TR" dirty="0" smtClean="0"/>
              <a:t>,) </a:t>
            </a:r>
            <a:r>
              <a:rPr lang="tr-TR" dirty="0" err="1" smtClean="0"/>
              <a:t>occuring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invidual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time </a:t>
            </a:r>
            <a:r>
              <a:rPr lang="tr-TR" dirty="0" err="1" smtClean="0"/>
              <a:t>period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of test </a:t>
            </a:r>
            <a:r>
              <a:rPr lang="tr-TR" dirty="0" err="1" smtClean="0"/>
              <a:t>instrument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technical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29032"/>
              </p:ext>
            </p:extLst>
          </p:nvPr>
        </p:nvGraphicFramePr>
        <p:xfrm>
          <a:off x="539552" y="4581128"/>
          <a:ext cx="813690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Blood </a:t>
                      </a:r>
                      <a:r>
                        <a:rPr lang="tr-TR" dirty="0" err="1" smtClean="0">
                          <a:latin typeface="+mj-lt"/>
                        </a:rPr>
                        <a:t>Pressure</a:t>
                      </a:r>
                      <a:r>
                        <a:rPr lang="tr-TR" dirty="0" smtClean="0">
                          <a:latin typeface="+mj-lt"/>
                        </a:rPr>
                        <a:t> (</a:t>
                      </a:r>
                      <a:r>
                        <a:rPr lang="tr-TR" dirty="0" err="1" smtClean="0">
                          <a:latin typeface="+mj-lt"/>
                        </a:rPr>
                        <a:t>mmHg</a:t>
                      </a:r>
                      <a:r>
                        <a:rPr lang="tr-TR" dirty="0" smtClean="0">
                          <a:latin typeface="+mj-lt"/>
                        </a:rPr>
                        <a:t>)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Female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tr-TR" dirty="0" smtClean="0">
                          <a:latin typeface="+mj-lt"/>
                        </a:rPr>
                        <a:t>27 </a:t>
                      </a:r>
                      <a:r>
                        <a:rPr lang="tr-TR" dirty="0" err="1" smtClean="0">
                          <a:latin typeface="+mj-lt"/>
                        </a:rPr>
                        <a:t>years</a:t>
                      </a:r>
                      <a:r>
                        <a:rPr lang="tr-TR" baseline="0" dirty="0" smtClean="0">
                          <a:latin typeface="+mj-lt"/>
                        </a:rPr>
                        <a:t> </a:t>
                      </a:r>
                      <a:r>
                        <a:rPr lang="tr-TR" baseline="0" dirty="0" err="1" smtClean="0">
                          <a:latin typeface="+mj-lt"/>
                        </a:rPr>
                        <a:t>old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>
                          <a:latin typeface="+mj-lt"/>
                        </a:rPr>
                        <a:t>Female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tr-TR" dirty="0" smtClean="0">
                          <a:latin typeface="+mj-lt"/>
                        </a:rPr>
                        <a:t>62 </a:t>
                      </a:r>
                      <a:r>
                        <a:rPr lang="tr-TR" dirty="0" err="1" smtClean="0">
                          <a:latin typeface="+mj-lt"/>
                        </a:rPr>
                        <a:t>years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old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Male </a:t>
                      </a:r>
                    </a:p>
                    <a:p>
                      <a:r>
                        <a:rPr lang="tr-TR" dirty="0" smtClean="0">
                          <a:latin typeface="+mj-lt"/>
                        </a:rPr>
                        <a:t>33 </a:t>
                      </a:r>
                      <a:r>
                        <a:rPr lang="tr-TR" dirty="0" err="1" smtClean="0">
                          <a:latin typeface="+mj-lt"/>
                        </a:rPr>
                        <a:t>years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r>
                        <a:rPr lang="tr-TR" dirty="0" err="1" smtClean="0">
                          <a:latin typeface="+mj-lt"/>
                        </a:rPr>
                        <a:t>old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Basal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110/70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132/82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152/109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Lowest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hour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86/47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102/61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123/78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Highest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hour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126/79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172/94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153/107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Casual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108/64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155/93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j-lt"/>
                        </a:rPr>
                        <a:t>157/109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7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Inter-</a:t>
            </a:r>
            <a:r>
              <a:rPr lang="tr-TR" sz="3600" dirty="0" err="1" smtClean="0"/>
              <a:t>observer</a:t>
            </a:r>
            <a:r>
              <a:rPr lang="tr-TR" sz="3600" dirty="0" smtClean="0"/>
              <a:t> 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 smtClean="0"/>
              <a:t>intra-observer</a:t>
            </a:r>
            <a:r>
              <a:rPr lang="tr-TR" sz="3600" dirty="0" smtClean="0"/>
              <a:t> </a:t>
            </a:r>
            <a:r>
              <a:rPr lang="tr-TR" sz="3600" dirty="0" err="1" smtClean="0"/>
              <a:t>variation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>
                <a:solidFill>
                  <a:srgbClr val="C00000"/>
                </a:solidFill>
              </a:rPr>
              <a:t>Inter-</a:t>
            </a:r>
            <a:r>
              <a:rPr lang="tr-TR" dirty="0" err="1" smtClean="0">
                <a:solidFill>
                  <a:srgbClr val="C00000"/>
                </a:solidFill>
              </a:rPr>
              <a:t>observer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variation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is a </a:t>
            </a:r>
            <a:r>
              <a:rPr lang="tr-TR" dirty="0" err="1" smtClean="0"/>
              <a:t>variation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of a test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multiple</a:t>
            </a:r>
            <a:r>
              <a:rPr lang="tr-TR" dirty="0" smtClean="0"/>
              <a:t> </a:t>
            </a:r>
            <a:r>
              <a:rPr lang="tr-TR" dirty="0" err="1" smtClean="0"/>
              <a:t>observers</a:t>
            </a:r>
            <a:r>
              <a:rPr lang="tr-TR" dirty="0" smtClean="0"/>
              <a:t> </a:t>
            </a:r>
            <a:r>
              <a:rPr lang="tr-TR" dirty="0" err="1" smtClean="0"/>
              <a:t>examining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C00000"/>
                </a:solidFill>
              </a:rPr>
              <a:t>Intra-observer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00000"/>
                </a:solidFill>
              </a:rPr>
              <a:t>variation</a:t>
            </a:r>
            <a:r>
              <a:rPr lang="tr-TR" dirty="0" smtClean="0"/>
              <a:t> is a </a:t>
            </a:r>
            <a:r>
              <a:rPr lang="tr-TR" dirty="0" err="1" smtClean="0"/>
              <a:t>variation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of a test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observer</a:t>
            </a:r>
            <a:r>
              <a:rPr lang="tr-TR" dirty="0" smtClean="0"/>
              <a:t> </a:t>
            </a:r>
            <a:r>
              <a:rPr lang="tr-TR" dirty="0" err="1" smtClean="0"/>
              <a:t>examining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 at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times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19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</a:t>
            </a:r>
            <a:r>
              <a:rPr lang="tr-TR" dirty="0" err="1" smtClean="0"/>
              <a:t>alidity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Validity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of test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indicate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individuals</a:t>
            </a:r>
            <a:r>
              <a:rPr lang="tr-TR" dirty="0" smtClean="0"/>
              <a:t> do not </a:t>
            </a:r>
            <a:r>
              <a:rPr lang="tr-TR" dirty="0" err="1" smtClean="0"/>
              <a:t>have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tr-TR" dirty="0" err="1" smtClean="0">
                <a:solidFill>
                  <a:srgbClr val="C00000"/>
                </a:solidFill>
              </a:rPr>
              <a:t>Sensitivity</a:t>
            </a:r>
            <a:r>
              <a:rPr lang="tr-TR" dirty="0" smtClean="0">
                <a:solidFill>
                  <a:srgbClr val="C00000"/>
                </a:solidFill>
              </a:rPr>
              <a:t>: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test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pPr marL="393192" lvl="1" indent="0">
              <a:buNone/>
            </a:pPr>
            <a:endParaRPr lang="tr-TR" dirty="0" smtClean="0"/>
          </a:p>
          <a:p>
            <a:pPr lvl="1"/>
            <a:r>
              <a:rPr lang="tr-TR" dirty="0" err="1" smtClean="0">
                <a:solidFill>
                  <a:srgbClr val="C00000"/>
                </a:solidFill>
              </a:rPr>
              <a:t>Specificity</a:t>
            </a:r>
            <a:r>
              <a:rPr lang="tr-TR" dirty="0" smtClean="0">
                <a:solidFill>
                  <a:srgbClr val="C00000"/>
                </a:solidFill>
              </a:rPr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test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identify</a:t>
            </a:r>
            <a:r>
              <a:rPr lang="tr-TR" dirty="0" smtClean="0"/>
              <a:t> </a:t>
            </a:r>
            <a:r>
              <a:rPr lang="tr-TR" dirty="0" err="1" smtClean="0"/>
              <a:t>correctly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b="1" dirty="0" smtClean="0"/>
              <a:t>do not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1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Agreement</a:t>
            </a:r>
            <a:r>
              <a:rPr lang="tr-TR" sz="2800" dirty="0" smtClean="0"/>
              <a:t> </a:t>
            </a:r>
            <a:r>
              <a:rPr lang="tr-TR" sz="2800" dirty="0" err="1" smtClean="0"/>
              <a:t>between</a:t>
            </a:r>
            <a:r>
              <a:rPr lang="tr-TR" sz="2800" dirty="0" smtClean="0"/>
              <a:t> </a:t>
            </a:r>
            <a:r>
              <a:rPr lang="tr-TR" sz="2800" dirty="0" err="1" smtClean="0"/>
              <a:t>two</a:t>
            </a:r>
            <a:r>
              <a:rPr lang="tr-TR" sz="2800" dirty="0" smtClean="0"/>
              <a:t> </a:t>
            </a:r>
            <a:r>
              <a:rPr lang="tr-TR" sz="2800" dirty="0" err="1" smtClean="0"/>
              <a:t>observers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observations</a:t>
            </a: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170280"/>
              </p:ext>
            </p:extLst>
          </p:nvPr>
        </p:nvGraphicFramePr>
        <p:xfrm>
          <a:off x="467544" y="2348880"/>
          <a:ext cx="446449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tr-TR" sz="1600" smtClean="0"/>
                    </a:p>
                    <a:p>
                      <a:endParaRPr lang="tr-TR" sz="1600" smtClean="0"/>
                    </a:p>
                    <a:p>
                      <a:endParaRPr lang="tr-TR" sz="1600" smtClean="0"/>
                    </a:p>
                    <a:p>
                      <a:r>
                        <a:rPr lang="tr-TR" sz="1600" smtClean="0">
                          <a:latin typeface="+mj-lt"/>
                        </a:rPr>
                        <a:t>Observer </a:t>
                      </a:r>
                      <a:r>
                        <a:rPr lang="tr-TR" sz="1600" dirty="0" smtClean="0">
                          <a:latin typeface="+mj-lt"/>
                        </a:rPr>
                        <a:t>2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Observer</a:t>
                      </a:r>
                      <a:r>
                        <a:rPr lang="tr-TR" dirty="0" smtClean="0">
                          <a:latin typeface="+mj-lt"/>
                        </a:rPr>
                        <a:t> 1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Positive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Negative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Positive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a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b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Negative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c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d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148064" y="2492896"/>
            <a:ext cx="38122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A </a:t>
            </a:r>
            <a:r>
              <a:rPr lang="tr-TR" b="1" dirty="0" err="1" smtClean="0"/>
              <a:t>perfect</a:t>
            </a:r>
            <a:r>
              <a:rPr lang="tr-TR" b="1" dirty="0" smtClean="0"/>
              <a:t> </a:t>
            </a:r>
            <a:r>
              <a:rPr lang="tr-TR" b="1" dirty="0" err="1" smtClean="0"/>
              <a:t>agreement</a:t>
            </a:r>
            <a:r>
              <a:rPr lang="tr-TR" b="1" dirty="0" smtClean="0"/>
              <a:t> </a:t>
            </a:r>
            <a:r>
              <a:rPr lang="tr-TR" b="1" dirty="0" err="1" smtClean="0"/>
              <a:t>occurs</a:t>
            </a:r>
            <a:r>
              <a:rPr lang="tr-TR" b="1" dirty="0" smtClean="0"/>
              <a:t> </a:t>
            </a:r>
            <a:r>
              <a:rPr lang="tr-TR" b="1" dirty="0" err="1" smtClean="0"/>
              <a:t>when</a:t>
            </a:r>
            <a:r>
              <a:rPr lang="tr-TR" b="1" dirty="0" smtClean="0"/>
              <a:t> </a:t>
            </a:r>
          </a:p>
          <a:p>
            <a:endParaRPr lang="tr-TR" b="1" dirty="0"/>
          </a:p>
          <a:p>
            <a:r>
              <a:rPr lang="tr-TR" b="1" dirty="0" smtClean="0"/>
              <a:t>b= 0</a:t>
            </a:r>
          </a:p>
          <a:p>
            <a:r>
              <a:rPr lang="tr-TR" b="1" dirty="0" smtClean="0"/>
              <a:t>c= 0</a:t>
            </a:r>
            <a:endParaRPr lang="tr-T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/>
              <p:cNvSpPr txBox="1"/>
              <p:nvPr/>
            </p:nvSpPr>
            <p:spPr>
              <a:xfrm>
                <a:off x="446626" y="4288550"/>
                <a:ext cx="6285614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/>
                  <a:t>Overall </a:t>
                </a:r>
                <a:r>
                  <a:rPr lang="tr-TR" sz="2400" dirty="0" err="1" smtClean="0"/>
                  <a:t>Percent</a:t>
                </a:r>
                <a:r>
                  <a:rPr lang="tr-TR" sz="2400" dirty="0" smtClean="0"/>
                  <a:t> </a:t>
                </a:r>
                <a:r>
                  <a:rPr lang="tr-TR" sz="2400" dirty="0" err="1" smtClean="0"/>
                  <a:t>Agreement</a:t>
                </a:r>
                <a:r>
                  <a:rPr lang="tr-TR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𝑎</m:t>
                        </m:r>
                        <m:r>
                          <a:rPr lang="tr-TR" sz="2400" b="0" i="1" smtClean="0">
                            <a:latin typeface="Cambria Math"/>
                          </a:rPr>
                          <m:t>+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𝑎</m:t>
                        </m:r>
                        <m:r>
                          <a:rPr lang="tr-TR" sz="2400" b="0" i="1" smtClean="0">
                            <a:latin typeface="Cambria Math"/>
                          </a:rPr>
                          <m:t>+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𝑏</m:t>
                        </m:r>
                        <m:r>
                          <a:rPr lang="tr-TR" sz="2400" b="0" i="1" smtClean="0">
                            <a:latin typeface="Cambria Math"/>
                          </a:rPr>
                          <m:t>+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𝑐</m:t>
                        </m:r>
                        <m:r>
                          <a:rPr lang="tr-TR" sz="2400" b="0" i="1" smtClean="0">
                            <a:latin typeface="Cambria Math"/>
                          </a:rPr>
                          <m:t>+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tr-TR" sz="2400" dirty="0" smtClean="0"/>
                  <a:t>  x 100</a:t>
                </a:r>
                <a:endParaRPr lang="tr-TR" sz="2400" dirty="0"/>
              </a:p>
            </p:txBody>
          </p:sp>
        </mc:Choice>
        <mc:Fallback xmlns=""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26" y="4288550"/>
                <a:ext cx="6285614" cy="62427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455" b="-98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/>
              <p:cNvSpPr txBox="1"/>
              <p:nvPr/>
            </p:nvSpPr>
            <p:spPr>
              <a:xfrm>
                <a:off x="531343" y="5651956"/>
                <a:ext cx="8612657" cy="586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/>
                  <a:t>Percent </a:t>
                </a:r>
                <a:r>
                  <a:rPr lang="tr-TR" sz="2400" dirty="0" err="1" smtClean="0"/>
                  <a:t>Positive</a:t>
                </a:r>
                <a:r>
                  <a:rPr lang="tr-TR" sz="2400" dirty="0" smtClean="0"/>
                  <a:t> </a:t>
                </a:r>
                <a:r>
                  <a:rPr lang="tr-TR" sz="2400" dirty="0" err="1" smtClean="0"/>
                  <a:t>Agreement</a:t>
                </a:r>
                <a:r>
                  <a:rPr lang="tr-TR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𝑎</m:t>
                        </m:r>
                        <m:r>
                          <a:rPr lang="tr-TR" sz="2400" b="0" i="1" smtClean="0">
                            <a:latin typeface="Cambria Math"/>
                          </a:rPr>
                          <m:t>+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𝑏</m:t>
                        </m:r>
                        <m:r>
                          <a:rPr lang="tr-TR" sz="2400" b="0" i="1" smtClean="0">
                            <a:latin typeface="Cambria Math"/>
                          </a:rPr>
                          <m:t>+</m:t>
                        </m:r>
                        <m:r>
                          <a:rPr lang="tr-TR" sz="24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tr-TR" sz="2400" dirty="0" smtClean="0"/>
                  <a:t> x 100    </a:t>
                </a:r>
                <a:r>
                  <a:rPr lang="tr-TR" sz="1600" i="1" dirty="0" err="1" smtClean="0"/>
                  <a:t>This</a:t>
                </a:r>
                <a:r>
                  <a:rPr lang="tr-TR" sz="1600" i="1" dirty="0" smtClean="0"/>
                  <a:t> is a </a:t>
                </a:r>
                <a:r>
                  <a:rPr lang="tr-TR" sz="1600" i="1" dirty="0" err="1" smtClean="0"/>
                  <a:t>conditional</a:t>
                </a:r>
                <a:r>
                  <a:rPr lang="tr-TR" sz="1600" i="1" dirty="0" smtClean="0"/>
                  <a:t> </a:t>
                </a:r>
                <a:r>
                  <a:rPr lang="tr-TR" sz="1600" i="1" dirty="0" err="1" smtClean="0"/>
                  <a:t>probability</a:t>
                </a:r>
                <a:endParaRPr lang="tr-TR" sz="1600" i="1" dirty="0"/>
              </a:p>
            </p:txBody>
          </p:sp>
        </mc:Choice>
        <mc:Fallback xmlns="">
          <p:sp>
            <p:nvSpPr>
              <p:cNvPr id="7" name="Metin kutusu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43" y="5651956"/>
                <a:ext cx="8612657" cy="58657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62" b="-104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15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Example</a:t>
            </a:r>
            <a:endParaRPr lang="tr-TR" sz="28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474205"/>
              </p:ext>
            </p:extLst>
          </p:nvPr>
        </p:nvGraphicFramePr>
        <p:xfrm>
          <a:off x="251520" y="2348880"/>
          <a:ext cx="468052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endParaRPr lang="tr-TR" sz="1600" dirty="0" smtClean="0"/>
                    </a:p>
                    <a:p>
                      <a:r>
                        <a:rPr lang="tr-TR" sz="1600" dirty="0" err="1" smtClean="0">
                          <a:latin typeface="+mj-lt"/>
                        </a:rPr>
                        <a:t>Radiologist</a:t>
                      </a:r>
                      <a:r>
                        <a:rPr lang="tr-TR" sz="1600" dirty="0" smtClean="0">
                          <a:latin typeface="+mj-lt"/>
                        </a:rPr>
                        <a:t> B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Radiologist</a:t>
                      </a:r>
                      <a:r>
                        <a:rPr lang="tr-TR" baseline="0" dirty="0" smtClean="0">
                          <a:latin typeface="+mj-lt"/>
                        </a:rPr>
                        <a:t> A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Positive</a:t>
                      </a:r>
                      <a:r>
                        <a:rPr lang="tr-TR" dirty="0" smtClean="0">
                          <a:latin typeface="+mj-lt"/>
                        </a:rPr>
                        <a:t> 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Negative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Positive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4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5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latin typeface="+mj-lt"/>
                        </a:rPr>
                        <a:t>Negative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2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latin typeface="+mj-lt"/>
                        </a:rPr>
                        <a:t>6</a:t>
                      </a:r>
                      <a:endParaRPr lang="tr-TR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Metin kutusu 5"/>
              <p:cNvSpPr txBox="1"/>
              <p:nvPr/>
            </p:nvSpPr>
            <p:spPr>
              <a:xfrm>
                <a:off x="446626" y="4288550"/>
                <a:ext cx="8301838" cy="630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/>
                  <a:t>Overall </a:t>
                </a:r>
                <a:r>
                  <a:rPr lang="tr-TR" sz="2400" dirty="0" err="1" smtClean="0"/>
                  <a:t>Percent</a:t>
                </a:r>
                <a:r>
                  <a:rPr lang="tr-TR" sz="2400" dirty="0" smtClean="0"/>
                  <a:t> </a:t>
                </a:r>
                <a:r>
                  <a:rPr lang="tr-TR" sz="2400" dirty="0" err="1" smtClean="0"/>
                  <a:t>Agreement</a:t>
                </a:r>
                <a:r>
                  <a:rPr lang="tr-TR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4+6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4+5+2+6</m:t>
                        </m:r>
                      </m:den>
                    </m:f>
                  </m:oMath>
                </a14:m>
                <a:r>
                  <a:rPr lang="tr-TR" sz="2400" dirty="0" smtClean="0">
                    <a:latin typeface="+mj-lt"/>
                  </a:rPr>
                  <a:t>  x 100= 58.8%</a:t>
                </a:r>
                <a:endParaRPr lang="tr-TR" sz="2400" dirty="0">
                  <a:latin typeface="+mj-lt"/>
                </a:endParaRPr>
              </a:p>
            </p:txBody>
          </p:sp>
        </mc:Choice>
        <mc:Fallback xmlns="">
          <p:sp>
            <p:nvSpPr>
              <p:cNvPr id="6" name="Metin kutusu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26" y="4288550"/>
                <a:ext cx="8301838" cy="6303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01" b="-87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/>
              <p:cNvSpPr txBox="1"/>
              <p:nvPr/>
            </p:nvSpPr>
            <p:spPr>
              <a:xfrm>
                <a:off x="531343" y="5651956"/>
                <a:ext cx="8612657" cy="6293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dirty="0" smtClean="0"/>
                  <a:t>Percent </a:t>
                </a:r>
                <a:r>
                  <a:rPr lang="tr-TR" sz="2400" dirty="0" err="1" smtClean="0"/>
                  <a:t>Positive</a:t>
                </a:r>
                <a:r>
                  <a:rPr lang="tr-TR" sz="2400" dirty="0" smtClean="0"/>
                  <a:t> </a:t>
                </a:r>
                <a:r>
                  <a:rPr lang="tr-TR" sz="2400" dirty="0" err="1" smtClean="0"/>
                  <a:t>Agreement</a:t>
                </a:r>
                <a:r>
                  <a:rPr lang="tr-TR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tr-TR" sz="2400" b="0" i="1" smtClean="0">
                            <a:latin typeface="Cambria Math"/>
                          </a:rPr>
                          <m:t>4+5+2</m:t>
                        </m:r>
                      </m:den>
                    </m:f>
                  </m:oMath>
                </a14:m>
                <a:r>
                  <a:rPr lang="tr-TR" sz="2400" dirty="0" smtClean="0">
                    <a:latin typeface="+mj-lt"/>
                  </a:rPr>
                  <a:t> x 100= 36.4%</a:t>
                </a:r>
                <a:endParaRPr lang="tr-TR" sz="16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Metin kutusu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43" y="5651956"/>
                <a:ext cx="8612657" cy="62933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62" b="-873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2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Example</a:t>
            </a:r>
            <a:endParaRPr lang="tr-TR" dirty="0"/>
          </a:p>
        </p:txBody>
      </p:sp>
      <p:cxnSp>
        <p:nvCxnSpPr>
          <p:cNvPr id="7" name="Düz Bağlayıcı 6"/>
          <p:cNvCxnSpPr/>
          <p:nvPr/>
        </p:nvCxnSpPr>
        <p:spPr>
          <a:xfrm>
            <a:off x="1173333" y="2780463"/>
            <a:ext cx="2520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Yay 9"/>
          <p:cNvSpPr/>
          <p:nvPr/>
        </p:nvSpPr>
        <p:spPr>
          <a:xfrm>
            <a:off x="1425361" y="2154560"/>
            <a:ext cx="2016224" cy="1274440"/>
          </a:xfrm>
          <a:prstGeom prst="arc">
            <a:avLst>
              <a:gd name="adj1" fmla="val 11047853"/>
              <a:gd name="adj2" fmla="val 214398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>
            <a:off x="1071079" y="4606403"/>
            <a:ext cx="2520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/>
          <p:cNvCxnSpPr/>
          <p:nvPr/>
        </p:nvCxnSpPr>
        <p:spPr>
          <a:xfrm>
            <a:off x="1063486" y="5949280"/>
            <a:ext cx="2520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erbest Form 14"/>
          <p:cNvSpPr/>
          <p:nvPr/>
        </p:nvSpPr>
        <p:spPr>
          <a:xfrm>
            <a:off x="2942376" y="4737775"/>
            <a:ext cx="525101" cy="1234962"/>
          </a:xfrm>
          <a:custGeom>
            <a:avLst/>
            <a:gdLst>
              <a:gd name="connsiteX0" fmla="*/ 0 w 525101"/>
              <a:gd name="connsiteY0" fmla="*/ 1149792 h 1234962"/>
              <a:gd name="connsiteX1" fmla="*/ 289711 w 525101"/>
              <a:gd name="connsiteY1" fmla="*/ 2 h 1234962"/>
              <a:gd name="connsiteX2" fmla="*/ 506994 w 525101"/>
              <a:gd name="connsiteY2" fmla="*/ 1158845 h 1234962"/>
              <a:gd name="connsiteX3" fmla="*/ 488887 w 525101"/>
              <a:gd name="connsiteY3" fmla="*/ 1122631 h 1234962"/>
              <a:gd name="connsiteX4" fmla="*/ 525101 w 525101"/>
              <a:gd name="connsiteY4" fmla="*/ 1113578 h 123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101" h="1234962">
                <a:moveTo>
                  <a:pt x="0" y="1149792"/>
                </a:moveTo>
                <a:cubicBezTo>
                  <a:pt x="102606" y="574142"/>
                  <a:pt x="205212" y="-1507"/>
                  <a:pt x="289711" y="2"/>
                </a:cubicBezTo>
                <a:cubicBezTo>
                  <a:pt x="374210" y="1511"/>
                  <a:pt x="473798" y="971740"/>
                  <a:pt x="506994" y="1158845"/>
                </a:cubicBezTo>
                <a:cubicBezTo>
                  <a:pt x="540190" y="1345950"/>
                  <a:pt x="485869" y="1130175"/>
                  <a:pt x="488887" y="1122631"/>
                </a:cubicBezTo>
                <a:cubicBezTo>
                  <a:pt x="491905" y="1115087"/>
                  <a:pt x="508503" y="1114332"/>
                  <a:pt x="525101" y="111357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293" y="3421041"/>
            <a:ext cx="54292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Yukarı Ok 19"/>
          <p:cNvSpPr/>
          <p:nvPr/>
        </p:nvSpPr>
        <p:spPr>
          <a:xfrm>
            <a:off x="2254597" y="2791780"/>
            <a:ext cx="242316" cy="303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Yukarı Ok 22"/>
          <p:cNvSpPr/>
          <p:nvPr/>
        </p:nvSpPr>
        <p:spPr>
          <a:xfrm>
            <a:off x="2254597" y="4683104"/>
            <a:ext cx="242316" cy="303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Yukarı Ok 23"/>
          <p:cNvSpPr/>
          <p:nvPr/>
        </p:nvSpPr>
        <p:spPr>
          <a:xfrm>
            <a:off x="2254597" y="5949280"/>
            <a:ext cx="242316" cy="3037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Metin kutusu 21"/>
          <p:cNvSpPr txBox="1"/>
          <p:nvPr/>
        </p:nvSpPr>
        <p:spPr>
          <a:xfrm>
            <a:off x="1768505" y="6381328"/>
            <a:ext cx="121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True </a:t>
            </a:r>
            <a:r>
              <a:rPr lang="tr-TR" dirty="0" err="1" smtClean="0"/>
              <a:t>value</a:t>
            </a:r>
            <a:endParaRPr lang="tr-TR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5076056" y="2422448"/>
            <a:ext cx="2276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Test </a:t>
            </a:r>
            <a:r>
              <a:rPr lang="tr-TR" dirty="0" err="1" smtClean="0"/>
              <a:t>results</a:t>
            </a:r>
            <a:endParaRPr lang="tr-TR" dirty="0" smtClean="0"/>
          </a:p>
          <a:p>
            <a:r>
              <a:rPr lang="tr-TR" dirty="0" err="1" smtClean="0"/>
              <a:t>Valid</a:t>
            </a:r>
            <a:r>
              <a:rPr lang="tr-TR" dirty="0" smtClean="0"/>
              <a:t> but not </a:t>
            </a:r>
            <a:r>
              <a:rPr lang="tr-TR" dirty="0" err="1" smtClean="0"/>
              <a:t>reliable</a:t>
            </a:r>
            <a:endParaRPr lang="tr-TR" dirty="0"/>
          </a:p>
        </p:txBody>
      </p:sp>
      <p:sp>
        <p:nvSpPr>
          <p:cNvPr id="26" name="Dikdörtgen 25"/>
          <p:cNvSpPr/>
          <p:nvPr/>
        </p:nvSpPr>
        <p:spPr>
          <a:xfrm>
            <a:off x="5148064" y="3789040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Test </a:t>
            </a:r>
            <a:r>
              <a:rPr lang="tr-TR" dirty="0" err="1"/>
              <a:t>results</a:t>
            </a:r>
            <a:endParaRPr lang="tr-TR" dirty="0"/>
          </a:p>
          <a:p>
            <a:r>
              <a:rPr lang="tr-TR" dirty="0" err="1" smtClean="0"/>
              <a:t>Valid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reliable</a:t>
            </a:r>
            <a:endParaRPr lang="tr-TR" dirty="0"/>
          </a:p>
        </p:txBody>
      </p:sp>
      <p:sp>
        <p:nvSpPr>
          <p:cNvPr id="27" name="Dikdörtgen 26"/>
          <p:cNvSpPr/>
          <p:nvPr/>
        </p:nvSpPr>
        <p:spPr>
          <a:xfrm>
            <a:off x="5148064" y="5445429"/>
            <a:ext cx="3275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Test </a:t>
            </a:r>
            <a:r>
              <a:rPr lang="tr-TR" dirty="0" err="1"/>
              <a:t>results</a:t>
            </a:r>
            <a:endParaRPr lang="tr-TR" dirty="0"/>
          </a:p>
          <a:p>
            <a:r>
              <a:rPr lang="tr-TR" dirty="0" err="1" smtClean="0"/>
              <a:t>Reliable</a:t>
            </a:r>
            <a:r>
              <a:rPr lang="tr-TR" dirty="0" smtClean="0"/>
              <a:t> but not </a:t>
            </a:r>
            <a:r>
              <a:rPr lang="tr-TR" dirty="0" err="1" smtClean="0"/>
              <a:t>valid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0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/>
              <a:t>Calculating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sensitivity</a:t>
            </a:r>
            <a:r>
              <a:rPr lang="tr-TR" sz="2800" b="1" dirty="0" smtClean="0"/>
              <a:t> &amp; </a:t>
            </a:r>
            <a:r>
              <a:rPr lang="tr-TR" sz="2800" b="1" dirty="0" err="1" smtClean="0"/>
              <a:t>specificity</a:t>
            </a:r>
            <a:r>
              <a:rPr lang="tr-TR" sz="2800" b="1" dirty="0" smtClean="0"/>
              <a:t> of a </a:t>
            </a:r>
            <a:r>
              <a:rPr lang="tr-TR" sz="2800" b="1" dirty="0" err="1" smtClean="0"/>
              <a:t>new</a:t>
            </a:r>
            <a:r>
              <a:rPr lang="tr-TR" sz="2800" b="1" dirty="0" smtClean="0"/>
              <a:t> test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Must</a:t>
            </a:r>
            <a:r>
              <a:rPr lang="tr-TR" dirty="0" smtClean="0"/>
              <a:t> be </a:t>
            </a:r>
            <a:r>
              <a:rPr lang="tr-TR" dirty="0" err="1" smtClean="0"/>
              <a:t>known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calculation</a:t>
            </a:r>
            <a:endParaRPr lang="tr-TR" dirty="0" smtClean="0"/>
          </a:p>
          <a:p>
            <a:r>
              <a:rPr lang="tr-TR" dirty="0" smtClean="0">
                <a:solidFill>
                  <a:srgbClr val="C00000"/>
                </a:solidFill>
              </a:rPr>
              <a:t>Gold standart test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test </a:t>
            </a:r>
            <a:r>
              <a:rPr lang="tr-TR" dirty="0" err="1" smtClean="0"/>
              <a:t>available</a:t>
            </a:r>
            <a:endParaRPr lang="tr-TR" dirty="0"/>
          </a:p>
          <a:p>
            <a:pPr lvl="2"/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invasive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expensive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 smtClean="0">
                <a:solidFill>
                  <a:srgbClr val="C00000"/>
                </a:solidFill>
              </a:rPr>
              <a:t>new</a:t>
            </a:r>
            <a:r>
              <a:rPr lang="tr-TR" dirty="0" smtClean="0">
                <a:solidFill>
                  <a:srgbClr val="C00000"/>
                </a:solidFill>
              </a:rPr>
              <a:t> test</a:t>
            </a:r>
            <a:r>
              <a:rPr lang="tr-TR" dirty="0" smtClean="0"/>
              <a:t> is a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screening</a:t>
            </a:r>
            <a:r>
              <a:rPr lang="tr-TR" dirty="0" smtClean="0"/>
              <a:t> test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expensive</a:t>
            </a:r>
            <a:r>
              <a:rPr lang="tr-TR" dirty="0" smtClean="0"/>
              <a:t>/</a:t>
            </a:r>
            <a:r>
              <a:rPr lang="tr-TR" dirty="0" err="1" smtClean="0"/>
              <a:t>invasive</a:t>
            </a:r>
            <a:r>
              <a:rPr lang="tr-TR" dirty="0" smtClean="0"/>
              <a:t> </a:t>
            </a:r>
            <a:r>
              <a:rPr lang="tr-TR" dirty="0" err="1" smtClean="0"/>
              <a:t>diagnostic</a:t>
            </a:r>
            <a:r>
              <a:rPr lang="tr-TR" dirty="0" smtClean="0"/>
              <a:t> test</a:t>
            </a:r>
          </a:p>
          <a:p>
            <a:r>
              <a:rPr lang="tr-TR" dirty="0" err="1" smtClean="0"/>
              <a:t>Use</a:t>
            </a:r>
            <a:r>
              <a:rPr lang="tr-TR" dirty="0" smtClean="0"/>
              <a:t> a </a:t>
            </a:r>
            <a:r>
              <a:rPr lang="tr-TR" dirty="0" smtClean="0">
                <a:latin typeface="+mj-lt"/>
              </a:rPr>
              <a:t>2x2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compare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new</a:t>
            </a:r>
            <a:r>
              <a:rPr lang="tr-TR" dirty="0" smtClean="0"/>
              <a:t> test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gold</a:t>
            </a:r>
            <a:r>
              <a:rPr lang="tr-TR" dirty="0" smtClean="0"/>
              <a:t> standart test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6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Gold Standart Test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19088"/>
              </p:ext>
            </p:extLst>
          </p:nvPr>
        </p:nvGraphicFramePr>
        <p:xfrm>
          <a:off x="2267744" y="2636912"/>
          <a:ext cx="3384376" cy="330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2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Disease</a:t>
                      </a:r>
                      <a:endParaRPr lang="tr-T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+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-</a:t>
                      </a:r>
                      <a:endParaRPr lang="tr-T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a+c</a:t>
                      </a:r>
                      <a:r>
                        <a:rPr lang="tr-TR" b="1" baseline="0" dirty="0" smtClean="0"/>
                        <a:t> </a:t>
                      </a:r>
                    </a:p>
                    <a:p>
                      <a:pPr algn="ctr"/>
                      <a:r>
                        <a:rPr lang="tr-TR" b="1" baseline="0" dirty="0" smtClean="0"/>
                        <a:t>(</a:t>
                      </a:r>
                      <a:r>
                        <a:rPr lang="tr-TR" b="1" baseline="0" dirty="0" err="1" smtClean="0"/>
                        <a:t>all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people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with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disease</a:t>
                      </a:r>
                      <a:r>
                        <a:rPr lang="tr-TR" b="1" baseline="0" dirty="0" smtClean="0"/>
                        <a:t>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/>
                        <a:t>b+d</a:t>
                      </a:r>
                      <a:r>
                        <a:rPr lang="tr-TR" b="1" baseline="0" dirty="0" smtClean="0"/>
                        <a:t> </a:t>
                      </a:r>
                    </a:p>
                    <a:p>
                      <a:pPr algn="ctr"/>
                      <a:r>
                        <a:rPr lang="tr-TR" b="1" baseline="0" dirty="0" smtClean="0"/>
                        <a:t>(</a:t>
                      </a:r>
                      <a:r>
                        <a:rPr lang="tr-TR" b="1" baseline="0" dirty="0" err="1" smtClean="0"/>
                        <a:t>all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people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without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baseline="0" dirty="0" err="1" smtClean="0"/>
                        <a:t>disease</a:t>
                      </a:r>
                      <a:r>
                        <a:rPr lang="tr-TR" b="1" baseline="0" dirty="0" smtClean="0"/>
                        <a:t>)</a:t>
                      </a:r>
                      <a:endParaRPr lang="tr-TR" b="1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0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Comparison</a:t>
            </a:r>
            <a:r>
              <a:rPr lang="tr-TR" sz="3600" dirty="0" smtClean="0"/>
              <a:t> of </a:t>
            </a:r>
            <a:r>
              <a:rPr lang="tr-TR" sz="3600" dirty="0" err="1" smtClean="0"/>
              <a:t>Disease</a:t>
            </a:r>
            <a:r>
              <a:rPr lang="tr-TR" sz="3600" dirty="0" smtClean="0"/>
              <a:t> </a:t>
            </a:r>
            <a:r>
              <a:rPr lang="tr-TR" sz="3600" dirty="0" err="1" smtClean="0"/>
              <a:t>Status</a:t>
            </a:r>
            <a:r>
              <a:rPr lang="tr-TR" sz="3600" dirty="0" smtClean="0"/>
              <a:t>: </a:t>
            </a:r>
            <a:br>
              <a:rPr lang="tr-TR" sz="3600" dirty="0" smtClean="0"/>
            </a:br>
            <a:r>
              <a:rPr lang="tr-TR" sz="3600" dirty="0" smtClean="0"/>
              <a:t>Gold Standart Test </a:t>
            </a:r>
            <a:r>
              <a:rPr lang="tr-TR" sz="3600" dirty="0" err="1" smtClean="0"/>
              <a:t>and</a:t>
            </a:r>
            <a:r>
              <a:rPr lang="tr-TR" sz="3600" dirty="0" smtClean="0"/>
              <a:t> New Test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294503"/>
              </p:ext>
            </p:extLst>
          </p:nvPr>
        </p:nvGraphicFramePr>
        <p:xfrm>
          <a:off x="1187624" y="1844825"/>
          <a:ext cx="6264696" cy="4873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7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0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8796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                                              </a:t>
                      </a:r>
                      <a:r>
                        <a:rPr lang="tr-TR" sz="2400" dirty="0" err="1" smtClean="0">
                          <a:solidFill>
                            <a:srgbClr val="C00000"/>
                          </a:solidFill>
                        </a:rPr>
                        <a:t>Disease</a:t>
                      </a:r>
                      <a:endParaRPr lang="tr-TR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0647">
                <a:tc rowSpan="3">
                  <a:txBody>
                    <a:bodyPr/>
                    <a:lstStyle/>
                    <a:p>
                      <a:endParaRPr lang="tr-TR" sz="2400" dirty="0" smtClean="0"/>
                    </a:p>
                    <a:p>
                      <a:endParaRPr lang="tr-TR" sz="2400" dirty="0" smtClean="0"/>
                    </a:p>
                    <a:p>
                      <a:endParaRPr lang="tr-TR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dirty="0" smtClean="0">
                          <a:solidFill>
                            <a:srgbClr val="7030A0"/>
                          </a:solidFill>
                        </a:rPr>
                        <a:t>New Test</a:t>
                      </a:r>
                    </a:p>
                    <a:p>
                      <a:endParaRPr lang="tr-TR" sz="2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dirty="0" smtClean="0"/>
                        <a:t>      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</a:p>
                    <a:p>
                      <a:pPr algn="ctr"/>
                      <a:endParaRPr lang="tr-TR" sz="3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20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7030A0"/>
                          </a:solidFill>
                        </a:rPr>
                        <a:t>+</a:t>
                      </a:r>
                      <a:endParaRPr lang="tr-TR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a</a:t>
                      </a:r>
                    </a:p>
                    <a:p>
                      <a:pPr algn="ctr"/>
                      <a:r>
                        <a:rPr lang="tr-TR" sz="1400" dirty="0" smtClean="0"/>
                        <a:t>(True </a:t>
                      </a:r>
                      <a:r>
                        <a:rPr lang="tr-TR" sz="1400" dirty="0" err="1" smtClean="0"/>
                        <a:t>positives</a:t>
                      </a:r>
                      <a:r>
                        <a:rPr lang="tr-TR" sz="2000" dirty="0" smtClean="0"/>
                        <a:t>)</a:t>
                      </a:r>
                    </a:p>
                    <a:p>
                      <a:pPr algn="ctr"/>
                      <a:endParaRPr lang="tr-TR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b</a:t>
                      </a:r>
                      <a:endParaRPr lang="tr-TR" sz="20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rgbClr val="7030A0"/>
                          </a:solidFill>
                        </a:rPr>
                        <a:t>a+b</a:t>
                      </a:r>
                      <a:endParaRPr lang="tr-TR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867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tr-TR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c</a:t>
                      </a:r>
                    </a:p>
                    <a:p>
                      <a:pPr algn="ctr"/>
                      <a:endParaRPr lang="tr-TR" sz="2000" dirty="0" smtClean="0"/>
                    </a:p>
                    <a:p>
                      <a:pPr algn="ctr"/>
                      <a:endParaRPr lang="tr-TR" sz="20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</a:t>
                      </a:r>
                      <a:r>
                        <a:rPr lang="tr-TR" sz="2000" baseline="0" dirty="0" smtClean="0"/>
                        <a:t> </a:t>
                      </a:r>
                    </a:p>
                    <a:p>
                      <a:pPr algn="ctr"/>
                      <a:r>
                        <a:rPr lang="tr-TR" sz="1400" baseline="0" dirty="0" smtClean="0"/>
                        <a:t>(True </a:t>
                      </a:r>
                      <a:r>
                        <a:rPr lang="tr-TR" sz="1400" baseline="0" dirty="0" err="1" smtClean="0"/>
                        <a:t>negatives</a:t>
                      </a:r>
                      <a:r>
                        <a:rPr lang="tr-TR" sz="1400" baseline="0" dirty="0" smtClean="0"/>
                        <a:t>)</a:t>
                      </a:r>
                      <a:endParaRPr lang="tr-TR" sz="1400" b="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rgbClr val="7030A0"/>
                          </a:solidFill>
                        </a:rPr>
                        <a:t>c+d</a:t>
                      </a:r>
                      <a:endParaRPr lang="tr-TR" sz="20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743">
                <a:tc>
                  <a:txBody>
                    <a:bodyPr/>
                    <a:lstStyle/>
                    <a:p>
                      <a:endParaRPr lang="tr-T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4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rgbClr val="C00000"/>
                          </a:solidFill>
                        </a:rPr>
                        <a:t>a+c</a:t>
                      </a:r>
                      <a:endParaRPr lang="tr-T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solidFill>
                            <a:srgbClr val="C00000"/>
                          </a:solidFill>
                        </a:rPr>
                        <a:t>b+d</a:t>
                      </a:r>
                      <a:endParaRPr lang="tr-TR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347864" y="3717032"/>
            <a:ext cx="1440159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4860032" y="4869160"/>
            <a:ext cx="1440159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9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1081</TotalTime>
  <Words>2409</Words>
  <Application>Microsoft Office PowerPoint</Application>
  <PresentationFormat>Ekran Gösterisi (4:3)</PresentationFormat>
  <Paragraphs>1080</Paragraphs>
  <Slides>62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62</vt:i4>
      </vt:variant>
    </vt:vector>
  </HeadingPairs>
  <TitlesOfParts>
    <vt:vector size="67" baseType="lpstr">
      <vt:lpstr>Calibri</vt:lpstr>
      <vt:lpstr>Cambria Math</vt:lpstr>
      <vt:lpstr>Constantia</vt:lpstr>
      <vt:lpstr>Wingdings 2</vt:lpstr>
      <vt:lpstr>Akış</vt:lpstr>
      <vt:lpstr>Methodological Studies</vt:lpstr>
      <vt:lpstr>Classifying Individuals Correctly by Disease Status</vt:lpstr>
      <vt:lpstr>Diagnostic tests&amp;Screening tests </vt:lpstr>
      <vt:lpstr>Some common screening tests</vt:lpstr>
      <vt:lpstr>Variation in Biologic Values</vt:lpstr>
      <vt:lpstr>Validity</vt:lpstr>
      <vt:lpstr>Calculating the sensitivity &amp; specificity of a new test</vt:lpstr>
      <vt:lpstr>Gold Standart Test</vt:lpstr>
      <vt:lpstr>Comparison of Disease Status:  Gold Standart Test and New Test</vt:lpstr>
      <vt:lpstr>Sensitivity</vt:lpstr>
      <vt:lpstr>Specificity</vt:lpstr>
      <vt:lpstr>Example; sensitivity&amp;specificity</vt:lpstr>
      <vt:lpstr>Example 1; sensitivity&amp;specificity</vt:lpstr>
      <vt:lpstr>Example 2: Examining the effect of changing cut-points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Summary</vt:lpstr>
      <vt:lpstr>PowerPoint Sunusu</vt:lpstr>
      <vt:lpstr>Deciding Cut-Point</vt:lpstr>
      <vt:lpstr>Review</vt:lpstr>
      <vt:lpstr>Multiple Testing</vt:lpstr>
      <vt:lpstr>Use of Multiple Test</vt:lpstr>
      <vt:lpstr>Sequential Testing (Two-Stage Screening)</vt:lpstr>
      <vt:lpstr>PowerPoint Sunusu</vt:lpstr>
      <vt:lpstr>Example of a two – stage screening program (blood sugar)</vt:lpstr>
      <vt:lpstr>Example of a two stage screening program :  Test 2 (Glucose Tolerance Test-GTT) </vt:lpstr>
      <vt:lpstr>Example of a two stage screening program :  Test 2 (Glucose Tolerance Test-GTT) </vt:lpstr>
      <vt:lpstr>Using probability theory</vt:lpstr>
      <vt:lpstr>Simultaneous Testing</vt:lpstr>
      <vt:lpstr>Simultaneous Testing: Calculating net sensitivity </vt:lpstr>
      <vt:lpstr>Simultaneous Testing: Calculating net specificity</vt:lpstr>
      <vt:lpstr>Example of a Simultaneous Testing</vt:lpstr>
      <vt:lpstr>Example of a Simultaneous Testing</vt:lpstr>
      <vt:lpstr>Net Gain and Net Loss</vt:lpstr>
      <vt:lpstr>Predictive Values</vt:lpstr>
      <vt:lpstr>Predictive Values</vt:lpstr>
      <vt:lpstr>Predictive Values</vt:lpstr>
      <vt:lpstr>Example</vt:lpstr>
      <vt:lpstr>Calculating Predictive Values</vt:lpstr>
      <vt:lpstr>PPV primarily depends on</vt:lpstr>
      <vt:lpstr>Formulas</vt:lpstr>
      <vt:lpstr>Relationship of Disease Prevalence to Predictive Value</vt:lpstr>
      <vt:lpstr>The relationships </vt:lpstr>
      <vt:lpstr>The relationships </vt:lpstr>
      <vt:lpstr>The relationships </vt:lpstr>
      <vt:lpstr>The relationships </vt:lpstr>
      <vt:lpstr>Reliability (Repeatability)</vt:lpstr>
      <vt:lpstr>Reproductivity, repeatibilty, reliability, consistency</vt:lpstr>
      <vt:lpstr>Types of Variations</vt:lpstr>
      <vt:lpstr>Intra-subject variation</vt:lpstr>
      <vt:lpstr>Inter-observer  and intra-observer variation</vt:lpstr>
      <vt:lpstr>Agreement between two observers or observations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Methodological Studies</dc:title>
  <dc:creator>genel</dc:creator>
  <cp:lastModifiedBy>genel</cp:lastModifiedBy>
  <cp:revision>87</cp:revision>
  <dcterms:created xsi:type="dcterms:W3CDTF">2015-12-08T10:37:22Z</dcterms:created>
  <dcterms:modified xsi:type="dcterms:W3CDTF">2020-06-11T06:44:42Z</dcterms:modified>
</cp:coreProperties>
</file>