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62" r:id="rId6"/>
    <p:sldId id="263" r:id="rId7"/>
    <p:sldId id="275" r:id="rId8"/>
    <p:sldId id="276" r:id="rId9"/>
    <p:sldId id="264" r:id="rId10"/>
    <p:sldId id="265" r:id="rId11"/>
    <p:sldId id="285" r:id="rId12"/>
    <p:sldId id="28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61" r:id="rId22"/>
    <p:sldId id="266" r:id="rId23"/>
    <p:sldId id="274" r:id="rId24"/>
    <p:sldId id="273" r:id="rId25"/>
    <p:sldId id="268" r:id="rId26"/>
    <p:sldId id="269" r:id="rId27"/>
    <p:sldId id="270" r:id="rId28"/>
    <p:sldId id="271" r:id="rId29"/>
    <p:sldId id="272" r:id="rId30"/>
    <p:sldId id="267" r:id="rId31"/>
    <p:sldId id="260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17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398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265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176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331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284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451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024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90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385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71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60BE9-7424-4FAA-B042-B53CECADA7D0}" type="datetimeFigureOut">
              <a:rPr lang="tr-TR" smtClean="0"/>
              <a:t>13.08.2015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4EBD-EDDC-4916-806B-686898D5D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Prof.Dr.Mehmet</a:t>
            </a:r>
            <a:r>
              <a:rPr lang="tr-TR" dirty="0" smtClean="0"/>
              <a:t> Aktekin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274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23 Grup"/>
          <p:cNvGrpSpPr>
            <a:grpSpLocks/>
          </p:cNvGrpSpPr>
          <p:nvPr/>
        </p:nvGrpSpPr>
        <p:grpSpPr bwMode="auto">
          <a:xfrm>
            <a:off x="468313" y="4076700"/>
            <a:ext cx="4032250" cy="1944688"/>
            <a:chOff x="468313" y="4149080"/>
            <a:chExt cx="4032250" cy="1944688"/>
          </a:xfrm>
        </p:grpSpPr>
        <p:grpSp>
          <p:nvGrpSpPr>
            <p:cNvPr id="8204" name="13 Grup"/>
            <p:cNvGrpSpPr>
              <a:grpSpLocks/>
            </p:cNvGrpSpPr>
            <p:nvPr/>
          </p:nvGrpSpPr>
          <p:grpSpPr bwMode="auto">
            <a:xfrm>
              <a:off x="468313" y="4149080"/>
              <a:ext cx="2087562" cy="1368425"/>
              <a:chOff x="468313" y="4076700"/>
              <a:chExt cx="2087562" cy="1368425"/>
            </a:xfrm>
          </p:grpSpPr>
          <p:cxnSp>
            <p:nvCxnSpPr>
              <p:cNvPr id="15" name="14 Düz Ok Bağlayıcısı"/>
              <p:cNvCxnSpPr/>
              <p:nvPr/>
            </p:nvCxnSpPr>
            <p:spPr>
              <a:xfrm rot="5400000">
                <a:off x="1908175" y="4076700"/>
                <a:ext cx="215900" cy="21590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15 Dikdörtgen"/>
              <p:cNvSpPr/>
              <p:nvPr/>
            </p:nvSpPr>
            <p:spPr>
              <a:xfrm>
                <a:off x="468313" y="4292600"/>
                <a:ext cx="2087562" cy="1152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r-TR" b="1" dirty="0">
                    <a:solidFill>
                      <a:srgbClr val="7030A0"/>
                    </a:solidFill>
                  </a:rPr>
                  <a:t>Gerçek hastaları bulma yeteneği</a:t>
                </a:r>
              </a:p>
              <a:p>
                <a:pPr algn="ctr">
                  <a:defRPr/>
                </a:pPr>
                <a:r>
                  <a:rPr lang="tr-TR" sz="3600" b="1" dirty="0">
                    <a:solidFill>
                      <a:srgbClr val="7030A0"/>
                    </a:solidFill>
                  </a:rPr>
                  <a:t>(a / a+c)</a:t>
                </a:r>
              </a:p>
            </p:txBody>
          </p:sp>
        </p:grpSp>
        <p:grpSp>
          <p:nvGrpSpPr>
            <p:cNvPr id="8205" name="16 Grup"/>
            <p:cNvGrpSpPr>
              <a:grpSpLocks/>
            </p:cNvGrpSpPr>
            <p:nvPr/>
          </p:nvGrpSpPr>
          <p:grpSpPr bwMode="auto">
            <a:xfrm>
              <a:off x="2411413" y="4222105"/>
              <a:ext cx="2089150" cy="1871663"/>
              <a:chOff x="2411413" y="4149725"/>
              <a:chExt cx="2089150" cy="1871663"/>
            </a:xfrm>
          </p:grpSpPr>
          <p:cxnSp>
            <p:nvCxnSpPr>
              <p:cNvPr id="19" name="18 Düz Ok Bağlayıcısı"/>
              <p:cNvCxnSpPr>
                <a:endCxn id="21" idx="0"/>
              </p:cNvCxnSpPr>
              <p:nvPr/>
            </p:nvCxnSpPr>
            <p:spPr>
              <a:xfrm rot="16200000" flipH="1">
                <a:off x="2934494" y="4347369"/>
                <a:ext cx="719138" cy="323850"/>
              </a:xfrm>
              <a:prstGeom prst="straightConnector1">
                <a:avLst/>
              </a:prstGeom>
              <a:ln w="38100">
                <a:solidFill>
                  <a:srgbClr val="007E39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20 Dikdörtgen"/>
              <p:cNvSpPr/>
              <p:nvPr/>
            </p:nvSpPr>
            <p:spPr>
              <a:xfrm>
                <a:off x="2411413" y="4868863"/>
                <a:ext cx="2089150" cy="11525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tr-TR" b="1" dirty="0">
                    <a:solidFill>
                      <a:srgbClr val="007E39"/>
                    </a:solidFill>
                  </a:rPr>
                  <a:t>Gerçek sağlamları bulma yeteneği</a:t>
                </a:r>
              </a:p>
              <a:p>
                <a:pPr algn="ctr">
                  <a:defRPr/>
                </a:pPr>
                <a:r>
                  <a:rPr lang="tr-TR" sz="3600" b="1" dirty="0">
                    <a:solidFill>
                      <a:srgbClr val="007E39"/>
                    </a:solidFill>
                  </a:rPr>
                  <a:t>(d / b+d)</a:t>
                </a:r>
              </a:p>
            </p:txBody>
          </p:sp>
        </p:grpSp>
      </p:grpSp>
      <p:sp>
        <p:nvSpPr>
          <p:cNvPr id="8195" name="1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Geçerlilik (</a:t>
            </a:r>
            <a:r>
              <a:rPr lang="tr-TR" altLang="tr-TR" b="1" dirty="0" err="1" smtClean="0">
                <a:solidFill>
                  <a:srgbClr val="C00000"/>
                </a:solidFill>
              </a:rPr>
              <a:t>Validity</a:t>
            </a:r>
            <a:r>
              <a:rPr lang="tr-TR" altLang="tr-TR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196" name="13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Örnek</a:t>
            </a:r>
          </a:p>
        </p:txBody>
      </p:sp>
      <p:graphicFrame>
        <p:nvGraphicFramePr>
          <p:cNvPr id="18" name="17 İçerik Yer Tutucusu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450472"/>
              </p:ext>
            </p:extLst>
          </p:nvPr>
        </p:nvGraphicFramePr>
        <p:xfrm>
          <a:off x="457200" y="2174875"/>
          <a:ext cx="4040190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4400"/>
                <a:gridCol w="792088"/>
                <a:gridCol w="936104"/>
                <a:gridCol w="936104"/>
                <a:gridCol w="861494"/>
              </a:tblGrid>
              <a:tr h="370840">
                <a:tc rowSpan="2" gridSpan="2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Biyopsi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tr-TR" sz="1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7030A0"/>
                          </a:solidFill>
                        </a:rPr>
                        <a:t>Kanser</a:t>
                      </a:r>
                      <a:endParaRPr lang="tr-TR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7E39"/>
                          </a:solidFill>
                        </a:rPr>
                        <a:t>Sağlam</a:t>
                      </a:r>
                      <a:endParaRPr lang="tr-TR" sz="1400" b="1" dirty="0">
                        <a:solidFill>
                          <a:srgbClr val="007E39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</a:rPr>
                        <a:t>Smear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Kanser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u="sng" dirty="0" smtClean="0">
                          <a:solidFill>
                            <a:srgbClr val="7030A0"/>
                          </a:solidFill>
                        </a:rPr>
                        <a:t>96</a:t>
                      </a:r>
                      <a:endParaRPr lang="tr-TR" sz="1600" b="1" u="sng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10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106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Sağlam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u="sng" dirty="0" smtClean="0">
                          <a:solidFill>
                            <a:srgbClr val="007E39"/>
                          </a:solidFill>
                        </a:rPr>
                        <a:t>90</a:t>
                      </a:r>
                      <a:endParaRPr lang="tr-TR" sz="1600" b="1" u="sng" dirty="0">
                        <a:solidFill>
                          <a:srgbClr val="007E3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100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100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198" name="16 İçerik Yer Tutucusu"/>
          <p:cNvSpPr>
            <a:spLocks noGrp="1"/>
          </p:cNvSpPr>
          <p:nvPr>
            <p:ph sz="quarter" idx="4"/>
          </p:nvPr>
        </p:nvSpPr>
        <p:spPr>
          <a:xfrm>
            <a:off x="4645025" y="1773238"/>
            <a:ext cx="4041775" cy="4352925"/>
          </a:xfrm>
        </p:spPr>
        <p:txBody>
          <a:bodyPr/>
          <a:lstStyle/>
          <a:p>
            <a:r>
              <a:rPr lang="tr-TR" altLang="tr-TR" dirty="0" smtClean="0">
                <a:solidFill>
                  <a:srgbClr val="7030A0"/>
                </a:solidFill>
              </a:rPr>
              <a:t>Duyarlılık:</a:t>
            </a:r>
          </a:p>
          <a:p>
            <a:pPr lvl="1"/>
            <a:r>
              <a:rPr lang="tr-TR" altLang="tr-TR" dirty="0" smtClean="0"/>
              <a:t>96 / 100</a:t>
            </a:r>
          </a:p>
          <a:p>
            <a:pPr lvl="1"/>
            <a:r>
              <a:rPr lang="tr-TR" altLang="tr-TR" dirty="0" smtClean="0"/>
              <a:t>% 96</a:t>
            </a:r>
          </a:p>
          <a:p>
            <a:pPr lvl="1"/>
            <a:r>
              <a:rPr lang="tr-TR" altLang="tr-TR" dirty="0" err="1" smtClean="0"/>
              <a:t>Servikal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smear</a:t>
            </a:r>
            <a:r>
              <a:rPr lang="tr-TR" altLang="tr-TR" dirty="0" smtClean="0"/>
              <a:t>; kanserli vakaların yüzde 96’sını tanıyabilmektedir</a:t>
            </a:r>
          </a:p>
          <a:p>
            <a:r>
              <a:rPr lang="tr-TR" altLang="tr-TR" dirty="0" smtClean="0">
                <a:solidFill>
                  <a:srgbClr val="007E39"/>
                </a:solidFill>
              </a:rPr>
              <a:t>Seçicilik:</a:t>
            </a:r>
          </a:p>
          <a:p>
            <a:pPr lvl="1"/>
            <a:r>
              <a:rPr lang="tr-TR" altLang="tr-TR" dirty="0" smtClean="0"/>
              <a:t>90 / 100</a:t>
            </a:r>
          </a:p>
          <a:p>
            <a:pPr lvl="1"/>
            <a:r>
              <a:rPr lang="tr-TR" altLang="tr-TR" dirty="0" smtClean="0"/>
              <a:t>% 90</a:t>
            </a:r>
          </a:p>
          <a:p>
            <a:pPr lvl="1"/>
            <a:r>
              <a:rPr lang="tr-TR" altLang="tr-TR" dirty="0" err="1" smtClean="0"/>
              <a:t>Servikal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smear</a:t>
            </a:r>
            <a:r>
              <a:rPr lang="tr-TR" altLang="tr-TR" dirty="0" smtClean="0"/>
              <a:t>; sağlamların yüzde 90’nını sağlam olarak tanımlayabilmektedir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031846-13B9-45FA-912B-1B6C274519F7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ED4C5-049A-4171-92DA-60003CD851BF}" type="slidenum">
              <a:rPr lang="tr-TR" smtClean="0"/>
              <a:pPr>
                <a:defRPr/>
              </a:pPr>
              <a:t>10</a:t>
            </a:fld>
            <a:endParaRPr lang="tr-TR"/>
          </a:p>
        </p:txBody>
      </p:sp>
      <p:sp>
        <p:nvSpPr>
          <p:cNvPr id="23" name="22 Dikdörtgen"/>
          <p:cNvSpPr/>
          <p:nvPr/>
        </p:nvSpPr>
        <p:spPr>
          <a:xfrm>
            <a:off x="468312" y="4292600"/>
            <a:ext cx="2159471" cy="1150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rgbClr val="7030A0"/>
                </a:solidFill>
              </a:rPr>
              <a:t>Gerçek hastaları bulma yeteneği</a:t>
            </a:r>
          </a:p>
          <a:p>
            <a:pPr algn="ctr">
              <a:defRPr/>
            </a:pPr>
            <a:r>
              <a:rPr lang="tr-TR" sz="3600" b="1" dirty="0">
                <a:solidFill>
                  <a:srgbClr val="7030A0"/>
                </a:solidFill>
              </a:rPr>
              <a:t>(96 / 100)</a:t>
            </a:r>
          </a:p>
        </p:txBody>
      </p:sp>
      <p:sp>
        <p:nvSpPr>
          <p:cNvPr id="25" name="24 Dikdörtgen"/>
          <p:cNvSpPr/>
          <p:nvPr/>
        </p:nvSpPr>
        <p:spPr>
          <a:xfrm>
            <a:off x="2438549" y="4868863"/>
            <a:ext cx="2374900" cy="1150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rgbClr val="007E39"/>
                </a:solidFill>
              </a:rPr>
              <a:t>Gerçek sağlamları bulma yeteneği</a:t>
            </a:r>
          </a:p>
          <a:p>
            <a:pPr algn="ctr">
              <a:defRPr/>
            </a:pPr>
            <a:r>
              <a:rPr lang="tr-TR" sz="3600" b="1" dirty="0" smtClean="0">
                <a:solidFill>
                  <a:srgbClr val="007E39"/>
                </a:solidFill>
              </a:rPr>
              <a:t>(90/ 100)</a:t>
            </a:r>
            <a:endParaRPr lang="tr-TR" sz="36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 smtClean="0"/>
              <a:t>Örneğin; Tip II Diyabet, toplumda görülme sıklığı oldukça yüksek bir hastalıktır</a:t>
            </a:r>
            <a:endParaRPr lang="tr-TR" sz="36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TANI TESTİ: Oral </a:t>
            </a:r>
            <a:r>
              <a:rPr lang="tr-TR" dirty="0" err="1" smtClean="0"/>
              <a:t>glukoz</a:t>
            </a:r>
            <a:r>
              <a:rPr lang="tr-TR" dirty="0" smtClean="0"/>
              <a:t> tolerans testi (OGTT)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3 gün önceden bireylere günlük 150 gram karbonhidrat içeren diyet başlanır</a:t>
            </a:r>
          </a:p>
          <a:p>
            <a:r>
              <a:rPr lang="tr-TR" dirty="0" smtClean="0"/>
              <a:t>Bireylere on saat açlığı takiben, sabah, 75 gram </a:t>
            </a:r>
            <a:r>
              <a:rPr lang="tr-TR" dirty="0" err="1" smtClean="0"/>
              <a:t>glukoz</a:t>
            </a:r>
            <a:r>
              <a:rPr lang="tr-TR" dirty="0" smtClean="0"/>
              <a:t> içeren şekerli bir sıvı içirilir</a:t>
            </a:r>
          </a:p>
          <a:p>
            <a:r>
              <a:rPr lang="tr-TR" dirty="0" smtClean="0"/>
              <a:t>Sıvı almadan önce ve iki saat sonra kan </a:t>
            </a:r>
            <a:r>
              <a:rPr lang="tr-TR" dirty="0" err="1" smtClean="0"/>
              <a:t>glukoz</a:t>
            </a:r>
            <a:r>
              <a:rPr lang="tr-TR" dirty="0" smtClean="0"/>
              <a:t> değerleri ölçülür.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TARAMA TESTİ: Hızlı Plazma </a:t>
            </a:r>
            <a:r>
              <a:rPr lang="tr-TR" dirty="0" err="1" smtClean="0"/>
              <a:t>Glukoz</a:t>
            </a:r>
            <a:r>
              <a:rPr lang="tr-TR" dirty="0" smtClean="0"/>
              <a:t> Ölçümü (AKŞ)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Aç iken bir kez kan alınır</a:t>
            </a:r>
          </a:p>
          <a:p>
            <a:r>
              <a:rPr lang="tr-TR" dirty="0" smtClean="0"/>
              <a:t>Kolay, Hızlı, ve ucuzdur</a:t>
            </a:r>
          </a:p>
          <a:p>
            <a:r>
              <a:rPr lang="tr-TR" dirty="0" smtClean="0"/>
              <a:t>Tarama testi (AKŞ) belirli bir değerin üzerinde olanlara OGTT yapılır.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82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6600" b="1" dirty="0">
                <a:solidFill>
                  <a:srgbClr val="C00000"/>
                </a:solidFill>
                <a:latin typeface="Algerian" panose="04020705040A02060702" pitchFamily="82" charset="0"/>
              </a:rPr>
              <a:t>BU BELİRLİ DEĞER NE OLMALIDIR?</a:t>
            </a:r>
          </a:p>
        </p:txBody>
      </p:sp>
    </p:spTree>
    <p:extLst>
      <p:ext uri="{BB962C8B-B14F-4D97-AF65-F5344CB8AC3E}">
        <p14:creationId xmlns:p14="http://schemas.microsoft.com/office/powerpoint/2010/main" val="187354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nel\2015-08-12\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712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nel\2015-08-12\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00" y="-9331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276926" y="1184967"/>
            <a:ext cx="2736304" cy="24006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Plazma </a:t>
            </a:r>
            <a:r>
              <a:rPr lang="tr-TR" sz="3000" b="1" dirty="0" err="1" smtClean="0"/>
              <a:t>glukoz</a:t>
            </a:r>
            <a:r>
              <a:rPr lang="tr-TR" sz="3000" b="1" dirty="0" smtClean="0"/>
              <a:t> düzeyleri düşük sınır değerle tanı konan  bireyler</a:t>
            </a:r>
            <a:endParaRPr lang="tr-TR" sz="3000" b="1" dirty="0"/>
          </a:p>
        </p:txBody>
      </p:sp>
      <p:sp>
        <p:nvSpPr>
          <p:cNvPr id="3" name="Metin kutusu 2"/>
          <p:cNvSpPr txBox="1"/>
          <p:nvPr/>
        </p:nvSpPr>
        <p:spPr>
          <a:xfrm>
            <a:off x="1115616" y="4862280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95 mg/dl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32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nel\2015-08-12\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87" y="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156176" y="908720"/>
            <a:ext cx="2880320" cy="19389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Plazma </a:t>
            </a:r>
            <a:r>
              <a:rPr lang="tr-TR" sz="3000" b="1" dirty="0" err="1" smtClean="0"/>
              <a:t>glukoz</a:t>
            </a:r>
            <a:r>
              <a:rPr lang="tr-TR" sz="3000" b="1" dirty="0" smtClean="0"/>
              <a:t> düzeyleri yüksek sınır değerle tanı konan  bireyler</a:t>
            </a:r>
            <a:endParaRPr lang="tr-TR" sz="3000" b="1" dirty="0"/>
          </a:p>
        </p:txBody>
      </p:sp>
      <p:sp>
        <p:nvSpPr>
          <p:cNvPr id="2" name="Metin kutusu 1"/>
          <p:cNvSpPr txBox="1"/>
          <p:nvPr/>
        </p:nvSpPr>
        <p:spPr>
          <a:xfrm>
            <a:off x="611559" y="2006963"/>
            <a:ext cx="11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110 mg/dl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231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nel\2015-08-12\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193" y="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796136" y="1184967"/>
            <a:ext cx="3217094" cy="24006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Bir toplumda iki grubu ayıran herhangi bir çizgi yoktur ve bireyler karışmış haldedir.</a:t>
            </a:r>
            <a:endParaRPr lang="tr-TR" sz="3000" b="1" dirty="0"/>
          </a:p>
        </p:txBody>
      </p:sp>
    </p:spTree>
    <p:extLst>
      <p:ext uri="{BB962C8B-B14F-4D97-AF65-F5344CB8AC3E}">
        <p14:creationId xmlns:p14="http://schemas.microsoft.com/office/powerpoint/2010/main" val="17034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nel\2015-08-12\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985" cy="695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955891" y="1340768"/>
            <a:ext cx="3217094" cy="24006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Bir toplumda iki grubu ayıran herhangi bir çizgi yoktur ve bireyler karışmış haldedir.</a:t>
            </a:r>
            <a:endParaRPr lang="tr-TR" sz="3000" b="1" dirty="0"/>
          </a:p>
        </p:txBody>
      </p:sp>
    </p:spTree>
    <p:extLst>
      <p:ext uri="{BB962C8B-B14F-4D97-AF65-F5344CB8AC3E}">
        <p14:creationId xmlns:p14="http://schemas.microsoft.com/office/powerpoint/2010/main" val="38720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nel\2015-08-12\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054" y="-22108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796136" y="1184967"/>
            <a:ext cx="3217094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Hatta, renkler ya da işaretleme de bulunmaz.</a:t>
            </a:r>
            <a:endParaRPr lang="tr-TR" sz="3000" b="1" dirty="0"/>
          </a:p>
        </p:txBody>
      </p:sp>
    </p:spTree>
    <p:extLst>
      <p:ext uri="{BB962C8B-B14F-4D97-AF65-F5344CB8AC3E}">
        <p14:creationId xmlns:p14="http://schemas.microsoft.com/office/powerpoint/2010/main" val="36098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nel\2015-08-12\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00" y="-34200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652120" y="857343"/>
            <a:ext cx="3217094" cy="42473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000" b="1" dirty="0" smtClean="0"/>
              <a:t>Yüksek sınır değerle tanı koyan bir tarama testi kutunun alt kısmındakileri normal, üstteki 7 kişiyi ise diyabetli olarak belirleyecektir.</a:t>
            </a:r>
            <a:endParaRPr lang="tr-TR" sz="3000" b="1" dirty="0"/>
          </a:p>
        </p:txBody>
      </p:sp>
    </p:spTree>
    <p:extLst>
      <p:ext uri="{BB962C8B-B14F-4D97-AF65-F5344CB8AC3E}">
        <p14:creationId xmlns:p14="http://schemas.microsoft.com/office/powerpoint/2010/main" val="1648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6 Başlık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Metodolojik Araştırmalar</a:t>
            </a:r>
          </a:p>
        </p:txBody>
      </p:sp>
      <p:sp>
        <p:nvSpPr>
          <p:cNvPr id="3075" name="7 Metin Yer Tutucusu"/>
          <p:cNvSpPr>
            <a:spLocks noGrp="1"/>
          </p:cNvSpPr>
          <p:nvPr>
            <p:ph type="body" idx="1"/>
          </p:nvPr>
        </p:nvSpPr>
        <p:spPr>
          <a:xfrm>
            <a:off x="467544" y="1124744"/>
            <a:ext cx="4040188" cy="639762"/>
          </a:xfrm>
        </p:spPr>
        <p:txBody>
          <a:bodyPr/>
          <a:lstStyle/>
          <a:p>
            <a:r>
              <a:rPr lang="tr-TR" altLang="tr-TR" dirty="0" smtClean="0">
                <a:solidFill>
                  <a:srgbClr val="C00000"/>
                </a:solidFill>
              </a:rPr>
              <a:t>Dersin Amacı:</a:t>
            </a:r>
          </a:p>
        </p:txBody>
      </p:sp>
      <p:sp>
        <p:nvSpPr>
          <p:cNvPr id="3076" name="8 İçerik Yer Tutucusu"/>
          <p:cNvSpPr>
            <a:spLocks noGrp="1"/>
          </p:cNvSpPr>
          <p:nvPr>
            <p:ph sz="half" idx="2"/>
          </p:nvPr>
        </p:nvSpPr>
        <p:spPr>
          <a:xfrm>
            <a:off x="467544" y="1700808"/>
            <a:ext cx="4040188" cy="3951288"/>
          </a:xfrm>
        </p:spPr>
        <p:txBody>
          <a:bodyPr/>
          <a:lstStyle/>
          <a:p>
            <a:r>
              <a:rPr lang="tr-TR" altLang="tr-TR" dirty="0" smtClean="0"/>
              <a:t>Metodolojik araştırma kavramının </a:t>
            </a:r>
            <a:r>
              <a:rPr lang="tr-TR" altLang="tr-TR" dirty="0" smtClean="0"/>
              <a:t>öğrenilmesi, tanı ve tarama testlerinin incelenmesi </a:t>
            </a:r>
            <a:r>
              <a:rPr lang="tr-TR" altLang="tr-TR" dirty="0" smtClean="0"/>
              <a:t>ve uygulama becerisinin geliştirilmesi</a:t>
            </a:r>
          </a:p>
        </p:txBody>
      </p:sp>
      <p:sp>
        <p:nvSpPr>
          <p:cNvPr id="3077" name="9 Metin Yer Tutucusu"/>
          <p:cNvSpPr>
            <a:spLocks noGrp="1"/>
          </p:cNvSpPr>
          <p:nvPr>
            <p:ph type="body" sz="quarter" idx="3"/>
          </p:nvPr>
        </p:nvSpPr>
        <p:spPr>
          <a:xfrm>
            <a:off x="4716016" y="1124744"/>
            <a:ext cx="4041775" cy="639762"/>
          </a:xfrm>
        </p:spPr>
        <p:txBody>
          <a:bodyPr/>
          <a:lstStyle/>
          <a:p>
            <a:r>
              <a:rPr lang="tr-TR" altLang="tr-TR" dirty="0" smtClean="0">
                <a:solidFill>
                  <a:srgbClr val="C00000"/>
                </a:solidFill>
              </a:rPr>
              <a:t>Öğrenim Hedefleri:</a:t>
            </a:r>
          </a:p>
        </p:txBody>
      </p:sp>
      <p:sp>
        <p:nvSpPr>
          <p:cNvPr id="3078" name="10 İçerik Yer Tutucusu"/>
          <p:cNvSpPr>
            <a:spLocks noGrp="1"/>
          </p:cNvSpPr>
          <p:nvPr>
            <p:ph sz="quarter" idx="4"/>
          </p:nvPr>
        </p:nvSpPr>
        <p:spPr>
          <a:xfrm>
            <a:off x="4716016" y="1700808"/>
            <a:ext cx="4041775" cy="3951288"/>
          </a:xfrm>
        </p:spPr>
        <p:txBody>
          <a:bodyPr>
            <a:normAutofit/>
          </a:bodyPr>
          <a:lstStyle/>
          <a:p>
            <a:r>
              <a:rPr lang="tr-TR" altLang="tr-TR" sz="2000" dirty="0" err="1" smtClean="0"/>
              <a:t>Validite</a:t>
            </a:r>
            <a:r>
              <a:rPr lang="tr-TR" altLang="tr-TR" sz="2000" dirty="0" smtClean="0"/>
              <a:t> kavramı</a:t>
            </a:r>
          </a:p>
          <a:p>
            <a:r>
              <a:rPr lang="tr-TR" altLang="tr-TR" sz="2000" dirty="0" smtClean="0"/>
              <a:t>Duyarlılık ve Seçicilik kavramları ve hesaplanması</a:t>
            </a:r>
          </a:p>
          <a:p>
            <a:r>
              <a:rPr lang="tr-TR" altLang="tr-TR" sz="2000" dirty="0" smtClean="0"/>
              <a:t>Tutarlılık kavramı ve hesaplanması</a:t>
            </a:r>
          </a:p>
          <a:p>
            <a:r>
              <a:rPr lang="tr-TR" altLang="tr-TR" sz="2000" dirty="0" smtClean="0"/>
              <a:t>Gözlemciye bağlı varyasyon</a:t>
            </a:r>
          </a:p>
          <a:p>
            <a:r>
              <a:rPr lang="tr-TR" altLang="tr-TR" sz="2000" dirty="0" err="1" smtClean="0"/>
              <a:t>Random</a:t>
            </a:r>
            <a:r>
              <a:rPr lang="tr-TR" altLang="tr-TR" sz="2000" dirty="0" smtClean="0"/>
              <a:t> ve Sistematik hata kavramları</a:t>
            </a:r>
          </a:p>
          <a:p>
            <a:r>
              <a:rPr lang="tr-TR" altLang="tr-TR" sz="2000" dirty="0" smtClean="0"/>
              <a:t>Pozitif ve Negatif </a:t>
            </a:r>
            <a:r>
              <a:rPr lang="tr-TR" altLang="tr-TR" sz="2000" dirty="0" err="1" smtClean="0"/>
              <a:t>Prediktif</a:t>
            </a:r>
            <a:r>
              <a:rPr lang="tr-TR" altLang="tr-TR" sz="2000" dirty="0" smtClean="0"/>
              <a:t> </a:t>
            </a:r>
            <a:r>
              <a:rPr lang="tr-TR" altLang="tr-TR" sz="2000" dirty="0" smtClean="0"/>
              <a:t>Değerler</a:t>
            </a:r>
          </a:p>
          <a:p>
            <a:r>
              <a:rPr lang="tr-TR" altLang="tr-TR" sz="2000" dirty="0" smtClean="0"/>
              <a:t>Tanı testlerine kuşkucu yaklaşım</a:t>
            </a:r>
          </a:p>
          <a:p>
            <a:endParaRPr lang="tr-TR" altLang="tr-TR" sz="2000" dirty="0" smtClean="0"/>
          </a:p>
        </p:txBody>
      </p:sp>
      <p:sp>
        <p:nvSpPr>
          <p:cNvPr id="4" name="3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8530CEE-5E4B-4EB6-9FC8-E45144666030}" type="datetime1">
              <a:rPr lang="tr-TR"/>
              <a:pPr>
                <a:defRPr/>
              </a:pPr>
              <a:t>13.08.2015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/>
              <a:t>Metodolojik Araştırmalar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E7BB3-47DE-4149-9152-13417ABF1B78}" type="slidenum">
              <a:rPr lang="tr-TR"/>
              <a:pPr>
                <a:defRPr/>
              </a:p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09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nel\2015-08-12\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00" y="-135631"/>
            <a:ext cx="9360000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683536" y="908720"/>
            <a:ext cx="3312368" cy="526297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chemeClr val="bg1">
                    <a:lumMod val="75000"/>
                  </a:schemeClr>
                </a:solidFill>
              </a:rPr>
              <a:t>Yüksek sınır değerle tanı koyan bir tarama testi kutunun alt kısmındakileri normal, üstteki 7 kişiyi ise diyabetli olarak belirleyecektir.</a:t>
            </a:r>
          </a:p>
          <a:p>
            <a:r>
              <a:rPr lang="tr-TR" sz="2800" b="1" dirty="0" smtClean="0"/>
              <a:t>Fakat düşük sınır değer kullanılırsa 31 kişi diyabetli olarak algılanacaktır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13342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dirty="0" smtClean="0"/>
              <a:t>Hastalık öldürücü, bulaşıcı ya da erken teşhis edildiğinde tedavi edilebiliyorsa </a:t>
            </a:r>
          </a:p>
          <a:p>
            <a:r>
              <a:rPr lang="tr-TR" altLang="tr-TR" dirty="0" smtClean="0"/>
              <a:t>Yalancı pozitiflerin ileri tetkiki yük oluşturmuyor (pahalı ya da </a:t>
            </a:r>
            <a:r>
              <a:rPr lang="tr-TR" altLang="tr-TR" dirty="0" err="1" smtClean="0"/>
              <a:t>invaziv</a:t>
            </a:r>
            <a:r>
              <a:rPr lang="tr-TR" altLang="tr-TR" dirty="0" smtClean="0"/>
              <a:t> değil) ise</a:t>
            </a:r>
          </a:p>
          <a:p>
            <a:r>
              <a:rPr lang="tr-TR" altLang="tr-TR" dirty="0" smtClean="0"/>
              <a:t>Toplumda çok sık tarama yapma olanağı yok ve taramada hastaların çoğu saptanmak isteniyorsa</a:t>
            </a:r>
          </a:p>
          <a:p>
            <a:pPr marL="0" indent="0">
              <a:buNone/>
            </a:pPr>
            <a:r>
              <a:rPr lang="tr-TR" altLang="tr-TR" b="1" dirty="0" smtClean="0"/>
              <a:t>Duyarlılığı yüksek testler tercih edilir.</a:t>
            </a:r>
          </a:p>
        </p:txBody>
      </p:sp>
    </p:spTree>
    <p:extLst>
      <p:ext uri="{BB962C8B-B14F-4D97-AF65-F5344CB8AC3E}">
        <p14:creationId xmlns:p14="http://schemas.microsoft.com/office/powerpoint/2010/main" val="39789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altLang="tr-TR" dirty="0" smtClean="0"/>
              <a:t>Hastalığın tedavi olanakları sınırlı veya tedavi yok ise</a:t>
            </a:r>
          </a:p>
          <a:p>
            <a:r>
              <a:rPr lang="tr-TR" altLang="tr-TR" dirty="0" smtClean="0"/>
              <a:t>Erken tanı konmasının </a:t>
            </a:r>
            <a:r>
              <a:rPr lang="tr-TR" altLang="tr-TR" dirty="0" err="1" smtClean="0"/>
              <a:t>prognoza</a:t>
            </a:r>
            <a:r>
              <a:rPr lang="tr-TR" altLang="tr-TR" dirty="0" smtClean="0"/>
              <a:t> etkisi yok ise</a:t>
            </a:r>
          </a:p>
          <a:p>
            <a:r>
              <a:rPr lang="tr-TR" altLang="tr-TR" dirty="0" smtClean="0"/>
              <a:t>Yalancı pozitiflerin ileri tetkikleri önemli bir yük oluşturuyor (pahalı ve </a:t>
            </a:r>
            <a:r>
              <a:rPr lang="tr-TR" altLang="tr-TR" dirty="0" err="1" smtClean="0"/>
              <a:t>invaziv</a:t>
            </a:r>
            <a:r>
              <a:rPr lang="tr-TR" altLang="tr-TR" dirty="0" smtClean="0"/>
              <a:t>) ise</a:t>
            </a:r>
          </a:p>
          <a:p>
            <a:r>
              <a:rPr lang="tr-TR" altLang="tr-TR" dirty="0" smtClean="0"/>
              <a:t>Yalancı pozitiflik sosyal bir sorun yaratıyor ise (CYBH, AIDS </a:t>
            </a:r>
            <a:r>
              <a:rPr lang="tr-TR" altLang="tr-TR" dirty="0" err="1" smtClean="0"/>
              <a:t>vb</a:t>
            </a:r>
            <a:r>
              <a:rPr lang="tr-TR" altLang="tr-TR" dirty="0" smtClean="0"/>
              <a:t>)</a:t>
            </a:r>
          </a:p>
          <a:p>
            <a:r>
              <a:rPr lang="tr-TR" altLang="tr-TR" dirty="0" smtClean="0"/>
              <a:t>Sık tarama yapılabiliyor ise</a:t>
            </a:r>
          </a:p>
          <a:p>
            <a:pPr marL="0" indent="0">
              <a:buNone/>
            </a:pPr>
            <a:r>
              <a:rPr lang="tr-TR" altLang="tr-TR" b="1" dirty="0" smtClean="0"/>
              <a:t>Seçiciliği yüksek testler tercih edilir.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021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Geçerlilikle ilgili olarak ayrıca </a:t>
            </a:r>
            <a:r>
              <a:rPr lang="tr-TR" dirty="0" err="1" smtClean="0"/>
              <a:t>prediktif</a:t>
            </a:r>
            <a:r>
              <a:rPr lang="tr-TR" dirty="0" smtClean="0"/>
              <a:t> değerler de hesaplanır.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+</a:t>
            </a:r>
            <a:r>
              <a:rPr lang="tr-TR" dirty="0" err="1" smtClean="0"/>
              <a:t>Prediktif</a:t>
            </a:r>
            <a:r>
              <a:rPr lang="tr-TR" dirty="0" smtClean="0"/>
              <a:t> değer: Yeni testin </a:t>
            </a:r>
            <a:r>
              <a:rPr lang="tr-TR" dirty="0" smtClean="0">
                <a:solidFill>
                  <a:srgbClr val="FF0000"/>
                </a:solidFill>
              </a:rPr>
              <a:t>+</a:t>
            </a:r>
            <a:r>
              <a:rPr lang="tr-TR" dirty="0" smtClean="0"/>
              <a:t> sonuç verdiği hastalardan ne kadarı gerçekten </a:t>
            </a:r>
            <a:r>
              <a:rPr lang="tr-TR" dirty="0" smtClean="0">
                <a:solidFill>
                  <a:srgbClr val="FF0000"/>
                </a:solidFill>
              </a:rPr>
              <a:t>+</a:t>
            </a:r>
          </a:p>
          <a:p>
            <a:r>
              <a:rPr lang="tr-TR" dirty="0" smtClean="0"/>
              <a:t>- </a:t>
            </a:r>
            <a:r>
              <a:rPr lang="tr-TR" dirty="0" err="1" smtClean="0"/>
              <a:t>Prediktif</a:t>
            </a:r>
            <a:r>
              <a:rPr lang="tr-TR" dirty="0" smtClean="0"/>
              <a:t> değer: Yeni testin </a:t>
            </a:r>
            <a:r>
              <a:rPr lang="tr-TR" dirty="0" smtClean="0">
                <a:solidFill>
                  <a:srgbClr val="FF0000"/>
                </a:solidFill>
              </a:rPr>
              <a:t>-</a:t>
            </a:r>
            <a:r>
              <a:rPr lang="tr-TR" dirty="0" smtClean="0"/>
              <a:t> sonuç verdiği hastalardan ne kadarı gerçekten </a:t>
            </a:r>
            <a:r>
              <a:rPr lang="tr-TR" dirty="0" smtClean="0">
                <a:solidFill>
                  <a:srgbClr val="FF0000"/>
                </a:solidFill>
              </a:rPr>
              <a:t>-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 smtClean="0">
                <a:solidFill>
                  <a:srgbClr val="C00000"/>
                </a:solidFill>
              </a:rPr>
              <a:t>Prediktif</a:t>
            </a:r>
            <a:r>
              <a:rPr lang="tr-TR" altLang="tr-TR" dirty="0" smtClean="0">
                <a:solidFill>
                  <a:srgbClr val="C00000"/>
                </a:solidFill>
              </a:rPr>
              <a:t> Değerler</a:t>
            </a:r>
          </a:p>
        </p:txBody>
      </p:sp>
      <p:sp>
        <p:nvSpPr>
          <p:cNvPr id="17411" name="13 Metin Yer Tutucusu"/>
          <p:cNvSpPr>
            <a:spLocks noGrp="1"/>
          </p:cNvSpPr>
          <p:nvPr>
            <p:ph type="body" idx="1"/>
          </p:nvPr>
        </p:nvSpPr>
        <p:spPr>
          <a:xfrm>
            <a:off x="395288" y="1268413"/>
            <a:ext cx="4040187" cy="639762"/>
          </a:xfrm>
        </p:spPr>
        <p:txBody>
          <a:bodyPr/>
          <a:lstStyle/>
          <a:p>
            <a:r>
              <a:rPr lang="tr-TR" altLang="tr-TR" dirty="0" err="1" smtClean="0"/>
              <a:t>Prediktif</a:t>
            </a:r>
            <a:r>
              <a:rPr lang="tr-TR" altLang="tr-TR" dirty="0" smtClean="0"/>
              <a:t> Değer hesaplanması</a:t>
            </a:r>
          </a:p>
        </p:txBody>
      </p:sp>
      <p:graphicFrame>
        <p:nvGraphicFramePr>
          <p:cNvPr id="18" name="17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395536" y="1908522"/>
          <a:ext cx="4040190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4400"/>
                <a:gridCol w="792088"/>
                <a:gridCol w="936104"/>
                <a:gridCol w="936104"/>
                <a:gridCol w="861494"/>
              </a:tblGrid>
              <a:tr h="370840">
                <a:tc rowSpan="2" gridSpan="2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Referans test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tr-TR" sz="1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Hasta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Sağlam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Yeni test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Hasta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(a)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(b)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a+b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400" b="1" dirty="0" smtClean="0">
                          <a:solidFill>
                            <a:srgbClr val="007E39"/>
                          </a:solidFill>
                        </a:rPr>
                        <a:t>Sağlam</a:t>
                      </a:r>
                      <a:endParaRPr lang="tr-TR" sz="14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(c)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(d)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c+d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a+c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b+d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a+b+c+d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13" name="16 İçerik Yer Tutucusu"/>
          <p:cNvSpPr>
            <a:spLocks noGrp="1"/>
          </p:cNvSpPr>
          <p:nvPr>
            <p:ph sz="quarter" idx="4"/>
          </p:nvPr>
        </p:nvSpPr>
        <p:spPr>
          <a:xfrm>
            <a:off x="477838" y="4098925"/>
            <a:ext cx="3960812" cy="2138363"/>
          </a:xfrm>
        </p:spPr>
        <p:txBody>
          <a:bodyPr/>
          <a:lstStyle/>
          <a:p>
            <a:r>
              <a:rPr lang="tr-TR" altLang="tr-TR" smtClean="0">
                <a:solidFill>
                  <a:srgbClr val="7030A0"/>
                </a:solidFill>
              </a:rPr>
              <a:t>Pozitif Pred.Değer:</a:t>
            </a:r>
          </a:p>
          <a:p>
            <a:pPr lvl="1"/>
            <a:r>
              <a:rPr lang="tr-TR" altLang="tr-TR" smtClean="0"/>
              <a:t>Test pozitiflerin gerçekte yüzde kaç olasılıkla hasta olduğunu gösterir</a:t>
            </a:r>
          </a:p>
          <a:p>
            <a:pPr lvl="2"/>
            <a:r>
              <a:rPr lang="tr-TR" altLang="tr-TR" smtClean="0"/>
              <a:t>“Hastalık” tanısına katkı yeteneği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031846-13B9-45FA-912B-1B6C274519F7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Metodolojik Araştırmalar</a:t>
            </a:r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09081-6B16-441A-935D-32FBA18F8835}" type="slidenum">
              <a:rPr lang="tr-TR" smtClean="0"/>
              <a:pPr>
                <a:defRPr/>
              </a:pPr>
              <a:t>24</a:t>
            </a:fld>
            <a:endParaRPr lang="tr-TR"/>
          </a:p>
        </p:txBody>
      </p:sp>
      <p:cxnSp>
        <p:nvCxnSpPr>
          <p:cNvPr id="20" name="19 Düz Ok Bağlayıcısı"/>
          <p:cNvCxnSpPr/>
          <p:nvPr/>
        </p:nvCxnSpPr>
        <p:spPr>
          <a:xfrm rot="5400000" flipH="1" flipV="1">
            <a:off x="4464050" y="2312988"/>
            <a:ext cx="504825" cy="4318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Ok Bağlayıcısı"/>
          <p:cNvCxnSpPr/>
          <p:nvPr/>
        </p:nvCxnSpPr>
        <p:spPr>
          <a:xfrm>
            <a:off x="4572000" y="3213100"/>
            <a:ext cx="2016125" cy="71438"/>
          </a:xfrm>
          <a:prstGeom prst="straightConnector1">
            <a:avLst/>
          </a:prstGeom>
          <a:ln w="38100">
            <a:solidFill>
              <a:srgbClr val="007E3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Dikdörtgen"/>
          <p:cNvSpPr/>
          <p:nvPr/>
        </p:nvSpPr>
        <p:spPr>
          <a:xfrm>
            <a:off x="4870450" y="1341438"/>
            <a:ext cx="2087563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rgbClr val="7030A0"/>
                </a:solidFill>
              </a:rPr>
              <a:t>Hastalık tanısına katkı yeteneği</a:t>
            </a:r>
          </a:p>
          <a:p>
            <a:pPr algn="ctr">
              <a:defRPr/>
            </a:pPr>
            <a:r>
              <a:rPr lang="tr-TR" sz="3600" b="1" dirty="0">
                <a:solidFill>
                  <a:srgbClr val="7030A0"/>
                </a:solidFill>
              </a:rPr>
              <a:t>(a / a+b)</a:t>
            </a:r>
          </a:p>
        </p:txBody>
      </p:sp>
      <p:sp>
        <p:nvSpPr>
          <p:cNvPr id="25" name="24 Dikdörtgen"/>
          <p:cNvSpPr/>
          <p:nvPr/>
        </p:nvSpPr>
        <p:spPr>
          <a:xfrm>
            <a:off x="6813550" y="2420938"/>
            <a:ext cx="2089150" cy="115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rgbClr val="007E39"/>
                </a:solidFill>
              </a:rPr>
              <a:t>Sağlam kararına katkı yeteneği</a:t>
            </a:r>
          </a:p>
          <a:p>
            <a:pPr algn="ctr">
              <a:defRPr/>
            </a:pPr>
            <a:r>
              <a:rPr lang="tr-TR" sz="3600" b="1" dirty="0">
                <a:solidFill>
                  <a:srgbClr val="007E39"/>
                </a:solidFill>
              </a:rPr>
              <a:t>(d / c+d)</a:t>
            </a:r>
          </a:p>
        </p:txBody>
      </p:sp>
      <p:sp>
        <p:nvSpPr>
          <p:cNvPr id="13" name="16 İçerik Yer Tutucusu"/>
          <p:cNvSpPr txBox="1">
            <a:spLocks/>
          </p:cNvSpPr>
          <p:nvPr/>
        </p:nvSpPr>
        <p:spPr bwMode="auto">
          <a:xfrm>
            <a:off x="4799013" y="4098925"/>
            <a:ext cx="395922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r-TR" sz="2400" kern="0" dirty="0">
                <a:solidFill>
                  <a:srgbClr val="007E39"/>
                </a:solidFill>
                <a:latin typeface="+mn-lt"/>
              </a:rPr>
              <a:t>Negatif </a:t>
            </a:r>
            <a:r>
              <a:rPr lang="tr-TR" sz="2400" kern="0" dirty="0" err="1">
                <a:solidFill>
                  <a:srgbClr val="007E39"/>
                </a:solidFill>
                <a:latin typeface="+mn-lt"/>
              </a:rPr>
              <a:t>Pred</a:t>
            </a:r>
            <a:r>
              <a:rPr lang="tr-TR" sz="2400" kern="0" dirty="0">
                <a:solidFill>
                  <a:srgbClr val="007E39"/>
                </a:solidFill>
                <a:latin typeface="+mn-lt"/>
              </a:rPr>
              <a:t>.Değer: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tr-TR" sz="2000" kern="0" dirty="0">
                <a:latin typeface="+mn-lt"/>
              </a:rPr>
              <a:t>Test negatiflerin gerçekte yüzde kaç olasılıkla sağlam olduğunu gösterir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tr-TR" kern="0" dirty="0">
                <a:latin typeface="+mn-lt"/>
              </a:rPr>
              <a:t>“Sağlam” kararına katkı yeteneği</a:t>
            </a:r>
          </a:p>
        </p:txBody>
      </p:sp>
    </p:spTree>
    <p:extLst>
      <p:ext uri="{BB962C8B-B14F-4D97-AF65-F5344CB8AC3E}">
        <p14:creationId xmlns:p14="http://schemas.microsoft.com/office/powerpoint/2010/main" val="161703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9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/>
              <a:t>Metodolojik Araştırmalar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FAD393-ABCC-4B00-A3D0-D86FCA23DAA9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CA961-6F05-4CDD-8E4D-A206D122506D}" type="slidenum">
              <a:rPr lang="tr-TR" smtClean="0"/>
              <a:pPr>
                <a:defRPr/>
              </a:pPr>
              <a:t>25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2843213" y="1412875"/>
            <a:ext cx="3097212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</a:rPr>
              <a:t>Gözlemin / Ölçümün Niteliği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1187450" y="2708920"/>
            <a:ext cx="2592388" cy="648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</a:rPr>
              <a:t>Geçerlilik(</a:t>
            </a:r>
            <a:r>
              <a:rPr lang="tr-TR" b="1" dirty="0" err="1" smtClean="0">
                <a:solidFill>
                  <a:schemeClr val="tx1"/>
                </a:solidFill>
              </a:rPr>
              <a:t>Validity</a:t>
            </a:r>
            <a:r>
              <a:rPr lang="tr-TR" b="1" dirty="0" smtClean="0">
                <a:solidFill>
                  <a:schemeClr val="tx1"/>
                </a:solidFill>
              </a:rPr>
              <a:t>)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5148262" y="2708920"/>
            <a:ext cx="2664097" cy="658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</a:rPr>
              <a:t>Güvenilirlik, tutarlılık (</a:t>
            </a:r>
            <a:r>
              <a:rPr lang="tr-TR" b="1" dirty="0" err="1" smtClean="0">
                <a:solidFill>
                  <a:schemeClr val="tx1"/>
                </a:solidFill>
              </a:rPr>
              <a:t>Reliability</a:t>
            </a:r>
            <a:r>
              <a:rPr lang="tr-TR" b="1" dirty="0" smtClean="0">
                <a:solidFill>
                  <a:schemeClr val="tx1"/>
                </a:solidFill>
              </a:rPr>
              <a:t>, </a:t>
            </a:r>
            <a:r>
              <a:rPr lang="tr-TR" b="1" dirty="0" err="1" smtClean="0">
                <a:solidFill>
                  <a:schemeClr val="tx1"/>
                </a:solidFill>
              </a:rPr>
              <a:t>consistency</a:t>
            </a:r>
            <a:r>
              <a:rPr lang="tr-TR" b="1" dirty="0" smtClean="0">
                <a:solidFill>
                  <a:schemeClr val="tx1"/>
                </a:solidFill>
              </a:rPr>
              <a:t>)</a:t>
            </a:r>
            <a:endParaRPr lang="tr-TR" b="1" dirty="0">
              <a:solidFill>
                <a:schemeClr val="tx1"/>
              </a:solidFill>
            </a:endParaRPr>
          </a:p>
        </p:txBody>
      </p:sp>
      <p:cxnSp>
        <p:nvCxnSpPr>
          <p:cNvPr id="23" name="22 Düz Bağlayıcı"/>
          <p:cNvCxnSpPr/>
          <p:nvPr/>
        </p:nvCxnSpPr>
        <p:spPr>
          <a:xfrm flipH="1">
            <a:off x="3368383" y="2349500"/>
            <a:ext cx="482892" cy="3594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Bağlayıcı"/>
          <p:cNvCxnSpPr/>
          <p:nvPr/>
        </p:nvCxnSpPr>
        <p:spPr>
          <a:xfrm>
            <a:off x="4932363" y="2349500"/>
            <a:ext cx="576262" cy="3594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34 Grup"/>
          <p:cNvGrpSpPr>
            <a:grpSpLocks/>
          </p:cNvGrpSpPr>
          <p:nvPr/>
        </p:nvGrpSpPr>
        <p:grpSpPr bwMode="auto">
          <a:xfrm>
            <a:off x="415634" y="3357563"/>
            <a:ext cx="3744912" cy="1150937"/>
            <a:chOff x="395288" y="3357563"/>
            <a:chExt cx="3744912" cy="1150937"/>
          </a:xfrm>
        </p:grpSpPr>
        <p:sp>
          <p:nvSpPr>
            <p:cNvPr id="14" name="13 Dikdörtgen"/>
            <p:cNvSpPr/>
            <p:nvPr/>
          </p:nvSpPr>
          <p:spPr>
            <a:xfrm>
              <a:off x="395288" y="4005263"/>
              <a:ext cx="1584325" cy="503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chemeClr val="tx1"/>
                  </a:solidFill>
                </a:rPr>
                <a:t>Duyarlılık (</a:t>
              </a:r>
              <a:r>
                <a:rPr lang="tr-TR" b="1" dirty="0" err="1" smtClean="0">
                  <a:solidFill>
                    <a:schemeClr val="tx1"/>
                  </a:solidFill>
                </a:rPr>
                <a:t>Sensitivity</a:t>
              </a:r>
              <a:r>
                <a:rPr lang="tr-TR" b="1" dirty="0" smtClean="0">
                  <a:solidFill>
                    <a:schemeClr val="tx1"/>
                  </a:solidFill>
                </a:rPr>
                <a:t>)</a:t>
              </a:r>
              <a:endParaRPr lang="tr-TR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14 Dikdörtgen"/>
            <p:cNvSpPr/>
            <p:nvPr/>
          </p:nvSpPr>
          <p:spPr>
            <a:xfrm>
              <a:off x="2555875" y="4005263"/>
              <a:ext cx="1584325" cy="503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chemeClr val="tx1"/>
                  </a:solidFill>
                </a:rPr>
                <a:t>Seçicilik (</a:t>
              </a:r>
              <a:r>
                <a:rPr lang="tr-TR" b="1" dirty="0" err="1" smtClean="0">
                  <a:solidFill>
                    <a:schemeClr val="tx1"/>
                  </a:solidFill>
                </a:rPr>
                <a:t>Specifity</a:t>
              </a:r>
              <a:r>
                <a:rPr lang="tr-TR" b="1" dirty="0" smtClean="0">
                  <a:solidFill>
                    <a:schemeClr val="tx1"/>
                  </a:solidFill>
                </a:rPr>
                <a:t>)</a:t>
              </a:r>
              <a:endParaRPr lang="tr-TR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25 Düz Bağlayıcı"/>
            <p:cNvCxnSpPr/>
            <p:nvPr/>
          </p:nvCxnSpPr>
          <p:spPr>
            <a:xfrm rot="10800000" flipV="1">
              <a:off x="1476375" y="3357563"/>
              <a:ext cx="719138" cy="64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Düz Bağlayıcı"/>
            <p:cNvCxnSpPr>
              <a:stCxn id="12" idx="2"/>
            </p:cNvCxnSpPr>
            <p:nvPr/>
          </p:nvCxnSpPr>
          <p:spPr>
            <a:xfrm>
              <a:off x="2483644" y="3357563"/>
              <a:ext cx="648494" cy="64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33 Grup"/>
          <p:cNvGrpSpPr>
            <a:grpSpLocks/>
          </p:cNvGrpSpPr>
          <p:nvPr/>
        </p:nvGrpSpPr>
        <p:grpSpPr bwMode="auto">
          <a:xfrm>
            <a:off x="4716463" y="3357563"/>
            <a:ext cx="4176712" cy="2592387"/>
            <a:chOff x="4716463" y="3357563"/>
            <a:chExt cx="4176712" cy="2592387"/>
          </a:xfrm>
        </p:grpSpPr>
        <p:sp>
          <p:nvSpPr>
            <p:cNvPr id="16" name="15 Dikdörtgen"/>
            <p:cNvSpPr/>
            <p:nvPr/>
          </p:nvSpPr>
          <p:spPr>
            <a:xfrm>
              <a:off x="4716463" y="38608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>
                  <a:solidFill>
                    <a:schemeClr val="tx1"/>
                  </a:solidFill>
                </a:rPr>
                <a:t>Gözlemci</a:t>
              </a:r>
            </a:p>
          </p:txBody>
        </p:sp>
        <p:sp>
          <p:nvSpPr>
            <p:cNvPr id="17" name="16 Dikdörtgen"/>
            <p:cNvSpPr/>
            <p:nvPr/>
          </p:nvSpPr>
          <p:spPr>
            <a:xfrm>
              <a:off x="6875463" y="38608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>
                  <a:solidFill>
                    <a:schemeClr val="tx1"/>
                  </a:solidFill>
                </a:rPr>
                <a:t>Biyolojik</a:t>
              </a:r>
            </a:p>
          </p:txBody>
        </p:sp>
        <p:sp>
          <p:nvSpPr>
            <p:cNvPr id="18" name="17 Dikdörtgen"/>
            <p:cNvSpPr/>
            <p:nvPr/>
          </p:nvSpPr>
          <p:spPr>
            <a:xfrm>
              <a:off x="5148263" y="47244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Gözlemci içi</a:t>
              </a:r>
            </a:p>
          </p:txBody>
        </p:sp>
        <p:sp>
          <p:nvSpPr>
            <p:cNvPr id="19" name="18 Dikdörtgen"/>
            <p:cNvSpPr/>
            <p:nvPr/>
          </p:nvSpPr>
          <p:spPr>
            <a:xfrm>
              <a:off x="5148263" y="5445125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Gözlemciler arası</a:t>
              </a:r>
            </a:p>
          </p:txBody>
        </p:sp>
        <p:sp>
          <p:nvSpPr>
            <p:cNvPr id="20" name="19 Dikdörtgen"/>
            <p:cNvSpPr/>
            <p:nvPr/>
          </p:nvSpPr>
          <p:spPr>
            <a:xfrm>
              <a:off x="7308850" y="47244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 err="1">
                  <a:solidFill>
                    <a:schemeClr val="tx1"/>
                  </a:solidFill>
                </a:rPr>
                <a:t>Random</a:t>
              </a:r>
              <a:endParaRPr lang="tr-T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20 Dikdörtgen"/>
            <p:cNvSpPr/>
            <p:nvPr/>
          </p:nvSpPr>
          <p:spPr>
            <a:xfrm>
              <a:off x="7308850" y="5445125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Sistematik</a:t>
              </a:r>
            </a:p>
          </p:txBody>
        </p:sp>
        <p:cxnSp>
          <p:nvCxnSpPr>
            <p:cNvPr id="28" name="27 Düz Bağlayıcı"/>
            <p:cNvCxnSpPr/>
            <p:nvPr/>
          </p:nvCxnSpPr>
          <p:spPr>
            <a:xfrm rot="5400000">
              <a:off x="5616575" y="3392488"/>
              <a:ext cx="503237" cy="4333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Düz Bağlayıcı"/>
            <p:cNvCxnSpPr/>
            <p:nvPr/>
          </p:nvCxnSpPr>
          <p:spPr>
            <a:xfrm>
              <a:off x="6804025" y="3357563"/>
              <a:ext cx="647700" cy="503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Düz Bağlayıcı"/>
            <p:cNvCxnSpPr/>
            <p:nvPr/>
          </p:nvCxnSpPr>
          <p:spPr>
            <a:xfrm rot="5400000">
              <a:off x="4211638" y="501332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Düz Bağlayıcı"/>
            <p:cNvCxnSpPr/>
            <p:nvPr/>
          </p:nvCxnSpPr>
          <p:spPr>
            <a:xfrm rot="5400000">
              <a:off x="6372225" y="501332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Düz Bağlayıcı"/>
            <p:cNvCxnSpPr/>
            <p:nvPr/>
          </p:nvCxnSpPr>
          <p:spPr>
            <a:xfrm>
              <a:off x="4859338" y="5013325"/>
              <a:ext cx="288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Düz Bağlayıcı"/>
            <p:cNvCxnSpPr/>
            <p:nvPr/>
          </p:nvCxnSpPr>
          <p:spPr>
            <a:xfrm>
              <a:off x="4859338" y="5661025"/>
              <a:ext cx="288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Düz Bağlayıcı 5"/>
          <p:cNvCxnSpPr/>
          <p:nvPr/>
        </p:nvCxnSpPr>
        <p:spPr>
          <a:xfrm>
            <a:off x="7019926" y="5661025"/>
            <a:ext cx="2889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Düz Bağlayıcı 41"/>
          <p:cNvCxnSpPr/>
          <p:nvPr/>
        </p:nvCxnSpPr>
        <p:spPr>
          <a:xfrm>
            <a:off x="7019926" y="5013325"/>
            <a:ext cx="2889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8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Güvenilirlik / Tutarlılık</a:t>
            </a:r>
          </a:p>
        </p:txBody>
      </p:sp>
      <p:sp>
        <p:nvSpPr>
          <p:cNvPr id="11267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Tanım:</a:t>
            </a:r>
          </a:p>
        </p:txBody>
      </p:sp>
      <p:sp>
        <p:nvSpPr>
          <p:cNvPr id="11268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altLang="tr-TR" smtClean="0"/>
              <a:t>Yapılan ölçümlerin;</a:t>
            </a:r>
          </a:p>
          <a:p>
            <a:pPr lvl="1"/>
            <a:r>
              <a:rPr lang="tr-TR" altLang="tr-TR" smtClean="0"/>
              <a:t>aynı kişiler üzerinde, </a:t>
            </a:r>
          </a:p>
          <a:p>
            <a:pPr lvl="1"/>
            <a:r>
              <a:rPr lang="tr-TR" altLang="tr-TR" smtClean="0"/>
              <a:t>aynı koşullarda, </a:t>
            </a:r>
          </a:p>
          <a:p>
            <a:pPr lvl="1"/>
            <a:r>
              <a:rPr lang="tr-TR" altLang="tr-TR" smtClean="0"/>
              <a:t>aynı gözlemciler tarafından</a:t>
            </a:r>
          </a:p>
          <a:p>
            <a:r>
              <a:rPr lang="tr-TR" altLang="tr-TR" smtClean="0"/>
              <a:t>tekrarlandığında aynı sonuçları elde etme derecesini ifade eder</a:t>
            </a:r>
          </a:p>
        </p:txBody>
      </p:sp>
      <p:sp>
        <p:nvSpPr>
          <p:cNvPr id="11269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430338"/>
            <a:ext cx="4041775" cy="639762"/>
          </a:xfrm>
        </p:spPr>
        <p:txBody>
          <a:bodyPr/>
          <a:lstStyle/>
          <a:p>
            <a:r>
              <a:rPr lang="tr-TR" altLang="tr-TR" dirty="0" smtClean="0"/>
              <a:t>Kullanılan terimler:</a:t>
            </a:r>
          </a:p>
        </p:txBody>
      </p:sp>
      <p:sp>
        <p:nvSpPr>
          <p:cNvPr id="11270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070100"/>
            <a:ext cx="4041775" cy="3951288"/>
          </a:xfrm>
        </p:spPr>
        <p:txBody>
          <a:bodyPr>
            <a:normAutofit lnSpcReduction="10000"/>
          </a:bodyPr>
          <a:lstStyle/>
          <a:p>
            <a:r>
              <a:rPr lang="tr-TR" altLang="tr-TR" smtClean="0"/>
              <a:t>Güvenilirlik</a:t>
            </a:r>
          </a:p>
          <a:p>
            <a:pPr lvl="1"/>
            <a:r>
              <a:rPr lang="tr-TR" altLang="tr-TR" smtClean="0"/>
              <a:t>reliability</a:t>
            </a:r>
          </a:p>
          <a:p>
            <a:r>
              <a:rPr lang="tr-TR" altLang="tr-TR" smtClean="0"/>
              <a:t>Tekrar edilebilirlik</a:t>
            </a:r>
          </a:p>
          <a:p>
            <a:pPr lvl="1"/>
            <a:r>
              <a:rPr lang="tr-TR" altLang="tr-TR" smtClean="0"/>
              <a:t>repeatability</a:t>
            </a:r>
          </a:p>
          <a:p>
            <a:r>
              <a:rPr lang="tr-TR" altLang="tr-TR" smtClean="0"/>
              <a:t>Uyum</a:t>
            </a:r>
          </a:p>
          <a:p>
            <a:pPr lvl="1"/>
            <a:r>
              <a:rPr lang="tr-TR" altLang="tr-TR" smtClean="0"/>
              <a:t>agreement</a:t>
            </a:r>
          </a:p>
          <a:p>
            <a:r>
              <a:rPr lang="tr-TR" altLang="tr-TR" smtClean="0"/>
              <a:t>Tutarlılık</a:t>
            </a:r>
          </a:p>
          <a:p>
            <a:pPr lvl="1"/>
            <a:r>
              <a:rPr lang="tr-TR" altLang="tr-TR" smtClean="0"/>
              <a:t>consistency</a:t>
            </a:r>
          </a:p>
          <a:p>
            <a:r>
              <a:rPr lang="tr-TR" altLang="tr-TR" smtClean="0"/>
              <a:t>Yeniden elde edilebilirlik</a:t>
            </a:r>
          </a:p>
          <a:p>
            <a:pPr lvl="1"/>
            <a:r>
              <a:rPr lang="tr-TR" altLang="tr-TR" smtClean="0"/>
              <a:t>reproducibility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CBFF97-69B6-45FA-8716-DEC3CDAD4BD4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Metodolojik Araştırmalar</a:t>
            </a:r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058DF-F9D8-4134-86A0-1DEC2A5C6944}" type="slidenum">
              <a:rPr lang="tr-TR" smtClean="0"/>
              <a:pPr>
                <a:defRPr/>
              </a:pPr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69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Güvenilirlik / Tutarlılık</a:t>
            </a:r>
          </a:p>
        </p:txBody>
      </p:sp>
      <p:sp>
        <p:nvSpPr>
          <p:cNvPr id="12291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Örnek: Farklı gözlemciler</a:t>
            </a:r>
          </a:p>
        </p:txBody>
      </p:sp>
      <p:graphicFrame>
        <p:nvGraphicFramePr>
          <p:cNvPr id="10" name="9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92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</a:tblGrid>
              <a:tr h="370840">
                <a:tc rowSpan="2" gridSpan="2"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Patolojik</a:t>
                      </a:r>
                    </a:p>
                    <a:p>
                      <a:r>
                        <a:rPr lang="tr-TR" b="0" dirty="0" err="1" smtClean="0">
                          <a:solidFill>
                            <a:schemeClr val="tx1"/>
                          </a:solidFill>
                        </a:rPr>
                        <a:t>gradeler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2. GÖZLEMCİ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tr-T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1. GÖZLEMCİ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150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293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altLang="tr-TR" smtClean="0">
                <a:solidFill>
                  <a:srgbClr val="FF0000"/>
                </a:solidFill>
              </a:rPr>
              <a:t>Gözlemciler arası tutarlılık</a:t>
            </a:r>
          </a:p>
        </p:txBody>
      </p:sp>
      <p:sp>
        <p:nvSpPr>
          <p:cNvPr id="12294" name="5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tr-TR" altLang="tr-TR" dirty="0" smtClean="0"/>
          </a:p>
          <a:p>
            <a:pPr lvl="1"/>
            <a:r>
              <a:rPr lang="tr-TR" altLang="tr-TR" dirty="0" smtClean="0"/>
              <a:t>Farklı gözlemcilerin verdiği kararların güvenilirliğini ölçer</a:t>
            </a:r>
          </a:p>
          <a:p>
            <a:pPr lvl="1"/>
            <a:r>
              <a:rPr lang="tr-TR" altLang="tr-TR" dirty="0" smtClean="0"/>
              <a:t>Gözlemciler olguların yüzde kaçının sonucu hakkında hemfikirdir?</a:t>
            </a:r>
          </a:p>
          <a:p>
            <a:pPr lvl="2"/>
            <a:r>
              <a:rPr lang="tr-TR" altLang="tr-TR" dirty="0" smtClean="0"/>
              <a:t>Oran yüksekse “tanı yöntemi güvenilir” demektir</a:t>
            </a:r>
          </a:p>
          <a:p>
            <a:pPr lvl="2"/>
            <a:r>
              <a:rPr lang="tr-TR" altLang="tr-TR" dirty="0" smtClean="0"/>
              <a:t>Oran düşükse “kullanılan tanı yöntemi güvenilir değil”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CBFF97-69B6-45FA-8716-DEC3CDAD4BD4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54FB2-4A69-4718-8F83-25F58140A15D}" type="slidenum">
              <a:rPr lang="tr-TR" smtClean="0"/>
              <a:pPr>
                <a:defRPr/>
              </a:pPr>
              <a:t>27</a:t>
            </a:fld>
            <a:endParaRPr lang="tr-TR"/>
          </a:p>
        </p:txBody>
      </p:sp>
      <p:sp>
        <p:nvSpPr>
          <p:cNvPr id="11" name="10 Yuvarlatılmış Dikdörtgen"/>
          <p:cNvSpPr/>
          <p:nvPr/>
        </p:nvSpPr>
        <p:spPr>
          <a:xfrm rot="2146039">
            <a:off x="1208088" y="3681413"/>
            <a:ext cx="3055937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13" name="12 Düz Bağlayıcı"/>
          <p:cNvCxnSpPr/>
          <p:nvPr/>
        </p:nvCxnSpPr>
        <p:spPr>
          <a:xfrm>
            <a:off x="1619250" y="5805488"/>
            <a:ext cx="20891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Metin kutusu"/>
          <p:cNvSpPr txBox="1"/>
          <p:nvPr/>
        </p:nvSpPr>
        <p:spPr>
          <a:xfrm>
            <a:off x="179388" y="5589588"/>
            <a:ext cx="14398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tr-TR" b="1" dirty="0">
                <a:latin typeface="+mn-lt"/>
              </a:rPr>
              <a:t>Tutarlılık =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619250" y="5435600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+mn-lt"/>
              </a:rPr>
              <a:t>20+30+25+35+10</a:t>
            </a:r>
          </a:p>
        </p:txBody>
      </p:sp>
      <p:sp>
        <p:nvSpPr>
          <p:cNvPr id="16" name="15 Metin kutusu"/>
          <p:cNvSpPr txBox="1"/>
          <p:nvPr/>
        </p:nvSpPr>
        <p:spPr>
          <a:xfrm>
            <a:off x="1619250" y="5805488"/>
            <a:ext cx="2089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7030A0"/>
                </a:solidFill>
                <a:latin typeface="+mn-lt"/>
              </a:rPr>
              <a:t>150</a:t>
            </a:r>
          </a:p>
        </p:txBody>
      </p:sp>
      <p:sp>
        <p:nvSpPr>
          <p:cNvPr id="20" name="19 Metin kutusu"/>
          <p:cNvSpPr txBox="1"/>
          <p:nvPr/>
        </p:nvSpPr>
        <p:spPr>
          <a:xfrm>
            <a:off x="3708400" y="5589588"/>
            <a:ext cx="935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latin typeface="+mn-lt"/>
              </a:rPr>
              <a:t>= %80</a:t>
            </a:r>
          </a:p>
        </p:txBody>
      </p:sp>
    </p:spTree>
    <p:extLst>
      <p:ext uri="{BB962C8B-B14F-4D97-AF65-F5344CB8AC3E}">
        <p14:creationId xmlns:p14="http://schemas.microsoft.com/office/powerpoint/2010/main" val="40897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Güvenilirlik / Tutarlılık</a:t>
            </a:r>
          </a:p>
        </p:txBody>
      </p:sp>
      <p:sp>
        <p:nvSpPr>
          <p:cNvPr id="13315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Örnek: Aynı gözlemcinin ..</a:t>
            </a:r>
          </a:p>
        </p:txBody>
      </p:sp>
      <p:graphicFrame>
        <p:nvGraphicFramePr>
          <p:cNvPr id="10" name="9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92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</a:tblGrid>
              <a:tr h="370840">
                <a:tc rowSpan="2" gridSpan="2"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Patolojik</a:t>
                      </a:r>
                    </a:p>
                    <a:p>
                      <a:r>
                        <a:rPr lang="tr-TR" b="0" dirty="0" err="1" smtClean="0">
                          <a:solidFill>
                            <a:schemeClr val="tx1"/>
                          </a:solidFill>
                        </a:rPr>
                        <a:t>gradeler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2. GÖZLEM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tr-T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1. GÖZLEM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G5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150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17" name="4 Metin Yer Tutucusu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altLang="tr-TR" smtClean="0">
                <a:solidFill>
                  <a:srgbClr val="7030A0"/>
                </a:solidFill>
              </a:rPr>
              <a:t>Gözlemci içi tutarlılık</a:t>
            </a:r>
          </a:p>
        </p:txBody>
      </p:sp>
      <p:sp>
        <p:nvSpPr>
          <p:cNvPr id="13318" name="5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altLang="tr-TR" smtClean="0"/>
              <a:t>Intra-observer consistency</a:t>
            </a:r>
          </a:p>
          <a:p>
            <a:pPr lvl="1"/>
            <a:r>
              <a:rPr lang="tr-TR" altLang="tr-TR" smtClean="0"/>
              <a:t>Aynı gözlemcinin verdiği kararların güvenilirliğini ölçer</a:t>
            </a:r>
          </a:p>
          <a:p>
            <a:pPr lvl="1"/>
            <a:r>
              <a:rPr lang="tr-TR" altLang="tr-TR" smtClean="0"/>
              <a:t>Gözlemci olguların yüzde kaçının sonucunu her defasında  aynı bulmaktadır?</a:t>
            </a:r>
          </a:p>
          <a:p>
            <a:pPr lvl="2"/>
            <a:r>
              <a:rPr lang="tr-TR" altLang="tr-TR" smtClean="0"/>
              <a:t>Oran yüksekse “kişi güvenilir” demektir</a:t>
            </a:r>
          </a:p>
          <a:p>
            <a:pPr lvl="2"/>
            <a:r>
              <a:rPr lang="tr-TR" altLang="tr-TR" smtClean="0"/>
              <a:t>Oran düşükse “kişinin ölçümleri güvenilir değil”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CBFF97-69B6-45FA-8716-DEC3CDAD4BD4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DF411-1EE5-4935-9E99-2B109F3F8F3B}" type="slidenum">
              <a:rPr lang="tr-TR" smtClean="0"/>
              <a:pPr>
                <a:defRPr/>
              </a:pPr>
              <a:t>28</a:t>
            </a:fld>
            <a:endParaRPr lang="tr-TR"/>
          </a:p>
        </p:txBody>
      </p:sp>
      <p:sp>
        <p:nvSpPr>
          <p:cNvPr id="11" name="10 Yuvarlatılmış Dikdörtgen"/>
          <p:cNvSpPr/>
          <p:nvPr/>
        </p:nvSpPr>
        <p:spPr>
          <a:xfrm rot="2146039">
            <a:off x="1208088" y="3681413"/>
            <a:ext cx="3055937" cy="3603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13" name="12 Düz Bağlayıcı"/>
          <p:cNvCxnSpPr/>
          <p:nvPr/>
        </p:nvCxnSpPr>
        <p:spPr>
          <a:xfrm>
            <a:off x="1619250" y="5805488"/>
            <a:ext cx="20891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Metin kutusu"/>
          <p:cNvSpPr txBox="1"/>
          <p:nvPr/>
        </p:nvSpPr>
        <p:spPr>
          <a:xfrm>
            <a:off x="179388" y="5589588"/>
            <a:ext cx="14398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tr-TR" b="1" dirty="0">
                <a:latin typeface="+mn-lt"/>
              </a:rPr>
              <a:t>Tutarlılık =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619250" y="5435600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+mn-lt"/>
              </a:rPr>
              <a:t>22+32+26+36+13</a:t>
            </a:r>
          </a:p>
        </p:txBody>
      </p:sp>
      <p:sp>
        <p:nvSpPr>
          <p:cNvPr id="16" name="15 Metin kutusu"/>
          <p:cNvSpPr txBox="1"/>
          <p:nvPr/>
        </p:nvSpPr>
        <p:spPr>
          <a:xfrm>
            <a:off x="1619250" y="5805488"/>
            <a:ext cx="2089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7030A0"/>
                </a:solidFill>
                <a:latin typeface="+mn-lt"/>
              </a:rPr>
              <a:t>150</a:t>
            </a:r>
          </a:p>
        </p:txBody>
      </p:sp>
      <p:sp>
        <p:nvSpPr>
          <p:cNvPr id="20" name="19 Metin kutusu"/>
          <p:cNvSpPr txBox="1"/>
          <p:nvPr/>
        </p:nvSpPr>
        <p:spPr>
          <a:xfrm>
            <a:off x="3708400" y="5589588"/>
            <a:ext cx="935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latin typeface="+mn-lt"/>
              </a:rPr>
              <a:t>= %86</a:t>
            </a:r>
          </a:p>
        </p:txBody>
      </p:sp>
    </p:spTree>
    <p:extLst>
      <p:ext uri="{BB962C8B-B14F-4D97-AF65-F5344CB8AC3E}">
        <p14:creationId xmlns:p14="http://schemas.microsoft.com/office/powerpoint/2010/main" val="18485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Güvenilirlik / Tutarlılık</a:t>
            </a:r>
          </a:p>
        </p:txBody>
      </p:sp>
      <p:sp>
        <p:nvSpPr>
          <p:cNvPr id="14339" name="2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Örnek: Aynı kişinin …</a:t>
            </a:r>
          </a:p>
        </p:txBody>
      </p:sp>
      <p:graphicFrame>
        <p:nvGraphicFramePr>
          <p:cNvPr id="10" name="9 İçerik Yer Tutucusu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92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  <a:gridCol w="505024"/>
              </a:tblGrid>
              <a:tr h="370840">
                <a:tc rowSpan="2" gridSpan="2"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Kan basıncı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2. ÖLÇÜMÜ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lang="tr-TR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1. ÖLÇÜMÜ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007E39"/>
                          </a:solidFill>
                        </a:rPr>
                        <a:t>1</a:t>
                      </a:r>
                      <a:endParaRPr lang="tr-TR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rgbClr val="007E39"/>
                          </a:solidFill>
                        </a:rPr>
                        <a:t>1</a:t>
                      </a:r>
                      <a:endParaRPr lang="tr-TR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tr-T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150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41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412875"/>
            <a:ext cx="4041775" cy="762000"/>
          </a:xfrm>
        </p:spPr>
        <p:txBody>
          <a:bodyPr>
            <a:normAutofit lnSpcReduction="10000"/>
          </a:bodyPr>
          <a:lstStyle/>
          <a:p>
            <a:r>
              <a:rPr lang="tr-TR" altLang="tr-TR" smtClean="0">
                <a:solidFill>
                  <a:srgbClr val="7030A0"/>
                </a:solidFill>
              </a:rPr>
              <a:t>Biyolojik veya ölçüm aracına bağlı varyasyon</a:t>
            </a:r>
          </a:p>
        </p:txBody>
      </p:sp>
      <p:sp>
        <p:nvSpPr>
          <p:cNvPr id="14342" name="5 İçerik Yer Tutucusu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altLang="tr-TR" dirty="0" smtClean="0"/>
              <a:t>Ölçüm aracı</a:t>
            </a:r>
          </a:p>
          <a:p>
            <a:pPr lvl="2"/>
            <a:r>
              <a:rPr lang="tr-TR" altLang="tr-TR" dirty="0" smtClean="0"/>
              <a:t>Ölçüm araçları bazen farklı ölçümler yapabilir</a:t>
            </a:r>
          </a:p>
          <a:p>
            <a:r>
              <a:rPr lang="tr-TR" altLang="tr-TR" dirty="0" smtClean="0"/>
              <a:t>Biyolojik</a:t>
            </a:r>
          </a:p>
          <a:p>
            <a:pPr lvl="2"/>
            <a:r>
              <a:rPr lang="tr-TR" altLang="tr-TR" dirty="0" smtClean="0"/>
              <a:t>Kişinin ölçüm anındaki durumuna göre farklı değerler olabilir</a:t>
            </a:r>
          </a:p>
          <a:p>
            <a:pPr lvl="3"/>
            <a:r>
              <a:rPr lang="tr-TR" altLang="tr-TR" dirty="0" smtClean="0"/>
              <a:t>Dinlenmiş </a:t>
            </a:r>
            <a:r>
              <a:rPr lang="tr-TR" altLang="tr-TR" dirty="0" err="1" smtClean="0"/>
              <a:t>vb</a:t>
            </a:r>
            <a:endParaRPr lang="tr-TR" altLang="tr-TR" dirty="0" smtClean="0"/>
          </a:p>
          <a:p>
            <a:pPr lvl="1">
              <a:buFontTx/>
              <a:buNone/>
            </a:pPr>
            <a:endParaRPr lang="tr-TR" altLang="tr-TR" dirty="0" smtClean="0"/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CBFF97-69B6-45FA-8716-DEC3CDAD4BD4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4934A-66A9-46CB-8391-7D6B54B61136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  <p:sp>
        <p:nvSpPr>
          <p:cNvPr id="11" name="10 Yuvarlatılmış Dikdörtgen"/>
          <p:cNvSpPr/>
          <p:nvPr/>
        </p:nvSpPr>
        <p:spPr>
          <a:xfrm rot="2146039">
            <a:off x="1208088" y="3681413"/>
            <a:ext cx="3055937" cy="3603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13" name="12 Düz Bağlayıcı"/>
          <p:cNvCxnSpPr/>
          <p:nvPr/>
        </p:nvCxnSpPr>
        <p:spPr>
          <a:xfrm>
            <a:off x="1619250" y="5805488"/>
            <a:ext cx="20891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Metin kutusu"/>
          <p:cNvSpPr txBox="1"/>
          <p:nvPr/>
        </p:nvSpPr>
        <p:spPr>
          <a:xfrm>
            <a:off x="179388" y="5589588"/>
            <a:ext cx="14398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tr-TR" b="1" dirty="0">
                <a:latin typeface="+mn-lt"/>
              </a:rPr>
              <a:t>Tutarlılık =</a:t>
            </a:r>
          </a:p>
        </p:txBody>
      </p:sp>
      <p:sp>
        <p:nvSpPr>
          <p:cNvPr id="15" name="14 Metin kutusu"/>
          <p:cNvSpPr txBox="1"/>
          <p:nvPr/>
        </p:nvSpPr>
        <p:spPr>
          <a:xfrm>
            <a:off x="1619250" y="5435600"/>
            <a:ext cx="20891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latin typeface="+mn-lt"/>
              </a:rPr>
              <a:t>22+31+26+36+14</a:t>
            </a:r>
          </a:p>
        </p:txBody>
      </p:sp>
      <p:sp>
        <p:nvSpPr>
          <p:cNvPr id="16" name="15 Metin kutusu"/>
          <p:cNvSpPr txBox="1"/>
          <p:nvPr/>
        </p:nvSpPr>
        <p:spPr>
          <a:xfrm>
            <a:off x="1619250" y="5805488"/>
            <a:ext cx="2089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7030A0"/>
                </a:solidFill>
                <a:latin typeface="+mn-lt"/>
              </a:rPr>
              <a:t>150</a:t>
            </a:r>
          </a:p>
        </p:txBody>
      </p:sp>
      <p:sp>
        <p:nvSpPr>
          <p:cNvPr id="20" name="19 Metin kutusu"/>
          <p:cNvSpPr txBox="1"/>
          <p:nvPr/>
        </p:nvSpPr>
        <p:spPr>
          <a:xfrm>
            <a:off x="3708400" y="5589588"/>
            <a:ext cx="935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latin typeface="+mn-lt"/>
              </a:rPr>
              <a:t>= %86</a:t>
            </a:r>
          </a:p>
        </p:txBody>
      </p:sp>
    </p:spTree>
    <p:extLst>
      <p:ext uri="{BB962C8B-B14F-4D97-AF65-F5344CB8AC3E}">
        <p14:creationId xmlns:p14="http://schemas.microsoft.com/office/powerpoint/2010/main" val="21268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Hastalıkların kesin tanısı için çeşitli muayene ve laboratuvar yöntemleri kullanılır.</a:t>
            </a:r>
          </a:p>
          <a:p>
            <a:r>
              <a:rPr lang="tr-TR" dirty="0" smtClean="0"/>
              <a:t>Hasta olma olasılığı bulunan ve belirti vermeyen kişilerin ayırımı için tarama testleri kullanılır.</a:t>
            </a:r>
          </a:p>
          <a:p>
            <a:r>
              <a:rPr lang="tr-TR" dirty="0" smtClean="0"/>
              <a:t>Bu yöntemlerin tümü doğru tanı koymada aynı derecede başarılı değildir.</a:t>
            </a:r>
          </a:p>
          <a:p>
            <a:r>
              <a:rPr lang="tr-TR" dirty="0" smtClean="0"/>
              <a:t>Ayrıca tanı gereçlerini kullanan kişilerden kaynaklanan hatalar da söz konusudur.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7643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tr-TR" dirty="0" smtClean="0"/>
              <a:t>Bir tanı testi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Güvenilir olabilir ancak geçerli olmayabilir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Hem güvenilir hem geçerli olabilir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Ne güvenilir ne de geçerli olabilir</a:t>
            </a:r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  <a:p>
            <a:pPr marL="514350" indent="-514350">
              <a:buFont typeface="+mj-lt"/>
              <a:buAutoNum type="arabicPeriod"/>
            </a:pPr>
            <a:endParaRPr lang="tr-TR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7344816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36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305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Metodolojik Araştırmalar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Yöntemlerin tanı koymadaki geçerliliklerini, doğruluklarını ve gözlemcilerin tanı gereçlerini kullanma ve sonuçlarını değerlendirmedeki farklılıklarını inceleyen araştırmalara Metodolojik Araştırmalar denir.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359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9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smtClean="0">
                <a:solidFill>
                  <a:srgbClr val="C00000"/>
                </a:solidFill>
              </a:rPr>
              <a:t>Metodolojik Araştırmalar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BFAD393-ABCC-4B00-A3D0-D86FCA23DAA9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CA961-6F05-4CDD-8E4D-A206D122506D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2843213" y="1412875"/>
            <a:ext cx="3097212" cy="93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>
                <a:solidFill>
                  <a:schemeClr val="tx1"/>
                </a:solidFill>
              </a:rPr>
              <a:t>Gözlemin / Ölçümün Niteliği</a:t>
            </a:r>
          </a:p>
        </p:txBody>
      </p:sp>
      <p:sp>
        <p:nvSpPr>
          <p:cNvPr id="12" name="11 Dikdörtgen"/>
          <p:cNvSpPr/>
          <p:nvPr/>
        </p:nvSpPr>
        <p:spPr>
          <a:xfrm>
            <a:off x="1187450" y="2708920"/>
            <a:ext cx="2592388" cy="648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</a:rPr>
              <a:t>Geçerlilik(</a:t>
            </a:r>
            <a:r>
              <a:rPr lang="tr-TR" b="1" dirty="0" err="1" smtClean="0">
                <a:solidFill>
                  <a:schemeClr val="tx1"/>
                </a:solidFill>
              </a:rPr>
              <a:t>Validity</a:t>
            </a:r>
            <a:r>
              <a:rPr lang="tr-TR" b="1" dirty="0" smtClean="0">
                <a:solidFill>
                  <a:schemeClr val="tx1"/>
                </a:solidFill>
              </a:rPr>
              <a:t>)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5148262" y="2708920"/>
            <a:ext cx="2664097" cy="6586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b="1" dirty="0" smtClean="0">
                <a:solidFill>
                  <a:schemeClr val="tx1"/>
                </a:solidFill>
              </a:rPr>
              <a:t>Güvenilirlik, tutarlılık (</a:t>
            </a:r>
            <a:r>
              <a:rPr lang="tr-TR" b="1" dirty="0" err="1" smtClean="0">
                <a:solidFill>
                  <a:schemeClr val="tx1"/>
                </a:solidFill>
              </a:rPr>
              <a:t>Reliability</a:t>
            </a:r>
            <a:r>
              <a:rPr lang="tr-TR" b="1" dirty="0" smtClean="0">
                <a:solidFill>
                  <a:schemeClr val="tx1"/>
                </a:solidFill>
              </a:rPr>
              <a:t>, </a:t>
            </a:r>
            <a:r>
              <a:rPr lang="tr-TR" b="1" dirty="0" err="1" smtClean="0">
                <a:solidFill>
                  <a:schemeClr val="tx1"/>
                </a:solidFill>
              </a:rPr>
              <a:t>consistency</a:t>
            </a:r>
            <a:r>
              <a:rPr lang="tr-TR" b="1" dirty="0" smtClean="0">
                <a:solidFill>
                  <a:schemeClr val="tx1"/>
                </a:solidFill>
              </a:rPr>
              <a:t>)</a:t>
            </a:r>
            <a:endParaRPr lang="tr-TR" b="1" dirty="0">
              <a:solidFill>
                <a:schemeClr val="tx1"/>
              </a:solidFill>
            </a:endParaRPr>
          </a:p>
        </p:txBody>
      </p:sp>
      <p:cxnSp>
        <p:nvCxnSpPr>
          <p:cNvPr id="23" name="22 Düz Bağlayıcı"/>
          <p:cNvCxnSpPr/>
          <p:nvPr/>
        </p:nvCxnSpPr>
        <p:spPr>
          <a:xfrm flipH="1">
            <a:off x="3368383" y="2349500"/>
            <a:ext cx="482892" cy="3594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Bağlayıcı"/>
          <p:cNvCxnSpPr/>
          <p:nvPr/>
        </p:nvCxnSpPr>
        <p:spPr>
          <a:xfrm>
            <a:off x="4932363" y="2349500"/>
            <a:ext cx="719136" cy="3594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34 Grup"/>
          <p:cNvGrpSpPr>
            <a:grpSpLocks/>
          </p:cNvGrpSpPr>
          <p:nvPr/>
        </p:nvGrpSpPr>
        <p:grpSpPr bwMode="auto">
          <a:xfrm>
            <a:off x="415634" y="3357563"/>
            <a:ext cx="3744912" cy="1150937"/>
            <a:chOff x="395288" y="3357563"/>
            <a:chExt cx="3744912" cy="1150937"/>
          </a:xfrm>
        </p:grpSpPr>
        <p:sp>
          <p:nvSpPr>
            <p:cNvPr id="14" name="13 Dikdörtgen"/>
            <p:cNvSpPr/>
            <p:nvPr/>
          </p:nvSpPr>
          <p:spPr>
            <a:xfrm>
              <a:off x="395288" y="4005263"/>
              <a:ext cx="1584325" cy="503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chemeClr val="tx1"/>
                  </a:solidFill>
                </a:rPr>
                <a:t>Duyarlılık (</a:t>
              </a:r>
              <a:r>
                <a:rPr lang="tr-TR" b="1" dirty="0" err="1" smtClean="0">
                  <a:solidFill>
                    <a:schemeClr val="tx1"/>
                  </a:solidFill>
                </a:rPr>
                <a:t>Sensitivity</a:t>
              </a:r>
              <a:r>
                <a:rPr lang="tr-TR" b="1" dirty="0" smtClean="0">
                  <a:solidFill>
                    <a:schemeClr val="tx1"/>
                  </a:solidFill>
                </a:rPr>
                <a:t>)</a:t>
              </a:r>
              <a:endParaRPr lang="tr-TR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14 Dikdörtgen"/>
            <p:cNvSpPr/>
            <p:nvPr/>
          </p:nvSpPr>
          <p:spPr>
            <a:xfrm>
              <a:off x="2555875" y="4005263"/>
              <a:ext cx="1584325" cy="503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chemeClr val="tx1"/>
                  </a:solidFill>
                </a:rPr>
                <a:t>Seçicilik (</a:t>
              </a:r>
              <a:r>
                <a:rPr lang="tr-TR" b="1" dirty="0" err="1" smtClean="0">
                  <a:solidFill>
                    <a:schemeClr val="tx1"/>
                  </a:solidFill>
                </a:rPr>
                <a:t>Specifity</a:t>
              </a:r>
              <a:r>
                <a:rPr lang="tr-TR" b="1" dirty="0" smtClean="0">
                  <a:solidFill>
                    <a:schemeClr val="tx1"/>
                  </a:solidFill>
                </a:rPr>
                <a:t>)</a:t>
              </a:r>
              <a:endParaRPr lang="tr-TR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25 Düz Bağlayıcı"/>
            <p:cNvCxnSpPr/>
            <p:nvPr/>
          </p:nvCxnSpPr>
          <p:spPr>
            <a:xfrm rot="10800000" flipV="1">
              <a:off x="1476375" y="3357563"/>
              <a:ext cx="719138" cy="64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Düz Bağlayıcı"/>
            <p:cNvCxnSpPr>
              <a:stCxn id="12" idx="2"/>
            </p:cNvCxnSpPr>
            <p:nvPr/>
          </p:nvCxnSpPr>
          <p:spPr>
            <a:xfrm>
              <a:off x="2483644" y="3357563"/>
              <a:ext cx="648494" cy="6477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33 Grup"/>
          <p:cNvGrpSpPr>
            <a:grpSpLocks/>
          </p:cNvGrpSpPr>
          <p:nvPr/>
        </p:nvGrpSpPr>
        <p:grpSpPr bwMode="auto">
          <a:xfrm>
            <a:off x="4716463" y="3357563"/>
            <a:ext cx="4176712" cy="2592387"/>
            <a:chOff x="4716463" y="3357563"/>
            <a:chExt cx="4176712" cy="2592387"/>
          </a:xfrm>
        </p:grpSpPr>
        <p:sp>
          <p:nvSpPr>
            <p:cNvPr id="16" name="15 Dikdörtgen"/>
            <p:cNvSpPr/>
            <p:nvPr/>
          </p:nvSpPr>
          <p:spPr>
            <a:xfrm>
              <a:off x="4716463" y="38608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>
                  <a:solidFill>
                    <a:schemeClr val="tx1"/>
                  </a:solidFill>
                </a:rPr>
                <a:t>Gözlemci</a:t>
              </a:r>
            </a:p>
          </p:txBody>
        </p:sp>
        <p:sp>
          <p:nvSpPr>
            <p:cNvPr id="17" name="16 Dikdörtgen"/>
            <p:cNvSpPr/>
            <p:nvPr/>
          </p:nvSpPr>
          <p:spPr>
            <a:xfrm>
              <a:off x="6875463" y="38608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>
                  <a:solidFill>
                    <a:schemeClr val="tx1"/>
                  </a:solidFill>
                </a:rPr>
                <a:t>Biyolojik</a:t>
              </a:r>
            </a:p>
          </p:txBody>
        </p:sp>
        <p:sp>
          <p:nvSpPr>
            <p:cNvPr id="18" name="17 Dikdörtgen"/>
            <p:cNvSpPr/>
            <p:nvPr/>
          </p:nvSpPr>
          <p:spPr>
            <a:xfrm>
              <a:off x="5148263" y="47244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Gözlemci içi</a:t>
              </a:r>
            </a:p>
          </p:txBody>
        </p:sp>
        <p:sp>
          <p:nvSpPr>
            <p:cNvPr id="19" name="18 Dikdörtgen"/>
            <p:cNvSpPr/>
            <p:nvPr/>
          </p:nvSpPr>
          <p:spPr>
            <a:xfrm>
              <a:off x="5148263" y="5445125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Gözlemciler arası</a:t>
              </a:r>
            </a:p>
          </p:txBody>
        </p:sp>
        <p:sp>
          <p:nvSpPr>
            <p:cNvPr id="20" name="19 Dikdörtgen"/>
            <p:cNvSpPr/>
            <p:nvPr/>
          </p:nvSpPr>
          <p:spPr>
            <a:xfrm>
              <a:off x="7308850" y="4724400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 err="1">
                  <a:solidFill>
                    <a:schemeClr val="tx1"/>
                  </a:solidFill>
                </a:rPr>
                <a:t>Random</a:t>
              </a:r>
              <a:endParaRPr lang="tr-T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20 Dikdörtgen"/>
            <p:cNvSpPr/>
            <p:nvPr/>
          </p:nvSpPr>
          <p:spPr>
            <a:xfrm>
              <a:off x="7308850" y="5445125"/>
              <a:ext cx="1584325" cy="5048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sz="1400" b="1" dirty="0">
                  <a:solidFill>
                    <a:schemeClr val="tx1"/>
                  </a:solidFill>
                </a:rPr>
                <a:t>Sistematik</a:t>
              </a:r>
            </a:p>
          </p:txBody>
        </p:sp>
        <p:cxnSp>
          <p:nvCxnSpPr>
            <p:cNvPr id="28" name="27 Düz Bağlayıcı"/>
            <p:cNvCxnSpPr/>
            <p:nvPr/>
          </p:nvCxnSpPr>
          <p:spPr>
            <a:xfrm rot="5400000">
              <a:off x="5616575" y="3392488"/>
              <a:ext cx="503237" cy="4333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Düz Bağlayıcı"/>
            <p:cNvCxnSpPr/>
            <p:nvPr/>
          </p:nvCxnSpPr>
          <p:spPr>
            <a:xfrm>
              <a:off x="6804025" y="3357563"/>
              <a:ext cx="647700" cy="5032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37 Düz Bağlayıcı"/>
            <p:cNvCxnSpPr/>
            <p:nvPr/>
          </p:nvCxnSpPr>
          <p:spPr>
            <a:xfrm rot="5400000">
              <a:off x="4211638" y="501332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Düz Bağlayıcı"/>
            <p:cNvCxnSpPr/>
            <p:nvPr/>
          </p:nvCxnSpPr>
          <p:spPr>
            <a:xfrm rot="5400000">
              <a:off x="6372225" y="501332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Düz Bağlayıcı"/>
            <p:cNvCxnSpPr/>
            <p:nvPr/>
          </p:nvCxnSpPr>
          <p:spPr>
            <a:xfrm>
              <a:off x="4859338" y="5013325"/>
              <a:ext cx="288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Düz Bağlayıcı"/>
            <p:cNvCxnSpPr/>
            <p:nvPr/>
          </p:nvCxnSpPr>
          <p:spPr>
            <a:xfrm>
              <a:off x="4859338" y="5661025"/>
              <a:ext cx="2889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Düz Bağlayıcı 5"/>
          <p:cNvCxnSpPr/>
          <p:nvPr/>
        </p:nvCxnSpPr>
        <p:spPr>
          <a:xfrm>
            <a:off x="7019926" y="5661025"/>
            <a:ext cx="2889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Düz Bağlayıcı 41"/>
          <p:cNvCxnSpPr/>
          <p:nvPr/>
        </p:nvCxnSpPr>
        <p:spPr>
          <a:xfrm>
            <a:off x="7019926" y="5013325"/>
            <a:ext cx="2889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6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Geçerlilik (</a:t>
            </a:r>
            <a:r>
              <a:rPr lang="tr-TR" altLang="tr-TR" b="1" dirty="0" err="1" smtClean="0">
                <a:solidFill>
                  <a:srgbClr val="C00000"/>
                </a:solidFill>
              </a:rPr>
              <a:t>Validity</a:t>
            </a:r>
            <a:r>
              <a:rPr lang="tr-TR" altLang="tr-TR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147" name="6 Metin Yer Tutucusu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altLang="tr-TR" smtClean="0"/>
              <a:t>Tanım:</a:t>
            </a:r>
          </a:p>
        </p:txBody>
      </p:sp>
      <p:sp>
        <p:nvSpPr>
          <p:cNvPr id="6148" name="7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altLang="tr-TR" smtClean="0"/>
              <a:t>Yapılan ölçüm veya gözlemin ne kadar doğru sonuç verdiği o yöntemin geçerliliği ile ifade edilir.</a:t>
            </a:r>
          </a:p>
          <a:p>
            <a:endParaRPr lang="tr-TR" altLang="tr-TR" smtClean="0"/>
          </a:p>
          <a:p>
            <a:r>
              <a:rPr lang="tr-TR" altLang="tr-TR" b="1" smtClean="0"/>
              <a:t>Geçerliliğin iki bileşeni vardır:</a:t>
            </a:r>
          </a:p>
          <a:p>
            <a:pPr lvl="1"/>
            <a:r>
              <a:rPr lang="tr-TR" altLang="tr-TR" smtClean="0"/>
              <a:t>Sensitivite (duyarlılık)</a:t>
            </a:r>
          </a:p>
          <a:p>
            <a:pPr lvl="1"/>
            <a:r>
              <a:rPr lang="tr-TR" altLang="tr-TR" smtClean="0"/>
              <a:t>Spesifisite (seçicilik)</a:t>
            </a:r>
          </a:p>
        </p:txBody>
      </p:sp>
      <p:sp>
        <p:nvSpPr>
          <p:cNvPr id="6149" name="9 İçerik Yer Tutucusu"/>
          <p:cNvSpPr>
            <a:spLocks noGrp="1"/>
          </p:cNvSpPr>
          <p:nvPr>
            <p:ph sz="quarter" idx="4"/>
          </p:nvPr>
        </p:nvSpPr>
        <p:spPr>
          <a:xfrm>
            <a:off x="4645025" y="1773238"/>
            <a:ext cx="4041775" cy="4352925"/>
          </a:xfrm>
        </p:spPr>
        <p:txBody>
          <a:bodyPr>
            <a:normAutofit lnSpcReduction="10000"/>
          </a:bodyPr>
          <a:lstStyle/>
          <a:p>
            <a:r>
              <a:rPr lang="tr-TR" altLang="tr-TR" dirty="0" smtClean="0"/>
              <a:t>Duyarlılık:</a:t>
            </a:r>
          </a:p>
          <a:p>
            <a:pPr lvl="1"/>
            <a:r>
              <a:rPr lang="tr-TR" altLang="tr-TR" dirty="0" smtClean="0"/>
              <a:t>Gerçek hasta grubunda testin (ya da yöntemin) pozitif sonuç verme yüzdesi ile ölçülür</a:t>
            </a:r>
          </a:p>
          <a:p>
            <a:pPr lvl="2"/>
            <a:r>
              <a:rPr lang="tr-TR" altLang="tr-TR" b="1" dirty="0" smtClean="0"/>
              <a:t>Gerçek hastaları bulma yeteneği</a:t>
            </a:r>
          </a:p>
          <a:p>
            <a:r>
              <a:rPr lang="tr-TR" altLang="tr-TR" dirty="0" smtClean="0"/>
              <a:t>Seçicilik:</a:t>
            </a:r>
          </a:p>
          <a:p>
            <a:pPr lvl="1"/>
            <a:r>
              <a:rPr lang="tr-TR" altLang="tr-TR" dirty="0" smtClean="0"/>
              <a:t>Gerçek sağlamlar grubunda testin (ya da yöntemin) negatif sonuç verme yüzdesi ile ölçülür</a:t>
            </a:r>
          </a:p>
          <a:p>
            <a:pPr lvl="2"/>
            <a:r>
              <a:rPr lang="tr-TR" altLang="tr-TR" b="1" dirty="0" smtClean="0"/>
              <a:t>Gerçek sağlamları bulma yeteneği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0F6E9-24AE-4989-814D-4581D9CDC5C9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61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GOLD STANDART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Halihazırda mevcut olan en iyi tanı yöntemidir. Hastalığın olup olmadığı en iyi bu yöntemle belirlenir</a:t>
            </a:r>
          </a:p>
          <a:p>
            <a:r>
              <a:rPr lang="tr-TR" dirty="0" smtClean="0"/>
              <a:t>Sıklıkla </a:t>
            </a:r>
            <a:r>
              <a:rPr lang="tr-TR" dirty="0" err="1" smtClean="0"/>
              <a:t>invaziv</a:t>
            </a:r>
            <a:r>
              <a:rPr lang="tr-TR" dirty="0" smtClean="0"/>
              <a:t> ya da çok pahalıdır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YENİ TEST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tr-TR" dirty="0" smtClean="0"/>
              <a:t>Bir tarama testi ya da daha az </a:t>
            </a:r>
            <a:r>
              <a:rPr lang="tr-TR" dirty="0" err="1" smtClean="0"/>
              <a:t>invaziv</a:t>
            </a:r>
            <a:r>
              <a:rPr lang="tr-TR" dirty="0" smtClean="0"/>
              <a:t>, daha ucuz tanı testidir.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72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5890"/>
              </p:ext>
            </p:extLst>
          </p:nvPr>
        </p:nvGraphicFramePr>
        <p:xfrm>
          <a:off x="2267744" y="2924944"/>
          <a:ext cx="4392488" cy="29260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96244"/>
                <a:gridCol w="2196244"/>
              </a:tblGrid>
              <a:tr h="370840">
                <a:tc>
                  <a:txBody>
                    <a:bodyPr/>
                    <a:lstStyle/>
                    <a:p>
                      <a:endParaRPr lang="tr-TR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 smtClean="0"/>
                    </a:p>
                    <a:p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3566885" y="1556792"/>
            <a:ext cx="1659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/>
              <a:t>Hastalık</a:t>
            </a:r>
            <a:endParaRPr lang="tr-TR" sz="3600" dirty="0"/>
          </a:p>
        </p:txBody>
      </p:sp>
      <p:sp>
        <p:nvSpPr>
          <p:cNvPr id="6" name="Metin kutusu 5"/>
          <p:cNvSpPr txBox="1"/>
          <p:nvPr/>
        </p:nvSpPr>
        <p:spPr>
          <a:xfrm>
            <a:off x="2999101" y="1915183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smtClean="0">
                <a:solidFill>
                  <a:srgbClr val="C00000"/>
                </a:solidFill>
              </a:rPr>
              <a:t>+</a:t>
            </a:r>
            <a:endParaRPr lang="tr-TR" sz="6000" dirty="0">
              <a:solidFill>
                <a:srgbClr val="C0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5194921" y="1915183"/>
            <a:ext cx="420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smtClean="0">
                <a:solidFill>
                  <a:srgbClr val="C00000"/>
                </a:solidFill>
              </a:rPr>
              <a:t>-</a:t>
            </a:r>
            <a:endParaRPr lang="tr-TR" sz="6000" dirty="0">
              <a:solidFill>
                <a:srgbClr val="C000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67544" y="4235253"/>
            <a:ext cx="1624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/>
              <a:t>Yeni Test</a:t>
            </a:r>
            <a:endParaRPr lang="tr-TR" sz="32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1455923" y="3140968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smtClean="0">
                <a:solidFill>
                  <a:srgbClr val="C00000"/>
                </a:solidFill>
              </a:rPr>
              <a:t>+</a:t>
            </a:r>
            <a:endParaRPr lang="tr-TR" sz="6000" dirty="0">
              <a:solidFill>
                <a:srgbClr val="C0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484617" y="4527640"/>
            <a:ext cx="420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smtClean="0">
                <a:solidFill>
                  <a:srgbClr val="C00000"/>
                </a:solidFill>
              </a:rPr>
              <a:t>-</a:t>
            </a:r>
            <a:endParaRPr lang="tr-TR" sz="6000" dirty="0">
              <a:solidFill>
                <a:srgbClr val="C0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128579" y="3294856"/>
            <a:ext cx="2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smtClean="0"/>
              <a:t>a</a:t>
            </a:r>
            <a:endParaRPr lang="tr-TR" sz="4000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5247143" y="3294856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b</a:t>
            </a:r>
            <a:endParaRPr lang="tr-TR" sz="4000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3165813" y="4664307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c</a:t>
            </a:r>
            <a:endParaRPr lang="tr-TR" sz="4000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5306549" y="4681528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smtClean="0"/>
              <a:t>d</a:t>
            </a:r>
            <a:endParaRPr lang="tr-TR" sz="4000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2699948" y="3971965"/>
            <a:ext cx="15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(Hakiki Pozitif)</a:t>
            </a:r>
            <a:endParaRPr lang="tr-TR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4778846" y="5301208"/>
            <a:ext cx="167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(Hakiki Negatif)</a:t>
            </a:r>
            <a:endParaRPr lang="tr-TR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4709847" y="3969459"/>
            <a:ext cx="1647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(Yalancı Pozitif)</a:t>
            </a:r>
            <a:endParaRPr lang="tr-TR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2610374" y="5301208"/>
            <a:ext cx="1743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(Yalancı Negatif)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8679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 smtClean="0">
                <a:solidFill>
                  <a:srgbClr val="C00000"/>
                </a:solidFill>
              </a:rPr>
              <a:t>Geçerlilik (</a:t>
            </a:r>
            <a:r>
              <a:rPr lang="tr-TR" altLang="tr-TR" b="1" dirty="0" err="1" smtClean="0">
                <a:solidFill>
                  <a:srgbClr val="C00000"/>
                </a:solidFill>
              </a:rPr>
              <a:t>Validity</a:t>
            </a:r>
            <a:r>
              <a:rPr lang="tr-TR" altLang="tr-TR" b="1" dirty="0" smtClean="0">
                <a:solidFill>
                  <a:srgbClr val="C00000"/>
                </a:solidFill>
              </a:rPr>
              <a:t>)</a:t>
            </a:r>
          </a:p>
        </p:txBody>
      </p:sp>
      <p:graphicFrame>
        <p:nvGraphicFramePr>
          <p:cNvPr id="18" name="17 İçerik Yer Tutucusu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4515531"/>
              </p:ext>
            </p:extLst>
          </p:nvPr>
        </p:nvGraphicFramePr>
        <p:xfrm>
          <a:off x="467544" y="1556792"/>
          <a:ext cx="4248472" cy="24959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24"/>
                <a:gridCol w="1150817"/>
                <a:gridCol w="986759"/>
                <a:gridCol w="986759"/>
                <a:gridCol w="908113"/>
              </a:tblGrid>
              <a:tr h="494456">
                <a:tc rowSpan="2" gridSpan="2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Referans test</a:t>
                      </a:r>
                    </a:p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tr-TR" sz="1400" b="0" dirty="0" err="1" smtClean="0">
                          <a:solidFill>
                            <a:schemeClr val="tx1"/>
                          </a:solidFill>
                        </a:rPr>
                        <a:t>gold</a:t>
                      </a:r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 standart)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56">
                <a:tc gridSpan="2" vMerge="1">
                  <a:txBody>
                    <a:bodyPr/>
                    <a:lstStyle/>
                    <a:p>
                      <a:endParaRPr lang="tr-TR" sz="1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7030A0"/>
                          </a:solidFill>
                        </a:rPr>
                        <a:t>Hasta</a:t>
                      </a:r>
                      <a:endParaRPr lang="tr-TR" sz="1400" b="1" dirty="0">
                        <a:solidFill>
                          <a:srgbClr val="7030A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007E39"/>
                          </a:solidFill>
                        </a:rPr>
                        <a:t>Sağlam</a:t>
                      </a:r>
                      <a:endParaRPr lang="tr-TR" sz="1400" b="1" dirty="0">
                        <a:solidFill>
                          <a:srgbClr val="007E39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56">
                <a:tc rowSpan="2">
                  <a:txBody>
                    <a:bodyPr/>
                    <a:lstStyle/>
                    <a:p>
                      <a:pPr algn="r"/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Hasta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(a) HP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(b) YP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a+b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56">
                <a:tc v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Sağlam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(c)YN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(d)HN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c+d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56">
                <a:tc gridSpan="2">
                  <a:txBody>
                    <a:bodyPr/>
                    <a:lstStyle/>
                    <a:p>
                      <a:pPr algn="r"/>
                      <a:r>
                        <a:rPr lang="tr-TR" sz="1400" b="0" dirty="0" smtClean="0">
                          <a:solidFill>
                            <a:schemeClr val="tx1"/>
                          </a:solidFill>
                        </a:rPr>
                        <a:t>Toplam</a:t>
                      </a:r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7030A0"/>
                          </a:solidFill>
                        </a:rPr>
                        <a:t>a+c</a:t>
                      </a:r>
                      <a:endParaRPr lang="tr-TR" sz="16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 smtClean="0">
                          <a:solidFill>
                            <a:srgbClr val="007E39"/>
                          </a:solidFill>
                        </a:rPr>
                        <a:t>b+d</a:t>
                      </a:r>
                      <a:endParaRPr lang="tr-TR" sz="1600" b="1" dirty="0">
                        <a:solidFill>
                          <a:srgbClr val="007E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a+b+c+d</a:t>
                      </a:r>
                      <a:endParaRPr lang="tr-TR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73" name="16 İçerik Yer Tutucusu"/>
          <p:cNvSpPr>
            <a:spLocks noGrp="1"/>
          </p:cNvSpPr>
          <p:nvPr>
            <p:ph sz="quarter" idx="4"/>
          </p:nvPr>
        </p:nvSpPr>
        <p:spPr>
          <a:xfrm>
            <a:off x="5004048" y="1773238"/>
            <a:ext cx="3682752" cy="4352925"/>
          </a:xfrm>
        </p:spPr>
        <p:txBody>
          <a:bodyPr>
            <a:normAutofit lnSpcReduction="10000"/>
          </a:bodyPr>
          <a:lstStyle/>
          <a:p>
            <a:r>
              <a:rPr lang="tr-TR" altLang="tr-TR" dirty="0" smtClean="0">
                <a:solidFill>
                  <a:srgbClr val="7030A0"/>
                </a:solidFill>
              </a:rPr>
              <a:t>Duyarlılık:</a:t>
            </a:r>
          </a:p>
          <a:p>
            <a:pPr lvl="1"/>
            <a:r>
              <a:rPr lang="tr-TR" altLang="tr-TR" dirty="0" smtClean="0"/>
              <a:t>Gerçek hasta grubunda testin (ya da yöntemin) pozitif sonuç verme yüzdesi ile ölçülür</a:t>
            </a:r>
          </a:p>
          <a:p>
            <a:pPr lvl="2"/>
            <a:r>
              <a:rPr lang="tr-TR" altLang="tr-TR" b="1" dirty="0" smtClean="0"/>
              <a:t>Gerçek hastaları bulma yeteneği</a:t>
            </a:r>
          </a:p>
          <a:p>
            <a:r>
              <a:rPr lang="tr-TR" altLang="tr-TR" dirty="0" smtClean="0">
                <a:solidFill>
                  <a:srgbClr val="007E39"/>
                </a:solidFill>
              </a:rPr>
              <a:t>Seçicilik:</a:t>
            </a:r>
          </a:p>
          <a:p>
            <a:pPr lvl="1"/>
            <a:r>
              <a:rPr lang="tr-TR" altLang="tr-TR" dirty="0" smtClean="0"/>
              <a:t>Gerçek sağlamlar grubunda testin (ya da yöntemin) negatif sonuç verme yüzdesi ile ölçülür</a:t>
            </a:r>
          </a:p>
          <a:p>
            <a:pPr lvl="2"/>
            <a:r>
              <a:rPr lang="tr-TR" altLang="tr-TR" b="1" dirty="0" smtClean="0"/>
              <a:t>Gerçek sağlamları bulma yeteneği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0031846-13B9-45FA-912B-1B6C274519F7}" type="datetime1">
              <a:rPr lang="tr-TR" smtClean="0"/>
              <a:pPr>
                <a:defRPr/>
              </a:pPr>
              <a:t>13.08.2015</a:t>
            </a:fld>
            <a:endParaRPr lang="tr-TR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Metodolojik Araştırmalar</a:t>
            </a:r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EFFD2-01A7-4421-A3FC-9563BAA1CE49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  <p:grpSp>
        <p:nvGrpSpPr>
          <p:cNvPr id="7177" name="12 Grup"/>
          <p:cNvGrpSpPr>
            <a:grpSpLocks/>
          </p:cNvGrpSpPr>
          <p:nvPr/>
        </p:nvGrpSpPr>
        <p:grpSpPr bwMode="auto">
          <a:xfrm>
            <a:off x="395536" y="4076700"/>
            <a:ext cx="2087562" cy="1582235"/>
            <a:chOff x="395536" y="4076700"/>
            <a:chExt cx="2087562" cy="1582235"/>
          </a:xfrm>
        </p:grpSpPr>
        <p:cxnSp>
          <p:nvCxnSpPr>
            <p:cNvPr id="20" name="19 Düz Ok Bağlayıcısı"/>
            <p:cNvCxnSpPr/>
            <p:nvPr/>
          </p:nvCxnSpPr>
          <p:spPr>
            <a:xfrm rot="5400000">
              <a:off x="1908175" y="4076700"/>
              <a:ext cx="215900" cy="21590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Dikdörtgen"/>
            <p:cNvSpPr/>
            <p:nvPr/>
          </p:nvSpPr>
          <p:spPr>
            <a:xfrm>
              <a:off x="395536" y="4365105"/>
              <a:ext cx="2087562" cy="12938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rgbClr val="7030A0"/>
                  </a:solidFill>
                </a:rPr>
                <a:t>Duyarlılık</a:t>
              </a:r>
            </a:p>
            <a:p>
              <a:pPr algn="ctr">
                <a:defRPr/>
              </a:pPr>
              <a:r>
                <a:rPr lang="tr-TR" b="1" dirty="0" smtClean="0">
                  <a:solidFill>
                    <a:srgbClr val="7030A0"/>
                  </a:solidFill>
                </a:rPr>
                <a:t>Gerçek </a:t>
              </a:r>
              <a:r>
                <a:rPr lang="tr-TR" b="1" dirty="0">
                  <a:solidFill>
                    <a:srgbClr val="7030A0"/>
                  </a:solidFill>
                </a:rPr>
                <a:t>hastaları bulma yeteneği</a:t>
              </a:r>
            </a:p>
            <a:p>
              <a:pPr algn="ctr">
                <a:defRPr/>
              </a:pPr>
              <a:r>
                <a:rPr lang="tr-TR" sz="3600" b="1" dirty="0">
                  <a:solidFill>
                    <a:srgbClr val="7030A0"/>
                  </a:solidFill>
                </a:rPr>
                <a:t>(a / a+c)</a:t>
              </a:r>
            </a:p>
          </p:txBody>
        </p:sp>
      </p:grpSp>
      <p:grpSp>
        <p:nvGrpSpPr>
          <p:cNvPr id="7178" name="13 Grup"/>
          <p:cNvGrpSpPr>
            <a:grpSpLocks/>
          </p:cNvGrpSpPr>
          <p:nvPr/>
        </p:nvGrpSpPr>
        <p:grpSpPr bwMode="auto">
          <a:xfrm>
            <a:off x="2559808" y="4438054"/>
            <a:ext cx="2089150" cy="1871664"/>
            <a:chOff x="2411414" y="4440939"/>
            <a:chExt cx="2089150" cy="1871664"/>
          </a:xfrm>
        </p:grpSpPr>
        <p:cxnSp>
          <p:nvCxnSpPr>
            <p:cNvPr id="22" name="21 Düz Ok Bağlayıcısı"/>
            <p:cNvCxnSpPr>
              <a:endCxn id="25" idx="0"/>
            </p:cNvCxnSpPr>
            <p:nvPr/>
          </p:nvCxnSpPr>
          <p:spPr>
            <a:xfrm>
              <a:off x="3132139" y="4440939"/>
              <a:ext cx="323850" cy="359570"/>
            </a:xfrm>
            <a:prstGeom prst="straightConnector1">
              <a:avLst/>
            </a:prstGeom>
            <a:ln w="38100">
              <a:solidFill>
                <a:srgbClr val="007E3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24 Dikdörtgen"/>
            <p:cNvSpPr/>
            <p:nvPr/>
          </p:nvSpPr>
          <p:spPr>
            <a:xfrm>
              <a:off x="2411414" y="4800509"/>
              <a:ext cx="2089150" cy="1512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r-TR" b="1" dirty="0" smtClean="0">
                  <a:solidFill>
                    <a:srgbClr val="007E39"/>
                  </a:solidFill>
                </a:rPr>
                <a:t>Seçicilik</a:t>
              </a:r>
            </a:p>
            <a:p>
              <a:pPr algn="ctr">
                <a:defRPr/>
              </a:pPr>
              <a:r>
                <a:rPr lang="tr-TR" b="1" dirty="0" smtClean="0">
                  <a:solidFill>
                    <a:srgbClr val="007E39"/>
                  </a:solidFill>
                </a:rPr>
                <a:t>Gerçek </a:t>
              </a:r>
              <a:r>
                <a:rPr lang="tr-TR" b="1" dirty="0">
                  <a:solidFill>
                    <a:srgbClr val="007E39"/>
                  </a:solidFill>
                </a:rPr>
                <a:t>sağlamları bulma yeteneği</a:t>
              </a:r>
            </a:p>
            <a:p>
              <a:pPr algn="ctr">
                <a:defRPr/>
              </a:pPr>
              <a:r>
                <a:rPr lang="tr-TR" sz="3600" b="1" dirty="0">
                  <a:solidFill>
                    <a:srgbClr val="007E39"/>
                  </a:solidFill>
                </a:rPr>
                <a:t>(d / b+d)</a:t>
              </a: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655310" y="2236222"/>
            <a:ext cx="9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Yeni Test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93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1369</Words>
  <Application>Microsoft Office PowerPoint</Application>
  <PresentationFormat>Ekran Gösterisi (4:3)</PresentationFormat>
  <Paragraphs>460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2" baseType="lpstr">
      <vt:lpstr>Ofis Teması</vt:lpstr>
      <vt:lpstr>Metodolojik Araştırmalar</vt:lpstr>
      <vt:lpstr>Metodolojik Araştırmalar</vt:lpstr>
      <vt:lpstr>Metodolojik Araştırmalar</vt:lpstr>
      <vt:lpstr>Metodolojik Araştırmalar</vt:lpstr>
      <vt:lpstr>Metodolojik Araştırmalar</vt:lpstr>
      <vt:lpstr>Geçerlilik (Validity)</vt:lpstr>
      <vt:lpstr>PowerPoint Sunusu</vt:lpstr>
      <vt:lpstr>PowerPoint Sunusu</vt:lpstr>
      <vt:lpstr>Geçerlilik (Validity)</vt:lpstr>
      <vt:lpstr>Geçerlilik (Validity)</vt:lpstr>
      <vt:lpstr>Örneğin; Tip II Diyabet, toplumda görülme sıklığı oldukça yüksek bir hastalıktır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Metodolojik Araştırmalar</vt:lpstr>
      <vt:lpstr>Metodolojik Araştırmalar</vt:lpstr>
      <vt:lpstr>Metodolojik Araştırmalar</vt:lpstr>
      <vt:lpstr>Prediktif Değerler</vt:lpstr>
      <vt:lpstr>Metodolojik Araştırmalar</vt:lpstr>
      <vt:lpstr>Güvenilirlik / Tutarlılık</vt:lpstr>
      <vt:lpstr>Güvenilirlik / Tutarlılık</vt:lpstr>
      <vt:lpstr>Güvenilirlik / Tutarlılık</vt:lpstr>
      <vt:lpstr>Güvenilirlik / Tutarlılık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Metodolojik Araştırmalar</dc:title>
  <dc:creator>genel</dc:creator>
  <cp:lastModifiedBy>genel</cp:lastModifiedBy>
  <cp:revision>30</cp:revision>
  <dcterms:created xsi:type="dcterms:W3CDTF">2015-07-31T11:37:13Z</dcterms:created>
  <dcterms:modified xsi:type="dcterms:W3CDTF">2015-08-13T06:39:32Z</dcterms:modified>
</cp:coreProperties>
</file>