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8" r:id="rId3"/>
    <p:sldId id="257" r:id="rId4"/>
    <p:sldId id="258" r:id="rId5"/>
    <p:sldId id="259" r:id="rId6"/>
    <p:sldId id="260" r:id="rId7"/>
    <p:sldId id="261" r:id="rId8"/>
    <p:sldId id="262" r:id="rId9"/>
    <p:sldId id="322" r:id="rId10"/>
    <p:sldId id="263" r:id="rId11"/>
    <p:sldId id="323" r:id="rId12"/>
    <p:sldId id="324" r:id="rId13"/>
    <p:sldId id="264" r:id="rId14"/>
    <p:sldId id="330" r:id="rId15"/>
    <p:sldId id="265" r:id="rId16"/>
    <p:sldId id="266" r:id="rId17"/>
    <p:sldId id="267" r:id="rId18"/>
    <p:sldId id="268" r:id="rId19"/>
    <p:sldId id="269" r:id="rId20"/>
    <p:sldId id="270" r:id="rId21"/>
    <p:sldId id="271" r:id="rId22"/>
    <p:sldId id="275" r:id="rId23"/>
    <p:sldId id="272" r:id="rId24"/>
    <p:sldId id="341" r:id="rId25"/>
    <p:sldId id="274" r:id="rId26"/>
    <p:sldId id="273" r:id="rId27"/>
    <p:sldId id="277" r:id="rId28"/>
    <p:sldId id="276" r:id="rId29"/>
    <p:sldId id="278" r:id="rId30"/>
    <p:sldId id="279" r:id="rId31"/>
    <p:sldId id="280" r:id="rId32"/>
    <p:sldId id="281" r:id="rId33"/>
    <p:sldId id="282" r:id="rId34"/>
    <p:sldId id="283" r:id="rId35"/>
    <p:sldId id="284" r:id="rId36"/>
    <p:sldId id="286" r:id="rId37"/>
    <p:sldId id="290" r:id="rId38"/>
    <p:sldId id="331" r:id="rId39"/>
    <p:sldId id="285" r:id="rId40"/>
    <p:sldId id="287" r:id="rId41"/>
    <p:sldId id="288" r:id="rId42"/>
    <p:sldId id="289" r:id="rId43"/>
    <p:sldId id="291" r:id="rId44"/>
    <p:sldId id="292" r:id="rId45"/>
    <p:sldId id="332" r:id="rId46"/>
    <p:sldId id="333" r:id="rId47"/>
    <p:sldId id="293" r:id="rId48"/>
    <p:sldId id="295" r:id="rId49"/>
    <p:sldId id="296" r:id="rId50"/>
    <p:sldId id="335" r:id="rId51"/>
    <p:sldId id="303" r:id="rId52"/>
    <p:sldId id="300" r:id="rId53"/>
    <p:sldId id="297" r:id="rId54"/>
    <p:sldId id="302" r:id="rId55"/>
    <p:sldId id="294" r:id="rId56"/>
    <p:sldId id="336" r:id="rId57"/>
    <p:sldId id="298" r:id="rId58"/>
    <p:sldId id="320" r:id="rId59"/>
    <p:sldId id="301" r:id="rId60"/>
    <p:sldId id="338" r:id="rId61"/>
    <p:sldId id="321" r:id="rId62"/>
    <p:sldId id="305" r:id="rId63"/>
    <p:sldId id="306" r:id="rId64"/>
    <p:sldId id="299" r:id="rId65"/>
    <p:sldId id="304" r:id="rId66"/>
    <p:sldId id="307" r:id="rId67"/>
    <p:sldId id="326" r:id="rId68"/>
    <p:sldId id="325" r:id="rId69"/>
    <p:sldId id="308" r:id="rId70"/>
    <p:sldId id="309" r:id="rId71"/>
    <p:sldId id="327" r:id="rId72"/>
    <p:sldId id="310" r:id="rId73"/>
    <p:sldId id="339" r:id="rId74"/>
    <p:sldId id="340" r:id="rId75"/>
    <p:sldId id="311" r:id="rId76"/>
    <p:sldId id="313" r:id="rId77"/>
    <p:sldId id="312" r:id="rId78"/>
    <p:sldId id="314" r:id="rId79"/>
    <p:sldId id="315" r:id="rId80"/>
    <p:sldId id="316" r:id="rId81"/>
    <p:sldId id="317" r:id="rId82"/>
    <p:sldId id="319" r:id="rId8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CDCF3F62-DDAB-42AF-B40E-69A9289504B9}">
          <p14:sldIdLst>
            <p14:sldId id="256"/>
            <p14:sldId id="328"/>
            <p14:sldId id="257"/>
            <p14:sldId id="258"/>
            <p14:sldId id="259"/>
            <p14:sldId id="260"/>
            <p14:sldId id="261"/>
            <p14:sldId id="262"/>
            <p14:sldId id="322"/>
            <p14:sldId id="263"/>
            <p14:sldId id="323"/>
            <p14:sldId id="324"/>
            <p14:sldId id="264"/>
            <p14:sldId id="330"/>
            <p14:sldId id="265"/>
            <p14:sldId id="266"/>
            <p14:sldId id="267"/>
            <p14:sldId id="268"/>
            <p14:sldId id="269"/>
            <p14:sldId id="270"/>
            <p14:sldId id="271"/>
            <p14:sldId id="275"/>
            <p14:sldId id="272"/>
            <p14:sldId id="341"/>
            <p14:sldId id="274"/>
            <p14:sldId id="273"/>
            <p14:sldId id="277"/>
            <p14:sldId id="276"/>
            <p14:sldId id="278"/>
            <p14:sldId id="279"/>
            <p14:sldId id="280"/>
            <p14:sldId id="281"/>
            <p14:sldId id="282"/>
            <p14:sldId id="283"/>
            <p14:sldId id="284"/>
            <p14:sldId id="286"/>
            <p14:sldId id="290"/>
            <p14:sldId id="331"/>
            <p14:sldId id="285"/>
            <p14:sldId id="287"/>
            <p14:sldId id="288"/>
            <p14:sldId id="289"/>
            <p14:sldId id="291"/>
            <p14:sldId id="292"/>
            <p14:sldId id="332"/>
            <p14:sldId id="333"/>
            <p14:sldId id="293"/>
            <p14:sldId id="295"/>
            <p14:sldId id="296"/>
            <p14:sldId id="335"/>
            <p14:sldId id="303"/>
            <p14:sldId id="300"/>
            <p14:sldId id="297"/>
            <p14:sldId id="302"/>
            <p14:sldId id="294"/>
            <p14:sldId id="336"/>
            <p14:sldId id="298"/>
            <p14:sldId id="320"/>
            <p14:sldId id="301"/>
            <p14:sldId id="338"/>
            <p14:sldId id="321"/>
            <p14:sldId id="305"/>
            <p14:sldId id="306"/>
            <p14:sldId id="299"/>
            <p14:sldId id="304"/>
          </p14:sldIdLst>
        </p14:section>
        <p14:section name="Başlıksız Bölüm" id="{FA81D595-730A-49CB-BB5A-0507BBDFFF57}">
          <p14:sldIdLst>
            <p14:sldId id="307"/>
            <p14:sldId id="326"/>
            <p14:sldId id="325"/>
            <p14:sldId id="308"/>
            <p14:sldId id="309"/>
            <p14:sldId id="327"/>
            <p14:sldId id="310"/>
            <p14:sldId id="339"/>
            <p14:sldId id="340"/>
            <p14:sldId id="311"/>
            <p14:sldId id="313"/>
            <p14:sldId id="312"/>
            <p14:sldId id="314"/>
            <p14:sldId id="315"/>
            <p14:sldId id="316"/>
            <p14:sldId id="317"/>
            <p14:sldId id="31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CC54C789-9EDF-4FD4-B802-56CCFEC8B2A0}" type="datetimeFigureOut">
              <a:rPr lang="tr-TR" smtClean="0"/>
              <a:t>31.08.2015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AD38644-B6D2-4659-A0AA-10553A34D083}" type="slidenum">
              <a:rPr lang="tr-TR" smtClean="0"/>
              <a:t>‹#›</a:t>
            </a:fld>
            <a:endParaRPr lang="tr-TR"/>
          </a:p>
        </p:txBody>
      </p:sp>
    </p:spTree>
    <p:extLst>
      <p:ext uri="{BB962C8B-B14F-4D97-AF65-F5344CB8AC3E}">
        <p14:creationId xmlns:p14="http://schemas.microsoft.com/office/powerpoint/2010/main" val="873908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C54C789-9EDF-4FD4-B802-56CCFEC8B2A0}" type="datetimeFigureOut">
              <a:rPr lang="tr-TR" smtClean="0"/>
              <a:t>31.08.2015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AD38644-B6D2-4659-A0AA-10553A34D083}" type="slidenum">
              <a:rPr lang="tr-TR" smtClean="0"/>
              <a:t>‹#›</a:t>
            </a:fld>
            <a:endParaRPr lang="tr-TR"/>
          </a:p>
        </p:txBody>
      </p:sp>
    </p:spTree>
    <p:extLst>
      <p:ext uri="{BB962C8B-B14F-4D97-AF65-F5344CB8AC3E}">
        <p14:creationId xmlns:p14="http://schemas.microsoft.com/office/powerpoint/2010/main" val="4039792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C54C789-9EDF-4FD4-B802-56CCFEC8B2A0}" type="datetimeFigureOut">
              <a:rPr lang="tr-TR" smtClean="0"/>
              <a:t>31.08.2015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AD38644-B6D2-4659-A0AA-10553A34D083}" type="slidenum">
              <a:rPr lang="tr-TR" smtClean="0"/>
              <a:t>‹#›</a:t>
            </a:fld>
            <a:endParaRPr lang="tr-TR"/>
          </a:p>
        </p:txBody>
      </p:sp>
    </p:spTree>
    <p:extLst>
      <p:ext uri="{BB962C8B-B14F-4D97-AF65-F5344CB8AC3E}">
        <p14:creationId xmlns:p14="http://schemas.microsoft.com/office/powerpoint/2010/main" val="697672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C54C789-9EDF-4FD4-B802-56CCFEC8B2A0}" type="datetimeFigureOut">
              <a:rPr lang="tr-TR" smtClean="0"/>
              <a:t>31.08.2015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AD38644-B6D2-4659-A0AA-10553A34D083}" type="slidenum">
              <a:rPr lang="tr-TR" smtClean="0"/>
              <a:t>‹#›</a:t>
            </a:fld>
            <a:endParaRPr lang="tr-TR"/>
          </a:p>
        </p:txBody>
      </p:sp>
    </p:spTree>
    <p:extLst>
      <p:ext uri="{BB962C8B-B14F-4D97-AF65-F5344CB8AC3E}">
        <p14:creationId xmlns:p14="http://schemas.microsoft.com/office/powerpoint/2010/main" val="3325640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CC54C789-9EDF-4FD4-B802-56CCFEC8B2A0}" type="datetimeFigureOut">
              <a:rPr lang="tr-TR" smtClean="0"/>
              <a:t>31.08.2015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AD38644-B6D2-4659-A0AA-10553A34D083}" type="slidenum">
              <a:rPr lang="tr-TR" smtClean="0"/>
              <a:t>‹#›</a:t>
            </a:fld>
            <a:endParaRPr lang="tr-TR"/>
          </a:p>
        </p:txBody>
      </p:sp>
    </p:spTree>
    <p:extLst>
      <p:ext uri="{BB962C8B-B14F-4D97-AF65-F5344CB8AC3E}">
        <p14:creationId xmlns:p14="http://schemas.microsoft.com/office/powerpoint/2010/main" val="1904729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CC54C789-9EDF-4FD4-B802-56CCFEC8B2A0}" type="datetimeFigureOut">
              <a:rPr lang="tr-TR" smtClean="0"/>
              <a:t>31.08.2015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AD38644-B6D2-4659-A0AA-10553A34D083}" type="slidenum">
              <a:rPr lang="tr-TR" smtClean="0"/>
              <a:t>‹#›</a:t>
            </a:fld>
            <a:endParaRPr lang="tr-TR"/>
          </a:p>
        </p:txBody>
      </p:sp>
    </p:spTree>
    <p:extLst>
      <p:ext uri="{BB962C8B-B14F-4D97-AF65-F5344CB8AC3E}">
        <p14:creationId xmlns:p14="http://schemas.microsoft.com/office/powerpoint/2010/main" val="3681421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CC54C789-9EDF-4FD4-B802-56CCFEC8B2A0}" type="datetimeFigureOut">
              <a:rPr lang="tr-TR" smtClean="0"/>
              <a:t>31.08.2015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CAD38644-B6D2-4659-A0AA-10553A34D083}" type="slidenum">
              <a:rPr lang="tr-TR" smtClean="0"/>
              <a:t>‹#›</a:t>
            </a:fld>
            <a:endParaRPr lang="tr-TR"/>
          </a:p>
        </p:txBody>
      </p:sp>
    </p:spTree>
    <p:extLst>
      <p:ext uri="{BB962C8B-B14F-4D97-AF65-F5344CB8AC3E}">
        <p14:creationId xmlns:p14="http://schemas.microsoft.com/office/powerpoint/2010/main" val="3773980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CC54C789-9EDF-4FD4-B802-56CCFEC8B2A0}" type="datetimeFigureOut">
              <a:rPr lang="tr-TR" smtClean="0"/>
              <a:t>31.08.2015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CAD38644-B6D2-4659-A0AA-10553A34D083}" type="slidenum">
              <a:rPr lang="tr-TR" smtClean="0"/>
              <a:t>‹#›</a:t>
            </a:fld>
            <a:endParaRPr lang="tr-TR"/>
          </a:p>
        </p:txBody>
      </p:sp>
    </p:spTree>
    <p:extLst>
      <p:ext uri="{BB962C8B-B14F-4D97-AF65-F5344CB8AC3E}">
        <p14:creationId xmlns:p14="http://schemas.microsoft.com/office/powerpoint/2010/main" val="1132337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CC54C789-9EDF-4FD4-B802-56CCFEC8B2A0}" type="datetimeFigureOut">
              <a:rPr lang="tr-TR" smtClean="0"/>
              <a:t>31.08.2015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CAD38644-B6D2-4659-A0AA-10553A34D083}" type="slidenum">
              <a:rPr lang="tr-TR" smtClean="0"/>
              <a:t>‹#›</a:t>
            </a:fld>
            <a:endParaRPr lang="tr-TR"/>
          </a:p>
        </p:txBody>
      </p:sp>
    </p:spTree>
    <p:extLst>
      <p:ext uri="{BB962C8B-B14F-4D97-AF65-F5344CB8AC3E}">
        <p14:creationId xmlns:p14="http://schemas.microsoft.com/office/powerpoint/2010/main" val="4185924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CC54C789-9EDF-4FD4-B802-56CCFEC8B2A0}" type="datetimeFigureOut">
              <a:rPr lang="tr-TR" smtClean="0"/>
              <a:t>31.08.2015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AD38644-B6D2-4659-A0AA-10553A34D083}" type="slidenum">
              <a:rPr lang="tr-TR" smtClean="0"/>
              <a:t>‹#›</a:t>
            </a:fld>
            <a:endParaRPr lang="tr-TR"/>
          </a:p>
        </p:txBody>
      </p:sp>
    </p:spTree>
    <p:extLst>
      <p:ext uri="{BB962C8B-B14F-4D97-AF65-F5344CB8AC3E}">
        <p14:creationId xmlns:p14="http://schemas.microsoft.com/office/powerpoint/2010/main" val="57542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CC54C789-9EDF-4FD4-B802-56CCFEC8B2A0}" type="datetimeFigureOut">
              <a:rPr lang="tr-TR" smtClean="0"/>
              <a:t>31.08.2015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AD38644-B6D2-4659-A0AA-10553A34D083}" type="slidenum">
              <a:rPr lang="tr-TR" smtClean="0"/>
              <a:t>‹#›</a:t>
            </a:fld>
            <a:endParaRPr lang="tr-TR"/>
          </a:p>
        </p:txBody>
      </p:sp>
    </p:spTree>
    <p:extLst>
      <p:ext uri="{BB962C8B-B14F-4D97-AF65-F5344CB8AC3E}">
        <p14:creationId xmlns:p14="http://schemas.microsoft.com/office/powerpoint/2010/main" val="2286503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4C789-9EDF-4FD4-B802-56CCFEC8B2A0}" type="datetimeFigureOut">
              <a:rPr lang="tr-TR" smtClean="0"/>
              <a:t>31.08.2015</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38644-B6D2-4659-A0AA-10553A34D083}" type="slidenum">
              <a:rPr lang="tr-TR" smtClean="0"/>
              <a:t>‹#›</a:t>
            </a:fld>
            <a:endParaRPr lang="tr-TR"/>
          </a:p>
        </p:txBody>
      </p:sp>
    </p:spTree>
    <p:extLst>
      <p:ext uri="{BB962C8B-B14F-4D97-AF65-F5344CB8AC3E}">
        <p14:creationId xmlns:p14="http://schemas.microsoft.com/office/powerpoint/2010/main" val="3483013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tr-TR" b="1" dirty="0" err="1" smtClean="0">
                <a:solidFill>
                  <a:srgbClr val="C00000"/>
                </a:solidFill>
              </a:rPr>
              <a:t>Epidemiyoji’nin</a:t>
            </a:r>
            <a:r>
              <a:rPr lang="tr-TR" b="1" dirty="0" smtClean="0">
                <a:solidFill>
                  <a:srgbClr val="C00000"/>
                </a:solidFill>
              </a:rPr>
              <a:t> Tarihsel Gelişimi</a:t>
            </a:r>
            <a:endParaRPr lang="tr-TR" b="1" dirty="0">
              <a:solidFill>
                <a:srgbClr val="C00000"/>
              </a:solidFill>
            </a:endParaRPr>
          </a:p>
        </p:txBody>
      </p:sp>
      <p:sp>
        <p:nvSpPr>
          <p:cNvPr id="3" name="Alt Başlık 2"/>
          <p:cNvSpPr>
            <a:spLocks noGrp="1"/>
          </p:cNvSpPr>
          <p:nvPr>
            <p:ph type="subTitle" idx="1"/>
          </p:nvPr>
        </p:nvSpPr>
        <p:spPr/>
        <p:txBody>
          <a:bodyPr/>
          <a:lstStyle/>
          <a:p>
            <a:r>
              <a:rPr lang="tr-TR" dirty="0" err="1" smtClean="0"/>
              <a:t>Prof.Dr.Mehmet</a:t>
            </a:r>
            <a:r>
              <a:rPr lang="tr-TR" dirty="0" smtClean="0"/>
              <a:t> Aktekin</a:t>
            </a:r>
            <a:endParaRPr lang="tr-TR" dirty="0"/>
          </a:p>
        </p:txBody>
      </p:sp>
    </p:spTree>
    <p:extLst>
      <p:ext uri="{BB962C8B-B14F-4D97-AF65-F5344CB8AC3E}">
        <p14:creationId xmlns:p14="http://schemas.microsoft.com/office/powerpoint/2010/main" val="41918786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C00000"/>
                </a:solidFill>
              </a:rPr>
              <a:t>Hipokrat(M.Ö 4.-5. yy)</a:t>
            </a:r>
            <a:endParaRPr lang="tr-TR" dirty="0"/>
          </a:p>
        </p:txBody>
      </p:sp>
      <p:sp>
        <p:nvSpPr>
          <p:cNvPr id="3" name="İçerik Yer Tutucusu 2"/>
          <p:cNvSpPr>
            <a:spLocks noGrp="1"/>
          </p:cNvSpPr>
          <p:nvPr>
            <p:ph idx="1"/>
          </p:nvPr>
        </p:nvSpPr>
        <p:spPr/>
        <p:txBody>
          <a:bodyPr/>
          <a:lstStyle/>
          <a:p>
            <a:pPr lvl="1"/>
            <a:r>
              <a:rPr lang="tr-TR" altLang="tr-TR" b="1" dirty="0" smtClean="0"/>
              <a:t>Yılın hangi mevsimidir?</a:t>
            </a:r>
          </a:p>
          <a:p>
            <a:pPr lvl="1"/>
            <a:r>
              <a:rPr lang="tr-TR" altLang="tr-TR" b="1" dirty="0" smtClean="0"/>
              <a:t>Benzerlik gösteren doğal olaylar (rüzgar, sıcaklık </a:t>
            </a:r>
            <a:r>
              <a:rPr lang="tr-TR" altLang="tr-TR" b="1" dirty="0" err="1" smtClean="0"/>
              <a:t>vb</a:t>
            </a:r>
            <a:r>
              <a:rPr lang="tr-TR" altLang="tr-TR" b="1" dirty="0" smtClean="0"/>
              <a:t>) nelerdir?</a:t>
            </a:r>
          </a:p>
          <a:p>
            <a:pPr lvl="1"/>
            <a:r>
              <a:rPr lang="tr-TR" altLang="tr-TR" b="1" dirty="0" smtClean="0"/>
              <a:t>İçilen suyun özellikleri nedir?</a:t>
            </a:r>
          </a:p>
          <a:p>
            <a:pPr lvl="1"/>
            <a:r>
              <a:rPr lang="tr-TR" altLang="tr-TR" b="1" dirty="0" smtClean="0"/>
              <a:t>Oturulan bölgenin özellikleri nedir?</a:t>
            </a:r>
          </a:p>
          <a:p>
            <a:pPr lvl="1"/>
            <a:r>
              <a:rPr lang="tr-TR" altLang="tr-TR" b="1" dirty="0" smtClean="0"/>
              <a:t>Yerleşim yerinin coğrafi yapısı nasıldır?</a:t>
            </a:r>
          </a:p>
          <a:p>
            <a:pPr lvl="1"/>
            <a:r>
              <a:rPr lang="tr-TR" altLang="tr-TR" b="1" dirty="0" smtClean="0"/>
              <a:t>Kişilerin beslenme alışkanlıkları nasıldır?</a:t>
            </a:r>
          </a:p>
          <a:p>
            <a:endParaRPr lang="tr-TR" dirty="0"/>
          </a:p>
        </p:txBody>
      </p:sp>
    </p:spTree>
    <p:extLst>
      <p:ext uri="{BB962C8B-B14F-4D97-AF65-F5344CB8AC3E}">
        <p14:creationId xmlns:p14="http://schemas.microsoft.com/office/powerpoint/2010/main" val="2012361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Hipokrat(M.Ö 4.-5. yy)</a:t>
            </a:r>
            <a:endParaRPr lang="tr-TR"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9" y="1700808"/>
            <a:ext cx="7344816" cy="417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610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Hipokrat(M.Ö 4.-5. yy)</a:t>
            </a:r>
            <a:endParaRPr lang="tr-TR"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628800"/>
            <a:ext cx="8136904"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3061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C00000"/>
                </a:solidFill>
              </a:rPr>
              <a:t>Büyük Boşluk</a:t>
            </a:r>
            <a:endParaRPr lang="tr-TR" dirty="0">
              <a:solidFill>
                <a:srgbClr val="C00000"/>
              </a:solidFill>
            </a:endParaRPr>
          </a:p>
        </p:txBody>
      </p:sp>
      <p:sp>
        <p:nvSpPr>
          <p:cNvPr id="3" name="İçerik Yer Tutucusu 2"/>
          <p:cNvSpPr>
            <a:spLocks noGrp="1"/>
          </p:cNvSpPr>
          <p:nvPr>
            <p:ph idx="1"/>
          </p:nvPr>
        </p:nvSpPr>
        <p:spPr/>
        <p:txBody>
          <a:bodyPr/>
          <a:lstStyle/>
          <a:p>
            <a:r>
              <a:rPr lang="tr-TR" dirty="0" smtClean="0"/>
              <a:t>Antik çağlarda hekimler hastalık ve ölümlerle ilgili istatistik ve kayıtlarla ilgilenmediler. Bu nedenledir ki pek çok hastalığın nedenleri ve özellikleri ile ilgili bilgi sahibi olamadılar ve etkili tedavileri bulamadılar. Rönesans’a kadar hastalıklarla ilgili genellemeler gerçek rakamlara ve istatistiklere değil, hekimlerin bireysel etkilenişlerine dayanmaktaydı.</a:t>
            </a:r>
            <a:endParaRPr lang="tr-TR" dirty="0"/>
          </a:p>
        </p:txBody>
      </p:sp>
    </p:spTree>
    <p:extLst>
      <p:ext uri="{BB962C8B-B14F-4D97-AF65-F5344CB8AC3E}">
        <p14:creationId xmlns:p14="http://schemas.microsoft.com/office/powerpoint/2010/main" val="16301672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476672"/>
            <a:ext cx="6840760"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7165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solidFill>
                  <a:srgbClr val="C00000"/>
                </a:solidFill>
              </a:rPr>
              <a:t>John </a:t>
            </a:r>
            <a:r>
              <a:rPr lang="tr-TR" b="1" dirty="0" err="1" smtClean="0">
                <a:solidFill>
                  <a:srgbClr val="C00000"/>
                </a:solidFill>
              </a:rPr>
              <a:t>Graunt</a:t>
            </a:r>
            <a:r>
              <a:rPr lang="tr-TR" b="1" dirty="0" smtClean="0">
                <a:solidFill>
                  <a:srgbClr val="C00000"/>
                </a:solidFill>
              </a:rPr>
              <a:t> (1662)</a:t>
            </a:r>
            <a:endParaRPr lang="tr-TR" b="1" dirty="0">
              <a:solidFill>
                <a:srgbClr val="C00000"/>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1772816"/>
            <a:ext cx="2448272"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78" y="1700808"/>
            <a:ext cx="2289515"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15778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rgbClr val="C00000"/>
                </a:solidFill>
              </a:rPr>
              <a:t>John </a:t>
            </a:r>
            <a:r>
              <a:rPr lang="tr-TR" b="1" dirty="0" err="1">
                <a:solidFill>
                  <a:srgbClr val="C00000"/>
                </a:solidFill>
              </a:rPr>
              <a:t>Graunt</a:t>
            </a:r>
            <a:r>
              <a:rPr lang="tr-TR" b="1" dirty="0">
                <a:solidFill>
                  <a:srgbClr val="C00000"/>
                </a:solidFill>
              </a:rPr>
              <a:t> (1662)</a:t>
            </a:r>
            <a:endParaRPr lang="tr-TR" b="1" dirty="0"/>
          </a:p>
        </p:txBody>
      </p:sp>
      <p:sp>
        <p:nvSpPr>
          <p:cNvPr id="3" name="İçerik Yer Tutucusu 2"/>
          <p:cNvSpPr>
            <a:spLocks noGrp="1"/>
          </p:cNvSpPr>
          <p:nvPr>
            <p:ph idx="1"/>
          </p:nvPr>
        </p:nvSpPr>
        <p:spPr/>
        <p:txBody>
          <a:bodyPr/>
          <a:lstStyle/>
          <a:p>
            <a:r>
              <a:rPr lang="tr-TR" b="1" dirty="0" smtClean="0"/>
              <a:t>Yaşamsal İstatistiğin kurucusu olarak kabul edilir.</a:t>
            </a:r>
          </a:p>
          <a:p>
            <a:r>
              <a:rPr lang="tr-TR" b="1" dirty="0" smtClean="0"/>
              <a:t>Sayısal yöntemleri ilk kez kullanmıştır.</a:t>
            </a:r>
          </a:p>
          <a:p>
            <a:r>
              <a:rPr lang="tr-TR" b="1" dirty="0" smtClean="0"/>
              <a:t>Londra’daki din adamlarınca tutulan doğum ve ölüm kayıtlarını incelemiş ve sonuçları makale haline getirmiştir.</a:t>
            </a:r>
            <a:r>
              <a:rPr lang="tr-TR" sz="1800" b="1" i="1" dirty="0" smtClean="0"/>
              <a:t>«</a:t>
            </a:r>
            <a:r>
              <a:rPr lang="tr-TR" sz="1800" b="1" i="1" dirty="0" err="1" smtClean="0"/>
              <a:t>Naturel</a:t>
            </a:r>
            <a:r>
              <a:rPr lang="tr-TR" sz="1800" b="1" i="1" dirty="0" smtClean="0"/>
              <a:t> </a:t>
            </a:r>
            <a:r>
              <a:rPr lang="tr-TR" sz="1800" b="1" i="1" dirty="0" err="1" smtClean="0"/>
              <a:t>and</a:t>
            </a:r>
            <a:r>
              <a:rPr lang="tr-TR" sz="1800" b="1" i="1" dirty="0" smtClean="0"/>
              <a:t> </a:t>
            </a:r>
            <a:r>
              <a:rPr lang="tr-TR" sz="1800" b="1" i="1" dirty="0" err="1" smtClean="0"/>
              <a:t>Political</a:t>
            </a:r>
            <a:r>
              <a:rPr lang="tr-TR" sz="1800" b="1" i="1" dirty="0" smtClean="0"/>
              <a:t> </a:t>
            </a:r>
            <a:r>
              <a:rPr lang="tr-TR" sz="1800" b="1" i="1" dirty="0" err="1" smtClean="0"/>
              <a:t>Observations</a:t>
            </a:r>
            <a:r>
              <a:rPr lang="tr-TR" sz="1800" b="1" i="1" dirty="0" smtClean="0"/>
              <a:t> on </a:t>
            </a:r>
            <a:r>
              <a:rPr lang="tr-TR" sz="1800" b="1" i="1" dirty="0" err="1" smtClean="0"/>
              <a:t>the</a:t>
            </a:r>
            <a:r>
              <a:rPr lang="tr-TR" sz="1800" b="1" i="1" dirty="0" smtClean="0"/>
              <a:t> </a:t>
            </a:r>
            <a:r>
              <a:rPr lang="tr-TR" sz="1800" b="1" i="1" dirty="0" err="1" smtClean="0"/>
              <a:t>Bills</a:t>
            </a:r>
            <a:r>
              <a:rPr lang="tr-TR" sz="1800" b="1" i="1" dirty="0" smtClean="0"/>
              <a:t> of </a:t>
            </a:r>
            <a:r>
              <a:rPr lang="tr-TR" sz="1800" b="1" i="1" dirty="0" err="1" smtClean="0"/>
              <a:t>Mortality</a:t>
            </a:r>
            <a:r>
              <a:rPr lang="tr-TR" sz="1800" b="1" i="1" dirty="0" smtClean="0"/>
              <a:t>»</a:t>
            </a:r>
            <a:endParaRPr lang="tr-TR" sz="1800" b="1" i="1" dirty="0"/>
          </a:p>
        </p:txBody>
      </p:sp>
    </p:spTree>
    <p:extLst>
      <p:ext uri="{BB962C8B-B14F-4D97-AF65-F5344CB8AC3E}">
        <p14:creationId xmlns:p14="http://schemas.microsoft.com/office/powerpoint/2010/main" val="35720794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rgbClr val="C00000"/>
                </a:solidFill>
              </a:rPr>
              <a:t>John </a:t>
            </a:r>
            <a:r>
              <a:rPr lang="tr-TR" b="1" dirty="0" err="1">
                <a:solidFill>
                  <a:srgbClr val="C00000"/>
                </a:solidFill>
              </a:rPr>
              <a:t>Graunt</a:t>
            </a:r>
            <a:r>
              <a:rPr lang="tr-TR" b="1" dirty="0">
                <a:solidFill>
                  <a:srgbClr val="C00000"/>
                </a:solidFill>
              </a:rPr>
              <a:t> (1662)</a:t>
            </a:r>
            <a:endParaRPr lang="tr-TR" b="1" dirty="0"/>
          </a:p>
        </p:txBody>
      </p:sp>
      <p:sp>
        <p:nvSpPr>
          <p:cNvPr id="3" name="İçerik Yer Tutucusu 2"/>
          <p:cNvSpPr>
            <a:spLocks noGrp="1"/>
          </p:cNvSpPr>
          <p:nvPr>
            <p:ph idx="1"/>
          </p:nvPr>
        </p:nvSpPr>
        <p:spPr/>
        <p:txBody>
          <a:bodyPr/>
          <a:lstStyle/>
          <a:p>
            <a:pPr lvl="1"/>
            <a:r>
              <a:rPr lang="tr-TR" altLang="tr-TR" sz="3200" b="1" dirty="0"/>
              <a:t>Ölümlerin mevsimsel farklılığı</a:t>
            </a:r>
          </a:p>
          <a:p>
            <a:pPr lvl="1"/>
            <a:r>
              <a:rPr lang="tr-TR" altLang="tr-TR" sz="3200" b="1" dirty="0"/>
              <a:t>Yüksek bebek ölümleri</a:t>
            </a:r>
          </a:p>
          <a:p>
            <a:pPr lvl="1"/>
            <a:r>
              <a:rPr lang="tr-TR" altLang="tr-TR" sz="3200" b="1" dirty="0"/>
              <a:t>Erkek doğumlarının fazlalığı</a:t>
            </a:r>
          </a:p>
          <a:p>
            <a:pPr lvl="1"/>
            <a:r>
              <a:rPr lang="tr-TR" altLang="tr-TR" sz="3200" b="1" dirty="0"/>
              <a:t>Ölüm nedenlerinin dağılımı (akut-kronik hastalık)</a:t>
            </a:r>
          </a:p>
          <a:p>
            <a:pPr lvl="1"/>
            <a:r>
              <a:rPr lang="tr-TR" altLang="tr-TR" sz="3200" b="1" dirty="0"/>
              <a:t>Ölümlerde kır-kent farklılığı</a:t>
            </a:r>
          </a:p>
          <a:p>
            <a:pPr lvl="1"/>
            <a:r>
              <a:rPr lang="tr-TR" altLang="tr-TR" sz="3200" b="1" dirty="0"/>
              <a:t>Beklenen yaşam </a:t>
            </a:r>
            <a:r>
              <a:rPr lang="tr-TR" altLang="tr-TR" sz="3200" b="1" dirty="0" smtClean="0"/>
              <a:t>süresinin hesaplanması</a:t>
            </a:r>
            <a:endParaRPr lang="tr-TR" altLang="tr-TR" sz="3200" b="1" dirty="0"/>
          </a:p>
          <a:p>
            <a:endParaRPr lang="tr-TR" dirty="0"/>
          </a:p>
        </p:txBody>
      </p:sp>
    </p:spTree>
    <p:extLst>
      <p:ext uri="{BB962C8B-B14F-4D97-AF65-F5344CB8AC3E}">
        <p14:creationId xmlns:p14="http://schemas.microsoft.com/office/powerpoint/2010/main" val="32203328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John </a:t>
            </a:r>
            <a:r>
              <a:rPr lang="tr-TR" dirty="0" err="1">
                <a:solidFill>
                  <a:srgbClr val="C00000"/>
                </a:solidFill>
              </a:rPr>
              <a:t>Graunt</a:t>
            </a:r>
            <a:r>
              <a:rPr lang="tr-TR" dirty="0">
                <a:solidFill>
                  <a:srgbClr val="C00000"/>
                </a:solidFill>
              </a:rPr>
              <a:t> (1662)</a:t>
            </a:r>
            <a:endParaRPr lang="tr-TR"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484784"/>
            <a:ext cx="3888432"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56793"/>
            <a:ext cx="3384376" cy="190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4005064"/>
            <a:ext cx="3240360" cy="2026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3751696"/>
            <a:ext cx="1944216" cy="2629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85098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solidFill>
                  <a:srgbClr val="C00000"/>
                </a:solidFill>
              </a:rPr>
              <a:t>Dr. James </a:t>
            </a:r>
            <a:r>
              <a:rPr lang="tr-TR" b="1" dirty="0" err="1" smtClean="0">
                <a:solidFill>
                  <a:srgbClr val="C00000"/>
                </a:solidFill>
              </a:rPr>
              <a:t>Lind</a:t>
            </a:r>
            <a:r>
              <a:rPr lang="tr-TR" b="1" dirty="0" smtClean="0">
                <a:solidFill>
                  <a:srgbClr val="C00000"/>
                </a:solidFill>
              </a:rPr>
              <a:t> (1753)</a:t>
            </a:r>
            <a:endParaRPr lang="tr-TR" b="1" dirty="0">
              <a:solidFill>
                <a:srgbClr val="C00000"/>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1800" y="2060848"/>
            <a:ext cx="3312368"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81743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Halk </a:t>
            </a:r>
            <a:r>
              <a:rPr lang="tr-TR" dirty="0" err="1"/>
              <a:t>S</a:t>
            </a:r>
            <a:r>
              <a:rPr lang="tr-TR" dirty="0" err="1" smtClean="0"/>
              <a:t>ağlığı’nın</a:t>
            </a:r>
            <a:r>
              <a:rPr lang="tr-TR" dirty="0" smtClean="0"/>
              <a:t> Temel </a:t>
            </a:r>
            <a:r>
              <a:rPr lang="tr-TR" sz="4800" dirty="0" smtClean="0"/>
              <a:t>Bilimlerinden Birisidir</a:t>
            </a:r>
            <a:endParaRPr lang="tr-T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4813" y="1600200"/>
            <a:ext cx="585437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6414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rgbClr val="C00000"/>
                </a:solidFill>
              </a:rPr>
              <a:t>Dr. James </a:t>
            </a:r>
            <a:r>
              <a:rPr lang="tr-TR" b="1" dirty="0" err="1">
                <a:solidFill>
                  <a:srgbClr val="C00000"/>
                </a:solidFill>
              </a:rPr>
              <a:t>Lind</a:t>
            </a:r>
            <a:r>
              <a:rPr lang="tr-TR" b="1" dirty="0">
                <a:solidFill>
                  <a:srgbClr val="C00000"/>
                </a:solidFill>
              </a:rPr>
              <a:t> (1753)</a:t>
            </a:r>
            <a:endParaRPr lang="tr-TR" b="1" dirty="0"/>
          </a:p>
        </p:txBody>
      </p:sp>
      <p:sp>
        <p:nvSpPr>
          <p:cNvPr id="3" name="İçerik Yer Tutucusu 2"/>
          <p:cNvSpPr>
            <a:spLocks noGrp="1"/>
          </p:cNvSpPr>
          <p:nvPr>
            <p:ph idx="1"/>
          </p:nvPr>
        </p:nvSpPr>
        <p:spPr/>
        <p:txBody>
          <a:bodyPr>
            <a:normAutofit/>
          </a:bodyPr>
          <a:lstStyle/>
          <a:p>
            <a:r>
              <a:rPr lang="tr-TR" dirty="0"/>
              <a:t>Denizaşırı uzun yolculuklar sırasında ortaya </a:t>
            </a:r>
            <a:r>
              <a:rPr lang="tr-TR" dirty="0" smtClean="0"/>
              <a:t>çıkan </a:t>
            </a:r>
            <a:r>
              <a:rPr lang="tr-TR" dirty="0" err="1"/>
              <a:t>s</a:t>
            </a:r>
            <a:r>
              <a:rPr lang="tr-TR" dirty="0" err="1" smtClean="0"/>
              <a:t>korbüt</a:t>
            </a:r>
            <a:r>
              <a:rPr lang="tr-TR" dirty="0" smtClean="0"/>
              <a:t> </a:t>
            </a:r>
            <a:r>
              <a:rPr lang="tr-TR" dirty="0"/>
              <a:t>hastalığının sebze ve </a:t>
            </a:r>
            <a:r>
              <a:rPr lang="tr-TR" dirty="0" smtClean="0"/>
              <a:t>meyve yenmemesiyle </a:t>
            </a:r>
            <a:r>
              <a:rPr lang="tr-TR" dirty="0"/>
              <a:t>ilgili olabileceğini düşünmüş.</a:t>
            </a:r>
          </a:p>
          <a:p>
            <a:r>
              <a:rPr lang="tr-TR" dirty="0" smtClean="0"/>
              <a:t>Portakal </a:t>
            </a:r>
            <a:r>
              <a:rPr lang="tr-TR" dirty="0"/>
              <a:t>ve limon yedirdiği </a:t>
            </a:r>
            <a:r>
              <a:rPr lang="tr-TR" dirty="0" smtClean="0"/>
              <a:t>hastaların iyileştiğini gözlemiş</a:t>
            </a:r>
            <a:r>
              <a:rPr lang="tr-TR" dirty="0"/>
              <a:t>.</a:t>
            </a:r>
          </a:p>
          <a:p>
            <a:r>
              <a:rPr lang="tr-TR" dirty="0" smtClean="0"/>
              <a:t>Dengeli </a:t>
            </a:r>
            <a:r>
              <a:rPr lang="tr-TR" dirty="0"/>
              <a:t>beslenmenin sağlık açısından </a:t>
            </a:r>
            <a:r>
              <a:rPr lang="tr-TR" dirty="0" smtClean="0"/>
              <a:t>önemini ortaya koymuş.</a:t>
            </a:r>
            <a:endParaRPr lang="tr-TR" dirty="0"/>
          </a:p>
          <a:p>
            <a:r>
              <a:rPr lang="tr-TR" dirty="0" smtClean="0"/>
              <a:t>İlk </a:t>
            </a:r>
            <a:r>
              <a:rPr lang="tr-TR" dirty="0"/>
              <a:t>kez deneysel yöntem kullanmış</a:t>
            </a:r>
          </a:p>
        </p:txBody>
      </p:sp>
    </p:spTree>
    <p:extLst>
      <p:ext uri="{BB962C8B-B14F-4D97-AF65-F5344CB8AC3E}">
        <p14:creationId xmlns:p14="http://schemas.microsoft.com/office/powerpoint/2010/main" val="22486693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Dr. James </a:t>
            </a:r>
            <a:r>
              <a:rPr lang="tr-TR" dirty="0" err="1">
                <a:solidFill>
                  <a:srgbClr val="C00000"/>
                </a:solidFill>
              </a:rPr>
              <a:t>Lind</a:t>
            </a:r>
            <a:r>
              <a:rPr lang="tr-TR" dirty="0">
                <a:solidFill>
                  <a:srgbClr val="C00000"/>
                </a:solidFill>
              </a:rPr>
              <a:t> (1753)</a:t>
            </a:r>
            <a:endParaRPr lang="tr-TR"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991519"/>
            <a:ext cx="5688632"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88287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Dr. James </a:t>
            </a:r>
            <a:r>
              <a:rPr lang="tr-TR" dirty="0" err="1">
                <a:solidFill>
                  <a:srgbClr val="C00000"/>
                </a:solidFill>
              </a:rPr>
              <a:t>Lind</a:t>
            </a:r>
            <a:r>
              <a:rPr lang="tr-TR" dirty="0">
                <a:solidFill>
                  <a:srgbClr val="C00000"/>
                </a:solidFill>
              </a:rPr>
              <a:t> (1753)</a:t>
            </a:r>
            <a:endParaRPr lang="tr-TR"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1700808"/>
            <a:ext cx="3384376"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397897"/>
            <a:ext cx="33051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47838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Dr. James </a:t>
            </a:r>
            <a:r>
              <a:rPr lang="tr-TR" dirty="0" err="1">
                <a:solidFill>
                  <a:srgbClr val="C00000"/>
                </a:solidFill>
              </a:rPr>
              <a:t>Lind</a:t>
            </a:r>
            <a:r>
              <a:rPr lang="tr-TR" dirty="0">
                <a:solidFill>
                  <a:srgbClr val="C00000"/>
                </a:solidFill>
              </a:rPr>
              <a:t> (1753)</a:t>
            </a:r>
            <a:endParaRPr lang="tr-TR"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700808"/>
            <a:ext cx="2016224"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2132856"/>
            <a:ext cx="3248025"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16294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enel\2015-08-12\9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2348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Dr. James </a:t>
            </a:r>
            <a:r>
              <a:rPr lang="tr-TR" dirty="0" err="1">
                <a:solidFill>
                  <a:srgbClr val="C00000"/>
                </a:solidFill>
              </a:rPr>
              <a:t>Lind</a:t>
            </a:r>
            <a:r>
              <a:rPr lang="tr-TR" dirty="0">
                <a:solidFill>
                  <a:srgbClr val="C00000"/>
                </a:solidFill>
              </a:rPr>
              <a:t> (1753)</a:t>
            </a:r>
            <a:endParaRPr lang="tr-TR" dirty="0"/>
          </a:p>
        </p:txBody>
      </p:sp>
      <p:sp>
        <p:nvSpPr>
          <p:cNvPr id="3" name="İçerik Yer Tutucusu 2"/>
          <p:cNvSpPr>
            <a:spLocks noGrp="1"/>
          </p:cNvSpPr>
          <p:nvPr>
            <p:ph idx="1"/>
          </p:nvPr>
        </p:nvSpPr>
        <p:spPr/>
        <p:txBody>
          <a:bodyPr/>
          <a:lstStyle/>
          <a:p>
            <a:r>
              <a:rPr lang="tr-TR" dirty="0" err="1" smtClean="0"/>
              <a:t>Dr.Lind</a:t>
            </a:r>
            <a:r>
              <a:rPr lang="tr-TR" dirty="0" smtClean="0"/>
              <a:t> 1947’de başladığı çalışmasının sonuçlarını 1753’te yayınlamış, ancak 1795’e kadar 42 yıl sonuçlar uygulamaya girmemiştir.</a:t>
            </a:r>
            <a:endParaRPr lang="tr-T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31" y="3501008"/>
            <a:ext cx="3142505" cy="2135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501008"/>
            <a:ext cx="3539108" cy="2135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40299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Dr. James </a:t>
            </a:r>
            <a:r>
              <a:rPr lang="tr-TR" dirty="0" err="1">
                <a:solidFill>
                  <a:srgbClr val="C00000"/>
                </a:solidFill>
              </a:rPr>
              <a:t>Lind</a:t>
            </a:r>
            <a:r>
              <a:rPr lang="tr-TR" dirty="0">
                <a:solidFill>
                  <a:srgbClr val="C00000"/>
                </a:solidFill>
              </a:rPr>
              <a:t> (1753)</a:t>
            </a:r>
            <a:endParaRPr lang="tr-TR"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5886" y="1600200"/>
            <a:ext cx="711222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05698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rgbClr val="C00000"/>
                </a:solidFill>
              </a:rPr>
              <a:t>Johann Peter </a:t>
            </a:r>
            <a:r>
              <a:rPr lang="tr-TR" b="1" dirty="0" smtClean="0">
                <a:solidFill>
                  <a:srgbClr val="C00000"/>
                </a:solidFill>
              </a:rPr>
              <a:t>Frank(1745-1821)</a:t>
            </a:r>
            <a:endParaRPr lang="tr-TR" b="1" dirty="0"/>
          </a:p>
        </p:txBody>
      </p:sp>
      <p:sp>
        <p:nvSpPr>
          <p:cNvPr id="3" name="İçerik Yer Tutucusu 2"/>
          <p:cNvSpPr>
            <a:spLocks noGrp="1"/>
          </p:cNvSpPr>
          <p:nvPr>
            <p:ph idx="1"/>
          </p:nvPr>
        </p:nvSpPr>
        <p:spPr/>
        <p:txBody>
          <a:bodyPr/>
          <a:lstStyle/>
          <a:p>
            <a:r>
              <a:rPr lang="tr-TR" dirty="0" smtClean="0"/>
              <a:t>Bulaşıcı hastalıklarla mücadele epidemiyolojik çalışmaların genellikle ilk adımlarını oluştururken, </a:t>
            </a:r>
            <a:r>
              <a:rPr lang="tr-TR" dirty="0" err="1" smtClean="0"/>
              <a:t>Hapsburg</a:t>
            </a:r>
            <a:r>
              <a:rPr lang="tr-TR" dirty="0" smtClean="0"/>
              <a:t> İmparatorluğu Genel Sağlık Direktörü </a:t>
            </a:r>
            <a:r>
              <a:rPr lang="tr-TR" dirty="0" err="1" smtClean="0"/>
              <a:t>Prof.J.Peter</a:t>
            </a:r>
            <a:r>
              <a:rPr lang="tr-TR" dirty="0" smtClean="0"/>
              <a:t> Frank, yazdığı Sağlık Polis Hizmetleri Sistemi  adlı kitapla (1779), ilk kez insan sağlığının korunması ve yaşam süresinin uzatılması için alınması gereken önlemleri sistemli bir şekilde derlemiştir.</a:t>
            </a:r>
            <a:endParaRPr lang="tr-TR" dirty="0"/>
          </a:p>
        </p:txBody>
      </p:sp>
    </p:spTree>
    <p:extLst>
      <p:ext uri="{BB962C8B-B14F-4D97-AF65-F5344CB8AC3E}">
        <p14:creationId xmlns:p14="http://schemas.microsoft.com/office/powerpoint/2010/main" val="38008483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solidFill>
                  <a:srgbClr val="C00000"/>
                </a:solidFill>
              </a:rPr>
              <a:t>Johann Peter Frank(1745-1821)</a:t>
            </a:r>
            <a:endParaRPr lang="tr-TR" b="1" dirty="0">
              <a:solidFill>
                <a:srgbClr val="C00000"/>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9" y="1556792"/>
            <a:ext cx="3107068"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08920"/>
            <a:ext cx="3024336" cy="3101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38478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solidFill>
                  <a:srgbClr val="C00000"/>
                </a:solidFill>
              </a:rPr>
              <a:t>Dr.Edward </a:t>
            </a:r>
            <a:r>
              <a:rPr lang="tr-TR" b="1" dirty="0" err="1" smtClean="0">
                <a:solidFill>
                  <a:srgbClr val="C00000"/>
                </a:solidFill>
              </a:rPr>
              <a:t>Jenner</a:t>
            </a:r>
            <a:r>
              <a:rPr lang="tr-TR" b="1" dirty="0" smtClean="0">
                <a:solidFill>
                  <a:srgbClr val="C00000"/>
                </a:solidFill>
              </a:rPr>
              <a:t>(1749-1823)</a:t>
            </a:r>
            <a:endParaRPr lang="tr-TR" b="1" dirty="0">
              <a:solidFill>
                <a:srgbClr val="C00000"/>
              </a:solidFill>
            </a:endParaRPr>
          </a:p>
        </p:txBody>
      </p:sp>
      <p:sp>
        <p:nvSpPr>
          <p:cNvPr id="3" name="İçerik Yer Tutucusu 2"/>
          <p:cNvSpPr>
            <a:spLocks noGrp="1"/>
          </p:cNvSpPr>
          <p:nvPr>
            <p:ph idx="1"/>
          </p:nvPr>
        </p:nvSpPr>
        <p:spPr/>
        <p:txBody>
          <a:bodyPr/>
          <a:lstStyle/>
          <a:p>
            <a:r>
              <a:rPr lang="tr-TR" b="1" dirty="0"/>
              <a:t>Çiçek hastalığı geçirmekte olan </a:t>
            </a:r>
            <a:r>
              <a:rPr lang="tr-TR" b="1" dirty="0" smtClean="0"/>
              <a:t>ineklerin lezyonlarından </a:t>
            </a:r>
            <a:r>
              <a:rPr lang="tr-TR" b="1" dirty="0"/>
              <a:t>hazırladığı sıvıyı </a:t>
            </a:r>
            <a:r>
              <a:rPr lang="tr-TR" b="1" dirty="0" smtClean="0"/>
              <a:t>24</a:t>
            </a:r>
            <a:r>
              <a:rPr lang="tr-TR" b="1" dirty="0"/>
              <a:t> </a:t>
            </a:r>
            <a:r>
              <a:rPr lang="tr-TR" b="1" dirty="0" smtClean="0"/>
              <a:t>çocuğun </a:t>
            </a:r>
            <a:r>
              <a:rPr lang="tr-TR" b="1" dirty="0"/>
              <a:t>kollarına sürerek , çocukların ç</a:t>
            </a:r>
            <a:r>
              <a:rPr lang="tr-TR" b="1" dirty="0" smtClean="0"/>
              <a:t>içek salgını </a:t>
            </a:r>
            <a:r>
              <a:rPr lang="tr-TR" b="1" dirty="0"/>
              <a:t>sırasında hastalanmadıklarını göstermiş</a:t>
            </a:r>
            <a:r>
              <a:rPr lang="tr-TR" b="1" dirty="0" smtClean="0"/>
              <a:t>.”</a:t>
            </a:r>
          </a:p>
          <a:p>
            <a:endParaRPr lang="tr-TR" b="1" dirty="0"/>
          </a:p>
          <a:p>
            <a:r>
              <a:rPr lang="tr-TR" b="1" dirty="0" smtClean="0"/>
              <a:t>Hastalıkların </a:t>
            </a:r>
            <a:r>
              <a:rPr lang="tr-TR" b="1" dirty="0"/>
              <a:t>“aşı” ile önlenebileceğini </a:t>
            </a:r>
            <a:r>
              <a:rPr lang="tr-TR" b="1" dirty="0" smtClean="0"/>
              <a:t>bulmuştur.</a:t>
            </a:r>
            <a:endParaRPr lang="tr-TR" b="1" dirty="0"/>
          </a:p>
        </p:txBody>
      </p:sp>
    </p:spTree>
    <p:extLst>
      <p:ext uri="{BB962C8B-B14F-4D97-AF65-F5344CB8AC3E}">
        <p14:creationId xmlns:p14="http://schemas.microsoft.com/office/powerpoint/2010/main" val="30463383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solidFill>
                  <a:srgbClr val="C00000"/>
                </a:solidFill>
              </a:rPr>
              <a:t>TANIM</a:t>
            </a:r>
            <a:endParaRPr lang="tr-TR" b="1" dirty="0">
              <a:solidFill>
                <a:srgbClr val="C00000"/>
              </a:solidFill>
            </a:endParaRPr>
          </a:p>
        </p:txBody>
      </p:sp>
      <p:sp>
        <p:nvSpPr>
          <p:cNvPr id="3" name="İçerik Yer Tutucusu 2"/>
          <p:cNvSpPr>
            <a:spLocks noGrp="1"/>
          </p:cNvSpPr>
          <p:nvPr>
            <p:ph idx="1"/>
          </p:nvPr>
        </p:nvSpPr>
        <p:spPr/>
        <p:txBody>
          <a:bodyPr/>
          <a:lstStyle/>
          <a:p>
            <a:pPr marL="0" indent="0">
              <a:buNone/>
            </a:pPr>
            <a:r>
              <a:rPr lang="tr-TR" dirty="0" smtClean="0"/>
              <a:t>Hastalıkların ve sağlıkla ilgili olayların; </a:t>
            </a:r>
          </a:p>
          <a:p>
            <a:pPr marL="0" indent="0">
              <a:buNone/>
            </a:pPr>
            <a:r>
              <a:rPr lang="tr-TR" dirty="0" smtClean="0"/>
              <a:t>	</a:t>
            </a:r>
            <a:r>
              <a:rPr lang="tr-TR" b="1" dirty="0" smtClean="0"/>
              <a:t>Dağılımını,</a:t>
            </a:r>
          </a:p>
          <a:p>
            <a:pPr marL="0" indent="0">
              <a:buNone/>
            </a:pPr>
            <a:r>
              <a:rPr lang="tr-TR" dirty="0" smtClean="0"/>
              <a:t>	</a:t>
            </a:r>
            <a:r>
              <a:rPr lang="tr-TR" b="1" dirty="0" smtClean="0">
                <a:solidFill>
                  <a:srgbClr val="FF0000"/>
                </a:solidFill>
              </a:rPr>
              <a:t>Nedenlerini,</a:t>
            </a:r>
          </a:p>
          <a:p>
            <a:pPr marL="0" indent="0">
              <a:buNone/>
            </a:pPr>
            <a:r>
              <a:rPr lang="tr-TR" dirty="0" smtClean="0"/>
              <a:t>	</a:t>
            </a:r>
            <a:r>
              <a:rPr lang="tr-TR" b="1" dirty="0" smtClean="0">
                <a:solidFill>
                  <a:srgbClr val="0070C0"/>
                </a:solidFill>
              </a:rPr>
              <a:t>En uygun çözüm yollarını </a:t>
            </a:r>
          </a:p>
          <a:p>
            <a:pPr marL="0" indent="0">
              <a:buNone/>
            </a:pPr>
            <a:endParaRPr lang="tr-TR" dirty="0">
              <a:solidFill>
                <a:srgbClr val="0070C0"/>
              </a:solidFill>
            </a:endParaRPr>
          </a:p>
          <a:p>
            <a:pPr marL="0" indent="0">
              <a:buNone/>
            </a:pPr>
            <a:r>
              <a:rPr lang="tr-TR" dirty="0" smtClean="0"/>
              <a:t>inceleyen ve ortaya çıkaran bilim dalıdır.</a:t>
            </a:r>
            <a:endParaRPr lang="tr-TR" dirty="0"/>
          </a:p>
        </p:txBody>
      </p:sp>
    </p:spTree>
    <p:extLst>
      <p:ext uri="{BB962C8B-B14F-4D97-AF65-F5344CB8AC3E}">
        <p14:creationId xmlns:p14="http://schemas.microsoft.com/office/powerpoint/2010/main" val="35262156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Dr.Edward </a:t>
            </a:r>
            <a:r>
              <a:rPr lang="tr-TR" dirty="0" err="1">
                <a:solidFill>
                  <a:srgbClr val="C00000"/>
                </a:solidFill>
              </a:rPr>
              <a:t>Jenner</a:t>
            </a:r>
            <a:r>
              <a:rPr lang="tr-TR" dirty="0">
                <a:solidFill>
                  <a:srgbClr val="C00000"/>
                </a:solidFill>
              </a:rPr>
              <a:t>(1749-1823)</a:t>
            </a:r>
            <a:endParaRPr lang="tr-T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8994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Dr.Edward </a:t>
            </a:r>
            <a:r>
              <a:rPr lang="tr-TR" dirty="0" err="1">
                <a:solidFill>
                  <a:srgbClr val="C00000"/>
                </a:solidFill>
              </a:rPr>
              <a:t>Jenner</a:t>
            </a:r>
            <a:r>
              <a:rPr lang="tr-TR" dirty="0">
                <a:solidFill>
                  <a:srgbClr val="C00000"/>
                </a:solidFill>
              </a:rPr>
              <a:t>(1749-1823)</a:t>
            </a:r>
            <a:endParaRPr lang="tr-TR"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3672408"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3212976"/>
            <a:ext cx="6192688"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66522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Dr.Edward </a:t>
            </a:r>
            <a:r>
              <a:rPr lang="tr-TR" dirty="0" err="1">
                <a:solidFill>
                  <a:srgbClr val="C00000"/>
                </a:solidFill>
              </a:rPr>
              <a:t>Jenner</a:t>
            </a:r>
            <a:r>
              <a:rPr lang="tr-TR" dirty="0">
                <a:solidFill>
                  <a:srgbClr val="C00000"/>
                </a:solidFill>
              </a:rPr>
              <a:t>(1749-1823)</a:t>
            </a:r>
            <a:endParaRPr lang="tr-TR"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628800"/>
            <a:ext cx="8208912"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539552" y="4437112"/>
            <a:ext cx="8208912" cy="1569660"/>
          </a:xfrm>
          <a:prstGeom prst="rect">
            <a:avLst/>
          </a:prstGeom>
        </p:spPr>
        <p:txBody>
          <a:bodyPr wrap="square">
            <a:spAutoFit/>
          </a:bodyPr>
          <a:lstStyle/>
          <a:p>
            <a:r>
              <a:rPr lang="tr-TR" sz="3200" dirty="0"/>
              <a:t>Bundan sonra aşılama programları başlamış.</a:t>
            </a:r>
          </a:p>
          <a:p>
            <a:r>
              <a:rPr lang="tr-TR" sz="3200" dirty="0"/>
              <a:t>Çiçek hastalığı aşı ile </a:t>
            </a:r>
            <a:r>
              <a:rPr lang="tr-TR" sz="3200" dirty="0" err="1"/>
              <a:t>eradike</a:t>
            </a:r>
            <a:r>
              <a:rPr lang="tr-TR" sz="3200" dirty="0"/>
              <a:t> </a:t>
            </a:r>
            <a:r>
              <a:rPr lang="tr-TR" sz="3200" dirty="0" smtClean="0"/>
              <a:t>edilmiştir(1980</a:t>
            </a:r>
            <a:r>
              <a:rPr lang="tr-TR" sz="3200" dirty="0"/>
              <a:t>)</a:t>
            </a:r>
          </a:p>
          <a:p>
            <a:r>
              <a:rPr lang="tr-TR" sz="3200" dirty="0"/>
              <a:t>Son vaka Somali’de 1977 yılında görülmüştür.</a:t>
            </a:r>
          </a:p>
        </p:txBody>
      </p:sp>
    </p:spTree>
    <p:extLst>
      <p:ext uri="{BB962C8B-B14F-4D97-AF65-F5344CB8AC3E}">
        <p14:creationId xmlns:p14="http://schemas.microsoft.com/office/powerpoint/2010/main" val="16356566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908720"/>
            <a:ext cx="5400600"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18239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err="1" smtClean="0">
                <a:solidFill>
                  <a:srgbClr val="C00000"/>
                </a:solidFill>
              </a:rPr>
              <a:t>Dr.Ignaz</a:t>
            </a:r>
            <a:r>
              <a:rPr lang="tr-TR" dirty="0" smtClean="0">
                <a:solidFill>
                  <a:srgbClr val="C00000"/>
                </a:solidFill>
              </a:rPr>
              <a:t> </a:t>
            </a:r>
            <a:r>
              <a:rPr lang="tr-TR" dirty="0" err="1" smtClean="0">
                <a:solidFill>
                  <a:srgbClr val="C00000"/>
                </a:solidFill>
              </a:rPr>
              <a:t>Philipp</a:t>
            </a:r>
            <a:r>
              <a:rPr lang="tr-TR" dirty="0" smtClean="0">
                <a:solidFill>
                  <a:srgbClr val="C00000"/>
                </a:solidFill>
              </a:rPr>
              <a:t> </a:t>
            </a:r>
            <a:r>
              <a:rPr lang="tr-TR" dirty="0" err="1" smtClean="0">
                <a:solidFill>
                  <a:srgbClr val="C00000"/>
                </a:solidFill>
              </a:rPr>
              <a:t>Semmelweis</a:t>
            </a:r>
            <a:r>
              <a:rPr lang="tr-TR" dirty="0" smtClean="0">
                <a:solidFill>
                  <a:srgbClr val="C00000"/>
                </a:solidFill>
              </a:rPr>
              <a:t/>
            </a:r>
            <a:br>
              <a:rPr lang="tr-TR" dirty="0" smtClean="0">
                <a:solidFill>
                  <a:srgbClr val="C00000"/>
                </a:solidFill>
              </a:rPr>
            </a:br>
            <a:r>
              <a:rPr lang="tr-TR" dirty="0" smtClean="0">
                <a:solidFill>
                  <a:srgbClr val="C00000"/>
                </a:solidFill>
              </a:rPr>
              <a:t>(1818-1865)</a:t>
            </a:r>
            <a:endParaRPr lang="tr-TR" dirty="0">
              <a:solidFill>
                <a:srgbClr val="C00000"/>
              </a:solidFill>
            </a:endParaRPr>
          </a:p>
        </p:txBody>
      </p:sp>
      <p:sp>
        <p:nvSpPr>
          <p:cNvPr id="3" name="İçerik Yer Tutucusu 2"/>
          <p:cNvSpPr>
            <a:spLocks noGrp="1"/>
          </p:cNvSpPr>
          <p:nvPr>
            <p:ph idx="1"/>
          </p:nvPr>
        </p:nvSpPr>
        <p:spPr/>
        <p:txBody>
          <a:bodyPr>
            <a:normAutofit fontScale="92500"/>
          </a:bodyPr>
          <a:lstStyle/>
          <a:p>
            <a:pPr marL="0" indent="0">
              <a:buNone/>
            </a:pPr>
            <a:r>
              <a:rPr lang="tr-TR" dirty="0" smtClean="0"/>
              <a:t>Bu yıllarda hastalıkların çöplerden, bataklıklardan, kirli ortamlardan çıkan pis kokulardan oluştuğuna inanılırdı(</a:t>
            </a:r>
            <a:r>
              <a:rPr lang="tr-TR" dirty="0" err="1" smtClean="0"/>
              <a:t>Miasma</a:t>
            </a:r>
            <a:r>
              <a:rPr lang="tr-TR" dirty="0" smtClean="0"/>
              <a:t> Teorisi). </a:t>
            </a:r>
          </a:p>
          <a:p>
            <a:pPr marL="0" indent="0">
              <a:buNone/>
            </a:pPr>
            <a:endParaRPr lang="tr-TR" dirty="0"/>
          </a:p>
          <a:p>
            <a:pPr marL="0" indent="0">
              <a:buNone/>
            </a:pPr>
            <a:r>
              <a:rPr lang="tr-TR" dirty="0" smtClean="0"/>
              <a:t>Enfeksiyon kontrolünün babası ve annelerin kurtarıcısı olarak adlandırılan </a:t>
            </a:r>
            <a:r>
              <a:rPr lang="tr-TR" dirty="0" err="1" smtClean="0"/>
              <a:t>Dr.Semmelweis</a:t>
            </a:r>
            <a:r>
              <a:rPr lang="tr-TR" dirty="0" smtClean="0"/>
              <a:t> tıp dünyasını hastalıkların vücuda giren küçük canlılardan oluştuğunu savunan </a:t>
            </a:r>
            <a:r>
              <a:rPr lang="tr-TR" dirty="0" err="1" smtClean="0"/>
              <a:t>Germ</a:t>
            </a:r>
            <a:r>
              <a:rPr lang="tr-TR" dirty="0" smtClean="0"/>
              <a:t> teorisi ile tanıştırdı.</a:t>
            </a:r>
            <a:endParaRPr lang="tr-TR" dirty="0"/>
          </a:p>
        </p:txBody>
      </p:sp>
    </p:spTree>
    <p:extLst>
      <p:ext uri="{BB962C8B-B14F-4D97-AF65-F5344CB8AC3E}">
        <p14:creationId xmlns:p14="http://schemas.microsoft.com/office/powerpoint/2010/main" val="32793610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err="1">
                <a:solidFill>
                  <a:srgbClr val="C00000"/>
                </a:solidFill>
              </a:rPr>
              <a:t>Dr.Ignaz</a:t>
            </a:r>
            <a:r>
              <a:rPr lang="tr-TR" dirty="0">
                <a:solidFill>
                  <a:srgbClr val="C00000"/>
                </a:solidFill>
              </a:rPr>
              <a:t> </a:t>
            </a:r>
            <a:r>
              <a:rPr lang="tr-TR" dirty="0" err="1">
                <a:solidFill>
                  <a:srgbClr val="C00000"/>
                </a:solidFill>
              </a:rPr>
              <a:t>Philipp</a:t>
            </a:r>
            <a:r>
              <a:rPr lang="tr-TR" dirty="0">
                <a:solidFill>
                  <a:srgbClr val="C00000"/>
                </a:solidFill>
              </a:rPr>
              <a:t> </a:t>
            </a:r>
            <a:r>
              <a:rPr lang="tr-TR" dirty="0" err="1">
                <a:solidFill>
                  <a:srgbClr val="C00000"/>
                </a:solidFill>
              </a:rPr>
              <a:t>Semmelweis</a:t>
            </a:r>
            <a:r>
              <a:rPr lang="tr-TR" dirty="0">
                <a:solidFill>
                  <a:srgbClr val="C00000"/>
                </a:solidFill>
              </a:rPr>
              <a:t/>
            </a:r>
            <a:br>
              <a:rPr lang="tr-TR" dirty="0">
                <a:solidFill>
                  <a:srgbClr val="C00000"/>
                </a:solidFill>
              </a:rPr>
            </a:br>
            <a:r>
              <a:rPr lang="tr-TR" dirty="0">
                <a:solidFill>
                  <a:srgbClr val="C00000"/>
                </a:solidFill>
              </a:rPr>
              <a:t>(1818-1865)</a:t>
            </a:r>
            <a:endParaRPr lang="tr-TR"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1720" y="1844824"/>
            <a:ext cx="4752528"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14682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err="1">
                <a:solidFill>
                  <a:srgbClr val="C00000"/>
                </a:solidFill>
              </a:rPr>
              <a:t>Dr.Ignaz</a:t>
            </a:r>
            <a:r>
              <a:rPr lang="tr-TR" dirty="0">
                <a:solidFill>
                  <a:srgbClr val="C00000"/>
                </a:solidFill>
              </a:rPr>
              <a:t> </a:t>
            </a:r>
            <a:r>
              <a:rPr lang="tr-TR" dirty="0" err="1">
                <a:solidFill>
                  <a:srgbClr val="C00000"/>
                </a:solidFill>
              </a:rPr>
              <a:t>Philipp</a:t>
            </a:r>
            <a:r>
              <a:rPr lang="tr-TR" dirty="0">
                <a:solidFill>
                  <a:srgbClr val="C00000"/>
                </a:solidFill>
              </a:rPr>
              <a:t> </a:t>
            </a:r>
            <a:r>
              <a:rPr lang="tr-TR" dirty="0" err="1">
                <a:solidFill>
                  <a:srgbClr val="C00000"/>
                </a:solidFill>
              </a:rPr>
              <a:t>Semmelweis</a:t>
            </a:r>
            <a:r>
              <a:rPr lang="tr-TR" dirty="0">
                <a:solidFill>
                  <a:srgbClr val="C00000"/>
                </a:solidFill>
              </a:rPr>
              <a:t/>
            </a:r>
            <a:br>
              <a:rPr lang="tr-TR" dirty="0">
                <a:solidFill>
                  <a:srgbClr val="C00000"/>
                </a:solidFill>
              </a:rPr>
            </a:br>
            <a:r>
              <a:rPr lang="tr-TR" dirty="0">
                <a:solidFill>
                  <a:srgbClr val="C00000"/>
                </a:solidFill>
              </a:rPr>
              <a:t>(1818-1865)</a:t>
            </a:r>
            <a:endParaRPr lang="tr-TR" dirty="0"/>
          </a:p>
        </p:txBody>
      </p:sp>
      <p:sp>
        <p:nvSpPr>
          <p:cNvPr id="3" name="İçerik Yer Tutucusu 2"/>
          <p:cNvSpPr>
            <a:spLocks noGrp="1"/>
          </p:cNvSpPr>
          <p:nvPr>
            <p:ph idx="1"/>
          </p:nvPr>
        </p:nvSpPr>
        <p:spPr/>
        <p:txBody>
          <a:bodyPr>
            <a:normAutofit lnSpcReduction="10000"/>
          </a:bodyPr>
          <a:lstStyle/>
          <a:p>
            <a:r>
              <a:rPr lang="tr-TR" dirty="0" err="1" smtClean="0"/>
              <a:t>Puerperal</a:t>
            </a:r>
            <a:r>
              <a:rPr lang="tr-TR" dirty="0" smtClean="0"/>
              <a:t> ölüm vakalarının istatistiklerini inceleyen </a:t>
            </a:r>
            <a:r>
              <a:rPr lang="tr-TR" dirty="0" err="1" smtClean="0"/>
              <a:t>Semmelweis</a:t>
            </a:r>
            <a:r>
              <a:rPr lang="tr-TR" dirty="0" smtClean="0"/>
              <a:t>, </a:t>
            </a:r>
            <a:r>
              <a:rPr lang="tr-TR" dirty="0" err="1" smtClean="0"/>
              <a:t>puerperal</a:t>
            </a:r>
            <a:r>
              <a:rPr lang="tr-TR" dirty="0" smtClean="0"/>
              <a:t> ölümlerin hekim ve tıp öğrencilerinin yaptırdığı doğumlarda (%13-18), ebelerin yaptırdığı doğumlara göre (%2) belirgin şekilde yüksek olduğunu buldu.</a:t>
            </a:r>
          </a:p>
          <a:p>
            <a:r>
              <a:rPr lang="tr-TR" dirty="0" smtClean="0"/>
              <a:t>Hekim ve öğrencilerin ebelerden farklı olarak sürekli kadavralarla el temaslarının olduğunu tespit etti</a:t>
            </a:r>
          </a:p>
        </p:txBody>
      </p:sp>
    </p:spTree>
    <p:extLst>
      <p:ext uri="{BB962C8B-B14F-4D97-AF65-F5344CB8AC3E}">
        <p14:creationId xmlns:p14="http://schemas.microsoft.com/office/powerpoint/2010/main" val="8787007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err="1">
                <a:solidFill>
                  <a:srgbClr val="C00000"/>
                </a:solidFill>
              </a:rPr>
              <a:t>Dr.Ignaz</a:t>
            </a:r>
            <a:r>
              <a:rPr lang="tr-TR" dirty="0">
                <a:solidFill>
                  <a:srgbClr val="C00000"/>
                </a:solidFill>
              </a:rPr>
              <a:t> </a:t>
            </a:r>
            <a:r>
              <a:rPr lang="tr-TR" dirty="0" err="1">
                <a:solidFill>
                  <a:srgbClr val="C00000"/>
                </a:solidFill>
              </a:rPr>
              <a:t>Philipp</a:t>
            </a:r>
            <a:r>
              <a:rPr lang="tr-TR" dirty="0">
                <a:solidFill>
                  <a:srgbClr val="C00000"/>
                </a:solidFill>
              </a:rPr>
              <a:t> </a:t>
            </a:r>
            <a:r>
              <a:rPr lang="tr-TR" dirty="0" err="1">
                <a:solidFill>
                  <a:srgbClr val="C00000"/>
                </a:solidFill>
              </a:rPr>
              <a:t>Semmelweis</a:t>
            </a:r>
            <a:r>
              <a:rPr lang="tr-TR" dirty="0">
                <a:solidFill>
                  <a:srgbClr val="C00000"/>
                </a:solidFill>
              </a:rPr>
              <a:t/>
            </a:r>
            <a:br>
              <a:rPr lang="tr-TR" dirty="0">
                <a:solidFill>
                  <a:srgbClr val="C00000"/>
                </a:solidFill>
              </a:rPr>
            </a:br>
            <a:r>
              <a:rPr lang="tr-TR" dirty="0">
                <a:solidFill>
                  <a:srgbClr val="C00000"/>
                </a:solidFill>
              </a:rPr>
              <a:t>(1818-1865)</a:t>
            </a:r>
            <a:endParaRPr lang="tr-TR"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3215" y="1600200"/>
            <a:ext cx="671757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44928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err="1">
                <a:solidFill>
                  <a:srgbClr val="C00000"/>
                </a:solidFill>
              </a:rPr>
              <a:t>Dr.Ignaz</a:t>
            </a:r>
            <a:r>
              <a:rPr lang="tr-TR" dirty="0">
                <a:solidFill>
                  <a:srgbClr val="C00000"/>
                </a:solidFill>
              </a:rPr>
              <a:t> </a:t>
            </a:r>
            <a:r>
              <a:rPr lang="tr-TR" dirty="0" err="1">
                <a:solidFill>
                  <a:srgbClr val="C00000"/>
                </a:solidFill>
              </a:rPr>
              <a:t>Philipp</a:t>
            </a:r>
            <a:r>
              <a:rPr lang="tr-TR" dirty="0">
                <a:solidFill>
                  <a:srgbClr val="C00000"/>
                </a:solidFill>
              </a:rPr>
              <a:t> </a:t>
            </a:r>
            <a:r>
              <a:rPr lang="tr-TR" dirty="0" err="1">
                <a:solidFill>
                  <a:srgbClr val="C00000"/>
                </a:solidFill>
              </a:rPr>
              <a:t>Semmelweis</a:t>
            </a:r>
            <a:r>
              <a:rPr lang="tr-TR" dirty="0">
                <a:solidFill>
                  <a:srgbClr val="C00000"/>
                </a:solidFill>
              </a:rPr>
              <a:t/>
            </a:r>
            <a:br>
              <a:rPr lang="tr-TR" dirty="0">
                <a:solidFill>
                  <a:srgbClr val="C00000"/>
                </a:solidFill>
              </a:rPr>
            </a:br>
            <a:r>
              <a:rPr lang="tr-TR" dirty="0">
                <a:solidFill>
                  <a:srgbClr val="C00000"/>
                </a:solidFill>
              </a:rPr>
              <a:t>(1818-1865)</a:t>
            </a:r>
            <a:endParaRPr lang="tr-TR" dirty="0"/>
          </a:p>
        </p:txBody>
      </p:sp>
      <p:sp>
        <p:nvSpPr>
          <p:cNvPr id="3" name="İçerik Yer Tutucusu 2"/>
          <p:cNvSpPr>
            <a:spLocks noGrp="1"/>
          </p:cNvSpPr>
          <p:nvPr>
            <p:ph idx="1"/>
          </p:nvPr>
        </p:nvSpPr>
        <p:spPr/>
        <p:txBody>
          <a:bodyPr/>
          <a:lstStyle/>
          <a:p>
            <a:r>
              <a:rPr lang="tr-TR" dirty="0"/>
              <a:t>Klinikte doğuma girmeden klor ve limon suyu ile ellerin yıkanmasını sağladı. Ölüm hızları hekimlerde %2’ye, ebelerde %1’e düştü.</a:t>
            </a:r>
          </a:p>
          <a:p>
            <a:r>
              <a:rPr lang="tr-TR" dirty="0"/>
              <a:t>Böylece enfeksiyonların kadavralardan taşınan küçük organizmalarla oluştuğuna hükmetti. </a:t>
            </a:r>
          </a:p>
          <a:p>
            <a:endParaRPr lang="tr-TR" dirty="0"/>
          </a:p>
        </p:txBody>
      </p:sp>
    </p:spTree>
    <p:extLst>
      <p:ext uri="{BB962C8B-B14F-4D97-AF65-F5344CB8AC3E}">
        <p14:creationId xmlns:p14="http://schemas.microsoft.com/office/powerpoint/2010/main" val="1685968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err="1">
                <a:solidFill>
                  <a:srgbClr val="C00000"/>
                </a:solidFill>
              </a:rPr>
              <a:t>Dr.Ignaz</a:t>
            </a:r>
            <a:r>
              <a:rPr lang="tr-TR" dirty="0">
                <a:solidFill>
                  <a:srgbClr val="C00000"/>
                </a:solidFill>
              </a:rPr>
              <a:t> </a:t>
            </a:r>
            <a:r>
              <a:rPr lang="tr-TR" dirty="0" err="1">
                <a:solidFill>
                  <a:srgbClr val="C00000"/>
                </a:solidFill>
              </a:rPr>
              <a:t>Philipp</a:t>
            </a:r>
            <a:r>
              <a:rPr lang="tr-TR" dirty="0">
                <a:solidFill>
                  <a:srgbClr val="C00000"/>
                </a:solidFill>
              </a:rPr>
              <a:t> </a:t>
            </a:r>
            <a:r>
              <a:rPr lang="tr-TR" dirty="0" err="1">
                <a:solidFill>
                  <a:srgbClr val="C00000"/>
                </a:solidFill>
              </a:rPr>
              <a:t>Semmelweis</a:t>
            </a:r>
            <a:r>
              <a:rPr lang="tr-TR" dirty="0">
                <a:solidFill>
                  <a:srgbClr val="C00000"/>
                </a:solidFill>
              </a:rPr>
              <a:t/>
            </a:r>
            <a:br>
              <a:rPr lang="tr-TR" dirty="0">
                <a:solidFill>
                  <a:srgbClr val="C00000"/>
                </a:solidFill>
              </a:rPr>
            </a:br>
            <a:r>
              <a:rPr lang="tr-TR" dirty="0">
                <a:solidFill>
                  <a:srgbClr val="C00000"/>
                </a:solidFill>
              </a:rPr>
              <a:t>(1818-1865)</a:t>
            </a:r>
            <a:endParaRPr lang="tr-TR"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5418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539552" y="908720"/>
            <a:ext cx="7772400" cy="1470025"/>
          </a:xfrm>
        </p:spPr>
        <p:txBody>
          <a:bodyPr/>
          <a:lstStyle/>
          <a:p>
            <a:r>
              <a:rPr lang="tr-TR" b="1" dirty="0" smtClean="0">
                <a:solidFill>
                  <a:srgbClr val="C00000"/>
                </a:solidFill>
              </a:rPr>
              <a:t>Kelime Anlamı</a:t>
            </a:r>
            <a:endParaRPr lang="tr-TR" b="1" dirty="0">
              <a:solidFill>
                <a:srgbClr val="C00000"/>
              </a:solidFill>
            </a:endParaRPr>
          </a:p>
        </p:txBody>
      </p:sp>
      <p:sp>
        <p:nvSpPr>
          <p:cNvPr id="3" name="Alt Başlık 2"/>
          <p:cNvSpPr>
            <a:spLocks noGrp="1"/>
          </p:cNvSpPr>
          <p:nvPr>
            <p:ph type="subTitle" idx="1"/>
          </p:nvPr>
        </p:nvSpPr>
        <p:spPr>
          <a:xfrm>
            <a:off x="1115616" y="2924944"/>
            <a:ext cx="6400800" cy="1752600"/>
          </a:xfrm>
        </p:spPr>
        <p:txBody>
          <a:bodyPr/>
          <a:lstStyle/>
          <a:p>
            <a:pPr algn="l"/>
            <a:r>
              <a:rPr lang="tr-TR" b="1" dirty="0" err="1" smtClean="0">
                <a:solidFill>
                  <a:srgbClr val="C00000"/>
                </a:solidFill>
              </a:rPr>
              <a:t>Epi</a:t>
            </a:r>
            <a:r>
              <a:rPr lang="tr-TR" b="1" dirty="0" smtClean="0"/>
              <a:t>: Üstünde, içinde, arasında</a:t>
            </a:r>
          </a:p>
          <a:p>
            <a:pPr algn="l"/>
            <a:r>
              <a:rPr lang="tr-TR" b="1" dirty="0" err="1" smtClean="0">
                <a:solidFill>
                  <a:srgbClr val="C00000"/>
                </a:solidFill>
              </a:rPr>
              <a:t>Demos</a:t>
            </a:r>
            <a:r>
              <a:rPr lang="tr-TR" b="1" dirty="0" err="1" smtClean="0"/>
              <a:t>:Halk</a:t>
            </a:r>
            <a:endParaRPr lang="tr-TR" b="1" dirty="0" smtClean="0"/>
          </a:p>
          <a:p>
            <a:pPr algn="l"/>
            <a:r>
              <a:rPr lang="tr-TR" b="1" dirty="0" smtClean="0">
                <a:solidFill>
                  <a:srgbClr val="C00000"/>
                </a:solidFill>
              </a:rPr>
              <a:t>Logos</a:t>
            </a:r>
            <a:r>
              <a:rPr lang="tr-TR" b="1" dirty="0" smtClean="0"/>
              <a:t>: Bilim</a:t>
            </a:r>
            <a:endParaRPr lang="tr-TR" b="1" dirty="0"/>
          </a:p>
        </p:txBody>
      </p:sp>
    </p:spTree>
    <p:extLst>
      <p:ext uri="{BB962C8B-B14F-4D97-AF65-F5344CB8AC3E}">
        <p14:creationId xmlns:p14="http://schemas.microsoft.com/office/powerpoint/2010/main" val="22636533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err="1">
                <a:solidFill>
                  <a:srgbClr val="C00000"/>
                </a:solidFill>
              </a:rPr>
              <a:t>Dr.Ignaz</a:t>
            </a:r>
            <a:r>
              <a:rPr lang="tr-TR" dirty="0">
                <a:solidFill>
                  <a:srgbClr val="C00000"/>
                </a:solidFill>
              </a:rPr>
              <a:t> </a:t>
            </a:r>
            <a:r>
              <a:rPr lang="tr-TR" dirty="0" err="1">
                <a:solidFill>
                  <a:srgbClr val="C00000"/>
                </a:solidFill>
              </a:rPr>
              <a:t>Philipp</a:t>
            </a:r>
            <a:r>
              <a:rPr lang="tr-TR" dirty="0">
                <a:solidFill>
                  <a:srgbClr val="C00000"/>
                </a:solidFill>
              </a:rPr>
              <a:t> </a:t>
            </a:r>
            <a:r>
              <a:rPr lang="tr-TR" dirty="0" err="1">
                <a:solidFill>
                  <a:srgbClr val="C00000"/>
                </a:solidFill>
              </a:rPr>
              <a:t>Semmelweis</a:t>
            </a:r>
            <a:r>
              <a:rPr lang="tr-TR" dirty="0">
                <a:solidFill>
                  <a:srgbClr val="C00000"/>
                </a:solidFill>
              </a:rPr>
              <a:t/>
            </a:r>
            <a:br>
              <a:rPr lang="tr-TR" dirty="0">
                <a:solidFill>
                  <a:srgbClr val="C00000"/>
                </a:solidFill>
              </a:rPr>
            </a:br>
            <a:r>
              <a:rPr lang="tr-TR" dirty="0">
                <a:solidFill>
                  <a:srgbClr val="C00000"/>
                </a:solidFill>
              </a:rPr>
              <a:t>(1818-1865)</a:t>
            </a:r>
            <a:endParaRPr lang="tr-TR"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1720" y="1600200"/>
            <a:ext cx="4464496" cy="4781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38263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err="1">
                <a:solidFill>
                  <a:srgbClr val="C00000"/>
                </a:solidFill>
              </a:rPr>
              <a:t>Dr.Ignaz</a:t>
            </a:r>
            <a:r>
              <a:rPr lang="tr-TR" dirty="0">
                <a:solidFill>
                  <a:srgbClr val="C00000"/>
                </a:solidFill>
              </a:rPr>
              <a:t> </a:t>
            </a:r>
            <a:r>
              <a:rPr lang="tr-TR" dirty="0" err="1">
                <a:solidFill>
                  <a:srgbClr val="C00000"/>
                </a:solidFill>
              </a:rPr>
              <a:t>Philipp</a:t>
            </a:r>
            <a:r>
              <a:rPr lang="tr-TR" dirty="0">
                <a:solidFill>
                  <a:srgbClr val="C00000"/>
                </a:solidFill>
              </a:rPr>
              <a:t> </a:t>
            </a:r>
            <a:r>
              <a:rPr lang="tr-TR" dirty="0" err="1">
                <a:solidFill>
                  <a:srgbClr val="C00000"/>
                </a:solidFill>
              </a:rPr>
              <a:t>Semmelweis</a:t>
            </a:r>
            <a:r>
              <a:rPr lang="tr-TR" dirty="0">
                <a:solidFill>
                  <a:srgbClr val="C00000"/>
                </a:solidFill>
              </a:rPr>
              <a:t/>
            </a:r>
            <a:br>
              <a:rPr lang="tr-TR" dirty="0">
                <a:solidFill>
                  <a:srgbClr val="C00000"/>
                </a:solidFill>
              </a:rPr>
            </a:br>
            <a:r>
              <a:rPr lang="tr-TR" dirty="0">
                <a:solidFill>
                  <a:srgbClr val="C00000"/>
                </a:solidFill>
              </a:rPr>
              <a:t>(1818-1865)</a:t>
            </a:r>
            <a:endParaRPr lang="tr-TR"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772816"/>
            <a:ext cx="6912768" cy="3538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74908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err="1">
                <a:solidFill>
                  <a:srgbClr val="C00000"/>
                </a:solidFill>
              </a:rPr>
              <a:t>Dr.Ignaz</a:t>
            </a:r>
            <a:r>
              <a:rPr lang="tr-TR" dirty="0">
                <a:solidFill>
                  <a:srgbClr val="C00000"/>
                </a:solidFill>
              </a:rPr>
              <a:t> </a:t>
            </a:r>
            <a:r>
              <a:rPr lang="tr-TR" dirty="0" err="1">
                <a:solidFill>
                  <a:srgbClr val="C00000"/>
                </a:solidFill>
              </a:rPr>
              <a:t>Philipp</a:t>
            </a:r>
            <a:r>
              <a:rPr lang="tr-TR" dirty="0">
                <a:solidFill>
                  <a:srgbClr val="C00000"/>
                </a:solidFill>
              </a:rPr>
              <a:t> </a:t>
            </a:r>
            <a:r>
              <a:rPr lang="tr-TR" dirty="0" err="1">
                <a:solidFill>
                  <a:srgbClr val="C00000"/>
                </a:solidFill>
              </a:rPr>
              <a:t>Semmelweis</a:t>
            </a:r>
            <a:r>
              <a:rPr lang="tr-TR" dirty="0">
                <a:solidFill>
                  <a:srgbClr val="C00000"/>
                </a:solidFill>
              </a:rPr>
              <a:t/>
            </a:r>
            <a:br>
              <a:rPr lang="tr-TR" dirty="0">
                <a:solidFill>
                  <a:srgbClr val="C00000"/>
                </a:solidFill>
              </a:rPr>
            </a:br>
            <a:r>
              <a:rPr lang="tr-TR" dirty="0">
                <a:solidFill>
                  <a:srgbClr val="C00000"/>
                </a:solidFill>
              </a:rPr>
              <a:t>(1818-1865)</a:t>
            </a:r>
            <a:endParaRPr lang="tr-TR"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9" y="1600200"/>
            <a:ext cx="403244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27" y="1916832"/>
            <a:ext cx="4762500" cy="362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29140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C00000"/>
                </a:solidFill>
              </a:rPr>
              <a:t>Dr.Peter</a:t>
            </a:r>
            <a:r>
              <a:rPr lang="tr-TR" dirty="0" smtClean="0">
                <a:solidFill>
                  <a:srgbClr val="C00000"/>
                </a:solidFill>
              </a:rPr>
              <a:t> </a:t>
            </a:r>
            <a:r>
              <a:rPr lang="tr-TR" dirty="0" err="1" smtClean="0">
                <a:solidFill>
                  <a:srgbClr val="C00000"/>
                </a:solidFill>
              </a:rPr>
              <a:t>Ludvig</a:t>
            </a:r>
            <a:r>
              <a:rPr lang="tr-TR" dirty="0" smtClean="0">
                <a:solidFill>
                  <a:srgbClr val="C00000"/>
                </a:solidFill>
              </a:rPr>
              <a:t> </a:t>
            </a:r>
            <a:r>
              <a:rPr lang="tr-TR" dirty="0" err="1" smtClean="0">
                <a:solidFill>
                  <a:srgbClr val="C00000"/>
                </a:solidFill>
              </a:rPr>
              <a:t>Panum</a:t>
            </a:r>
            <a:r>
              <a:rPr lang="tr-TR" dirty="0" smtClean="0">
                <a:solidFill>
                  <a:srgbClr val="C00000"/>
                </a:solidFill>
              </a:rPr>
              <a:t>(1820-1885)</a:t>
            </a:r>
            <a:endParaRPr lang="tr-TR" dirty="0">
              <a:solidFill>
                <a:srgbClr val="C00000"/>
              </a:solidFill>
            </a:endParaRPr>
          </a:p>
        </p:txBody>
      </p:sp>
      <p:sp>
        <p:nvSpPr>
          <p:cNvPr id="3" name="İçerik Yer Tutucusu 2"/>
          <p:cNvSpPr>
            <a:spLocks noGrp="1"/>
          </p:cNvSpPr>
          <p:nvPr>
            <p:ph idx="1"/>
          </p:nvPr>
        </p:nvSpPr>
        <p:spPr/>
        <p:txBody>
          <a:bodyPr/>
          <a:lstStyle/>
          <a:p>
            <a:r>
              <a:rPr lang="tr-TR" dirty="0" smtClean="0"/>
              <a:t>Danimarkalı bir hekim olan </a:t>
            </a:r>
            <a:r>
              <a:rPr lang="tr-TR" dirty="0" err="1" smtClean="0"/>
              <a:t>Dr.Panum</a:t>
            </a:r>
            <a:r>
              <a:rPr lang="tr-TR" dirty="0" smtClean="0"/>
              <a:t> 1846’da kızamık salgınını incelemek üzere Faroe Adaları’na gönderilir.</a:t>
            </a:r>
          </a:p>
          <a:p>
            <a:r>
              <a:rPr lang="tr-TR" dirty="0" smtClean="0"/>
              <a:t>«</a:t>
            </a:r>
            <a:r>
              <a:rPr lang="tr-TR" dirty="0" err="1" smtClean="0"/>
              <a:t>Observations</a:t>
            </a:r>
            <a:r>
              <a:rPr lang="tr-TR" dirty="0" smtClean="0"/>
              <a:t> </a:t>
            </a:r>
            <a:r>
              <a:rPr lang="tr-TR" dirty="0" err="1" smtClean="0"/>
              <a:t>Made</a:t>
            </a:r>
            <a:r>
              <a:rPr lang="tr-TR" dirty="0" smtClean="0"/>
              <a:t> </a:t>
            </a:r>
            <a:r>
              <a:rPr lang="tr-TR" dirty="0" err="1" smtClean="0"/>
              <a:t>During</a:t>
            </a:r>
            <a:r>
              <a:rPr lang="tr-TR" dirty="0" smtClean="0"/>
              <a:t> </a:t>
            </a:r>
            <a:r>
              <a:rPr lang="tr-TR" dirty="0" err="1" smtClean="0"/>
              <a:t>the</a:t>
            </a:r>
            <a:r>
              <a:rPr lang="tr-TR" dirty="0" smtClean="0"/>
              <a:t> </a:t>
            </a:r>
            <a:r>
              <a:rPr lang="tr-TR" dirty="0" err="1" smtClean="0"/>
              <a:t>Epidemic</a:t>
            </a:r>
            <a:r>
              <a:rPr lang="tr-TR" dirty="0" smtClean="0"/>
              <a:t> of </a:t>
            </a:r>
            <a:r>
              <a:rPr lang="tr-TR" dirty="0" err="1" smtClean="0"/>
              <a:t>Measles</a:t>
            </a:r>
            <a:r>
              <a:rPr lang="tr-TR" dirty="0" smtClean="0"/>
              <a:t> on </a:t>
            </a:r>
            <a:r>
              <a:rPr lang="tr-TR" dirty="0" err="1" smtClean="0"/>
              <a:t>the</a:t>
            </a:r>
            <a:r>
              <a:rPr lang="tr-TR" dirty="0" smtClean="0"/>
              <a:t>  Faroe </a:t>
            </a:r>
            <a:r>
              <a:rPr lang="tr-TR" dirty="0" err="1" smtClean="0"/>
              <a:t>Islands</a:t>
            </a:r>
            <a:r>
              <a:rPr lang="tr-TR" dirty="0" smtClean="0"/>
              <a:t> in </a:t>
            </a:r>
            <a:r>
              <a:rPr lang="tr-TR" dirty="0" err="1" smtClean="0"/>
              <a:t>the</a:t>
            </a:r>
            <a:r>
              <a:rPr lang="tr-TR" dirty="0" smtClean="0"/>
              <a:t> </a:t>
            </a:r>
            <a:r>
              <a:rPr lang="tr-TR" dirty="0" err="1" smtClean="0"/>
              <a:t>Year</a:t>
            </a:r>
            <a:r>
              <a:rPr lang="tr-TR" dirty="0" smtClean="0"/>
              <a:t> 1846» adlı kitabı yazar </a:t>
            </a:r>
            <a:r>
              <a:rPr lang="tr-TR" sz="2000" i="1" dirty="0"/>
              <a:t>www.deltaomega.org/.../</a:t>
            </a:r>
            <a:r>
              <a:rPr lang="tr-TR" sz="2000" b="1" i="1" dirty="0" err="1"/>
              <a:t>Panum</a:t>
            </a:r>
            <a:r>
              <a:rPr lang="tr-TR" sz="2000" i="1" dirty="0" err="1"/>
              <a:t>FaroeIslands.pd</a:t>
            </a:r>
            <a:r>
              <a:rPr lang="tr-TR" sz="2000" i="1" dirty="0"/>
              <a:t>...</a:t>
            </a:r>
            <a:r>
              <a:rPr lang="tr-TR" sz="2000" i="1" dirty="0" smtClean="0"/>
              <a:t> </a:t>
            </a:r>
            <a:endParaRPr lang="tr-TR" sz="2000" i="1" dirty="0"/>
          </a:p>
        </p:txBody>
      </p:sp>
    </p:spTree>
    <p:extLst>
      <p:ext uri="{BB962C8B-B14F-4D97-AF65-F5344CB8AC3E}">
        <p14:creationId xmlns:p14="http://schemas.microsoft.com/office/powerpoint/2010/main" val="6985848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C00000"/>
                </a:solidFill>
              </a:rPr>
              <a:t>Dr.Peter</a:t>
            </a:r>
            <a:r>
              <a:rPr lang="tr-TR" dirty="0">
                <a:solidFill>
                  <a:srgbClr val="C00000"/>
                </a:solidFill>
              </a:rPr>
              <a:t> </a:t>
            </a:r>
            <a:r>
              <a:rPr lang="tr-TR" dirty="0" err="1">
                <a:solidFill>
                  <a:srgbClr val="C00000"/>
                </a:solidFill>
              </a:rPr>
              <a:t>Ludvig</a:t>
            </a:r>
            <a:r>
              <a:rPr lang="tr-TR" dirty="0">
                <a:solidFill>
                  <a:srgbClr val="C00000"/>
                </a:solidFill>
              </a:rPr>
              <a:t> </a:t>
            </a:r>
            <a:r>
              <a:rPr lang="tr-TR" dirty="0" err="1">
                <a:solidFill>
                  <a:srgbClr val="C00000"/>
                </a:solidFill>
              </a:rPr>
              <a:t>Panum</a:t>
            </a:r>
            <a:r>
              <a:rPr lang="tr-TR" dirty="0">
                <a:solidFill>
                  <a:srgbClr val="C00000"/>
                </a:solidFill>
              </a:rPr>
              <a:t>(1820-1885)</a:t>
            </a:r>
            <a:endParaRPr lang="tr-TR"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1720" y="1556792"/>
            <a:ext cx="4824536" cy="5040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2086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8568951"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1429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052737"/>
            <a:ext cx="3744416" cy="341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501008"/>
            <a:ext cx="4392488" cy="2967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653137"/>
            <a:ext cx="3672408" cy="201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1052737"/>
            <a:ext cx="4392488" cy="2408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55334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C00000"/>
                </a:solidFill>
              </a:rPr>
              <a:t>Dr.Peter</a:t>
            </a:r>
            <a:r>
              <a:rPr lang="tr-TR" dirty="0">
                <a:solidFill>
                  <a:srgbClr val="C00000"/>
                </a:solidFill>
              </a:rPr>
              <a:t> </a:t>
            </a:r>
            <a:r>
              <a:rPr lang="tr-TR" dirty="0" err="1">
                <a:solidFill>
                  <a:srgbClr val="C00000"/>
                </a:solidFill>
              </a:rPr>
              <a:t>Ludvig</a:t>
            </a:r>
            <a:r>
              <a:rPr lang="tr-TR" dirty="0">
                <a:solidFill>
                  <a:srgbClr val="C00000"/>
                </a:solidFill>
              </a:rPr>
              <a:t> </a:t>
            </a:r>
            <a:r>
              <a:rPr lang="tr-TR" dirty="0" err="1">
                <a:solidFill>
                  <a:srgbClr val="C00000"/>
                </a:solidFill>
              </a:rPr>
              <a:t>Panum</a:t>
            </a:r>
            <a:r>
              <a:rPr lang="tr-TR" dirty="0">
                <a:solidFill>
                  <a:srgbClr val="C00000"/>
                </a:solidFill>
              </a:rPr>
              <a:t>(1820-1885)</a:t>
            </a:r>
            <a:endParaRPr lang="tr-TR" dirty="0"/>
          </a:p>
        </p:txBody>
      </p:sp>
      <p:sp>
        <p:nvSpPr>
          <p:cNvPr id="3" name="İçerik Yer Tutucusu 2"/>
          <p:cNvSpPr>
            <a:spLocks noGrp="1"/>
          </p:cNvSpPr>
          <p:nvPr>
            <p:ph idx="1"/>
          </p:nvPr>
        </p:nvSpPr>
        <p:spPr/>
        <p:txBody>
          <a:bodyPr/>
          <a:lstStyle/>
          <a:p>
            <a:r>
              <a:rPr lang="tr-TR" dirty="0" smtClean="0"/>
              <a:t>Kızamığın </a:t>
            </a:r>
            <a:r>
              <a:rPr lang="tr-TR" dirty="0" err="1" smtClean="0"/>
              <a:t>miasma</a:t>
            </a:r>
            <a:r>
              <a:rPr lang="tr-TR" dirty="0" smtClean="0"/>
              <a:t> ile değil kişiden kişiye bulaşma ile yayıldığını, bulaşıcı olduğunu</a:t>
            </a:r>
          </a:p>
          <a:p>
            <a:r>
              <a:rPr lang="tr-TR" dirty="0" smtClean="0"/>
              <a:t>Her yaş grubunda görülebildiğini</a:t>
            </a:r>
          </a:p>
          <a:p>
            <a:r>
              <a:rPr lang="tr-TR" dirty="0" smtClean="0"/>
              <a:t>Geçirildikten sonra yaşam boyu bağışıklık bıraktığını</a:t>
            </a:r>
          </a:p>
          <a:p>
            <a:r>
              <a:rPr lang="tr-TR" dirty="0" err="1" smtClean="0"/>
              <a:t>İnkubasyon</a:t>
            </a:r>
            <a:r>
              <a:rPr lang="tr-TR" dirty="0" smtClean="0"/>
              <a:t> periyodunun iki hafta olduğunu,</a:t>
            </a:r>
          </a:p>
          <a:p>
            <a:pPr marL="0" indent="0">
              <a:buNone/>
            </a:pPr>
            <a:r>
              <a:rPr lang="tr-TR" dirty="0"/>
              <a:t> </a:t>
            </a:r>
            <a:r>
              <a:rPr lang="tr-TR" dirty="0" smtClean="0"/>
              <a:t>                          tanımlamıştır.</a:t>
            </a:r>
          </a:p>
          <a:p>
            <a:endParaRPr lang="tr-TR" dirty="0"/>
          </a:p>
        </p:txBody>
      </p:sp>
    </p:spTree>
    <p:extLst>
      <p:ext uri="{BB962C8B-B14F-4D97-AF65-F5344CB8AC3E}">
        <p14:creationId xmlns:p14="http://schemas.microsoft.com/office/powerpoint/2010/main" val="14563477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C00000"/>
                </a:solidFill>
              </a:rPr>
              <a:t>Dr.John</a:t>
            </a:r>
            <a:r>
              <a:rPr lang="tr-TR" dirty="0" smtClean="0">
                <a:solidFill>
                  <a:srgbClr val="C00000"/>
                </a:solidFill>
              </a:rPr>
              <a:t> </a:t>
            </a:r>
            <a:r>
              <a:rPr lang="tr-TR" dirty="0" err="1" smtClean="0">
                <a:solidFill>
                  <a:srgbClr val="C00000"/>
                </a:solidFill>
              </a:rPr>
              <a:t>Snow</a:t>
            </a:r>
            <a:r>
              <a:rPr lang="tr-TR" dirty="0" smtClean="0">
                <a:solidFill>
                  <a:srgbClr val="C00000"/>
                </a:solidFill>
              </a:rPr>
              <a:t>(1813-1858)</a:t>
            </a:r>
            <a:endParaRPr lang="tr-TR" dirty="0">
              <a:solidFill>
                <a:srgbClr val="C00000"/>
              </a:solidFill>
            </a:endParaRPr>
          </a:p>
        </p:txBody>
      </p:sp>
      <p:sp>
        <p:nvSpPr>
          <p:cNvPr id="3" name="İçerik Yer Tutucusu 2"/>
          <p:cNvSpPr>
            <a:spLocks noGrp="1"/>
          </p:cNvSpPr>
          <p:nvPr>
            <p:ph idx="1"/>
          </p:nvPr>
        </p:nvSpPr>
        <p:spPr/>
        <p:txBody>
          <a:bodyPr/>
          <a:lstStyle/>
          <a:p>
            <a:r>
              <a:rPr lang="tr-TR" dirty="0" smtClean="0"/>
              <a:t>19. Yüzyılın ortalarında </a:t>
            </a:r>
            <a:r>
              <a:rPr lang="tr-TR" dirty="0" err="1" smtClean="0"/>
              <a:t>Miasma</a:t>
            </a:r>
            <a:r>
              <a:rPr lang="tr-TR" dirty="0" smtClean="0"/>
              <a:t> teorisi hala yaygın, </a:t>
            </a:r>
            <a:r>
              <a:rPr lang="tr-TR" dirty="0" err="1" smtClean="0"/>
              <a:t>Germ</a:t>
            </a:r>
            <a:r>
              <a:rPr lang="tr-TR" dirty="0" smtClean="0"/>
              <a:t> teorisi ise henüz ispatlanamamıştır.</a:t>
            </a:r>
          </a:p>
          <a:p>
            <a:r>
              <a:rPr lang="tr-TR" dirty="0" smtClean="0"/>
              <a:t>31 Ağustos 1854’de Londra </a:t>
            </a:r>
            <a:r>
              <a:rPr lang="tr-TR" dirty="0" err="1" smtClean="0"/>
              <a:t>Soho</a:t>
            </a:r>
            <a:r>
              <a:rPr lang="tr-TR" dirty="0" smtClean="0"/>
              <a:t> civarında büyük bir kolera salgını patlak verir.</a:t>
            </a:r>
          </a:p>
          <a:p>
            <a:r>
              <a:rPr lang="tr-TR" dirty="0" smtClean="0"/>
              <a:t>Bu bölgede yaşayan </a:t>
            </a:r>
            <a:r>
              <a:rPr lang="tr-TR" dirty="0" err="1" smtClean="0"/>
              <a:t>Dr.John</a:t>
            </a:r>
            <a:r>
              <a:rPr lang="tr-TR" dirty="0" smtClean="0"/>
              <a:t> </a:t>
            </a:r>
            <a:r>
              <a:rPr lang="tr-TR" dirty="0" err="1" smtClean="0"/>
              <a:t>Snow</a:t>
            </a:r>
            <a:r>
              <a:rPr lang="tr-TR" dirty="0" smtClean="0"/>
              <a:t> salgını inceler.</a:t>
            </a:r>
            <a:endParaRPr lang="tr-TR" dirty="0"/>
          </a:p>
        </p:txBody>
      </p:sp>
    </p:spTree>
    <p:extLst>
      <p:ext uri="{BB962C8B-B14F-4D97-AF65-F5344CB8AC3E}">
        <p14:creationId xmlns:p14="http://schemas.microsoft.com/office/powerpoint/2010/main" val="18796277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C00000"/>
                </a:solidFill>
              </a:rPr>
              <a:t>Dr.John</a:t>
            </a:r>
            <a:r>
              <a:rPr lang="tr-TR" dirty="0">
                <a:solidFill>
                  <a:srgbClr val="C00000"/>
                </a:solidFill>
              </a:rPr>
              <a:t> </a:t>
            </a:r>
            <a:r>
              <a:rPr lang="tr-TR" dirty="0" err="1">
                <a:solidFill>
                  <a:srgbClr val="C00000"/>
                </a:solidFill>
              </a:rPr>
              <a:t>Snow</a:t>
            </a:r>
            <a:r>
              <a:rPr lang="tr-TR" dirty="0">
                <a:solidFill>
                  <a:srgbClr val="C00000"/>
                </a:solidFill>
              </a:rPr>
              <a:t>(1813-1858)</a:t>
            </a:r>
            <a:endParaRPr lang="tr-TR"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72796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467544" y="692696"/>
            <a:ext cx="7772400" cy="1470025"/>
          </a:xfrm>
        </p:spPr>
        <p:txBody>
          <a:bodyPr/>
          <a:lstStyle/>
          <a:p>
            <a:r>
              <a:rPr lang="tr-TR" b="1" dirty="0" smtClean="0">
                <a:solidFill>
                  <a:srgbClr val="C00000"/>
                </a:solidFill>
              </a:rPr>
              <a:t>AMAÇ</a:t>
            </a:r>
            <a:endParaRPr lang="tr-TR" b="1" dirty="0">
              <a:solidFill>
                <a:srgbClr val="C00000"/>
              </a:solidFill>
            </a:endParaRPr>
          </a:p>
        </p:txBody>
      </p:sp>
      <p:sp>
        <p:nvSpPr>
          <p:cNvPr id="3" name="Alt Başlık 2"/>
          <p:cNvSpPr>
            <a:spLocks noGrp="1"/>
          </p:cNvSpPr>
          <p:nvPr>
            <p:ph type="subTitle" idx="1"/>
          </p:nvPr>
        </p:nvSpPr>
        <p:spPr>
          <a:xfrm>
            <a:off x="1331640" y="2348880"/>
            <a:ext cx="6400800" cy="3384376"/>
          </a:xfrm>
        </p:spPr>
        <p:txBody>
          <a:bodyPr>
            <a:noAutofit/>
          </a:bodyPr>
          <a:lstStyle/>
          <a:p>
            <a:pPr lvl="1" algn="l" eaLnBrk="0" fontAlgn="base" hangingPunct="0">
              <a:spcAft>
                <a:spcPct val="0"/>
              </a:spcAft>
            </a:pPr>
            <a:r>
              <a:rPr lang="tr-TR" altLang="tr-TR" sz="3200" b="1" kern="0" dirty="0" smtClean="0">
                <a:solidFill>
                  <a:srgbClr val="000000"/>
                </a:solidFill>
                <a:latin typeface="Times New Roman"/>
              </a:rPr>
              <a:t>Hastalık ve sağlıkla ilgili</a:t>
            </a:r>
            <a:r>
              <a:rPr kumimoji="0" lang="tr-TR" altLang="tr-TR" sz="3200" b="1" i="0" u="none" strike="noStrike" kern="0" cap="none" spc="0" normalizeH="0" baseline="0" noProof="0" dirty="0" smtClean="0">
                <a:ln>
                  <a:noFill/>
                </a:ln>
                <a:solidFill>
                  <a:srgbClr val="000000"/>
                </a:solidFill>
                <a:effectLst/>
                <a:uLnTx/>
                <a:uFillTx/>
                <a:latin typeface="Times New Roman"/>
              </a:rPr>
              <a:t> araştırmaların tarihsel sürecini</a:t>
            </a:r>
            <a:r>
              <a:rPr lang="tr-TR" altLang="tr-TR" sz="3200" b="1" kern="0" dirty="0">
                <a:solidFill>
                  <a:srgbClr val="000000"/>
                </a:solidFill>
                <a:latin typeface="Times New Roman"/>
              </a:rPr>
              <a:t> </a:t>
            </a:r>
            <a:r>
              <a:rPr kumimoji="0" lang="tr-TR" altLang="tr-TR" sz="3200" b="1" i="0" u="none" strike="noStrike" kern="0" cap="none" spc="0" normalizeH="0" baseline="0" noProof="0" dirty="0" smtClean="0">
                <a:ln>
                  <a:noFill/>
                </a:ln>
                <a:solidFill>
                  <a:srgbClr val="000000"/>
                </a:solidFill>
                <a:effectLst/>
                <a:uLnTx/>
                <a:uFillTx/>
                <a:latin typeface="Times New Roman"/>
              </a:rPr>
              <a:t>ve epidemiyoloji biliminin gelişmesine katkıda bulunan kişi ve olayların öğrenilmesi</a:t>
            </a:r>
          </a:p>
        </p:txBody>
      </p:sp>
    </p:spTree>
    <p:extLst>
      <p:ext uri="{BB962C8B-B14F-4D97-AF65-F5344CB8AC3E}">
        <p14:creationId xmlns:p14="http://schemas.microsoft.com/office/powerpoint/2010/main" val="36846371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46" y="30445"/>
            <a:ext cx="9142154" cy="29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7" y="3140968"/>
            <a:ext cx="9108504" cy="3767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973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C00000"/>
                </a:solidFill>
              </a:rPr>
              <a:t>Dr.John</a:t>
            </a:r>
            <a:r>
              <a:rPr lang="tr-TR" dirty="0">
                <a:solidFill>
                  <a:srgbClr val="C00000"/>
                </a:solidFill>
              </a:rPr>
              <a:t> </a:t>
            </a:r>
            <a:r>
              <a:rPr lang="tr-TR" dirty="0" err="1">
                <a:solidFill>
                  <a:srgbClr val="C00000"/>
                </a:solidFill>
              </a:rPr>
              <a:t>Snow</a:t>
            </a:r>
            <a:r>
              <a:rPr lang="tr-TR" dirty="0">
                <a:solidFill>
                  <a:srgbClr val="C00000"/>
                </a:solidFill>
              </a:rPr>
              <a:t>(1813-1858)</a:t>
            </a:r>
            <a:endParaRPr lang="tr-TR" dirty="0"/>
          </a:p>
        </p:txBody>
      </p:sp>
      <p:sp>
        <p:nvSpPr>
          <p:cNvPr id="3" name="İçerik Yer Tutucusu 2"/>
          <p:cNvSpPr>
            <a:spLocks noGrp="1"/>
          </p:cNvSpPr>
          <p:nvPr>
            <p:ph idx="1"/>
          </p:nvPr>
        </p:nvSpPr>
        <p:spPr/>
        <p:txBody>
          <a:bodyPr>
            <a:normAutofit fontScale="77500" lnSpcReduction="20000"/>
          </a:bodyPr>
          <a:lstStyle/>
          <a:p>
            <a:r>
              <a:rPr lang="tr-TR" dirty="0" err="1"/>
              <a:t>Snow</a:t>
            </a:r>
            <a:r>
              <a:rPr lang="tr-TR" dirty="0"/>
              <a:t> koleranın nedeninin </a:t>
            </a:r>
            <a:r>
              <a:rPr lang="tr-TR" dirty="0" err="1"/>
              <a:t>miasma</a:t>
            </a:r>
            <a:r>
              <a:rPr lang="tr-TR" dirty="0"/>
              <a:t> olmadığını, insan bedenince üretilip, kirlenmiş-</a:t>
            </a:r>
            <a:r>
              <a:rPr lang="tr-TR" dirty="0" err="1"/>
              <a:t>kontamine</a:t>
            </a:r>
            <a:r>
              <a:rPr lang="tr-TR" dirty="0"/>
              <a:t> su ile yayıldığı teorisini </a:t>
            </a:r>
            <a:r>
              <a:rPr lang="tr-TR" dirty="0" smtClean="0"/>
              <a:t>oluşturmuştu.</a:t>
            </a:r>
          </a:p>
          <a:p>
            <a:r>
              <a:rPr lang="tr-TR" dirty="0" err="1"/>
              <a:t>Soho</a:t>
            </a:r>
            <a:r>
              <a:rPr lang="tr-TR" dirty="0"/>
              <a:t> ve etrafındaki yerleşimlerde o yılarda kanalizasyon sistemi yoktu. Ancak sokaklarda insan dışkılarının taşması sonucu bölgenin atıkları hemen yakındaki </a:t>
            </a:r>
            <a:r>
              <a:rPr lang="tr-TR" dirty="0" err="1"/>
              <a:t>Thames</a:t>
            </a:r>
            <a:r>
              <a:rPr lang="tr-TR" dirty="0"/>
              <a:t> nehrine akıtılmaya başlanmıştı</a:t>
            </a:r>
            <a:r>
              <a:rPr lang="tr-TR" dirty="0" smtClean="0"/>
              <a:t>.</a:t>
            </a:r>
          </a:p>
          <a:p>
            <a:r>
              <a:rPr lang="tr-TR" dirty="0"/>
              <a:t>Londra’da evlere su sağlayan </a:t>
            </a:r>
            <a:r>
              <a:rPr lang="tr-TR" dirty="0" err="1"/>
              <a:t>Southwork&amp;Vauxhall</a:t>
            </a:r>
            <a:r>
              <a:rPr lang="tr-TR" dirty="0"/>
              <a:t> şirketi dağıttığı suyu nehrin bu kısmından alıyordu ve kolera ölümleri bu şirketin dağıtım ağındaki bölgede çok daha fazlaydı. Dr. </a:t>
            </a:r>
            <a:r>
              <a:rPr lang="tr-TR" dirty="0" err="1"/>
              <a:t>Snow</a:t>
            </a:r>
            <a:r>
              <a:rPr lang="tr-TR" dirty="0"/>
              <a:t> salgın öncesi dönemde bu durumu saptamış, ancak otoritelere ve şirkete kabul ettirememişti.</a:t>
            </a:r>
          </a:p>
          <a:p>
            <a:endParaRPr lang="tr-TR" dirty="0" smtClean="0"/>
          </a:p>
          <a:p>
            <a:endParaRPr lang="tr-TR" dirty="0"/>
          </a:p>
          <a:p>
            <a:endParaRPr lang="tr-TR" dirty="0" smtClean="0"/>
          </a:p>
          <a:p>
            <a:endParaRPr lang="tr-TR" dirty="0"/>
          </a:p>
          <a:p>
            <a:endParaRPr lang="tr-TR" dirty="0"/>
          </a:p>
        </p:txBody>
      </p:sp>
    </p:spTree>
    <p:extLst>
      <p:ext uri="{BB962C8B-B14F-4D97-AF65-F5344CB8AC3E}">
        <p14:creationId xmlns:p14="http://schemas.microsoft.com/office/powerpoint/2010/main" val="5304615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C00000"/>
                </a:solidFill>
              </a:rPr>
              <a:t>Dr.John</a:t>
            </a:r>
            <a:r>
              <a:rPr lang="tr-TR" dirty="0">
                <a:solidFill>
                  <a:srgbClr val="C00000"/>
                </a:solidFill>
              </a:rPr>
              <a:t> </a:t>
            </a:r>
            <a:r>
              <a:rPr lang="tr-TR" dirty="0" err="1">
                <a:solidFill>
                  <a:srgbClr val="C00000"/>
                </a:solidFill>
              </a:rPr>
              <a:t>Snow</a:t>
            </a:r>
            <a:r>
              <a:rPr lang="tr-TR" dirty="0">
                <a:solidFill>
                  <a:srgbClr val="C00000"/>
                </a:solidFill>
              </a:rPr>
              <a:t>(1813-1858)</a:t>
            </a:r>
            <a:endParaRPr lang="tr-TR"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210598"/>
            <a:ext cx="8229600" cy="3305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87915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C00000"/>
                </a:solidFill>
              </a:rPr>
              <a:t>Dr.John</a:t>
            </a:r>
            <a:r>
              <a:rPr lang="tr-TR" dirty="0">
                <a:solidFill>
                  <a:srgbClr val="C00000"/>
                </a:solidFill>
              </a:rPr>
              <a:t> </a:t>
            </a:r>
            <a:r>
              <a:rPr lang="tr-TR" dirty="0" err="1">
                <a:solidFill>
                  <a:srgbClr val="C00000"/>
                </a:solidFill>
              </a:rPr>
              <a:t>Snow</a:t>
            </a:r>
            <a:r>
              <a:rPr lang="tr-TR" dirty="0">
                <a:solidFill>
                  <a:srgbClr val="C00000"/>
                </a:solidFill>
              </a:rPr>
              <a:t>(1813-1858)</a:t>
            </a:r>
            <a:endParaRPr lang="tr-TR" dirty="0"/>
          </a:p>
        </p:txBody>
      </p:sp>
      <p:sp>
        <p:nvSpPr>
          <p:cNvPr id="3" name="İçerik Yer Tutucusu 2"/>
          <p:cNvSpPr>
            <a:spLocks noGrp="1"/>
          </p:cNvSpPr>
          <p:nvPr>
            <p:ph idx="1"/>
          </p:nvPr>
        </p:nvSpPr>
        <p:spPr/>
        <p:txBody>
          <a:bodyPr>
            <a:normAutofit/>
          </a:bodyPr>
          <a:lstStyle/>
          <a:p>
            <a:r>
              <a:rPr lang="tr-TR" dirty="0" smtClean="0"/>
              <a:t>600’den fazla kişinin öldüğü salgında ölümlerin çoğunun </a:t>
            </a:r>
            <a:r>
              <a:rPr lang="tr-TR" dirty="0" err="1" smtClean="0"/>
              <a:t>Broad</a:t>
            </a:r>
            <a:r>
              <a:rPr lang="tr-TR" dirty="0" smtClean="0"/>
              <a:t> Street’teki su pompası civarında yoğunlaştığını saptadı ve bunu bir haritada gösterdi.</a:t>
            </a:r>
          </a:p>
          <a:p>
            <a:r>
              <a:rPr lang="tr-TR" dirty="0" smtClean="0"/>
              <a:t>Daha uzak bölgelerde yaşayıp ölen kişilerin de bir şekilde bu pompaya gelip su kullandıklarını saptadı.</a:t>
            </a:r>
            <a:endParaRPr lang="tr-TR" dirty="0"/>
          </a:p>
        </p:txBody>
      </p:sp>
    </p:spTree>
    <p:extLst>
      <p:ext uri="{BB962C8B-B14F-4D97-AF65-F5344CB8AC3E}">
        <p14:creationId xmlns:p14="http://schemas.microsoft.com/office/powerpoint/2010/main" val="32689723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C00000"/>
                </a:solidFill>
              </a:rPr>
              <a:t>Dr.John</a:t>
            </a:r>
            <a:r>
              <a:rPr lang="tr-TR" dirty="0">
                <a:solidFill>
                  <a:srgbClr val="C00000"/>
                </a:solidFill>
              </a:rPr>
              <a:t> </a:t>
            </a:r>
            <a:r>
              <a:rPr lang="tr-TR" dirty="0" err="1">
                <a:solidFill>
                  <a:srgbClr val="C00000"/>
                </a:solidFill>
              </a:rPr>
              <a:t>Snow</a:t>
            </a:r>
            <a:r>
              <a:rPr lang="tr-TR" dirty="0">
                <a:solidFill>
                  <a:srgbClr val="C00000"/>
                </a:solidFill>
              </a:rPr>
              <a:t>(1813-1858)</a:t>
            </a:r>
            <a:endParaRPr lang="tr-TR"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399" y="1600200"/>
            <a:ext cx="701120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81059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193204"/>
            <a:ext cx="8229600" cy="1143000"/>
          </a:xfrm>
        </p:spPr>
        <p:txBody>
          <a:bodyPr/>
          <a:lstStyle/>
          <a:p>
            <a:r>
              <a:rPr lang="tr-TR" dirty="0" err="1">
                <a:solidFill>
                  <a:srgbClr val="C00000"/>
                </a:solidFill>
              </a:rPr>
              <a:t>Dr.John</a:t>
            </a:r>
            <a:r>
              <a:rPr lang="tr-TR" dirty="0">
                <a:solidFill>
                  <a:srgbClr val="C00000"/>
                </a:solidFill>
              </a:rPr>
              <a:t> </a:t>
            </a:r>
            <a:r>
              <a:rPr lang="tr-TR" dirty="0" err="1">
                <a:solidFill>
                  <a:srgbClr val="C00000"/>
                </a:solidFill>
              </a:rPr>
              <a:t>Snow</a:t>
            </a:r>
            <a:r>
              <a:rPr lang="tr-TR" dirty="0">
                <a:solidFill>
                  <a:srgbClr val="C00000"/>
                </a:solidFill>
              </a:rPr>
              <a:t>(1813-1858)</a:t>
            </a:r>
            <a:endParaRPr lang="tr-TR"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600200"/>
            <a:ext cx="428396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412776"/>
            <a:ext cx="4957102"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08135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C00000"/>
                </a:solidFill>
              </a:rPr>
              <a:t>Broad</a:t>
            </a:r>
            <a:r>
              <a:rPr lang="tr-TR" dirty="0" smtClean="0">
                <a:solidFill>
                  <a:srgbClr val="C00000"/>
                </a:solidFill>
              </a:rPr>
              <a:t> Street Pompası</a:t>
            </a:r>
            <a:endParaRPr lang="tr-TR" dirty="0">
              <a:solidFill>
                <a:srgbClr val="C00000"/>
              </a:solidFill>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484784"/>
            <a:ext cx="7632847" cy="4641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70278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C00000"/>
                </a:solidFill>
              </a:rPr>
              <a:t>Dr.John</a:t>
            </a:r>
            <a:r>
              <a:rPr lang="tr-TR" dirty="0">
                <a:solidFill>
                  <a:srgbClr val="C00000"/>
                </a:solidFill>
              </a:rPr>
              <a:t> </a:t>
            </a:r>
            <a:r>
              <a:rPr lang="tr-TR" dirty="0" err="1">
                <a:solidFill>
                  <a:srgbClr val="C00000"/>
                </a:solidFill>
              </a:rPr>
              <a:t>Snow</a:t>
            </a:r>
            <a:r>
              <a:rPr lang="tr-TR" dirty="0">
                <a:solidFill>
                  <a:srgbClr val="C00000"/>
                </a:solidFill>
              </a:rPr>
              <a:t>(1813-1858)</a:t>
            </a:r>
            <a:endParaRPr lang="tr-TR" dirty="0"/>
          </a:p>
        </p:txBody>
      </p:sp>
      <p:sp>
        <p:nvSpPr>
          <p:cNvPr id="3" name="İçerik Yer Tutucusu 2"/>
          <p:cNvSpPr>
            <a:spLocks noGrp="1"/>
          </p:cNvSpPr>
          <p:nvPr>
            <p:ph idx="1"/>
          </p:nvPr>
        </p:nvSpPr>
        <p:spPr/>
        <p:txBody>
          <a:bodyPr>
            <a:normAutofit/>
          </a:bodyPr>
          <a:lstStyle/>
          <a:p>
            <a:r>
              <a:rPr lang="tr-TR" dirty="0" err="1" smtClean="0"/>
              <a:t>Snow</a:t>
            </a:r>
            <a:r>
              <a:rPr lang="tr-TR" dirty="0" smtClean="0"/>
              <a:t>, </a:t>
            </a:r>
            <a:r>
              <a:rPr lang="tr-TR" dirty="0" err="1" smtClean="0"/>
              <a:t>Broad</a:t>
            </a:r>
            <a:r>
              <a:rPr lang="tr-TR" dirty="0" smtClean="0"/>
              <a:t> Street pompasından aldığı su örneklerini mikroskopta inceledi ve yün gibi beyaz partiküllere rastladı. Ne olduğunu anlamadı</a:t>
            </a:r>
          </a:p>
          <a:p>
            <a:r>
              <a:rPr lang="tr-TR" dirty="0" smtClean="0"/>
              <a:t>Aslında Robert </a:t>
            </a:r>
            <a:r>
              <a:rPr lang="tr-TR" dirty="0" err="1" smtClean="0"/>
              <a:t>Koch’un</a:t>
            </a:r>
            <a:r>
              <a:rPr lang="tr-TR" dirty="0" smtClean="0"/>
              <a:t> 30 yıl sonra izole edeceği Kolera </a:t>
            </a:r>
            <a:r>
              <a:rPr lang="tr-TR" dirty="0" err="1" smtClean="0"/>
              <a:t>vibriolarını</a:t>
            </a:r>
            <a:r>
              <a:rPr lang="tr-TR" dirty="0" smtClean="0"/>
              <a:t> görüyordu.</a:t>
            </a:r>
            <a:endParaRPr lang="tr-TR" dirty="0"/>
          </a:p>
        </p:txBody>
      </p:sp>
    </p:spTree>
    <p:extLst>
      <p:ext uri="{BB962C8B-B14F-4D97-AF65-F5344CB8AC3E}">
        <p14:creationId xmlns:p14="http://schemas.microsoft.com/office/powerpoint/2010/main" val="30594732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9818" y="1600200"/>
            <a:ext cx="528436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2765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C00000"/>
                </a:solidFill>
              </a:rPr>
              <a:t>Dr.John</a:t>
            </a:r>
            <a:r>
              <a:rPr lang="tr-TR" dirty="0">
                <a:solidFill>
                  <a:srgbClr val="C00000"/>
                </a:solidFill>
              </a:rPr>
              <a:t> </a:t>
            </a:r>
            <a:r>
              <a:rPr lang="tr-TR" dirty="0" err="1">
                <a:solidFill>
                  <a:srgbClr val="C00000"/>
                </a:solidFill>
              </a:rPr>
              <a:t>Snow</a:t>
            </a:r>
            <a:r>
              <a:rPr lang="tr-TR" dirty="0">
                <a:solidFill>
                  <a:srgbClr val="C00000"/>
                </a:solidFill>
              </a:rPr>
              <a:t>(1813-1858)</a:t>
            </a:r>
            <a:endParaRPr lang="tr-TR" dirty="0"/>
          </a:p>
        </p:txBody>
      </p:sp>
      <p:sp>
        <p:nvSpPr>
          <p:cNvPr id="3" name="İçerik Yer Tutucusu 2"/>
          <p:cNvSpPr>
            <a:spLocks noGrp="1"/>
          </p:cNvSpPr>
          <p:nvPr>
            <p:ph idx="1"/>
          </p:nvPr>
        </p:nvSpPr>
        <p:spPr>
          <a:xfrm>
            <a:off x="457200" y="1196752"/>
            <a:ext cx="8229600" cy="5256584"/>
          </a:xfrm>
        </p:spPr>
        <p:txBody>
          <a:bodyPr>
            <a:normAutofit fontScale="77500" lnSpcReduction="20000"/>
          </a:bodyPr>
          <a:lstStyle/>
          <a:p>
            <a:r>
              <a:rPr lang="tr-TR" sz="5100" dirty="0" smtClean="0"/>
              <a:t>Diğer pompalara yakın, </a:t>
            </a:r>
            <a:r>
              <a:rPr lang="tr-TR" sz="5100" dirty="0" err="1"/>
              <a:t>B</a:t>
            </a:r>
            <a:r>
              <a:rPr lang="tr-TR" sz="5100" dirty="0" err="1" smtClean="0"/>
              <a:t>road</a:t>
            </a:r>
            <a:r>
              <a:rPr lang="tr-TR" sz="5100" dirty="0" smtClean="0"/>
              <a:t> Street’e uzak yerlerde oturanların bir şekilde, bir ara bu pompayı kullandığını göstermişti</a:t>
            </a:r>
          </a:p>
          <a:p>
            <a:r>
              <a:rPr lang="tr-TR" sz="5100" dirty="0" err="1" smtClean="0"/>
              <a:t>Broad</a:t>
            </a:r>
            <a:r>
              <a:rPr lang="tr-TR" sz="5100" dirty="0" smtClean="0"/>
              <a:t> Street deki bir binada oturup hiç hastalanmayan kişiler teoriyi bozuyordu. Bu kişilerin bölgedeki bira fabrikasının işçileri olduğu ve su yerine kendilerine ücretsiz verilen birayı tükettikleri anlaşıldı.</a:t>
            </a:r>
          </a:p>
          <a:p>
            <a:endParaRPr lang="tr-TR" dirty="0" smtClean="0"/>
          </a:p>
          <a:p>
            <a:endParaRPr lang="tr-TR" dirty="0"/>
          </a:p>
        </p:txBody>
      </p:sp>
    </p:spTree>
    <p:extLst>
      <p:ext uri="{BB962C8B-B14F-4D97-AF65-F5344CB8AC3E}">
        <p14:creationId xmlns:p14="http://schemas.microsoft.com/office/powerpoint/2010/main" val="42021710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solidFill>
                  <a:srgbClr val="C00000"/>
                </a:solidFill>
              </a:rPr>
              <a:t>Öğrenim Hedefleri</a:t>
            </a:r>
            <a:endParaRPr lang="tr-TR" b="1" dirty="0">
              <a:solidFill>
                <a:srgbClr val="C00000"/>
              </a:solidFill>
            </a:endParaRPr>
          </a:p>
        </p:txBody>
      </p:sp>
      <p:sp>
        <p:nvSpPr>
          <p:cNvPr id="3" name="İçerik Yer Tutucusu 2"/>
          <p:cNvSpPr>
            <a:spLocks noGrp="1"/>
          </p:cNvSpPr>
          <p:nvPr>
            <p:ph idx="1"/>
          </p:nvPr>
        </p:nvSpPr>
        <p:spPr/>
        <p:txBody>
          <a:bodyPr/>
          <a:lstStyle/>
          <a:p>
            <a:r>
              <a:rPr lang="tr-TR" b="1" dirty="0" smtClean="0"/>
              <a:t>Epidemiyolojinin tarihsel gelişimini bütüncül olarak incelemek.</a:t>
            </a:r>
          </a:p>
          <a:p>
            <a:r>
              <a:rPr lang="tr-TR" b="1" dirty="0" smtClean="0"/>
              <a:t>Gelişim sürecinde iz bırakmış bilim adamlarını tanımak.</a:t>
            </a:r>
          </a:p>
          <a:p>
            <a:r>
              <a:rPr lang="tr-TR" b="1" dirty="0" smtClean="0"/>
              <a:t>Basitten karmaşığa inceleme yöntemlerini ve bilgi kaynaklarını öğrenmek.</a:t>
            </a:r>
          </a:p>
          <a:p>
            <a:endParaRPr lang="tr-TR" dirty="0"/>
          </a:p>
        </p:txBody>
      </p:sp>
    </p:spTree>
    <p:extLst>
      <p:ext uri="{BB962C8B-B14F-4D97-AF65-F5344CB8AC3E}">
        <p14:creationId xmlns:p14="http://schemas.microsoft.com/office/powerpoint/2010/main" val="23798941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C00000"/>
                </a:solidFill>
              </a:rPr>
              <a:t>Dr.John</a:t>
            </a:r>
            <a:r>
              <a:rPr lang="tr-TR" dirty="0">
                <a:solidFill>
                  <a:srgbClr val="C00000"/>
                </a:solidFill>
              </a:rPr>
              <a:t> </a:t>
            </a:r>
            <a:r>
              <a:rPr lang="tr-TR" dirty="0" err="1">
                <a:solidFill>
                  <a:srgbClr val="C00000"/>
                </a:solidFill>
              </a:rPr>
              <a:t>Snow</a:t>
            </a:r>
            <a:r>
              <a:rPr lang="tr-TR" dirty="0">
                <a:solidFill>
                  <a:srgbClr val="C00000"/>
                </a:solidFill>
              </a:rPr>
              <a:t>(1813-1858)</a:t>
            </a:r>
            <a:endParaRPr lang="tr-TR" dirty="0"/>
          </a:p>
        </p:txBody>
      </p:sp>
      <p:sp>
        <p:nvSpPr>
          <p:cNvPr id="3" name="İçerik Yer Tutucusu 2"/>
          <p:cNvSpPr>
            <a:spLocks noGrp="1"/>
          </p:cNvSpPr>
          <p:nvPr>
            <p:ph idx="1"/>
          </p:nvPr>
        </p:nvSpPr>
        <p:spPr>
          <a:xfrm>
            <a:off x="457200" y="1600200"/>
            <a:ext cx="5626968" cy="4525963"/>
          </a:xfrm>
        </p:spPr>
        <p:txBody>
          <a:bodyPr>
            <a:normAutofit fontScale="92500" lnSpcReduction="10000"/>
          </a:bodyPr>
          <a:lstStyle/>
          <a:p>
            <a:r>
              <a:rPr lang="tr-TR" dirty="0"/>
              <a:t>Daha sonraları </a:t>
            </a:r>
            <a:r>
              <a:rPr lang="tr-TR" dirty="0" err="1"/>
              <a:t>kontamine</a:t>
            </a:r>
            <a:r>
              <a:rPr lang="tr-TR" dirty="0"/>
              <a:t> su da kullanılsa biradaki </a:t>
            </a:r>
            <a:r>
              <a:rPr lang="tr-TR" dirty="0" err="1"/>
              <a:t>fermentasyonun</a:t>
            </a:r>
            <a:r>
              <a:rPr lang="tr-TR" dirty="0"/>
              <a:t> hastalık oluşumunu engellediği gösterildi.</a:t>
            </a:r>
          </a:p>
          <a:p>
            <a:r>
              <a:rPr lang="tr-TR" dirty="0"/>
              <a:t>Sonunda </a:t>
            </a:r>
            <a:r>
              <a:rPr lang="tr-TR" dirty="0" err="1"/>
              <a:t>koleralı</a:t>
            </a:r>
            <a:r>
              <a:rPr lang="tr-TR" dirty="0"/>
              <a:t> bir bebeğin evinin atıklarının kuyunun bir metreden daha yakınına deşarj edildiği ve su kaynağını kirlettiği anlaşıldı.</a:t>
            </a:r>
          </a:p>
          <a:p>
            <a:endParaRPr lang="tr-T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556793"/>
            <a:ext cx="2664296"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18087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C00000"/>
                </a:solidFill>
              </a:rPr>
              <a:t>Dr.John</a:t>
            </a:r>
            <a:r>
              <a:rPr lang="tr-TR" dirty="0">
                <a:solidFill>
                  <a:srgbClr val="C00000"/>
                </a:solidFill>
              </a:rPr>
              <a:t> </a:t>
            </a:r>
            <a:r>
              <a:rPr lang="tr-TR" dirty="0" err="1">
                <a:solidFill>
                  <a:srgbClr val="C00000"/>
                </a:solidFill>
              </a:rPr>
              <a:t>Snow</a:t>
            </a:r>
            <a:r>
              <a:rPr lang="tr-TR" dirty="0">
                <a:solidFill>
                  <a:srgbClr val="C00000"/>
                </a:solidFill>
              </a:rPr>
              <a:t>(1813-1858)</a:t>
            </a:r>
            <a:endParaRPr lang="tr-T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412776"/>
            <a:ext cx="8136904"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71695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C00000"/>
                </a:solidFill>
              </a:rPr>
              <a:t>Dr.John</a:t>
            </a:r>
            <a:r>
              <a:rPr lang="tr-TR" dirty="0">
                <a:solidFill>
                  <a:srgbClr val="C00000"/>
                </a:solidFill>
              </a:rPr>
              <a:t> </a:t>
            </a:r>
            <a:r>
              <a:rPr lang="tr-TR" dirty="0" err="1">
                <a:solidFill>
                  <a:srgbClr val="C00000"/>
                </a:solidFill>
              </a:rPr>
              <a:t>Snow</a:t>
            </a:r>
            <a:r>
              <a:rPr lang="tr-TR" dirty="0">
                <a:solidFill>
                  <a:srgbClr val="C00000"/>
                </a:solidFill>
              </a:rPr>
              <a:t>(1813-1858)</a:t>
            </a:r>
            <a:endParaRPr lang="tr-TR" dirty="0"/>
          </a:p>
        </p:txBody>
      </p:sp>
      <p:sp>
        <p:nvSpPr>
          <p:cNvPr id="3" name="Metin Yer Tutucusu 2"/>
          <p:cNvSpPr>
            <a:spLocks noGrp="1"/>
          </p:cNvSpPr>
          <p:nvPr>
            <p:ph type="body" idx="1"/>
          </p:nvPr>
        </p:nvSpPr>
        <p:spPr/>
        <p:txBody>
          <a:bodyPr/>
          <a:lstStyle/>
          <a:p>
            <a:endParaRPr lang="tr-TR"/>
          </a:p>
        </p:txBody>
      </p:sp>
      <p:sp>
        <p:nvSpPr>
          <p:cNvPr id="4" name="İçerik Yer Tutucusu 3"/>
          <p:cNvSpPr>
            <a:spLocks noGrp="1"/>
          </p:cNvSpPr>
          <p:nvPr>
            <p:ph sz="half" idx="2"/>
          </p:nvPr>
        </p:nvSpPr>
        <p:spPr/>
        <p:txBody>
          <a:bodyPr>
            <a:noAutofit/>
          </a:bodyPr>
          <a:lstStyle/>
          <a:p>
            <a:r>
              <a:rPr lang="tr-TR" sz="2800" dirty="0" smtClean="0"/>
              <a:t>John </a:t>
            </a:r>
            <a:r>
              <a:rPr lang="tr-TR" sz="2800" dirty="0" err="1" smtClean="0"/>
              <a:t>Snow</a:t>
            </a:r>
            <a:r>
              <a:rPr lang="tr-TR" sz="2800" dirty="0" smtClean="0"/>
              <a:t> bu incelemesiyle Saha Epidemiyolojisinin babası olarak anılır oldu. Salgın bilimde, kentleşme kurallarında, altyapı anlayışında ve yaşam koşullarında pek çok yeniliği beraberinde getirdi.</a:t>
            </a:r>
            <a:endParaRPr lang="tr-TR" sz="2800" dirty="0"/>
          </a:p>
        </p:txBody>
      </p:sp>
      <p:sp>
        <p:nvSpPr>
          <p:cNvPr id="5" name="Metin Yer Tutucusu 4"/>
          <p:cNvSpPr>
            <a:spLocks noGrp="1"/>
          </p:cNvSpPr>
          <p:nvPr>
            <p:ph type="body" sz="quarter" idx="3"/>
          </p:nvPr>
        </p:nvSpPr>
        <p:spPr/>
        <p:txBody>
          <a:bodyPr/>
          <a:lstStyle/>
          <a:p>
            <a:endParaRPr lang="tr-TR"/>
          </a:p>
        </p:txBody>
      </p:sp>
      <p:pic>
        <p:nvPicPr>
          <p:cNvPr id="7" name="Picture 3"/>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5350134" y="2174875"/>
            <a:ext cx="2631557" cy="395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7584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C00000"/>
                </a:solidFill>
              </a:rPr>
              <a:t>Dr.John</a:t>
            </a:r>
            <a:r>
              <a:rPr lang="tr-TR" dirty="0">
                <a:solidFill>
                  <a:srgbClr val="C00000"/>
                </a:solidFill>
              </a:rPr>
              <a:t> </a:t>
            </a:r>
            <a:r>
              <a:rPr lang="tr-TR" dirty="0" err="1">
                <a:solidFill>
                  <a:srgbClr val="C00000"/>
                </a:solidFill>
              </a:rPr>
              <a:t>Snow</a:t>
            </a:r>
            <a:r>
              <a:rPr lang="tr-TR" dirty="0">
                <a:solidFill>
                  <a:srgbClr val="C00000"/>
                </a:solidFill>
              </a:rPr>
              <a:t>(1813-1858)</a:t>
            </a:r>
            <a:endParaRPr lang="tr-TR" dirty="0"/>
          </a:p>
        </p:txBody>
      </p:sp>
      <p:sp>
        <p:nvSpPr>
          <p:cNvPr id="4" name="İçerik Yer Tutucusu 3"/>
          <p:cNvSpPr>
            <a:spLocks noGrp="1"/>
          </p:cNvSpPr>
          <p:nvPr>
            <p:ph sz="half" idx="2"/>
          </p:nvPr>
        </p:nvSpPr>
        <p:spPr>
          <a:xfrm>
            <a:off x="457200" y="1556792"/>
            <a:ext cx="4040188" cy="4569371"/>
          </a:xfrm>
        </p:spPr>
        <p:txBody>
          <a:bodyPr>
            <a:normAutofit/>
          </a:bodyPr>
          <a:lstStyle/>
          <a:p>
            <a:r>
              <a:rPr lang="tr-TR" sz="2800" dirty="0" smtClean="0"/>
              <a:t>Bugün </a:t>
            </a:r>
            <a:r>
              <a:rPr lang="tr-TR" sz="2800" dirty="0" err="1" smtClean="0"/>
              <a:t>Soho’da</a:t>
            </a:r>
            <a:r>
              <a:rPr lang="tr-TR" sz="2800" dirty="0" smtClean="0"/>
              <a:t> </a:t>
            </a:r>
            <a:r>
              <a:rPr lang="tr-TR" sz="2800" dirty="0" err="1" smtClean="0"/>
              <a:t>Broad</a:t>
            </a:r>
            <a:r>
              <a:rPr lang="tr-TR" sz="2800" dirty="0" smtClean="0"/>
              <a:t> Street Pompasının tam karşısında «John </a:t>
            </a:r>
            <a:r>
              <a:rPr lang="tr-TR" sz="2800" dirty="0" err="1" smtClean="0"/>
              <a:t>Snow</a:t>
            </a:r>
            <a:r>
              <a:rPr lang="tr-TR" sz="2800" dirty="0" smtClean="0"/>
              <a:t>» adında bir birahane vardır ve salgın sırasında hastalığa yakalanmayan bira fabrika işçilerine </a:t>
            </a:r>
            <a:r>
              <a:rPr lang="tr-TR" sz="2800" dirty="0" err="1" smtClean="0"/>
              <a:t>ironik</a:t>
            </a:r>
            <a:r>
              <a:rPr lang="tr-TR" sz="2800" dirty="0" smtClean="0"/>
              <a:t> bir gönderme yapmaktadır.</a:t>
            </a:r>
            <a:endParaRPr lang="tr-TR" sz="2800" dirty="0"/>
          </a:p>
        </p:txBody>
      </p:sp>
      <p:sp>
        <p:nvSpPr>
          <p:cNvPr id="5" name="Metin Yer Tutucusu 4"/>
          <p:cNvSpPr>
            <a:spLocks noGrp="1"/>
          </p:cNvSpPr>
          <p:nvPr>
            <p:ph type="body" sz="quarter" idx="3"/>
          </p:nvPr>
        </p:nvSpPr>
        <p:spPr/>
        <p:txBody>
          <a:bodyPr/>
          <a:lstStyle/>
          <a:p>
            <a:endParaRPr lang="tr-TR"/>
          </a:p>
        </p:txBody>
      </p:sp>
      <p:pic>
        <p:nvPicPr>
          <p:cNvPr id="17410"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645025" y="1556792"/>
            <a:ext cx="4041775" cy="4307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5299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C00000"/>
                </a:solidFill>
              </a:rPr>
              <a:t>William </a:t>
            </a:r>
            <a:r>
              <a:rPr lang="tr-TR" dirty="0" err="1" smtClean="0">
                <a:solidFill>
                  <a:srgbClr val="C00000"/>
                </a:solidFill>
              </a:rPr>
              <a:t>Farr</a:t>
            </a:r>
            <a:r>
              <a:rPr lang="tr-TR" dirty="0" smtClean="0">
                <a:solidFill>
                  <a:srgbClr val="C00000"/>
                </a:solidFill>
              </a:rPr>
              <a:t> (1807-1883)</a:t>
            </a:r>
            <a:endParaRPr lang="tr-TR" dirty="0">
              <a:solidFill>
                <a:srgbClr val="C00000"/>
              </a:solidFill>
            </a:endParaRPr>
          </a:p>
        </p:txBody>
      </p:sp>
      <p:pic>
        <p:nvPicPr>
          <p:cNvPr id="14340"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7841" y="1600200"/>
            <a:ext cx="602831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85360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William </a:t>
            </a:r>
            <a:r>
              <a:rPr lang="tr-TR" dirty="0" err="1">
                <a:solidFill>
                  <a:srgbClr val="C00000"/>
                </a:solidFill>
              </a:rPr>
              <a:t>Farr</a:t>
            </a:r>
            <a:r>
              <a:rPr lang="tr-TR" dirty="0">
                <a:solidFill>
                  <a:srgbClr val="C00000"/>
                </a:solidFill>
              </a:rPr>
              <a:t> (1807-1883)</a:t>
            </a:r>
            <a:endParaRPr lang="tr-TR" dirty="0"/>
          </a:p>
        </p:txBody>
      </p:sp>
      <p:sp>
        <p:nvSpPr>
          <p:cNvPr id="3" name="İçerik Yer Tutucusu 2"/>
          <p:cNvSpPr>
            <a:spLocks noGrp="1"/>
          </p:cNvSpPr>
          <p:nvPr>
            <p:ph idx="1"/>
          </p:nvPr>
        </p:nvSpPr>
        <p:spPr>
          <a:xfrm>
            <a:off x="457200" y="1196752"/>
            <a:ext cx="8229600" cy="5400600"/>
          </a:xfrm>
        </p:spPr>
        <p:txBody>
          <a:bodyPr>
            <a:normAutofit fontScale="77500" lnSpcReduction="20000"/>
          </a:bodyPr>
          <a:lstStyle/>
          <a:p>
            <a:r>
              <a:rPr lang="tr-TR" dirty="0" smtClean="0"/>
              <a:t>Tıbbi istatistiğin kurucusu kabul edilir. John </a:t>
            </a:r>
            <a:r>
              <a:rPr lang="tr-TR" dirty="0" err="1" smtClean="0"/>
              <a:t>Snow</a:t>
            </a:r>
            <a:r>
              <a:rPr lang="tr-TR" dirty="0" smtClean="0"/>
              <a:t> ile aynı dönemde yaşamış, </a:t>
            </a:r>
            <a:r>
              <a:rPr lang="tr-TR" dirty="0" err="1" smtClean="0"/>
              <a:t>Snow’un</a:t>
            </a:r>
            <a:r>
              <a:rPr lang="tr-TR" dirty="0" smtClean="0"/>
              <a:t> koleranın </a:t>
            </a:r>
            <a:r>
              <a:rPr lang="tr-TR" dirty="0" err="1" smtClean="0"/>
              <a:t>miasmadan</a:t>
            </a:r>
            <a:r>
              <a:rPr lang="tr-TR" dirty="0" smtClean="0"/>
              <a:t> değil suyla bulaşan bir patojenden kaynaklandığı teorilerini istatistiksel olarak ispatlamıştır.</a:t>
            </a:r>
          </a:p>
          <a:p>
            <a:r>
              <a:rPr lang="tr-TR" dirty="0" smtClean="0"/>
              <a:t>Sağlık sorunlarına epidemiyolojik bakış,</a:t>
            </a:r>
            <a:endParaRPr lang="tr-TR" dirty="0"/>
          </a:p>
          <a:p>
            <a:r>
              <a:rPr lang="tr-TR" dirty="0" smtClean="0"/>
              <a:t>Doğum, ölüm, hastalık istatistikleri, </a:t>
            </a:r>
            <a:r>
              <a:rPr lang="tr-TR" dirty="0" err="1" smtClean="0"/>
              <a:t>standartize</a:t>
            </a:r>
            <a:r>
              <a:rPr lang="tr-TR" dirty="0" smtClean="0"/>
              <a:t> </a:t>
            </a:r>
            <a:r>
              <a:rPr lang="tr-TR" dirty="0" err="1"/>
              <a:t>mortalite</a:t>
            </a:r>
            <a:r>
              <a:rPr lang="tr-TR" dirty="0"/>
              <a:t> </a:t>
            </a:r>
            <a:r>
              <a:rPr lang="tr-TR" dirty="0" smtClean="0"/>
              <a:t>oranları,</a:t>
            </a:r>
            <a:endParaRPr lang="tr-TR" dirty="0"/>
          </a:p>
          <a:p>
            <a:r>
              <a:rPr lang="tr-TR" dirty="0"/>
              <a:t>D</a:t>
            </a:r>
            <a:r>
              <a:rPr lang="tr-TR" dirty="0" smtClean="0"/>
              <a:t>oz-cevap ilişkisi,</a:t>
            </a:r>
          </a:p>
          <a:p>
            <a:r>
              <a:rPr lang="tr-TR" dirty="0" smtClean="0"/>
              <a:t>Toplum bağışıklığı,</a:t>
            </a:r>
            <a:endParaRPr lang="tr-TR" dirty="0"/>
          </a:p>
          <a:p>
            <a:r>
              <a:rPr lang="tr-TR" dirty="0" err="1"/>
              <a:t>İ</a:t>
            </a:r>
            <a:r>
              <a:rPr lang="tr-TR" dirty="0" err="1" smtClean="0"/>
              <a:t>nsidans-prevalans</a:t>
            </a:r>
            <a:r>
              <a:rPr lang="tr-TR" dirty="0" smtClean="0"/>
              <a:t> </a:t>
            </a:r>
            <a:r>
              <a:rPr lang="tr-TR" dirty="0"/>
              <a:t>arasındaki </a:t>
            </a:r>
            <a:r>
              <a:rPr lang="tr-TR" dirty="0" smtClean="0"/>
              <a:t>ilişki,</a:t>
            </a:r>
            <a:endParaRPr lang="tr-TR" dirty="0"/>
          </a:p>
          <a:p>
            <a:r>
              <a:rPr lang="tr-TR" dirty="0"/>
              <a:t>R</a:t>
            </a:r>
            <a:r>
              <a:rPr lang="tr-TR" dirty="0" smtClean="0"/>
              <a:t>etrospektif/</a:t>
            </a:r>
            <a:r>
              <a:rPr lang="tr-TR" dirty="0" err="1" smtClean="0"/>
              <a:t>prospektif</a:t>
            </a:r>
            <a:r>
              <a:rPr lang="tr-TR" dirty="0" smtClean="0"/>
              <a:t> </a:t>
            </a:r>
            <a:r>
              <a:rPr lang="tr-TR" dirty="0"/>
              <a:t>çalışma </a:t>
            </a:r>
            <a:r>
              <a:rPr lang="tr-TR" dirty="0" smtClean="0"/>
              <a:t>kavramları,</a:t>
            </a:r>
            <a:endParaRPr lang="tr-TR" dirty="0"/>
          </a:p>
          <a:p>
            <a:r>
              <a:rPr lang="tr-TR" dirty="0"/>
              <a:t>H</a:t>
            </a:r>
            <a:r>
              <a:rPr lang="tr-TR" dirty="0" smtClean="0"/>
              <a:t>astalıkların sınıflandırılması,</a:t>
            </a:r>
          </a:p>
          <a:p>
            <a:r>
              <a:rPr lang="tr-TR" dirty="0"/>
              <a:t>K</a:t>
            </a:r>
            <a:r>
              <a:rPr lang="tr-TR" dirty="0" smtClean="0"/>
              <a:t>ontrol </a:t>
            </a:r>
            <a:r>
              <a:rPr lang="tr-TR" dirty="0"/>
              <a:t>grubu </a:t>
            </a:r>
            <a:r>
              <a:rPr lang="tr-TR" dirty="0" smtClean="0"/>
              <a:t>seçimi</a:t>
            </a:r>
          </a:p>
          <a:p>
            <a:pPr marL="0" indent="0">
              <a:buNone/>
            </a:pPr>
            <a:r>
              <a:rPr lang="tr-TR" dirty="0" smtClean="0"/>
              <a:t>        gibi konuları gündeme getirmiş ve uygulamıştır.</a:t>
            </a:r>
            <a:endParaRPr lang="tr-TR" dirty="0"/>
          </a:p>
        </p:txBody>
      </p:sp>
    </p:spTree>
    <p:extLst>
      <p:ext uri="{BB962C8B-B14F-4D97-AF65-F5344CB8AC3E}">
        <p14:creationId xmlns:p14="http://schemas.microsoft.com/office/powerpoint/2010/main" val="11374610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116632"/>
            <a:ext cx="8229600" cy="1143000"/>
          </a:xfrm>
        </p:spPr>
        <p:txBody>
          <a:bodyPr>
            <a:normAutofit fontScale="90000"/>
          </a:bodyPr>
          <a:lstStyle/>
          <a:p>
            <a:r>
              <a:rPr lang="tr-TR" dirty="0" err="1" smtClean="0">
                <a:solidFill>
                  <a:srgbClr val="C00000"/>
                </a:solidFill>
              </a:rPr>
              <a:t>Doll&amp;Hill</a:t>
            </a:r>
            <a:r>
              <a:rPr lang="tr-TR" dirty="0" smtClean="0">
                <a:solidFill>
                  <a:srgbClr val="C00000"/>
                </a:solidFill>
              </a:rPr>
              <a:t> Vaka-Kontrol Deseni </a:t>
            </a:r>
            <a:br>
              <a:rPr lang="tr-TR" dirty="0" smtClean="0">
                <a:solidFill>
                  <a:srgbClr val="C00000"/>
                </a:solidFill>
              </a:rPr>
            </a:br>
            <a:r>
              <a:rPr lang="tr-TR" sz="3100" dirty="0" smtClean="0">
                <a:solidFill>
                  <a:srgbClr val="C00000"/>
                </a:solidFill>
              </a:rPr>
              <a:t>(Sigara-Akciğer Kanseri İlişkisi, 1950)</a:t>
            </a:r>
            <a:endParaRPr lang="tr-TR" sz="3100" dirty="0">
              <a:solidFill>
                <a:srgbClr val="C00000"/>
              </a:solidFill>
            </a:endParaRPr>
          </a:p>
        </p:txBody>
      </p:sp>
      <p:sp>
        <p:nvSpPr>
          <p:cNvPr id="3" name="İçerik Yer Tutucusu 2"/>
          <p:cNvSpPr>
            <a:spLocks noGrp="1"/>
          </p:cNvSpPr>
          <p:nvPr>
            <p:ph idx="1"/>
          </p:nvPr>
        </p:nvSpPr>
        <p:spPr>
          <a:xfrm>
            <a:off x="467544" y="1268760"/>
            <a:ext cx="8229600" cy="4785395"/>
          </a:xfrm>
        </p:spPr>
        <p:txBody>
          <a:bodyPr>
            <a:noAutofit/>
          </a:bodyPr>
          <a:lstStyle/>
          <a:p>
            <a:r>
              <a:rPr lang="tr-TR" sz="3600" dirty="0" smtClean="0"/>
              <a:t>20. Yüzyılda akciğer kanseri vakalarında, özellikle İngiltere ve Amerika Birleşik Devletleri’nde, belirgin bir artış dikkati çekiyor, ancak sebebi bilinmiyor.</a:t>
            </a:r>
          </a:p>
          <a:p>
            <a:r>
              <a:rPr lang="tr-TR" sz="3600" dirty="0" smtClean="0"/>
              <a:t>Herkes bu artışı otomobil sayısındaki çoğalmaya, hava kirliliğine, fabrikaların yaygınlaşmasına bağlıyor.</a:t>
            </a:r>
          </a:p>
        </p:txBody>
      </p:sp>
    </p:spTree>
    <p:extLst>
      <p:ext uri="{BB962C8B-B14F-4D97-AF65-F5344CB8AC3E}">
        <p14:creationId xmlns:p14="http://schemas.microsoft.com/office/powerpoint/2010/main" val="3981183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209550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
            <a:ext cx="234315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8557" y="0"/>
            <a:ext cx="258127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3573016"/>
            <a:ext cx="2337048" cy="2790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8557" y="3861048"/>
            <a:ext cx="4755443" cy="2996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28" y="2063203"/>
            <a:ext cx="2075437" cy="268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0272" y="0"/>
            <a:ext cx="2123728"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1720" y="4743251"/>
            <a:ext cx="2343150" cy="2114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8"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743250"/>
            <a:ext cx="2500197" cy="2114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9"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51720" y="1797124"/>
            <a:ext cx="2336838" cy="2946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0"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8558" y="1628800"/>
            <a:ext cx="2631714"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99991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err="1">
                <a:solidFill>
                  <a:srgbClr val="C00000"/>
                </a:solidFill>
              </a:rPr>
              <a:t>Doll&amp;Hill</a:t>
            </a:r>
            <a:r>
              <a:rPr lang="tr-TR" dirty="0">
                <a:solidFill>
                  <a:srgbClr val="C00000"/>
                </a:solidFill>
              </a:rPr>
              <a:t> Vaka-Kontrol Deseni </a:t>
            </a:r>
            <a:br>
              <a:rPr lang="tr-TR" dirty="0">
                <a:solidFill>
                  <a:srgbClr val="C00000"/>
                </a:solidFill>
              </a:rPr>
            </a:br>
            <a:r>
              <a:rPr lang="tr-TR" dirty="0">
                <a:solidFill>
                  <a:srgbClr val="C00000"/>
                </a:solidFill>
              </a:rPr>
              <a:t>(Sigara-Akciğer Kanseri İlişkisi, 1950)</a:t>
            </a:r>
            <a:endParaRPr lang="tr-TR" dirty="0"/>
          </a:p>
        </p:txBody>
      </p:sp>
      <p:sp>
        <p:nvSpPr>
          <p:cNvPr id="3" name="İçerik Yer Tutucusu 2"/>
          <p:cNvSpPr>
            <a:spLocks noGrp="1"/>
          </p:cNvSpPr>
          <p:nvPr>
            <p:ph idx="1"/>
          </p:nvPr>
        </p:nvSpPr>
        <p:spPr/>
        <p:txBody>
          <a:bodyPr/>
          <a:lstStyle/>
          <a:p>
            <a:r>
              <a:rPr lang="tr-TR" sz="3600" dirty="0"/>
              <a:t>Richard </a:t>
            </a:r>
            <a:r>
              <a:rPr lang="tr-TR" sz="3600" dirty="0" err="1"/>
              <a:t>Doll</a:t>
            </a:r>
            <a:r>
              <a:rPr lang="tr-TR" sz="3600" dirty="0"/>
              <a:t> ve Bradford </a:t>
            </a:r>
            <a:r>
              <a:rPr lang="tr-TR" sz="3600" dirty="0" err="1"/>
              <a:t>Hill</a:t>
            </a:r>
            <a:r>
              <a:rPr lang="tr-TR" sz="3600" dirty="0"/>
              <a:t> Londra’daki 20 hastaneden kanser vakalarını topluyor ve kanser olmayan vakalarla; yaş, cinsiyet ve hangi hastaneden olduklarına göre eşleştirip özelliklerini karşılaştırıyor.</a:t>
            </a:r>
          </a:p>
          <a:p>
            <a:endParaRPr lang="tr-TR" dirty="0"/>
          </a:p>
        </p:txBody>
      </p:sp>
    </p:spTree>
    <p:extLst>
      <p:ext uri="{BB962C8B-B14F-4D97-AF65-F5344CB8AC3E}">
        <p14:creationId xmlns:p14="http://schemas.microsoft.com/office/powerpoint/2010/main" val="7159673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err="1">
                <a:solidFill>
                  <a:srgbClr val="C00000"/>
                </a:solidFill>
              </a:rPr>
              <a:t>Doll&amp;Hill</a:t>
            </a:r>
            <a:r>
              <a:rPr lang="tr-TR" dirty="0">
                <a:solidFill>
                  <a:srgbClr val="C00000"/>
                </a:solidFill>
              </a:rPr>
              <a:t> Vaka-Kontrol Deseni </a:t>
            </a:r>
            <a:br>
              <a:rPr lang="tr-TR" dirty="0">
                <a:solidFill>
                  <a:srgbClr val="C00000"/>
                </a:solidFill>
              </a:rPr>
            </a:br>
            <a:r>
              <a:rPr lang="tr-TR" dirty="0">
                <a:solidFill>
                  <a:srgbClr val="C00000"/>
                </a:solidFill>
              </a:rPr>
              <a:t>(Sigara-Akciğer Kanseri İlişkisi, 1950)</a:t>
            </a:r>
            <a:endParaRPr lang="tr-TR"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1556792"/>
            <a:ext cx="5616624" cy="1872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3501008"/>
            <a:ext cx="2520280"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47467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solidFill>
                  <a:srgbClr val="C00000"/>
                </a:solidFill>
              </a:rPr>
              <a:t>Tarihsel Süreç</a:t>
            </a:r>
            <a:endParaRPr lang="tr-TR" b="1" dirty="0">
              <a:solidFill>
                <a:srgbClr val="C00000"/>
              </a:solidFill>
            </a:endParaRPr>
          </a:p>
        </p:txBody>
      </p:sp>
      <p:sp>
        <p:nvSpPr>
          <p:cNvPr id="3" name="İçerik Yer Tutucusu 2"/>
          <p:cNvSpPr>
            <a:spLocks noGrp="1"/>
          </p:cNvSpPr>
          <p:nvPr>
            <p:ph idx="1"/>
          </p:nvPr>
        </p:nvSpPr>
        <p:spPr/>
        <p:txBody>
          <a:bodyPr>
            <a:normAutofit fontScale="77500" lnSpcReduction="20000"/>
          </a:bodyPr>
          <a:lstStyle/>
          <a:p>
            <a:r>
              <a:rPr lang="tr-TR" b="1" dirty="0" smtClean="0"/>
              <a:t>Hipokrat</a:t>
            </a:r>
            <a:endParaRPr lang="tr-TR" b="1" dirty="0"/>
          </a:p>
          <a:p>
            <a:r>
              <a:rPr lang="en-US" b="1" dirty="0" smtClean="0"/>
              <a:t>1662 </a:t>
            </a:r>
            <a:r>
              <a:rPr lang="en-US" b="1" dirty="0"/>
              <a:t>John </a:t>
            </a:r>
            <a:r>
              <a:rPr lang="en-US" b="1" dirty="0" err="1" smtClean="0"/>
              <a:t>Graun</a:t>
            </a:r>
            <a:r>
              <a:rPr lang="tr-TR" b="1" dirty="0" smtClean="0"/>
              <a:t>t</a:t>
            </a:r>
          </a:p>
          <a:p>
            <a:r>
              <a:rPr lang="tr-TR" b="1" dirty="0" smtClean="0"/>
              <a:t>1753 James </a:t>
            </a:r>
            <a:r>
              <a:rPr lang="tr-TR" b="1" dirty="0" err="1" smtClean="0"/>
              <a:t>Lind</a:t>
            </a:r>
            <a:endParaRPr lang="tr-TR" b="1" dirty="0" smtClean="0"/>
          </a:p>
          <a:p>
            <a:r>
              <a:rPr lang="de-DE" b="1" dirty="0" smtClean="0"/>
              <a:t>1779 </a:t>
            </a:r>
            <a:r>
              <a:rPr lang="de-DE" b="1" dirty="0" err="1" smtClean="0"/>
              <a:t>Joh</a:t>
            </a:r>
            <a:r>
              <a:rPr lang="tr-TR" b="1" dirty="0" smtClean="0"/>
              <a:t>an</a:t>
            </a:r>
            <a:r>
              <a:rPr lang="de-DE" b="1" dirty="0" smtClean="0"/>
              <a:t>n </a:t>
            </a:r>
            <a:r>
              <a:rPr lang="de-DE" b="1" dirty="0"/>
              <a:t>Peter </a:t>
            </a:r>
            <a:r>
              <a:rPr lang="de-DE" b="1" dirty="0" smtClean="0"/>
              <a:t>Frank</a:t>
            </a:r>
            <a:endParaRPr lang="de-DE" b="1" dirty="0"/>
          </a:p>
          <a:p>
            <a:r>
              <a:rPr lang="tr-TR" b="1" dirty="0" smtClean="0"/>
              <a:t>1798 Edward </a:t>
            </a:r>
            <a:r>
              <a:rPr lang="tr-TR" b="1" dirty="0" err="1" smtClean="0"/>
              <a:t>Jenner</a:t>
            </a:r>
            <a:endParaRPr lang="tr-TR" b="1" dirty="0"/>
          </a:p>
          <a:p>
            <a:r>
              <a:rPr lang="tr-TR" b="1" dirty="0" smtClean="0"/>
              <a:t>1843 </a:t>
            </a:r>
            <a:r>
              <a:rPr lang="tr-TR" b="1" dirty="0" err="1" smtClean="0"/>
              <a:t>Ignaz</a:t>
            </a:r>
            <a:r>
              <a:rPr lang="tr-TR" b="1" dirty="0" smtClean="0"/>
              <a:t> </a:t>
            </a:r>
            <a:r>
              <a:rPr lang="tr-TR" b="1" dirty="0" err="1" smtClean="0"/>
              <a:t>Philipp</a:t>
            </a:r>
            <a:r>
              <a:rPr lang="tr-TR" b="1" dirty="0" smtClean="0"/>
              <a:t> </a:t>
            </a:r>
            <a:r>
              <a:rPr lang="tr-TR" b="1" dirty="0" err="1" smtClean="0"/>
              <a:t>Semmelweis</a:t>
            </a:r>
            <a:endParaRPr lang="tr-TR" b="1" dirty="0" smtClean="0"/>
          </a:p>
          <a:p>
            <a:r>
              <a:rPr lang="tr-TR" b="1" dirty="0" smtClean="0"/>
              <a:t>1846 Peter </a:t>
            </a:r>
            <a:r>
              <a:rPr lang="tr-TR" b="1" dirty="0" err="1" smtClean="0"/>
              <a:t>Ludvig</a:t>
            </a:r>
            <a:r>
              <a:rPr lang="tr-TR" b="1" dirty="0" smtClean="0"/>
              <a:t> </a:t>
            </a:r>
            <a:r>
              <a:rPr lang="tr-TR" b="1" dirty="0" err="1" smtClean="0"/>
              <a:t>Panum</a:t>
            </a:r>
            <a:endParaRPr lang="tr-TR" b="1" dirty="0" smtClean="0"/>
          </a:p>
          <a:p>
            <a:r>
              <a:rPr lang="tr-TR" b="1" dirty="0" smtClean="0"/>
              <a:t>1848-54 John </a:t>
            </a:r>
            <a:r>
              <a:rPr lang="tr-TR" b="1" dirty="0" err="1" smtClean="0"/>
              <a:t>Snow</a:t>
            </a:r>
            <a:endParaRPr lang="tr-TR" b="1" dirty="0" smtClean="0"/>
          </a:p>
          <a:p>
            <a:r>
              <a:rPr lang="tr-TR" b="1" dirty="0" smtClean="0"/>
              <a:t>1885 </a:t>
            </a:r>
            <a:r>
              <a:rPr lang="tr-TR" b="1" dirty="0"/>
              <a:t>William </a:t>
            </a:r>
            <a:r>
              <a:rPr lang="tr-TR" b="1" dirty="0" err="1" smtClean="0"/>
              <a:t>Farr</a:t>
            </a:r>
            <a:endParaRPr lang="tr-TR" b="1" dirty="0" smtClean="0"/>
          </a:p>
          <a:p>
            <a:r>
              <a:rPr lang="sv-SE" b="1" dirty="0" smtClean="0"/>
              <a:t>1950 </a:t>
            </a:r>
            <a:r>
              <a:rPr lang="tr-TR" b="1" dirty="0" smtClean="0"/>
              <a:t> </a:t>
            </a:r>
            <a:r>
              <a:rPr lang="sv-SE" b="1" dirty="0" smtClean="0"/>
              <a:t>Doll</a:t>
            </a:r>
            <a:r>
              <a:rPr lang="sv-SE" b="1" dirty="0"/>
              <a:t>, Hill </a:t>
            </a:r>
            <a:endParaRPr lang="tr-TR" b="1" dirty="0" smtClean="0"/>
          </a:p>
          <a:p>
            <a:r>
              <a:rPr lang="tr-TR" b="1" dirty="0" smtClean="0"/>
              <a:t>1948- Günümüz; Massachusetts </a:t>
            </a:r>
            <a:r>
              <a:rPr lang="tr-TR" b="1" dirty="0" err="1"/>
              <a:t>Framingham</a:t>
            </a:r>
            <a:r>
              <a:rPr lang="tr-TR" b="1" dirty="0"/>
              <a:t> </a:t>
            </a:r>
            <a:r>
              <a:rPr lang="tr-TR" b="1" dirty="0" smtClean="0"/>
              <a:t>çalışması</a:t>
            </a:r>
            <a:endParaRPr lang="tr-TR" b="1" dirty="0"/>
          </a:p>
        </p:txBody>
      </p:sp>
    </p:spTree>
    <p:extLst>
      <p:ext uri="{BB962C8B-B14F-4D97-AF65-F5344CB8AC3E}">
        <p14:creationId xmlns:p14="http://schemas.microsoft.com/office/powerpoint/2010/main" val="23971537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err="1">
                <a:solidFill>
                  <a:srgbClr val="C00000"/>
                </a:solidFill>
              </a:rPr>
              <a:t>Doll&amp;Hill</a:t>
            </a:r>
            <a:r>
              <a:rPr lang="tr-TR" dirty="0">
                <a:solidFill>
                  <a:srgbClr val="C00000"/>
                </a:solidFill>
              </a:rPr>
              <a:t> Vaka-Kontrol Deseni </a:t>
            </a:r>
            <a:br>
              <a:rPr lang="tr-TR" dirty="0">
                <a:solidFill>
                  <a:srgbClr val="C00000"/>
                </a:solidFill>
              </a:rPr>
            </a:br>
            <a:r>
              <a:rPr lang="tr-TR" dirty="0">
                <a:solidFill>
                  <a:srgbClr val="C00000"/>
                </a:solidFill>
              </a:rPr>
              <a:t>(Sigara-Akciğer Kanseri İlişkisi, 1950)</a:t>
            </a:r>
            <a:endParaRPr lang="tr-TR" dirty="0"/>
          </a:p>
        </p:txBody>
      </p:sp>
      <p:sp>
        <p:nvSpPr>
          <p:cNvPr id="3" name="İçerik Yer Tutucusu 2"/>
          <p:cNvSpPr>
            <a:spLocks noGrp="1"/>
          </p:cNvSpPr>
          <p:nvPr>
            <p:ph idx="1"/>
          </p:nvPr>
        </p:nvSpPr>
        <p:spPr/>
        <p:txBody>
          <a:bodyPr/>
          <a:lstStyle/>
          <a:p>
            <a:r>
              <a:rPr lang="tr-TR" dirty="0" smtClean="0"/>
              <a:t>Akciğer kanseri vakalarının kontrol vakalarına göre daha sık ve daha çok sayıda sigara içtiklerini buluyorlar.</a:t>
            </a:r>
          </a:p>
          <a:p>
            <a:r>
              <a:rPr lang="tr-TR" dirty="0" smtClean="0"/>
              <a:t>O dönemde özellikle hekimler arasında sigara içme çok yaygın, bu nedenle pek çok hekim bu ilişkiyi kabullenmek istemiyor.</a:t>
            </a:r>
          </a:p>
          <a:p>
            <a:r>
              <a:rPr lang="tr-TR" dirty="0" smtClean="0"/>
              <a:t>Ancak daha sonra bu konuda yapılan detaylı çalışmalar bu ilişkinin açıkça varlığını ispatlıyor.</a:t>
            </a:r>
            <a:endParaRPr lang="tr-TR" dirty="0"/>
          </a:p>
        </p:txBody>
      </p:sp>
    </p:spTree>
    <p:extLst>
      <p:ext uri="{BB962C8B-B14F-4D97-AF65-F5344CB8AC3E}">
        <p14:creationId xmlns:p14="http://schemas.microsoft.com/office/powerpoint/2010/main" val="9306887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err="1">
                <a:solidFill>
                  <a:srgbClr val="C00000"/>
                </a:solidFill>
              </a:rPr>
              <a:t>Doll&amp;Hill</a:t>
            </a:r>
            <a:r>
              <a:rPr lang="tr-TR" dirty="0">
                <a:solidFill>
                  <a:srgbClr val="C00000"/>
                </a:solidFill>
              </a:rPr>
              <a:t> Vaka-Kontrol Deseni </a:t>
            </a:r>
            <a:br>
              <a:rPr lang="tr-TR" dirty="0">
                <a:solidFill>
                  <a:srgbClr val="C00000"/>
                </a:solidFill>
              </a:rPr>
            </a:br>
            <a:r>
              <a:rPr lang="tr-TR" dirty="0">
                <a:solidFill>
                  <a:srgbClr val="C00000"/>
                </a:solidFill>
              </a:rPr>
              <a:t>(Sigara-Akciğer Kanseri İlişkisi, 1950)</a:t>
            </a:r>
            <a:endParaRPr lang="tr-TR" dirty="0"/>
          </a:p>
        </p:txBody>
      </p:sp>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1844824"/>
            <a:ext cx="5904656"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66595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err="1" smtClean="0">
                <a:solidFill>
                  <a:srgbClr val="C00000"/>
                </a:solidFill>
              </a:rPr>
              <a:t>Framingham</a:t>
            </a:r>
            <a:r>
              <a:rPr lang="tr-TR" b="1" dirty="0" smtClean="0">
                <a:solidFill>
                  <a:srgbClr val="C00000"/>
                </a:solidFill>
              </a:rPr>
              <a:t> Kalp Çalışması</a:t>
            </a:r>
            <a:endParaRPr lang="tr-TR" b="1" dirty="0">
              <a:solidFill>
                <a:srgbClr val="C00000"/>
              </a:solidFill>
            </a:endParaRPr>
          </a:p>
        </p:txBody>
      </p:sp>
      <p:sp>
        <p:nvSpPr>
          <p:cNvPr id="3" name="İçerik Yer Tutucusu 2"/>
          <p:cNvSpPr>
            <a:spLocks noGrp="1"/>
          </p:cNvSpPr>
          <p:nvPr>
            <p:ph idx="1"/>
          </p:nvPr>
        </p:nvSpPr>
        <p:spPr/>
        <p:txBody>
          <a:bodyPr/>
          <a:lstStyle/>
          <a:p>
            <a:r>
              <a:rPr lang="tr-TR" dirty="0" err="1" smtClean="0"/>
              <a:t>Kardiyovasküler</a:t>
            </a:r>
            <a:r>
              <a:rPr lang="tr-TR" dirty="0" smtClean="0"/>
              <a:t> hastalıkların ölüm nedenleri arasında ilk sıralarda gelmesi nedeniyle, </a:t>
            </a:r>
            <a:r>
              <a:rPr lang="tr-TR" dirty="0" err="1" smtClean="0"/>
              <a:t>Framingham</a:t>
            </a:r>
            <a:r>
              <a:rPr lang="tr-TR" dirty="0" smtClean="0"/>
              <a:t> kasabasında yaşayan 30000 kişi arasından seçilen 30-62 yaş grubundaki 5209 sağlam kişinin belirli aralıklarla izlenmesi, tıbbi hikaye, fizik muayene ve </a:t>
            </a:r>
            <a:r>
              <a:rPr lang="tr-TR" dirty="0" err="1" smtClean="0"/>
              <a:t>laboratuar</a:t>
            </a:r>
            <a:r>
              <a:rPr lang="tr-TR" dirty="0" smtClean="0"/>
              <a:t> incelemelerinin yapılması esasına dayanan </a:t>
            </a:r>
            <a:r>
              <a:rPr lang="tr-TR" dirty="0" err="1" smtClean="0"/>
              <a:t>Framingham</a:t>
            </a:r>
            <a:r>
              <a:rPr lang="tr-TR" dirty="0" smtClean="0"/>
              <a:t> İzleme Araştırması başlatılmıştır. Araştırma halen devam etmektedir.</a:t>
            </a:r>
            <a:endParaRPr lang="tr-TR" dirty="0"/>
          </a:p>
        </p:txBody>
      </p:sp>
    </p:spTree>
    <p:extLst>
      <p:ext uri="{BB962C8B-B14F-4D97-AF65-F5344CB8AC3E}">
        <p14:creationId xmlns:p14="http://schemas.microsoft.com/office/powerpoint/2010/main" val="38825410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8474124"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07549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36712"/>
            <a:ext cx="9036496" cy="5040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19843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err="1">
                <a:solidFill>
                  <a:srgbClr val="C00000"/>
                </a:solidFill>
              </a:rPr>
              <a:t>Framingham</a:t>
            </a:r>
            <a:r>
              <a:rPr lang="tr-TR" b="1" dirty="0">
                <a:solidFill>
                  <a:srgbClr val="C00000"/>
                </a:solidFill>
              </a:rPr>
              <a:t> Kalp Çalışması</a:t>
            </a:r>
            <a:endParaRPr lang="tr-TR" dirty="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2420887"/>
            <a:ext cx="4708004" cy="2376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7544" y="2132857"/>
            <a:ext cx="2592288" cy="2434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9179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err="1">
                <a:solidFill>
                  <a:srgbClr val="C00000"/>
                </a:solidFill>
              </a:rPr>
              <a:t>Framingham</a:t>
            </a:r>
            <a:r>
              <a:rPr lang="tr-TR" b="1" dirty="0">
                <a:solidFill>
                  <a:srgbClr val="C00000"/>
                </a:solidFill>
              </a:rPr>
              <a:t> Kalp Çalışması</a:t>
            </a:r>
            <a:endParaRPr lang="tr-TR" dirty="0"/>
          </a:p>
        </p:txBody>
      </p:sp>
      <p:sp>
        <p:nvSpPr>
          <p:cNvPr id="3" name="İçerik Yer Tutucusu 2"/>
          <p:cNvSpPr>
            <a:spLocks noGrp="1"/>
          </p:cNvSpPr>
          <p:nvPr>
            <p:ph idx="1"/>
          </p:nvPr>
        </p:nvSpPr>
        <p:spPr/>
        <p:txBody>
          <a:bodyPr>
            <a:normAutofit lnSpcReduction="10000"/>
          </a:bodyPr>
          <a:lstStyle/>
          <a:p>
            <a:r>
              <a:rPr lang="tr-TR" dirty="0" smtClean="0"/>
              <a:t>Araştırmada hastalığı olmayan sağlam kişilerin zaman içinde hastalıklara yakalanma durumları ve karşılaştıkları risk faktörlerinin hastalık gelişimine etkisi incelenmektedir.</a:t>
            </a:r>
          </a:p>
          <a:p>
            <a:r>
              <a:rPr lang="tr-TR" dirty="0" smtClean="0"/>
              <a:t>Araştırmaya ilk alınan grubun torunları (3. nesil) ile çalışma devam etmektedir.</a:t>
            </a:r>
          </a:p>
          <a:p>
            <a:r>
              <a:rPr lang="tr-TR" dirty="0" smtClean="0"/>
              <a:t>1000’in üzerinde makale yazılmış olup, kalp ve ilgili hastalıklarla ilgili bildiğimiz pek çok bilgi bu çalışmadan türemiştir.</a:t>
            </a:r>
            <a:endParaRPr lang="tr-TR" dirty="0"/>
          </a:p>
        </p:txBody>
      </p:sp>
    </p:spTree>
    <p:extLst>
      <p:ext uri="{BB962C8B-B14F-4D97-AF65-F5344CB8AC3E}">
        <p14:creationId xmlns:p14="http://schemas.microsoft.com/office/powerpoint/2010/main" val="38169612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err="1">
                <a:solidFill>
                  <a:srgbClr val="C00000"/>
                </a:solidFill>
              </a:rPr>
              <a:t>Framingham</a:t>
            </a:r>
            <a:r>
              <a:rPr lang="tr-TR" b="1" dirty="0">
                <a:solidFill>
                  <a:srgbClr val="C00000"/>
                </a:solidFill>
              </a:rPr>
              <a:t> Kalp Çalışması</a:t>
            </a:r>
            <a:endParaRPr lang="tr-TR" dirty="0"/>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340768"/>
            <a:ext cx="8064896"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40467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err="1">
                <a:solidFill>
                  <a:srgbClr val="C00000"/>
                </a:solidFill>
              </a:rPr>
              <a:t>Framingham</a:t>
            </a:r>
            <a:r>
              <a:rPr lang="tr-TR" b="1" dirty="0">
                <a:solidFill>
                  <a:srgbClr val="C00000"/>
                </a:solidFill>
              </a:rPr>
              <a:t> Kalp Çalışması</a:t>
            </a:r>
            <a:endParaRPr lang="tr-TR" dirty="0"/>
          </a:p>
        </p:txBody>
      </p:sp>
      <p:sp>
        <p:nvSpPr>
          <p:cNvPr id="3" name="İçerik Yer Tutucusu 2"/>
          <p:cNvSpPr>
            <a:spLocks noGrp="1"/>
          </p:cNvSpPr>
          <p:nvPr>
            <p:ph idx="1"/>
          </p:nvPr>
        </p:nvSpPr>
        <p:spPr/>
        <p:txBody>
          <a:bodyPr>
            <a:normAutofit lnSpcReduction="10000"/>
          </a:bodyPr>
          <a:lstStyle/>
          <a:p>
            <a:r>
              <a:rPr lang="tr-TR" dirty="0" smtClean="0"/>
              <a:t>1960’lar: Sigara, hipertansiyon, yüksek kolesterol ve şişmanlık kalp hastalığı riskini arttırmakta, egzersiz düşürmektedir.</a:t>
            </a:r>
          </a:p>
          <a:p>
            <a:r>
              <a:rPr lang="tr-TR" dirty="0" smtClean="0"/>
              <a:t>1970’ler: Yüksek tansiyon inme (</a:t>
            </a:r>
            <a:r>
              <a:rPr lang="tr-TR" dirty="0" err="1" smtClean="0"/>
              <a:t>stroke</a:t>
            </a:r>
            <a:r>
              <a:rPr lang="tr-TR" dirty="0" smtClean="0"/>
              <a:t>) riskini arttırmaktadır, </a:t>
            </a:r>
            <a:r>
              <a:rPr lang="tr-TR" dirty="0" err="1" smtClean="0"/>
              <a:t>postmenapoz</a:t>
            </a:r>
            <a:r>
              <a:rPr lang="tr-TR" dirty="0" smtClean="0"/>
              <a:t> dönem ve </a:t>
            </a:r>
            <a:r>
              <a:rPr lang="tr-TR" dirty="0" err="1" smtClean="0"/>
              <a:t>psikososyal</a:t>
            </a:r>
            <a:r>
              <a:rPr lang="tr-TR" dirty="0" smtClean="0"/>
              <a:t> olumsuzluklar  kalp hastalığı riskini arttırmaktadır.</a:t>
            </a:r>
          </a:p>
          <a:p>
            <a:r>
              <a:rPr lang="tr-TR" dirty="0" smtClean="0"/>
              <a:t>1980’ler: </a:t>
            </a:r>
            <a:r>
              <a:rPr lang="tr-TR" dirty="0" err="1" smtClean="0"/>
              <a:t>HDL’nin</a:t>
            </a:r>
            <a:r>
              <a:rPr lang="tr-TR" dirty="0" smtClean="0"/>
              <a:t> yüksekliği kalp hastalığı riskini azaltmaktadır.</a:t>
            </a:r>
            <a:endParaRPr lang="tr-TR" dirty="0"/>
          </a:p>
        </p:txBody>
      </p:sp>
    </p:spTree>
    <p:extLst>
      <p:ext uri="{BB962C8B-B14F-4D97-AF65-F5344CB8AC3E}">
        <p14:creationId xmlns:p14="http://schemas.microsoft.com/office/powerpoint/2010/main" val="3450630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err="1">
                <a:solidFill>
                  <a:srgbClr val="C00000"/>
                </a:solidFill>
              </a:rPr>
              <a:t>Framingham</a:t>
            </a:r>
            <a:r>
              <a:rPr lang="tr-TR" b="1" dirty="0">
                <a:solidFill>
                  <a:srgbClr val="C00000"/>
                </a:solidFill>
              </a:rPr>
              <a:t> Kalp Çalışması</a:t>
            </a:r>
            <a:endParaRPr lang="tr-TR" dirty="0"/>
          </a:p>
        </p:txBody>
      </p:sp>
      <p:sp>
        <p:nvSpPr>
          <p:cNvPr id="3" name="İçerik Yer Tutucusu 2"/>
          <p:cNvSpPr>
            <a:spLocks noGrp="1"/>
          </p:cNvSpPr>
          <p:nvPr>
            <p:ph idx="1"/>
          </p:nvPr>
        </p:nvSpPr>
        <p:spPr/>
        <p:txBody>
          <a:bodyPr>
            <a:normAutofit fontScale="92500" lnSpcReduction="10000"/>
          </a:bodyPr>
          <a:lstStyle/>
          <a:p>
            <a:r>
              <a:rPr lang="tr-TR" dirty="0" smtClean="0"/>
              <a:t>1990’lar: Sol </a:t>
            </a:r>
            <a:r>
              <a:rPr lang="tr-TR" dirty="0" err="1" smtClean="0"/>
              <a:t>ventrikül</a:t>
            </a:r>
            <a:r>
              <a:rPr lang="tr-TR" dirty="0" smtClean="0"/>
              <a:t> büyümesi inme(</a:t>
            </a:r>
            <a:r>
              <a:rPr lang="tr-TR" dirty="0" err="1" smtClean="0"/>
              <a:t>stroke</a:t>
            </a:r>
            <a:r>
              <a:rPr lang="tr-TR" dirty="0" smtClean="0"/>
              <a:t>) riskini arttırmaktadır. Hipertansiyon kalp yetmezliği riskini arttırmaktadır. 40 yaş; yaşam boyu koroner kalp hastalığına yakalanma riskini erkeklerde %50, kadınlarda %33 arttırmaktadır.</a:t>
            </a:r>
          </a:p>
          <a:p>
            <a:r>
              <a:rPr lang="tr-TR" dirty="0" smtClean="0"/>
              <a:t>2000’ler:Normalin üst sınırlarına yakın kan basıncı kalp hastalığı riskini arttırmaktadır, </a:t>
            </a:r>
            <a:r>
              <a:rPr lang="tr-TR" dirty="0" err="1" smtClean="0"/>
              <a:t>obesite</a:t>
            </a:r>
            <a:r>
              <a:rPr lang="tr-TR" dirty="0" smtClean="0"/>
              <a:t> kalp yetmezliğine neden olmaktadır. Bu yıllarda genetik inceleme ve genom çalışmaları araştırmaya eklenmiştir.</a:t>
            </a:r>
            <a:endParaRPr lang="tr-TR" dirty="0"/>
          </a:p>
        </p:txBody>
      </p:sp>
    </p:spTree>
    <p:extLst>
      <p:ext uri="{BB962C8B-B14F-4D97-AF65-F5344CB8AC3E}">
        <p14:creationId xmlns:p14="http://schemas.microsoft.com/office/powerpoint/2010/main" val="41901726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C00000"/>
                </a:solidFill>
              </a:rPr>
              <a:t>Hipokrat(M.Ö 4.-5. yy)</a:t>
            </a:r>
            <a:endParaRPr lang="tr-TR" dirty="0">
              <a:solidFill>
                <a:srgbClr val="C00000"/>
              </a:solidFill>
            </a:endParaRPr>
          </a:p>
        </p:txBody>
      </p:sp>
      <p:sp>
        <p:nvSpPr>
          <p:cNvPr id="3" name="İçerik Yer Tutucusu 2"/>
          <p:cNvSpPr>
            <a:spLocks noGrp="1"/>
          </p:cNvSpPr>
          <p:nvPr>
            <p:ph idx="1"/>
          </p:nvPr>
        </p:nvSpPr>
        <p:spPr/>
        <p:txBody>
          <a:bodyPr>
            <a:normAutofit/>
          </a:bodyPr>
          <a:lstStyle/>
          <a:p>
            <a:r>
              <a:rPr lang="tr-TR" dirty="0" smtClean="0"/>
              <a:t>Çevrenin sağlıkla ilişkisi ilk kez Hipokrat tarafından vurgulanmıştır.</a:t>
            </a:r>
          </a:p>
          <a:p>
            <a:r>
              <a:rPr lang="tr-TR" dirty="0"/>
              <a:t>Hipokrat'a göre çeşitli </a:t>
            </a:r>
            <a:r>
              <a:rPr lang="tr-TR" dirty="0" smtClean="0"/>
              <a:t>çevresel faktörler, </a:t>
            </a:r>
            <a:r>
              <a:rPr lang="tr-TR" dirty="0"/>
              <a:t>yaşam biçimi ve alışkanlıklar </a:t>
            </a:r>
            <a:r>
              <a:rPr lang="tr-TR" dirty="0" smtClean="0"/>
              <a:t>insanlarda belirli </a:t>
            </a:r>
            <a:r>
              <a:rPr lang="tr-TR" dirty="0"/>
              <a:t>hastalıkların görülmesine yol açmaktadır. </a:t>
            </a:r>
            <a:r>
              <a:rPr lang="tr-TR" dirty="0" smtClean="0"/>
              <a:t>Bu nedenle </a:t>
            </a:r>
            <a:r>
              <a:rPr lang="tr-TR" dirty="0"/>
              <a:t>tıbbi inceleme yapmak isteyen </a:t>
            </a:r>
            <a:r>
              <a:rPr lang="tr-TR" dirty="0" smtClean="0"/>
              <a:t>herkesin öncelikle kişi ve çevre hakkında bilgi toplaması gerekmektedir.</a:t>
            </a:r>
            <a:endParaRPr lang="tr-TR" dirty="0"/>
          </a:p>
        </p:txBody>
      </p:sp>
    </p:spTree>
    <p:extLst>
      <p:ext uri="{BB962C8B-B14F-4D97-AF65-F5344CB8AC3E}">
        <p14:creationId xmlns:p14="http://schemas.microsoft.com/office/powerpoint/2010/main" val="41613368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err="1">
                <a:solidFill>
                  <a:srgbClr val="C00000"/>
                </a:solidFill>
              </a:rPr>
              <a:t>Framingham</a:t>
            </a:r>
            <a:r>
              <a:rPr lang="tr-TR" b="1" dirty="0">
                <a:solidFill>
                  <a:srgbClr val="C00000"/>
                </a:solidFill>
              </a:rPr>
              <a:t> Kalp Çalışması</a:t>
            </a:r>
            <a:endParaRPr lang="tr-TR"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916832"/>
            <a:ext cx="7704856"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26447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628800"/>
            <a:ext cx="7704856"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8305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tr-TR" dirty="0" err="1" smtClean="0">
                <a:solidFill>
                  <a:srgbClr val="C00000"/>
                </a:solidFill>
              </a:rPr>
              <a:t>Epidemiyoji</a:t>
            </a:r>
            <a:endParaRPr lang="tr-TR" dirty="0">
              <a:solidFill>
                <a:srgbClr val="C00000"/>
              </a:solidFill>
            </a:endParaRPr>
          </a:p>
        </p:txBody>
      </p:sp>
      <p:sp>
        <p:nvSpPr>
          <p:cNvPr id="3" name="Alt Başlık 2"/>
          <p:cNvSpPr>
            <a:spLocks noGrp="1"/>
          </p:cNvSpPr>
          <p:nvPr>
            <p:ph type="subTitle" idx="1"/>
          </p:nvPr>
        </p:nvSpPr>
        <p:spPr/>
        <p:txBody>
          <a:bodyPr/>
          <a:lstStyle/>
          <a:p>
            <a:r>
              <a:rPr lang="tr-TR" dirty="0" err="1" smtClean="0"/>
              <a:t>Prof.Dr.Mehmet</a:t>
            </a:r>
            <a:r>
              <a:rPr lang="tr-TR" dirty="0" smtClean="0"/>
              <a:t> Aktekin</a:t>
            </a:r>
            <a:endParaRPr lang="tr-TR" dirty="0"/>
          </a:p>
        </p:txBody>
      </p:sp>
    </p:spTree>
    <p:extLst>
      <p:ext uri="{BB962C8B-B14F-4D97-AF65-F5344CB8AC3E}">
        <p14:creationId xmlns:p14="http://schemas.microsoft.com/office/powerpoint/2010/main" val="17064502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Hipokrat(M.Ö 4.-5. yy)</a:t>
            </a:r>
            <a:endParaRPr lang="tr-T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3768" y="1700808"/>
            <a:ext cx="3240359"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120114"/>
      </p:ext>
    </p:extLst>
  </p:cSld>
  <p:clrMapOvr>
    <a:masterClrMapping/>
  </p:clrMapOvr>
</p:sld>
</file>

<file path=ppt/theme/theme1.xml><?xml version="1.0" encoding="utf-8"?>
<a:theme xmlns:a="http://schemas.openxmlformats.org/drawingml/2006/main" name="Ofis Teması">
  <a:themeElements>
    <a:clrScheme name="Canlı">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904</TotalTime>
  <Words>1612</Words>
  <Application>Microsoft Office PowerPoint</Application>
  <PresentationFormat>Ekran Gösterisi (4:3)</PresentationFormat>
  <Paragraphs>185</Paragraphs>
  <Slides>82</Slides>
  <Notes>0</Notes>
  <HiddenSlides>0</HiddenSlides>
  <MMClips>0</MMClips>
  <ScaleCrop>false</ScaleCrop>
  <HeadingPairs>
    <vt:vector size="4" baseType="variant">
      <vt:variant>
        <vt:lpstr>Tema</vt:lpstr>
      </vt:variant>
      <vt:variant>
        <vt:i4>1</vt:i4>
      </vt:variant>
      <vt:variant>
        <vt:lpstr>Slayt Başlıkları</vt:lpstr>
      </vt:variant>
      <vt:variant>
        <vt:i4>82</vt:i4>
      </vt:variant>
    </vt:vector>
  </HeadingPairs>
  <TitlesOfParts>
    <vt:vector size="83" baseType="lpstr">
      <vt:lpstr>Ofis Teması</vt:lpstr>
      <vt:lpstr>Epidemiyoji’nin Tarihsel Gelişimi</vt:lpstr>
      <vt:lpstr>Halk Sağlığı’nın Temel Bilimlerinden Birisidir</vt:lpstr>
      <vt:lpstr>TANIM</vt:lpstr>
      <vt:lpstr>Kelime Anlamı</vt:lpstr>
      <vt:lpstr>AMAÇ</vt:lpstr>
      <vt:lpstr>Öğrenim Hedefleri</vt:lpstr>
      <vt:lpstr>Tarihsel Süreç</vt:lpstr>
      <vt:lpstr>Hipokrat(M.Ö 4.-5. yy)</vt:lpstr>
      <vt:lpstr>Hipokrat(M.Ö 4.-5. yy)</vt:lpstr>
      <vt:lpstr>Hipokrat(M.Ö 4.-5. yy)</vt:lpstr>
      <vt:lpstr>Hipokrat(M.Ö 4.-5. yy)</vt:lpstr>
      <vt:lpstr>Hipokrat(M.Ö 4.-5. yy)</vt:lpstr>
      <vt:lpstr>Büyük Boşluk</vt:lpstr>
      <vt:lpstr>PowerPoint Sunusu</vt:lpstr>
      <vt:lpstr>John Graunt (1662)</vt:lpstr>
      <vt:lpstr>John Graunt (1662)</vt:lpstr>
      <vt:lpstr>John Graunt (1662)</vt:lpstr>
      <vt:lpstr>John Graunt (1662)</vt:lpstr>
      <vt:lpstr>Dr. James Lind (1753)</vt:lpstr>
      <vt:lpstr>Dr. James Lind (1753)</vt:lpstr>
      <vt:lpstr>Dr. James Lind (1753)</vt:lpstr>
      <vt:lpstr>Dr. James Lind (1753)</vt:lpstr>
      <vt:lpstr>Dr. James Lind (1753)</vt:lpstr>
      <vt:lpstr>PowerPoint Sunusu</vt:lpstr>
      <vt:lpstr>Dr. James Lind (1753)</vt:lpstr>
      <vt:lpstr>Dr. James Lind (1753)</vt:lpstr>
      <vt:lpstr>Johann Peter Frank(1745-1821)</vt:lpstr>
      <vt:lpstr>Johann Peter Frank(1745-1821)</vt:lpstr>
      <vt:lpstr>Dr.Edward Jenner(1749-1823)</vt:lpstr>
      <vt:lpstr>Dr.Edward Jenner(1749-1823)</vt:lpstr>
      <vt:lpstr>Dr.Edward Jenner(1749-1823)</vt:lpstr>
      <vt:lpstr>Dr.Edward Jenner(1749-1823)</vt:lpstr>
      <vt:lpstr>PowerPoint Sunusu</vt:lpstr>
      <vt:lpstr>Dr.Ignaz Philipp Semmelweis (1818-1865)</vt:lpstr>
      <vt:lpstr>Dr.Ignaz Philipp Semmelweis (1818-1865)</vt:lpstr>
      <vt:lpstr>Dr.Ignaz Philipp Semmelweis (1818-1865)</vt:lpstr>
      <vt:lpstr>Dr.Ignaz Philipp Semmelweis (1818-1865)</vt:lpstr>
      <vt:lpstr>Dr.Ignaz Philipp Semmelweis (1818-1865)</vt:lpstr>
      <vt:lpstr>Dr.Ignaz Philipp Semmelweis (1818-1865)</vt:lpstr>
      <vt:lpstr>Dr.Ignaz Philipp Semmelweis (1818-1865)</vt:lpstr>
      <vt:lpstr>Dr.Ignaz Philipp Semmelweis (1818-1865)</vt:lpstr>
      <vt:lpstr>Dr.Ignaz Philipp Semmelweis (1818-1865)</vt:lpstr>
      <vt:lpstr>Dr.Peter Ludvig Panum(1820-1885)</vt:lpstr>
      <vt:lpstr>Dr.Peter Ludvig Panum(1820-1885)</vt:lpstr>
      <vt:lpstr>PowerPoint Sunusu</vt:lpstr>
      <vt:lpstr>PowerPoint Sunusu</vt:lpstr>
      <vt:lpstr>Dr.Peter Ludvig Panum(1820-1885)</vt:lpstr>
      <vt:lpstr>Dr.John Snow(1813-1858)</vt:lpstr>
      <vt:lpstr>Dr.John Snow(1813-1858)</vt:lpstr>
      <vt:lpstr>PowerPoint Sunusu</vt:lpstr>
      <vt:lpstr>Dr.John Snow(1813-1858)</vt:lpstr>
      <vt:lpstr>Dr.John Snow(1813-1858)</vt:lpstr>
      <vt:lpstr>Dr.John Snow(1813-1858)</vt:lpstr>
      <vt:lpstr>Dr.John Snow(1813-1858)</vt:lpstr>
      <vt:lpstr>Dr.John Snow(1813-1858)</vt:lpstr>
      <vt:lpstr>Broad Street Pompası</vt:lpstr>
      <vt:lpstr>Dr.John Snow(1813-1858)</vt:lpstr>
      <vt:lpstr>PowerPoint Sunusu</vt:lpstr>
      <vt:lpstr>Dr.John Snow(1813-1858)</vt:lpstr>
      <vt:lpstr>Dr.John Snow(1813-1858)</vt:lpstr>
      <vt:lpstr>Dr.John Snow(1813-1858)</vt:lpstr>
      <vt:lpstr>Dr.John Snow(1813-1858)</vt:lpstr>
      <vt:lpstr>Dr.John Snow(1813-1858)</vt:lpstr>
      <vt:lpstr>William Farr (1807-1883)</vt:lpstr>
      <vt:lpstr>William Farr (1807-1883)</vt:lpstr>
      <vt:lpstr>Doll&amp;Hill Vaka-Kontrol Deseni  (Sigara-Akciğer Kanseri İlişkisi, 1950)</vt:lpstr>
      <vt:lpstr>PowerPoint Sunusu</vt:lpstr>
      <vt:lpstr>Doll&amp;Hill Vaka-Kontrol Deseni  (Sigara-Akciğer Kanseri İlişkisi, 1950)</vt:lpstr>
      <vt:lpstr>Doll&amp;Hill Vaka-Kontrol Deseni  (Sigara-Akciğer Kanseri İlişkisi, 1950)</vt:lpstr>
      <vt:lpstr>Doll&amp;Hill Vaka-Kontrol Deseni  (Sigara-Akciğer Kanseri İlişkisi, 1950)</vt:lpstr>
      <vt:lpstr>Doll&amp;Hill Vaka-Kontrol Deseni  (Sigara-Akciğer Kanseri İlişkisi, 1950)</vt:lpstr>
      <vt:lpstr>Framingham Kalp Çalışması</vt:lpstr>
      <vt:lpstr>PowerPoint Sunusu</vt:lpstr>
      <vt:lpstr>PowerPoint Sunusu</vt:lpstr>
      <vt:lpstr>Framingham Kalp Çalışması</vt:lpstr>
      <vt:lpstr>Framingham Kalp Çalışması</vt:lpstr>
      <vt:lpstr>Framingham Kalp Çalışması</vt:lpstr>
      <vt:lpstr>Framingham Kalp Çalışması</vt:lpstr>
      <vt:lpstr>Framingham Kalp Çalışması</vt:lpstr>
      <vt:lpstr>Framingham Kalp Çalışması</vt:lpstr>
      <vt:lpstr>PowerPoint Sunusu</vt:lpstr>
      <vt:lpstr>Epidemiyoji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Epidemiyoji</dc:title>
  <dc:creator>genel</dc:creator>
  <cp:lastModifiedBy>genel</cp:lastModifiedBy>
  <cp:revision>66</cp:revision>
  <dcterms:created xsi:type="dcterms:W3CDTF">2015-07-21T10:43:43Z</dcterms:created>
  <dcterms:modified xsi:type="dcterms:W3CDTF">2015-08-31T08:27:18Z</dcterms:modified>
</cp:coreProperties>
</file>