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60" r:id="rId7"/>
    <p:sldId id="261" r:id="rId8"/>
    <p:sldId id="262" r:id="rId9"/>
    <p:sldId id="263" r:id="rId10"/>
    <p:sldId id="264" r:id="rId11"/>
    <p:sldId id="268" r:id="rId12"/>
    <p:sldId id="265" r:id="rId13"/>
    <p:sldId id="266" r:id="rId14"/>
    <p:sldId id="278" r:id="rId15"/>
    <p:sldId id="271" r:id="rId16"/>
    <p:sldId id="269" r:id="rId17"/>
    <p:sldId id="267" r:id="rId18"/>
    <p:sldId id="275" r:id="rId19"/>
    <p:sldId id="273" r:id="rId20"/>
    <p:sldId id="270" r:id="rId21"/>
    <p:sldId id="276" r:id="rId22"/>
    <p:sldId id="274" r:id="rId23"/>
    <p:sldId id="272" r:id="rId24"/>
    <p:sldId id="277"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0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323F342-D508-48CA-B359-BD5D747DA1AB}"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873182-2AF4-418B-928B-EED33C6E630E}" type="slidenum">
              <a:rPr lang="tr-TR" smtClean="0"/>
              <a:t>‹#›</a:t>
            </a:fld>
            <a:endParaRPr lang="tr-TR"/>
          </a:p>
        </p:txBody>
      </p:sp>
    </p:spTree>
    <p:extLst>
      <p:ext uri="{BB962C8B-B14F-4D97-AF65-F5344CB8AC3E}">
        <p14:creationId xmlns:p14="http://schemas.microsoft.com/office/powerpoint/2010/main" val="318523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323F342-D508-48CA-B359-BD5D747DA1AB}"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873182-2AF4-418B-928B-EED33C6E630E}" type="slidenum">
              <a:rPr lang="tr-TR" smtClean="0"/>
              <a:t>‹#›</a:t>
            </a:fld>
            <a:endParaRPr lang="tr-TR"/>
          </a:p>
        </p:txBody>
      </p:sp>
    </p:spTree>
    <p:extLst>
      <p:ext uri="{BB962C8B-B14F-4D97-AF65-F5344CB8AC3E}">
        <p14:creationId xmlns:p14="http://schemas.microsoft.com/office/powerpoint/2010/main" val="363449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323F342-D508-48CA-B359-BD5D747DA1AB}"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873182-2AF4-418B-928B-EED33C6E630E}" type="slidenum">
              <a:rPr lang="tr-TR" smtClean="0"/>
              <a:t>‹#›</a:t>
            </a:fld>
            <a:endParaRPr lang="tr-TR"/>
          </a:p>
        </p:txBody>
      </p:sp>
    </p:spTree>
    <p:extLst>
      <p:ext uri="{BB962C8B-B14F-4D97-AF65-F5344CB8AC3E}">
        <p14:creationId xmlns:p14="http://schemas.microsoft.com/office/powerpoint/2010/main" val="427757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323F342-D508-48CA-B359-BD5D747DA1AB}"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873182-2AF4-418B-928B-EED33C6E630E}" type="slidenum">
              <a:rPr lang="tr-TR" smtClean="0"/>
              <a:t>‹#›</a:t>
            </a:fld>
            <a:endParaRPr lang="tr-TR"/>
          </a:p>
        </p:txBody>
      </p:sp>
    </p:spTree>
    <p:extLst>
      <p:ext uri="{BB962C8B-B14F-4D97-AF65-F5344CB8AC3E}">
        <p14:creationId xmlns:p14="http://schemas.microsoft.com/office/powerpoint/2010/main" val="176931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323F342-D508-48CA-B359-BD5D747DA1AB}"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873182-2AF4-418B-928B-EED33C6E630E}" type="slidenum">
              <a:rPr lang="tr-TR" smtClean="0"/>
              <a:t>‹#›</a:t>
            </a:fld>
            <a:endParaRPr lang="tr-TR"/>
          </a:p>
        </p:txBody>
      </p:sp>
    </p:spTree>
    <p:extLst>
      <p:ext uri="{BB962C8B-B14F-4D97-AF65-F5344CB8AC3E}">
        <p14:creationId xmlns:p14="http://schemas.microsoft.com/office/powerpoint/2010/main" val="86961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323F342-D508-48CA-B359-BD5D747DA1AB}"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873182-2AF4-418B-928B-EED33C6E630E}" type="slidenum">
              <a:rPr lang="tr-TR" smtClean="0"/>
              <a:t>‹#›</a:t>
            </a:fld>
            <a:endParaRPr lang="tr-TR"/>
          </a:p>
        </p:txBody>
      </p:sp>
    </p:spTree>
    <p:extLst>
      <p:ext uri="{BB962C8B-B14F-4D97-AF65-F5344CB8AC3E}">
        <p14:creationId xmlns:p14="http://schemas.microsoft.com/office/powerpoint/2010/main" val="66137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323F342-D508-48CA-B359-BD5D747DA1AB}" type="datetimeFigureOut">
              <a:rPr lang="tr-TR" smtClean="0"/>
              <a:t>13.08.2015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F873182-2AF4-418B-928B-EED33C6E630E}" type="slidenum">
              <a:rPr lang="tr-TR" smtClean="0"/>
              <a:t>‹#›</a:t>
            </a:fld>
            <a:endParaRPr lang="tr-TR"/>
          </a:p>
        </p:txBody>
      </p:sp>
    </p:spTree>
    <p:extLst>
      <p:ext uri="{BB962C8B-B14F-4D97-AF65-F5344CB8AC3E}">
        <p14:creationId xmlns:p14="http://schemas.microsoft.com/office/powerpoint/2010/main" val="289681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323F342-D508-48CA-B359-BD5D747DA1AB}" type="datetimeFigureOut">
              <a:rPr lang="tr-TR" smtClean="0"/>
              <a:t>13.08.2015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F873182-2AF4-418B-928B-EED33C6E630E}" type="slidenum">
              <a:rPr lang="tr-TR" smtClean="0"/>
              <a:t>‹#›</a:t>
            </a:fld>
            <a:endParaRPr lang="tr-TR"/>
          </a:p>
        </p:txBody>
      </p:sp>
    </p:spTree>
    <p:extLst>
      <p:ext uri="{BB962C8B-B14F-4D97-AF65-F5344CB8AC3E}">
        <p14:creationId xmlns:p14="http://schemas.microsoft.com/office/powerpoint/2010/main" val="360503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323F342-D508-48CA-B359-BD5D747DA1AB}" type="datetimeFigureOut">
              <a:rPr lang="tr-TR" smtClean="0"/>
              <a:t>13.08.2015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F873182-2AF4-418B-928B-EED33C6E630E}" type="slidenum">
              <a:rPr lang="tr-TR" smtClean="0"/>
              <a:t>‹#›</a:t>
            </a:fld>
            <a:endParaRPr lang="tr-TR"/>
          </a:p>
        </p:txBody>
      </p:sp>
    </p:spTree>
    <p:extLst>
      <p:ext uri="{BB962C8B-B14F-4D97-AF65-F5344CB8AC3E}">
        <p14:creationId xmlns:p14="http://schemas.microsoft.com/office/powerpoint/2010/main" val="287939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323F342-D508-48CA-B359-BD5D747DA1AB}"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873182-2AF4-418B-928B-EED33C6E630E}" type="slidenum">
              <a:rPr lang="tr-TR" smtClean="0"/>
              <a:t>‹#›</a:t>
            </a:fld>
            <a:endParaRPr lang="tr-TR"/>
          </a:p>
        </p:txBody>
      </p:sp>
    </p:spTree>
    <p:extLst>
      <p:ext uri="{BB962C8B-B14F-4D97-AF65-F5344CB8AC3E}">
        <p14:creationId xmlns:p14="http://schemas.microsoft.com/office/powerpoint/2010/main" val="4013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323F342-D508-48CA-B359-BD5D747DA1AB}"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873182-2AF4-418B-928B-EED33C6E630E}" type="slidenum">
              <a:rPr lang="tr-TR" smtClean="0"/>
              <a:t>‹#›</a:t>
            </a:fld>
            <a:endParaRPr lang="tr-TR"/>
          </a:p>
        </p:txBody>
      </p:sp>
    </p:spTree>
    <p:extLst>
      <p:ext uri="{BB962C8B-B14F-4D97-AF65-F5344CB8AC3E}">
        <p14:creationId xmlns:p14="http://schemas.microsoft.com/office/powerpoint/2010/main" val="211682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3F342-D508-48CA-B359-BD5D747DA1AB}" type="datetimeFigureOut">
              <a:rPr lang="tr-TR" smtClean="0"/>
              <a:t>13.08.2015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73182-2AF4-418B-928B-EED33C6E630E}" type="slidenum">
              <a:rPr lang="tr-TR" smtClean="0"/>
              <a:t>‹#›</a:t>
            </a:fld>
            <a:endParaRPr lang="tr-TR"/>
          </a:p>
        </p:txBody>
      </p:sp>
    </p:spTree>
    <p:extLst>
      <p:ext uri="{BB962C8B-B14F-4D97-AF65-F5344CB8AC3E}">
        <p14:creationId xmlns:p14="http://schemas.microsoft.com/office/powerpoint/2010/main" val="687238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3600" b="1" dirty="0" smtClean="0">
                <a:solidFill>
                  <a:srgbClr val="C00000"/>
                </a:solidFill>
              </a:rPr>
              <a:t>Sağlık Alanında Kullanılan Epidemiyolojik Araştırma Yöntemleri</a:t>
            </a:r>
            <a:endParaRPr lang="tr-TR" sz="3600" b="1" dirty="0">
              <a:solidFill>
                <a:srgbClr val="C00000"/>
              </a:solidFill>
            </a:endParaRPr>
          </a:p>
        </p:txBody>
      </p:sp>
      <p:sp>
        <p:nvSpPr>
          <p:cNvPr id="3" name="Alt Başlık 2"/>
          <p:cNvSpPr>
            <a:spLocks noGrp="1"/>
          </p:cNvSpPr>
          <p:nvPr>
            <p:ph type="subTitle" idx="1"/>
          </p:nvPr>
        </p:nvSpPr>
        <p:spPr/>
        <p:txBody>
          <a:bodyPr/>
          <a:lstStyle/>
          <a:p>
            <a:r>
              <a:rPr lang="tr-TR" dirty="0" err="1" smtClean="0"/>
              <a:t>Prof.Dr.Mehmet</a:t>
            </a:r>
            <a:r>
              <a:rPr lang="tr-TR" dirty="0" smtClean="0"/>
              <a:t> Aktekin-2015</a:t>
            </a:r>
            <a:endParaRPr lang="tr-TR" dirty="0"/>
          </a:p>
        </p:txBody>
      </p:sp>
    </p:spTree>
    <p:extLst>
      <p:ext uri="{BB962C8B-B14F-4D97-AF65-F5344CB8AC3E}">
        <p14:creationId xmlns:p14="http://schemas.microsoft.com/office/powerpoint/2010/main" val="150934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rgbClr val="C00000"/>
                </a:solidFill>
              </a:rPr>
              <a:t>Gözleme Dayalı Araştırmalar(</a:t>
            </a:r>
            <a:r>
              <a:rPr lang="tr-TR" sz="2800" dirty="0" err="1">
                <a:solidFill>
                  <a:srgbClr val="C00000"/>
                </a:solidFill>
              </a:rPr>
              <a:t>Observational</a:t>
            </a:r>
            <a:r>
              <a:rPr lang="tr-TR" sz="2800" dirty="0">
                <a:solidFill>
                  <a:srgbClr val="C00000"/>
                </a:solidFill>
              </a:rPr>
              <a:t>)</a:t>
            </a:r>
            <a:br>
              <a:rPr lang="tr-TR" sz="2800" dirty="0">
                <a:solidFill>
                  <a:srgbClr val="C00000"/>
                </a:solidFill>
              </a:rPr>
            </a:br>
            <a:r>
              <a:rPr lang="tr-TR" sz="2800" b="1" dirty="0">
                <a:solidFill>
                  <a:srgbClr val="C00000"/>
                </a:solidFill>
              </a:rPr>
              <a:t>Tanımlayıcı araştırmalar veya vaka serileri(</a:t>
            </a:r>
            <a:r>
              <a:rPr lang="tr-TR" sz="2800" b="1" dirty="0" err="1">
                <a:solidFill>
                  <a:srgbClr val="C00000"/>
                </a:solidFill>
              </a:rPr>
              <a:t>Descriptive</a:t>
            </a:r>
            <a:r>
              <a:rPr lang="tr-TR" sz="2800" b="1" dirty="0">
                <a:solidFill>
                  <a:srgbClr val="C00000"/>
                </a:solidFill>
              </a:rPr>
              <a:t>)</a:t>
            </a:r>
            <a:endParaRPr lang="tr-TR" sz="2800" dirty="0"/>
          </a:p>
        </p:txBody>
      </p:sp>
      <p:sp>
        <p:nvSpPr>
          <p:cNvPr id="3" name="İçerik Yer Tutucusu 2"/>
          <p:cNvSpPr>
            <a:spLocks noGrp="1"/>
          </p:cNvSpPr>
          <p:nvPr>
            <p:ph idx="1"/>
          </p:nvPr>
        </p:nvSpPr>
        <p:spPr/>
        <p:txBody>
          <a:bodyPr/>
          <a:lstStyle/>
          <a:p>
            <a:pPr marL="0" indent="0">
              <a:buNone/>
            </a:pPr>
            <a:r>
              <a:rPr lang="tr-TR" dirty="0" smtClean="0"/>
              <a:t>Tanımlayıcı araştırmalar genel olarak </a:t>
            </a:r>
          </a:p>
          <a:p>
            <a:pPr marL="0" indent="0">
              <a:buNone/>
            </a:pPr>
            <a:endParaRPr lang="tr-TR" dirty="0"/>
          </a:p>
          <a:p>
            <a:pPr marL="514350" indent="-514350">
              <a:buAutoNum type="arabicPeriod"/>
            </a:pPr>
            <a:r>
              <a:rPr lang="tr-TR" dirty="0" smtClean="0"/>
              <a:t>Olgu sunuları</a:t>
            </a:r>
          </a:p>
          <a:p>
            <a:pPr marL="514350" indent="-514350">
              <a:buAutoNum type="arabicPeriod"/>
            </a:pPr>
            <a:r>
              <a:rPr lang="tr-TR" dirty="0" smtClean="0"/>
              <a:t>Olgu serileri </a:t>
            </a:r>
          </a:p>
          <a:p>
            <a:pPr marL="0" indent="0">
              <a:buNone/>
            </a:pPr>
            <a:endParaRPr lang="tr-TR" sz="2400" i="1" dirty="0" smtClean="0"/>
          </a:p>
          <a:p>
            <a:pPr marL="0" indent="0">
              <a:buNone/>
            </a:pPr>
            <a:r>
              <a:rPr lang="tr-TR" sz="2400" i="1" dirty="0" smtClean="0"/>
              <a:t>olarak karşımıza çıkarlar.</a:t>
            </a:r>
            <a:endParaRPr lang="tr-TR" sz="2400" i="1" dirty="0"/>
          </a:p>
        </p:txBody>
      </p:sp>
    </p:spTree>
    <p:extLst>
      <p:ext uri="{BB962C8B-B14F-4D97-AF65-F5344CB8AC3E}">
        <p14:creationId xmlns:p14="http://schemas.microsoft.com/office/powerpoint/2010/main" val="1361219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solidFill>
                  <a:srgbClr val="C00000"/>
                </a:solidFill>
              </a:rPr>
              <a:t>ÖRNEK ARAŞTIRMA SENARYOSU</a:t>
            </a:r>
            <a:endParaRPr lang="tr-TR" dirty="0">
              <a:solidFill>
                <a:srgbClr val="C00000"/>
              </a:solidFill>
            </a:endParaRP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219027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274638"/>
            <a:ext cx="8651304" cy="778098"/>
          </a:xfrm>
        </p:spPr>
        <p:txBody>
          <a:bodyPr>
            <a:normAutofit/>
          </a:bodyPr>
          <a:lstStyle/>
          <a:p>
            <a:pPr algn="l"/>
            <a:r>
              <a:rPr lang="tr-TR" sz="1800" i="1" dirty="0" smtClean="0">
                <a:solidFill>
                  <a:srgbClr val="C00000"/>
                </a:solidFill>
              </a:rPr>
              <a:t>Senaryo-1</a:t>
            </a:r>
            <a:endParaRPr lang="tr-TR" sz="1800" i="1" dirty="0">
              <a:solidFill>
                <a:srgbClr val="C0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6472689"/>
              </p:ext>
            </p:extLst>
          </p:nvPr>
        </p:nvGraphicFramePr>
        <p:xfrm>
          <a:off x="-1016" y="1196753"/>
          <a:ext cx="9145016" cy="7142976"/>
        </p:xfrm>
        <a:graphic>
          <a:graphicData uri="http://schemas.openxmlformats.org/drawingml/2006/table">
            <a:tbl>
              <a:tblPr>
                <a:tableStyleId>{5C22544A-7EE6-4342-B048-85BDC9FD1C3A}</a:tableStyleId>
              </a:tblPr>
              <a:tblGrid>
                <a:gridCol w="9145016"/>
              </a:tblGrid>
              <a:tr h="7142976">
                <a:tc>
                  <a:txBody>
                    <a:bodyPr/>
                    <a:lstStyle/>
                    <a:p>
                      <a:pPr>
                        <a:spcAft>
                          <a:spcPts val="0"/>
                        </a:spcAft>
                      </a:pPr>
                      <a:endParaRPr lang="tr-TR" sz="1000" dirty="0" smtClean="0">
                        <a:effectLst/>
                      </a:endParaRPr>
                    </a:p>
                    <a:p>
                      <a:pPr>
                        <a:spcAft>
                          <a:spcPts val="0"/>
                        </a:spcAft>
                      </a:pPr>
                      <a:r>
                        <a:rPr lang="tr-TR" sz="2400" dirty="0" smtClean="0">
                          <a:effectLst/>
                        </a:rPr>
                        <a:t>    Dr</a:t>
                      </a:r>
                      <a:r>
                        <a:rPr lang="tr-TR" sz="2400" dirty="0">
                          <a:effectLst/>
                        </a:rPr>
                        <a:t>. Daniel </a:t>
                      </a:r>
                      <a:r>
                        <a:rPr lang="tr-TR" sz="2400" dirty="0" err="1">
                          <a:effectLst/>
                        </a:rPr>
                        <a:t>Last</a:t>
                      </a:r>
                      <a:r>
                        <a:rPr lang="tr-TR" sz="2400" dirty="0">
                          <a:effectLst/>
                        </a:rPr>
                        <a:t> 1947 yılında Londra Üniversitesi Tıp Fakültesinden mezun olduktan sonra </a:t>
                      </a:r>
                      <a:r>
                        <a:rPr lang="tr-TR" sz="2400" dirty="0" err="1">
                          <a:effectLst/>
                        </a:rPr>
                        <a:t>Winchester</a:t>
                      </a:r>
                      <a:r>
                        <a:rPr lang="tr-TR" sz="2400" dirty="0">
                          <a:effectLst/>
                        </a:rPr>
                        <a:t> </a:t>
                      </a:r>
                      <a:r>
                        <a:rPr lang="tr-TR" sz="2400" dirty="0" err="1" smtClean="0">
                          <a:effectLst/>
                        </a:rPr>
                        <a:t>St</a:t>
                      </a:r>
                      <a:r>
                        <a:rPr lang="tr-TR" sz="2400" dirty="0" smtClean="0">
                          <a:effectLst/>
                        </a:rPr>
                        <a:t> Cross </a:t>
                      </a:r>
                      <a:r>
                        <a:rPr lang="tr-TR" sz="2400" dirty="0">
                          <a:effectLst/>
                        </a:rPr>
                        <a:t>Hastanesinde çalışmaya başlamıştır. </a:t>
                      </a:r>
                      <a:r>
                        <a:rPr lang="tr-TR" sz="2400" dirty="0" err="1">
                          <a:effectLst/>
                        </a:rPr>
                        <a:t>Winchester</a:t>
                      </a:r>
                      <a:r>
                        <a:rPr lang="tr-TR" sz="2400" dirty="0">
                          <a:effectLst/>
                        </a:rPr>
                        <a:t>, Southampton yakınlarında </a:t>
                      </a:r>
                      <a:r>
                        <a:rPr lang="tr-TR" sz="2400" dirty="0" err="1">
                          <a:effectLst/>
                        </a:rPr>
                        <a:t>otuzbeşbin</a:t>
                      </a:r>
                      <a:r>
                        <a:rPr lang="tr-TR" sz="2400" dirty="0">
                          <a:effectLst/>
                        </a:rPr>
                        <a:t> </a:t>
                      </a:r>
                      <a:r>
                        <a:rPr lang="tr-TR" sz="2400" dirty="0" smtClean="0">
                          <a:effectLst/>
                        </a:rPr>
                        <a:t>nüfuslu, genelde emeklilerin yerleştiği </a:t>
                      </a:r>
                      <a:r>
                        <a:rPr lang="tr-TR" sz="2400" dirty="0">
                          <a:effectLst/>
                        </a:rPr>
                        <a:t>bir kasabadır. </a:t>
                      </a:r>
                      <a:r>
                        <a:rPr lang="tr-TR" sz="2400" dirty="0" smtClean="0">
                          <a:effectLst/>
                        </a:rPr>
                        <a:t>Hastane </a:t>
                      </a:r>
                      <a:r>
                        <a:rPr lang="tr-TR" sz="2400" dirty="0">
                          <a:effectLst/>
                        </a:rPr>
                        <a:t>dışında birer hekimin çalıştığı iki tane de sağlık merkezi bulunmaktadır. </a:t>
                      </a:r>
                      <a:r>
                        <a:rPr lang="tr-TR" sz="2400" dirty="0" err="1" smtClean="0">
                          <a:effectLst/>
                        </a:rPr>
                        <a:t>Last</a:t>
                      </a:r>
                      <a:r>
                        <a:rPr lang="tr-TR" sz="2400" dirty="0" smtClean="0">
                          <a:effectLst/>
                        </a:rPr>
                        <a:t> </a:t>
                      </a:r>
                      <a:r>
                        <a:rPr lang="tr-TR" sz="2400" dirty="0">
                          <a:effectLst/>
                        </a:rPr>
                        <a:t>tıp eğitimi boyunca sürekli araştırmaya ilgi duymuş ve Southampton Üniversite Hastanesine trenle 10dk. mesafedeki bu 30 yataklı hastanede çalışmaya başladığından dolayı kendini çok şanslı görmektedir. </a:t>
                      </a:r>
                      <a:r>
                        <a:rPr lang="tr-TR" sz="2400" dirty="0" smtClean="0">
                          <a:effectLst/>
                        </a:rPr>
                        <a:t>Bu </a:t>
                      </a:r>
                      <a:r>
                        <a:rPr lang="tr-TR" sz="2400" dirty="0">
                          <a:effectLst/>
                        </a:rPr>
                        <a:t>heyecan ile işine başlar</a:t>
                      </a:r>
                      <a:r>
                        <a:rPr lang="tr-TR" sz="2400" dirty="0" smtClean="0">
                          <a:effectLst/>
                        </a:rPr>
                        <a:t>.</a:t>
                      </a:r>
                      <a:endParaRPr lang="tr-TR" sz="2400" dirty="0">
                        <a:effectLst/>
                      </a:endParaRPr>
                    </a:p>
                    <a:p>
                      <a:pPr>
                        <a:spcAft>
                          <a:spcPts val="0"/>
                        </a:spcAft>
                      </a:pPr>
                      <a:r>
                        <a:rPr lang="tr-TR" sz="2400" dirty="0">
                          <a:effectLst/>
                        </a:rPr>
                        <a:t>     </a:t>
                      </a:r>
                      <a:r>
                        <a:rPr lang="tr-TR" sz="2400" dirty="0" err="1">
                          <a:effectLst/>
                        </a:rPr>
                        <a:t>Winchester</a:t>
                      </a:r>
                      <a:r>
                        <a:rPr lang="tr-TR" sz="2400" dirty="0">
                          <a:effectLst/>
                        </a:rPr>
                        <a:t> Bölge Hastanesi’nde </a:t>
                      </a:r>
                      <a:r>
                        <a:rPr lang="tr-TR" sz="2400" dirty="0" err="1">
                          <a:effectLst/>
                        </a:rPr>
                        <a:t>Last</a:t>
                      </a:r>
                      <a:r>
                        <a:rPr lang="tr-TR" sz="2400" dirty="0">
                          <a:effectLst/>
                        </a:rPr>
                        <a:t> dışında sadece bir İç Hastalıkları </a:t>
                      </a:r>
                      <a:r>
                        <a:rPr lang="tr-TR" sz="2400" dirty="0" smtClean="0">
                          <a:effectLst/>
                        </a:rPr>
                        <a:t>Uzmanı </a:t>
                      </a:r>
                      <a:r>
                        <a:rPr lang="tr-TR" sz="2400" dirty="0">
                          <a:effectLst/>
                        </a:rPr>
                        <a:t>ve bir Genel Pratisyen çalışmaktadır. İç hastalıkları uzmanı yaşlı, deneyimli </a:t>
                      </a:r>
                      <a:r>
                        <a:rPr lang="tr-TR" sz="2400" dirty="0" smtClean="0">
                          <a:effectLst/>
                        </a:rPr>
                        <a:t>bir </a:t>
                      </a:r>
                      <a:r>
                        <a:rPr lang="tr-TR" sz="2400" dirty="0">
                          <a:effectLst/>
                        </a:rPr>
                        <a:t>hekimdir. Ancak hastanenin ameliyathaneleri personel sıkıntısı nedeniyle uzunca bir süredir devre dışıdır. Çok yakında Üniversite hastanesinin olmasından dolayı bölge halkı herhangi bir sıkıntı çekmemektedir. </a:t>
                      </a:r>
                      <a:endParaRPr lang="tr-TR" sz="2400" dirty="0" smtClean="0">
                        <a:effectLst/>
                      </a:endParaRPr>
                    </a:p>
                    <a:p>
                      <a:pPr>
                        <a:spcAft>
                          <a:spcPts val="0"/>
                        </a:spcAft>
                      </a:pPr>
                      <a:endParaRPr lang="tr-TR" sz="2400" dirty="0">
                        <a:effectLst/>
                      </a:endParaRPr>
                    </a:p>
                    <a:p>
                      <a:pPr>
                        <a:spcAft>
                          <a:spcPts val="0"/>
                        </a:spcAft>
                      </a:pPr>
                      <a:r>
                        <a:rPr lang="tr-TR" sz="1800" dirty="0">
                          <a:effectLst/>
                        </a:rPr>
                        <a:t>     </a:t>
                      </a:r>
                      <a:endParaRPr lang="tr-TR" sz="1800" dirty="0">
                        <a:effectLst/>
                        <a:latin typeface="Times New Roman"/>
                        <a:ea typeface="Times New Roman"/>
                      </a:endParaRPr>
                    </a:p>
                  </a:txBody>
                  <a:tcPr marL="44450" marR="44450" marT="0" marB="0">
                    <a:noFill/>
                  </a:tcPr>
                </a:tc>
              </a:tr>
            </a:tbl>
          </a:graphicData>
        </a:graphic>
      </p:graphicFrame>
      <p:sp>
        <p:nvSpPr>
          <p:cNvPr id="5" name="Rectangle 1"/>
          <p:cNvSpPr>
            <a:spLocks noChangeArrowheads="1"/>
          </p:cNvSpPr>
          <p:nvPr/>
        </p:nvSpPr>
        <p:spPr bwMode="auto">
          <a:xfrm>
            <a:off x="1420813" y="2338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92239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5090"/>
            <a:ext cx="9144000" cy="3892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530" y="-1"/>
            <a:ext cx="498647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5753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27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21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74638"/>
            <a:ext cx="8579296" cy="418058"/>
          </a:xfrm>
        </p:spPr>
        <p:txBody>
          <a:bodyPr>
            <a:normAutofit/>
          </a:bodyPr>
          <a:lstStyle/>
          <a:p>
            <a:pPr algn="l"/>
            <a:r>
              <a:rPr lang="tr-TR" sz="1800" i="1" dirty="0" smtClean="0">
                <a:solidFill>
                  <a:srgbClr val="C00000"/>
                </a:solidFill>
              </a:rPr>
              <a:t>Senaryo-1</a:t>
            </a:r>
            <a:endParaRPr lang="tr-TR" sz="1800" i="1" dirty="0">
              <a:solidFill>
                <a:srgbClr val="C00000"/>
              </a:solidFill>
            </a:endParaRPr>
          </a:p>
        </p:txBody>
      </p:sp>
      <p:sp>
        <p:nvSpPr>
          <p:cNvPr id="3" name="İçerik Yer Tutucusu 2"/>
          <p:cNvSpPr>
            <a:spLocks noGrp="1"/>
          </p:cNvSpPr>
          <p:nvPr>
            <p:ph idx="1"/>
          </p:nvPr>
        </p:nvSpPr>
        <p:spPr>
          <a:xfrm>
            <a:off x="35496" y="764704"/>
            <a:ext cx="9108504" cy="6093296"/>
          </a:xfrm>
        </p:spPr>
        <p:txBody>
          <a:bodyPr>
            <a:normAutofit lnSpcReduction="10000"/>
          </a:bodyPr>
          <a:lstStyle/>
          <a:p>
            <a:pPr marL="0" lvl="0" indent="0">
              <a:spcBef>
                <a:spcPts val="0"/>
              </a:spcBef>
              <a:buNone/>
            </a:pPr>
            <a:endParaRPr lang="tr-TR" sz="2400" dirty="0" smtClean="0">
              <a:solidFill>
                <a:prstClr val="black"/>
              </a:solidFill>
            </a:endParaRPr>
          </a:p>
          <a:p>
            <a:pPr marL="0" lvl="0" indent="0">
              <a:spcBef>
                <a:spcPts val="0"/>
              </a:spcBef>
              <a:buNone/>
            </a:pPr>
            <a:r>
              <a:rPr lang="tr-TR" sz="2400" dirty="0" smtClean="0">
                <a:solidFill>
                  <a:prstClr val="black"/>
                </a:solidFill>
              </a:rPr>
              <a:t>Aradan </a:t>
            </a:r>
            <a:r>
              <a:rPr lang="tr-TR" sz="2400" dirty="0">
                <a:solidFill>
                  <a:prstClr val="black"/>
                </a:solidFill>
              </a:rPr>
              <a:t>üç ay geçtikten sonra </a:t>
            </a:r>
            <a:r>
              <a:rPr lang="tr-TR" sz="2400" dirty="0" err="1">
                <a:solidFill>
                  <a:prstClr val="black"/>
                </a:solidFill>
              </a:rPr>
              <a:t>Last’ın</a:t>
            </a:r>
            <a:r>
              <a:rPr lang="tr-TR" sz="2400" dirty="0">
                <a:solidFill>
                  <a:prstClr val="black"/>
                </a:solidFill>
              </a:rPr>
              <a:t> dikkatini çeken bir gelişme olur. Hastaları arasında </a:t>
            </a:r>
            <a:r>
              <a:rPr lang="tr-TR" sz="2400" dirty="0" err="1">
                <a:solidFill>
                  <a:prstClr val="black"/>
                </a:solidFill>
              </a:rPr>
              <a:t>angina</a:t>
            </a:r>
            <a:r>
              <a:rPr lang="tr-TR" sz="2400" dirty="0">
                <a:solidFill>
                  <a:prstClr val="black"/>
                </a:solidFill>
              </a:rPr>
              <a:t> yakınmasıyla başvuran pek çok kişi olduğunu hisseder. Şüphelendiği durumlarda iç hastalıkları uzmanı meslektaşı da onu doğrulamakta ve hastaya genellikle </a:t>
            </a:r>
            <a:r>
              <a:rPr lang="tr-TR" sz="2400" dirty="0" err="1">
                <a:solidFill>
                  <a:prstClr val="black"/>
                </a:solidFill>
              </a:rPr>
              <a:t>iskemik</a:t>
            </a:r>
            <a:r>
              <a:rPr lang="tr-TR" sz="2400" dirty="0">
                <a:solidFill>
                  <a:prstClr val="black"/>
                </a:solidFill>
              </a:rPr>
              <a:t> kalp hastalığı tanısı koymaktadırlar. </a:t>
            </a:r>
            <a:r>
              <a:rPr lang="tr-TR" sz="2400" dirty="0" err="1">
                <a:solidFill>
                  <a:prstClr val="black"/>
                </a:solidFill>
              </a:rPr>
              <a:t>Last</a:t>
            </a:r>
            <a:r>
              <a:rPr lang="tr-TR" sz="2400" dirty="0">
                <a:solidFill>
                  <a:prstClr val="black"/>
                </a:solidFill>
              </a:rPr>
              <a:t> bu konuyu incelemeye karar verir. Hastanenin poliklinik defterini çıkararak son bir yıldır hastalara konan tanıları sayar ve gruplandırır. </a:t>
            </a:r>
          </a:p>
          <a:p>
            <a:pPr marL="0" lvl="0" indent="0">
              <a:spcBef>
                <a:spcPts val="0"/>
              </a:spcBef>
              <a:buNone/>
            </a:pPr>
            <a:endParaRPr lang="tr-TR" sz="2400" dirty="0">
              <a:solidFill>
                <a:prstClr val="black"/>
              </a:solidFill>
            </a:endParaRPr>
          </a:p>
          <a:p>
            <a:pPr marL="0" lvl="0" indent="0">
              <a:spcBef>
                <a:spcPts val="0"/>
              </a:spcBef>
              <a:buNone/>
            </a:pPr>
            <a:r>
              <a:rPr lang="tr-TR" sz="2400" dirty="0">
                <a:solidFill>
                  <a:prstClr val="black"/>
                </a:solidFill>
              </a:rPr>
              <a:t>     Hastaneye son bir yılda 1500 başvuru olmuştur. Gerçekten de hastaneye başvuranların 500 tanesi </a:t>
            </a:r>
            <a:r>
              <a:rPr lang="tr-TR" sz="2400" dirty="0" err="1">
                <a:solidFill>
                  <a:prstClr val="black"/>
                </a:solidFill>
              </a:rPr>
              <a:t>iskemik</a:t>
            </a:r>
            <a:r>
              <a:rPr lang="tr-TR" sz="2400" dirty="0">
                <a:solidFill>
                  <a:prstClr val="black"/>
                </a:solidFill>
              </a:rPr>
              <a:t> kalp hastalığı, ondan daha fazlası da hipertansiyon tanısı almıştır. Bunun dışında az miktarda diğer iç organ hastalıkları, küçük müdahale gerektiren travmalar, akut solunum yolu enfeksiyonları gibi tanılarla karşılaşır. </a:t>
            </a:r>
            <a:r>
              <a:rPr lang="tr-TR" sz="2400" dirty="0" err="1">
                <a:solidFill>
                  <a:prstClr val="black"/>
                </a:solidFill>
              </a:rPr>
              <a:t>Last</a:t>
            </a:r>
            <a:r>
              <a:rPr lang="tr-TR" sz="2400" dirty="0">
                <a:solidFill>
                  <a:prstClr val="black"/>
                </a:solidFill>
              </a:rPr>
              <a:t> heyecanlanır. </a:t>
            </a:r>
            <a:r>
              <a:rPr lang="tr-TR" sz="2400" dirty="0" smtClean="0">
                <a:solidFill>
                  <a:prstClr val="black"/>
                </a:solidFill>
              </a:rPr>
              <a:t> </a:t>
            </a:r>
          </a:p>
          <a:p>
            <a:pPr marL="0" lvl="0" indent="0">
              <a:spcBef>
                <a:spcPts val="0"/>
              </a:spcBef>
              <a:buNone/>
            </a:pPr>
            <a:r>
              <a:rPr lang="tr-TR" sz="2400" dirty="0" smtClean="0">
                <a:solidFill>
                  <a:prstClr val="black"/>
                </a:solidFill>
              </a:rPr>
              <a:t>          	Bölgede </a:t>
            </a:r>
            <a:r>
              <a:rPr lang="tr-TR" sz="2400" dirty="0" err="1">
                <a:solidFill>
                  <a:prstClr val="black"/>
                </a:solidFill>
              </a:rPr>
              <a:t>iskemik</a:t>
            </a:r>
            <a:r>
              <a:rPr lang="tr-TR" sz="2400" dirty="0">
                <a:solidFill>
                  <a:prstClr val="black"/>
                </a:solidFill>
              </a:rPr>
              <a:t> kalp </a:t>
            </a:r>
            <a:r>
              <a:rPr lang="tr-TR" sz="2400" dirty="0" smtClean="0">
                <a:solidFill>
                  <a:prstClr val="black"/>
                </a:solidFill>
              </a:rPr>
              <a:t>hastalığına zemin hazırlayan </a:t>
            </a:r>
            <a:r>
              <a:rPr lang="tr-TR" sz="2400" dirty="0">
                <a:solidFill>
                  <a:prstClr val="black"/>
                </a:solidFill>
              </a:rPr>
              <a:t>bir durum mu </a:t>
            </a:r>
            <a:r>
              <a:rPr lang="tr-TR" sz="2400" dirty="0" smtClean="0">
                <a:solidFill>
                  <a:prstClr val="black"/>
                </a:solidFill>
              </a:rPr>
              <a:t>	söz konusudur</a:t>
            </a:r>
            <a:r>
              <a:rPr lang="tr-TR" sz="2400" dirty="0">
                <a:solidFill>
                  <a:prstClr val="black"/>
                </a:solidFill>
              </a:rPr>
              <a:t>? </a:t>
            </a:r>
            <a:endParaRPr lang="tr-TR" sz="2400" dirty="0" smtClean="0">
              <a:solidFill>
                <a:prstClr val="black"/>
              </a:solidFill>
            </a:endParaRPr>
          </a:p>
          <a:p>
            <a:pPr marL="0" lvl="0" indent="0">
              <a:spcBef>
                <a:spcPts val="0"/>
              </a:spcBef>
              <a:buNone/>
            </a:pPr>
            <a:r>
              <a:rPr lang="tr-TR" sz="2400" dirty="0" smtClean="0">
                <a:solidFill>
                  <a:prstClr val="black"/>
                </a:solidFill>
              </a:rPr>
              <a:t>	Acaba </a:t>
            </a:r>
            <a:r>
              <a:rPr lang="tr-TR" sz="2400" dirty="0">
                <a:solidFill>
                  <a:prstClr val="black"/>
                </a:solidFill>
              </a:rPr>
              <a:t>hastalığın o güne kadar anlaşılmayan sebepleri bu olası </a:t>
            </a:r>
            <a:r>
              <a:rPr lang="tr-TR" sz="2400" dirty="0" smtClean="0">
                <a:solidFill>
                  <a:prstClr val="black"/>
                </a:solidFill>
              </a:rPr>
              <a:t>	durumun </a:t>
            </a:r>
            <a:r>
              <a:rPr lang="tr-TR" sz="2400" dirty="0">
                <a:solidFill>
                  <a:prstClr val="black"/>
                </a:solidFill>
              </a:rPr>
              <a:t>arkasında mı gizlenmektedir? </a:t>
            </a:r>
            <a:endParaRPr lang="tr-TR" sz="2400" dirty="0">
              <a:solidFill>
                <a:prstClr val="black"/>
              </a:solidFill>
              <a:latin typeface="Times New Roman"/>
              <a:ea typeface="Times New Roman"/>
            </a:endParaRPr>
          </a:p>
          <a:p>
            <a:endParaRPr lang="tr-TR" dirty="0"/>
          </a:p>
        </p:txBody>
      </p:sp>
    </p:spTree>
    <p:extLst>
      <p:ext uri="{BB962C8B-B14F-4D97-AF65-F5344CB8AC3E}">
        <p14:creationId xmlns:p14="http://schemas.microsoft.com/office/powerpoint/2010/main" val="333539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00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8697144" cy="332656"/>
          </a:xfrm>
        </p:spPr>
        <p:txBody>
          <a:bodyPr>
            <a:noAutofit/>
          </a:bodyPr>
          <a:lstStyle/>
          <a:p>
            <a:pPr algn="l"/>
            <a:r>
              <a:rPr lang="tr-TR" sz="1800" i="1" dirty="0" smtClean="0">
                <a:solidFill>
                  <a:srgbClr val="C00000"/>
                </a:solidFill>
              </a:rPr>
              <a:t>Senaryo-2</a:t>
            </a:r>
            <a:endParaRPr lang="tr-TR" sz="1800" i="1" dirty="0">
              <a:solidFill>
                <a:srgbClr val="C0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44630195"/>
              </p:ext>
            </p:extLst>
          </p:nvPr>
        </p:nvGraphicFramePr>
        <p:xfrm>
          <a:off x="-36511" y="404664"/>
          <a:ext cx="9145016" cy="7752576"/>
        </p:xfrm>
        <a:graphic>
          <a:graphicData uri="http://schemas.openxmlformats.org/drawingml/2006/table">
            <a:tbl>
              <a:tblPr>
                <a:tableStyleId>{5C22544A-7EE6-4342-B048-85BDC9FD1C3A}</a:tableStyleId>
              </a:tblPr>
              <a:tblGrid>
                <a:gridCol w="9145016"/>
              </a:tblGrid>
              <a:tr h="7752576">
                <a:tc>
                  <a:txBody>
                    <a:bodyPr/>
                    <a:lstStyle/>
                    <a:p>
                      <a:pPr>
                        <a:spcAft>
                          <a:spcPts val="0"/>
                        </a:spcAft>
                      </a:pPr>
                      <a:r>
                        <a:rPr lang="tr-TR" sz="2200" dirty="0">
                          <a:effectLst/>
                        </a:rPr>
                        <a:t>     </a:t>
                      </a:r>
                      <a:r>
                        <a:rPr lang="tr-TR" sz="2400" dirty="0" err="1">
                          <a:effectLst/>
                        </a:rPr>
                        <a:t>Last</a:t>
                      </a:r>
                      <a:r>
                        <a:rPr lang="tr-TR" sz="2400" dirty="0">
                          <a:effectLst/>
                        </a:rPr>
                        <a:t> bu işi çözmeye karar verir. Kayıtları tekrar gözden geçirir. 1500 kişiden tam 500’ü son bir yılda </a:t>
                      </a:r>
                      <a:r>
                        <a:rPr lang="tr-TR" sz="2400" dirty="0" err="1">
                          <a:effectLst/>
                        </a:rPr>
                        <a:t>iskemik</a:t>
                      </a:r>
                      <a:r>
                        <a:rPr lang="tr-TR" sz="2400" dirty="0">
                          <a:effectLst/>
                        </a:rPr>
                        <a:t> kalp hastalığı tanısı almıştır. Bunların yaklaşık ¼’ü kaybedilmiştir. Ancak </a:t>
                      </a:r>
                      <a:r>
                        <a:rPr lang="tr-TR" sz="2400" dirty="0" err="1">
                          <a:effectLst/>
                        </a:rPr>
                        <a:t>Last</a:t>
                      </a:r>
                      <a:r>
                        <a:rPr lang="tr-TR" sz="2400" dirty="0">
                          <a:effectLst/>
                        </a:rPr>
                        <a:t> bir hata yaptığının farkına varır. Defterde bazı isimler aralıklarla tekrar etmektedir. Bunları ayıklar. Gerçekte 350 farklı hasta vardır. 150 hasta son bir yıl içinde 2 kez hastaneye başvurmuştur. </a:t>
                      </a:r>
                      <a:r>
                        <a:rPr lang="tr-TR" sz="2400" dirty="0" err="1">
                          <a:effectLst/>
                        </a:rPr>
                        <a:t>Last</a:t>
                      </a:r>
                      <a:r>
                        <a:rPr lang="tr-TR" sz="2400" dirty="0">
                          <a:effectLst/>
                        </a:rPr>
                        <a:t> 350 kişiyi incelemeye başlar. </a:t>
                      </a:r>
                    </a:p>
                    <a:p>
                      <a:pPr>
                        <a:spcAft>
                          <a:spcPts val="0"/>
                        </a:spcAft>
                      </a:pPr>
                      <a:r>
                        <a:rPr lang="tr-TR" sz="2400" dirty="0">
                          <a:effectLst/>
                        </a:rPr>
                        <a:t>     </a:t>
                      </a:r>
                      <a:endParaRPr lang="tr-TR" sz="2400" dirty="0" smtClean="0">
                        <a:effectLst/>
                      </a:endParaRPr>
                    </a:p>
                    <a:p>
                      <a:pPr>
                        <a:spcAft>
                          <a:spcPts val="0"/>
                        </a:spcAft>
                      </a:pPr>
                      <a:r>
                        <a:rPr lang="tr-TR" sz="2400" dirty="0" smtClean="0">
                          <a:effectLst/>
                        </a:rPr>
                        <a:t>      </a:t>
                      </a:r>
                      <a:r>
                        <a:rPr lang="tr-TR" sz="2400" dirty="0" err="1" smtClean="0">
                          <a:effectLst/>
                        </a:rPr>
                        <a:t>İskemik</a:t>
                      </a:r>
                      <a:r>
                        <a:rPr lang="tr-TR" sz="2400" dirty="0" smtClean="0">
                          <a:effectLst/>
                        </a:rPr>
                        <a:t> </a:t>
                      </a:r>
                      <a:r>
                        <a:rPr lang="tr-TR" sz="2400" dirty="0">
                          <a:effectLst/>
                        </a:rPr>
                        <a:t>Kalp Hastalığı tanısı alanların çoğu 40 yaşın üzerindeki kişilerdir. 200’ü erkek, 150’si kadındır. Bunun dışında kayıtlarda bir özellik bulunmamaktadır. Düşünür. Acaba bu hastalık bir ileri yaş hastalığı mıdır? Erkeklerde neden daha fazla görülmektedir? Durumu Londra’ya hocasına yazmaya karar verir. Verileri ve düşündüklerini uzunca bir mektupla bildirir, hocasından kendisine yol göstermesini ister. Bir süre sonra yanıt gelir. Hocası, bu kuşkuculuğundan dolayı </a:t>
                      </a:r>
                      <a:r>
                        <a:rPr lang="tr-TR" sz="2400" dirty="0" err="1">
                          <a:effectLst/>
                        </a:rPr>
                        <a:t>Last’ı</a:t>
                      </a:r>
                      <a:r>
                        <a:rPr lang="tr-TR" sz="2400" dirty="0">
                          <a:effectLst/>
                        </a:rPr>
                        <a:t> kutlamakta ancak kendisinden bazı soruları yanıtlayıp düşünmesini istemektedir. </a:t>
                      </a:r>
                    </a:p>
                  </a:txBody>
                  <a:tcPr marL="44450" marR="44450" marT="0" marB="0">
                    <a:noFill/>
                  </a:tcPr>
                </a:tc>
              </a:tr>
            </a:tbl>
          </a:graphicData>
        </a:graphic>
      </p:graphicFrame>
      <p:sp>
        <p:nvSpPr>
          <p:cNvPr id="5" name="Rectangle 1"/>
          <p:cNvSpPr>
            <a:spLocks noChangeArrowheads="1"/>
          </p:cNvSpPr>
          <p:nvPr/>
        </p:nvSpPr>
        <p:spPr bwMode="auto">
          <a:xfrm>
            <a:off x="1420813" y="2795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87967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1800" i="1" dirty="0" smtClean="0">
                <a:solidFill>
                  <a:srgbClr val="C00000"/>
                </a:solidFill>
              </a:rPr>
              <a:t>Senaryo-2</a:t>
            </a:r>
            <a:endParaRPr lang="tr-TR" sz="1800" i="1" dirty="0">
              <a:solidFill>
                <a:srgbClr val="C00000"/>
              </a:solidFill>
            </a:endParaRPr>
          </a:p>
        </p:txBody>
      </p:sp>
      <p:sp>
        <p:nvSpPr>
          <p:cNvPr id="3" name="İçerik Yer Tutucusu 2"/>
          <p:cNvSpPr>
            <a:spLocks noGrp="1"/>
          </p:cNvSpPr>
          <p:nvPr>
            <p:ph idx="1"/>
          </p:nvPr>
        </p:nvSpPr>
        <p:spPr/>
        <p:txBody>
          <a:bodyPr/>
          <a:lstStyle/>
          <a:p>
            <a:pPr lvl="0">
              <a:buFont typeface="Symbol"/>
              <a:buChar char="-"/>
              <a:tabLst>
                <a:tab pos="228600" algn="l"/>
              </a:tabLst>
            </a:pPr>
            <a:r>
              <a:rPr lang="tr-TR" dirty="0"/>
              <a:t>35 000 nüfuslu koskoca kasabada son bir yılda neden sadece 1500 kişi hastaneye başvurmuştur?</a:t>
            </a:r>
          </a:p>
          <a:p>
            <a:pPr lvl="0">
              <a:buFont typeface="Symbol"/>
              <a:buChar char="-"/>
              <a:tabLst>
                <a:tab pos="228600" algn="l"/>
              </a:tabLst>
            </a:pPr>
            <a:r>
              <a:rPr lang="tr-TR" dirty="0" err="1"/>
              <a:t>İskemik</a:t>
            </a:r>
            <a:r>
              <a:rPr lang="tr-TR" dirty="0"/>
              <a:t> Kalp Hastalığı tanısı alanlar ileri yaşlardadır. Peki ya diğer hastalar?</a:t>
            </a:r>
          </a:p>
          <a:p>
            <a:pPr lvl="0">
              <a:buFont typeface="Symbol"/>
              <a:buChar char="-"/>
              <a:tabLst>
                <a:tab pos="228600" algn="l"/>
              </a:tabLst>
            </a:pPr>
            <a:r>
              <a:rPr lang="tr-TR" dirty="0"/>
              <a:t>350 </a:t>
            </a:r>
            <a:r>
              <a:rPr lang="tr-TR" dirty="0" err="1"/>
              <a:t>iskemik</a:t>
            </a:r>
            <a:r>
              <a:rPr lang="tr-TR" dirty="0"/>
              <a:t> kalp hastası onun için ne ifade etmektedir? Fazla mıdır? Az mıdır?</a:t>
            </a:r>
          </a:p>
          <a:p>
            <a:endParaRPr lang="tr-TR" dirty="0"/>
          </a:p>
        </p:txBody>
      </p:sp>
    </p:spTree>
    <p:extLst>
      <p:ext uri="{BB962C8B-B14F-4D97-AF65-F5344CB8AC3E}">
        <p14:creationId xmlns:p14="http://schemas.microsoft.com/office/powerpoint/2010/main" val="59163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085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41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p:txBody>
          <a:bodyPr/>
          <a:lstStyle/>
          <a:p>
            <a:r>
              <a:rPr lang="tr-TR" altLang="tr-TR" dirty="0" smtClean="0">
                <a:solidFill>
                  <a:srgbClr val="C00000"/>
                </a:solidFill>
              </a:rPr>
              <a:t>Amaç ve Öğrenim Hedefleri</a:t>
            </a:r>
          </a:p>
        </p:txBody>
      </p:sp>
      <p:sp>
        <p:nvSpPr>
          <p:cNvPr id="3075" name="3 Metin Yer Tutucusu"/>
          <p:cNvSpPr>
            <a:spLocks noGrp="1"/>
          </p:cNvSpPr>
          <p:nvPr>
            <p:ph type="body" idx="1"/>
          </p:nvPr>
        </p:nvSpPr>
        <p:spPr/>
        <p:txBody>
          <a:bodyPr/>
          <a:lstStyle/>
          <a:p>
            <a:r>
              <a:rPr lang="tr-TR" altLang="tr-TR" dirty="0" smtClean="0">
                <a:solidFill>
                  <a:srgbClr val="C00000"/>
                </a:solidFill>
              </a:rPr>
              <a:t>Amaç:</a:t>
            </a:r>
          </a:p>
        </p:txBody>
      </p:sp>
      <p:sp>
        <p:nvSpPr>
          <p:cNvPr id="3076" name="4 İçerik Yer Tutucusu"/>
          <p:cNvSpPr>
            <a:spLocks noGrp="1"/>
          </p:cNvSpPr>
          <p:nvPr>
            <p:ph sz="half" idx="2"/>
          </p:nvPr>
        </p:nvSpPr>
        <p:spPr/>
        <p:txBody>
          <a:bodyPr/>
          <a:lstStyle/>
          <a:p>
            <a:r>
              <a:rPr lang="tr-TR" altLang="tr-TR" dirty="0" smtClean="0"/>
              <a:t>Bu dersin amacı:</a:t>
            </a:r>
          </a:p>
          <a:p>
            <a:pPr lvl="1"/>
            <a:r>
              <a:rPr lang="tr-TR" altLang="tr-TR" dirty="0" smtClean="0"/>
              <a:t>Epidemiyolojik </a:t>
            </a:r>
            <a:r>
              <a:rPr lang="tr-TR" altLang="tr-TR" dirty="0" smtClean="0"/>
              <a:t> araştırmaların  </a:t>
            </a:r>
            <a:r>
              <a:rPr lang="tr-TR" altLang="tr-TR" dirty="0" smtClean="0"/>
              <a:t>sınıflandırılmasının, araştırma türlerinin </a:t>
            </a:r>
            <a:r>
              <a:rPr lang="tr-TR" altLang="tr-TR" dirty="0" smtClean="0"/>
              <a:t>isimlerinin öğrenilmesi, tanımlayıcı araştırma kurgusunun incelenmesidir.</a:t>
            </a:r>
            <a:endParaRPr lang="tr-TR" altLang="tr-TR" dirty="0" smtClean="0"/>
          </a:p>
        </p:txBody>
      </p:sp>
      <p:sp>
        <p:nvSpPr>
          <p:cNvPr id="3077" name="5 Metin Yer Tutucusu"/>
          <p:cNvSpPr>
            <a:spLocks noGrp="1"/>
          </p:cNvSpPr>
          <p:nvPr>
            <p:ph type="body" sz="quarter" idx="3"/>
          </p:nvPr>
        </p:nvSpPr>
        <p:spPr/>
        <p:txBody>
          <a:bodyPr/>
          <a:lstStyle/>
          <a:p>
            <a:r>
              <a:rPr lang="tr-TR" altLang="tr-TR" dirty="0" smtClean="0">
                <a:solidFill>
                  <a:srgbClr val="C00000"/>
                </a:solidFill>
              </a:rPr>
              <a:t>Öğrenim Hedefleri:</a:t>
            </a:r>
          </a:p>
        </p:txBody>
      </p:sp>
      <p:sp>
        <p:nvSpPr>
          <p:cNvPr id="3078" name="6 İçerik Yer Tutucusu"/>
          <p:cNvSpPr>
            <a:spLocks noGrp="1"/>
          </p:cNvSpPr>
          <p:nvPr>
            <p:ph sz="quarter" idx="4"/>
          </p:nvPr>
        </p:nvSpPr>
        <p:spPr/>
        <p:txBody>
          <a:bodyPr>
            <a:normAutofit/>
          </a:bodyPr>
          <a:lstStyle/>
          <a:p>
            <a:endParaRPr lang="tr-TR" altLang="tr-TR" dirty="0" smtClean="0"/>
          </a:p>
          <a:p>
            <a:pPr lvl="1"/>
            <a:r>
              <a:rPr lang="tr-TR" altLang="tr-TR" dirty="0" smtClean="0"/>
              <a:t>Gözlemsel yaklaşım özellikleri</a:t>
            </a:r>
            <a:endParaRPr lang="tr-TR" altLang="tr-TR" dirty="0" smtClean="0"/>
          </a:p>
          <a:p>
            <a:pPr lvl="1"/>
            <a:r>
              <a:rPr lang="tr-TR" altLang="tr-TR" dirty="0" smtClean="0"/>
              <a:t>Deneysel yaklaşım özellikleri</a:t>
            </a:r>
          </a:p>
          <a:p>
            <a:pPr lvl="1"/>
            <a:r>
              <a:rPr lang="tr-TR" altLang="tr-TR" dirty="0" smtClean="0"/>
              <a:t>Tanımlama ve Analiz yaklaşımları</a:t>
            </a:r>
            <a:endParaRPr lang="tr-TR" altLang="tr-TR" dirty="0" smtClean="0"/>
          </a:p>
          <a:p>
            <a:pPr lvl="1"/>
            <a:r>
              <a:rPr lang="tr-TR" altLang="tr-TR" dirty="0" smtClean="0"/>
              <a:t>Tanımlayıcı çalışma kavramı ve </a:t>
            </a:r>
            <a:r>
              <a:rPr lang="tr-TR" altLang="tr-TR" dirty="0" smtClean="0"/>
              <a:t>türleri</a:t>
            </a:r>
            <a:endParaRPr lang="tr-TR" altLang="tr-TR" dirty="0" smtClean="0"/>
          </a:p>
        </p:txBody>
      </p:sp>
      <p:sp>
        <p:nvSpPr>
          <p:cNvPr id="7" name="6 Veri Yer Tutucusu"/>
          <p:cNvSpPr>
            <a:spLocks noGrp="1"/>
          </p:cNvSpPr>
          <p:nvPr>
            <p:ph type="dt" sz="quarter" idx="10"/>
          </p:nvPr>
        </p:nvSpPr>
        <p:spPr/>
        <p:txBody>
          <a:bodyPr/>
          <a:lstStyle/>
          <a:p>
            <a:pPr>
              <a:defRPr/>
            </a:pPr>
            <a:fld id="{0BF4F97C-B304-41D7-871F-F561F45D7528}" type="datetime1">
              <a:rPr lang="tr-TR"/>
              <a:pPr>
                <a:defRPr/>
              </a:pPr>
              <a:t>13.08.2015</a:t>
            </a:fld>
            <a:endParaRPr lang="tr-TR"/>
          </a:p>
        </p:txBody>
      </p:sp>
      <p:sp>
        <p:nvSpPr>
          <p:cNvPr id="8" name="7 Slayt Numarası Yer Tutucusu"/>
          <p:cNvSpPr>
            <a:spLocks noGrp="1"/>
          </p:cNvSpPr>
          <p:nvPr>
            <p:ph type="sldNum" sz="quarter" idx="12"/>
          </p:nvPr>
        </p:nvSpPr>
        <p:spPr/>
        <p:txBody>
          <a:bodyPr/>
          <a:lstStyle/>
          <a:p>
            <a:pPr>
              <a:defRPr/>
            </a:pPr>
            <a:fld id="{2B22A5C9-E2EB-4CA4-93DB-0B7A2E0D3BDF}" type="slidenum">
              <a:rPr lang="tr-TR"/>
              <a:pPr>
                <a:defRPr/>
              </a:pPr>
              <a:t>2</a:t>
            </a:fld>
            <a:endParaRPr lang="tr-TR"/>
          </a:p>
        </p:txBody>
      </p:sp>
      <p:sp>
        <p:nvSpPr>
          <p:cNvPr id="9" name="8 Altbilgi Yer Tutucusu"/>
          <p:cNvSpPr>
            <a:spLocks noGrp="1"/>
          </p:cNvSpPr>
          <p:nvPr>
            <p:ph type="ftr" sz="quarter" idx="11"/>
          </p:nvPr>
        </p:nvSpPr>
        <p:spPr/>
        <p:txBody>
          <a:bodyPr/>
          <a:lstStyle/>
          <a:p>
            <a:pPr>
              <a:defRPr/>
            </a:pPr>
            <a:r>
              <a:rPr lang="tr-TR"/>
              <a:t>Araştırma Yöntemleri</a:t>
            </a:r>
          </a:p>
        </p:txBody>
      </p:sp>
    </p:spTree>
    <p:extLst>
      <p:ext uri="{BB962C8B-B14F-4D97-AF65-F5344CB8AC3E}">
        <p14:creationId xmlns:p14="http://schemas.microsoft.com/office/powerpoint/2010/main" val="1377401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274638"/>
            <a:ext cx="8651304" cy="634082"/>
          </a:xfrm>
        </p:spPr>
        <p:txBody>
          <a:bodyPr>
            <a:normAutofit/>
          </a:bodyPr>
          <a:lstStyle/>
          <a:p>
            <a:pPr algn="l"/>
            <a:r>
              <a:rPr lang="tr-TR" sz="1800" i="1" dirty="0" smtClean="0">
                <a:solidFill>
                  <a:srgbClr val="C00000"/>
                </a:solidFill>
              </a:rPr>
              <a:t>Senaryo-3</a:t>
            </a:r>
            <a:endParaRPr lang="tr-TR" sz="1800" i="1" dirty="0">
              <a:solidFill>
                <a:srgbClr val="C0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80407189"/>
              </p:ext>
            </p:extLst>
          </p:nvPr>
        </p:nvGraphicFramePr>
        <p:xfrm>
          <a:off x="179512" y="1268760"/>
          <a:ext cx="8964487" cy="5544616"/>
        </p:xfrm>
        <a:graphic>
          <a:graphicData uri="http://schemas.openxmlformats.org/drawingml/2006/table">
            <a:tbl>
              <a:tblPr>
                <a:tableStyleId>{5C22544A-7EE6-4342-B048-85BDC9FD1C3A}</a:tableStyleId>
              </a:tblPr>
              <a:tblGrid>
                <a:gridCol w="8964487"/>
              </a:tblGrid>
              <a:tr h="5544616">
                <a:tc>
                  <a:txBody>
                    <a:bodyPr/>
                    <a:lstStyle/>
                    <a:p>
                      <a:pPr marR="245745">
                        <a:spcAft>
                          <a:spcPts val="0"/>
                        </a:spcAft>
                      </a:pPr>
                      <a:r>
                        <a:rPr lang="tr-TR" sz="1600" dirty="0">
                          <a:effectLst/>
                        </a:rPr>
                        <a:t>     </a:t>
                      </a:r>
                      <a:r>
                        <a:rPr lang="tr-TR" sz="2400" dirty="0">
                          <a:effectLst/>
                        </a:rPr>
                        <a:t>Hocasının iltifatıyla gururu okşanan </a:t>
                      </a:r>
                      <a:r>
                        <a:rPr lang="tr-TR" sz="2400" dirty="0" err="1">
                          <a:effectLst/>
                        </a:rPr>
                        <a:t>Last</a:t>
                      </a:r>
                      <a:r>
                        <a:rPr lang="tr-TR" sz="2400" dirty="0">
                          <a:effectLst/>
                        </a:rPr>
                        <a:t> bu sorulara cevap aradıkça hayal kırıklığına uğradığını hisseder. Gerçekten 35000 kişinin yaşadığı bir yerde insanlar yılda bir kez dahi hastaneye başvursalar 35000 başvuru olması gerektiğini görür. O halde bu insanlar nereye başvurmaktadır? Geriye kalan 33500 kişinin içinde de </a:t>
                      </a:r>
                      <a:r>
                        <a:rPr lang="tr-TR" sz="2400" dirty="0" err="1">
                          <a:effectLst/>
                        </a:rPr>
                        <a:t>iskemik</a:t>
                      </a:r>
                      <a:r>
                        <a:rPr lang="tr-TR" sz="2400" dirty="0">
                          <a:effectLst/>
                        </a:rPr>
                        <a:t> kalp hastaları </a:t>
                      </a:r>
                      <a:r>
                        <a:rPr lang="tr-TR" sz="2400" u="none" dirty="0" smtClean="0">
                          <a:effectLst/>
                        </a:rPr>
                        <a:t>var mıdır</a:t>
                      </a:r>
                      <a:r>
                        <a:rPr lang="tr-TR" sz="2400" dirty="0">
                          <a:effectLst/>
                        </a:rPr>
                        <a:t>? Varsa  acaba onlar da  ileri yaşlarda mıdır? Acaba onların içinde de erkekler daha mı fazladır? </a:t>
                      </a:r>
                    </a:p>
                    <a:p>
                      <a:pPr marR="245745">
                        <a:spcAft>
                          <a:spcPts val="0"/>
                        </a:spcAft>
                      </a:pPr>
                      <a:r>
                        <a:rPr lang="tr-TR" sz="2400" dirty="0">
                          <a:effectLst/>
                        </a:rPr>
                        <a:t>     Bu sorularla bunalan </a:t>
                      </a:r>
                      <a:r>
                        <a:rPr lang="tr-TR" sz="2400" dirty="0" err="1">
                          <a:effectLst/>
                        </a:rPr>
                        <a:t>Last</a:t>
                      </a:r>
                      <a:r>
                        <a:rPr lang="tr-TR" sz="2400" dirty="0">
                          <a:effectLst/>
                        </a:rPr>
                        <a:t> kasabadaki sağlık merkezlerini ziyaret eder. Buraların hasta yoğunluğunun oldukça fazla olduğunu görür. Sağlık Merkezinin hekimi ayrıca yakın olması nedeniyle pek çok hastanın üniversite hastanesine gittiğini, ancak yaşlı ve yoksulların daha çok </a:t>
                      </a:r>
                      <a:r>
                        <a:rPr lang="tr-TR" sz="2400" dirty="0" err="1">
                          <a:effectLst/>
                        </a:rPr>
                        <a:t>Last’ın</a:t>
                      </a:r>
                      <a:r>
                        <a:rPr lang="tr-TR" sz="2400" dirty="0">
                          <a:effectLst/>
                        </a:rPr>
                        <a:t> çalıştığı hastaneyi tercih ettiğini söyler. </a:t>
                      </a:r>
                      <a:endParaRPr lang="tr-TR" sz="2400" dirty="0">
                        <a:effectLst/>
                        <a:latin typeface="Times New Roman"/>
                        <a:ea typeface="Times New Roman"/>
                      </a:endParaRPr>
                    </a:p>
                  </a:txBody>
                  <a:tcPr marL="44450" marR="44450" marT="0" marB="0">
                    <a:noFill/>
                  </a:tcPr>
                </a:tc>
              </a:tr>
            </a:tbl>
          </a:graphicData>
        </a:graphic>
      </p:graphicFrame>
    </p:spTree>
    <p:extLst>
      <p:ext uri="{BB962C8B-B14F-4D97-AF65-F5344CB8AC3E}">
        <p14:creationId xmlns:p14="http://schemas.microsoft.com/office/powerpoint/2010/main" val="3330764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pPr algn="l"/>
            <a:r>
              <a:rPr lang="tr-TR" sz="1800" i="1" dirty="0" smtClean="0">
                <a:solidFill>
                  <a:srgbClr val="C00000"/>
                </a:solidFill>
              </a:rPr>
              <a:t>Senaryo-3</a:t>
            </a:r>
            <a:endParaRPr lang="tr-TR" dirty="0"/>
          </a:p>
        </p:txBody>
      </p:sp>
      <p:sp>
        <p:nvSpPr>
          <p:cNvPr id="3" name="İçerik Yer Tutucusu 2"/>
          <p:cNvSpPr>
            <a:spLocks noGrp="1"/>
          </p:cNvSpPr>
          <p:nvPr>
            <p:ph idx="1"/>
          </p:nvPr>
        </p:nvSpPr>
        <p:spPr>
          <a:xfrm>
            <a:off x="457200" y="1052736"/>
            <a:ext cx="8229600" cy="5073427"/>
          </a:xfrm>
        </p:spPr>
        <p:txBody>
          <a:bodyPr>
            <a:normAutofit fontScale="92500" lnSpcReduction="10000"/>
          </a:bodyPr>
          <a:lstStyle/>
          <a:p>
            <a:pPr marL="0" marR="245745" lvl="0" indent="0">
              <a:spcBef>
                <a:spcPts val="0"/>
              </a:spcBef>
              <a:buNone/>
            </a:pPr>
            <a:r>
              <a:rPr lang="tr-TR" sz="2800" dirty="0">
                <a:solidFill>
                  <a:prstClr val="black"/>
                </a:solidFill>
              </a:rPr>
              <a:t>Hastaneye dönen </a:t>
            </a:r>
            <a:r>
              <a:rPr lang="tr-TR" sz="2800" dirty="0" err="1">
                <a:solidFill>
                  <a:prstClr val="black"/>
                </a:solidFill>
              </a:rPr>
              <a:t>Last</a:t>
            </a:r>
            <a:r>
              <a:rPr lang="tr-TR" sz="2800" dirty="0">
                <a:solidFill>
                  <a:prstClr val="black"/>
                </a:solidFill>
              </a:rPr>
              <a:t> </a:t>
            </a:r>
            <a:r>
              <a:rPr lang="tr-TR" sz="2800" dirty="0" err="1">
                <a:solidFill>
                  <a:prstClr val="black"/>
                </a:solidFill>
              </a:rPr>
              <a:t>iskemik</a:t>
            </a:r>
            <a:r>
              <a:rPr lang="tr-TR" sz="2800" dirty="0">
                <a:solidFill>
                  <a:prstClr val="black"/>
                </a:solidFill>
              </a:rPr>
              <a:t> kalp hastaları dışındaki diğer hastaların yaşlarını defterden kontrol eder. </a:t>
            </a:r>
            <a:r>
              <a:rPr lang="tr-TR" sz="2800" dirty="0" err="1">
                <a:solidFill>
                  <a:prstClr val="black"/>
                </a:solidFill>
              </a:rPr>
              <a:t>İskemik</a:t>
            </a:r>
            <a:r>
              <a:rPr lang="tr-TR" sz="2800" dirty="0">
                <a:solidFill>
                  <a:prstClr val="black"/>
                </a:solidFill>
              </a:rPr>
              <a:t> kalp  hastaları kadar olmasa da bunların da  ileri yaşlı kişiler olduğunu  görür. </a:t>
            </a:r>
            <a:endParaRPr lang="tr-TR" sz="2800" dirty="0" smtClean="0">
              <a:solidFill>
                <a:prstClr val="black"/>
              </a:solidFill>
            </a:endParaRPr>
          </a:p>
          <a:p>
            <a:pPr marL="0" marR="245745" lvl="0" indent="0">
              <a:spcBef>
                <a:spcPts val="0"/>
              </a:spcBef>
              <a:buNone/>
            </a:pPr>
            <a:endParaRPr lang="tr-TR" sz="2800" dirty="0">
              <a:solidFill>
                <a:prstClr val="black"/>
              </a:solidFill>
            </a:endParaRPr>
          </a:p>
          <a:p>
            <a:pPr marL="0" marR="245745" lvl="0" indent="0">
              <a:spcBef>
                <a:spcPts val="0"/>
              </a:spcBef>
              <a:buNone/>
            </a:pPr>
            <a:r>
              <a:rPr lang="tr-TR" sz="2800" dirty="0" err="1" smtClean="0">
                <a:solidFill>
                  <a:prstClr val="black"/>
                </a:solidFill>
              </a:rPr>
              <a:t>Last</a:t>
            </a:r>
            <a:r>
              <a:rPr lang="tr-TR" sz="2800" dirty="0" smtClean="0">
                <a:solidFill>
                  <a:prstClr val="black"/>
                </a:solidFill>
              </a:rPr>
              <a:t> </a:t>
            </a:r>
            <a:r>
              <a:rPr lang="tr-TR" sz="2800" dirty="0">
                <a:solidFill>
                  <a:prstClr val="black"/>
                </a:solidFill>
              </a:rPr>
              <a:t>artık bazı şeylerin farkına varmıştır. Kasabada hastalanan kişiler pek çok yere başvurabilmektedir. Bunların ancak küçük bir kısmı kendi hastanesine gelmektedir. Bu hastaneyi tercih edenler daha çok hemen hastanenin yakınındaki emekli mahallesinde oturanlar, ya da üniversite hastanesine ya da daha uzaktaki sağlık merkezlerine gitmek istemeyecek kadar yaşlı yada yoksul kişilerdir. </a:t>
            </a:r>
          </a:p>
          <a:p>
            <a:pPr marL="0" marR="245745" lvl="0" indent="0">
              <a:spcBef>
                <a:spcPts val="0"/>
              </a:spcBef>
              <a:buNone/>
            </a:pPr>
            <a:endParaRPr lang="tr-TR" sz="2200" dirty="0">
              <a:solidFill>
                <a:prstClr val="black"/>
              </a:solidFill>
              <a:latin typeface="Times New Roman"/>
              <a:ea typeface="Times New Roman"/>
            </a:endParaRPr>
          </a:p>
          <a:p>
            <a:endParaRPr lang="tr-TR" dirty="0"/>
          </a:p>
        </p:txBody>
      </p:sp>
    </p:spTree>
    <p:extLst>
      <p:ext uri="{BB962C8B-B14F-4D97-AF65-F5344CB8AC3E}">
        <p14:creationId xmlns:p14="http://schemas.microsoft.com/office/powerpoint/2010/main" val="298882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554461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269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sz="1800" i="1" dirty="0" smtClean="0">
                <a:solidFill>
                  <a:srgbClr val="C00000"/>
                </a:solidFill>
              </a:rPr>
              <a:t>Senaryo-3</a:t>
            </a:r>
            <a:endParaRPr lang="tr-TR" dirty="0"/>
          </a:p>
        </p:txBody>
      </p:sp>
      <p:sp>
        <p:nvSpPr>
          <p:cNvPr id="3" name="İçerik Yer Tutucusu 2"/>
          <p:cNvSpPr>
            <a:spLocks noGrp="1"/>
          </p:cNvSpPr>
          <p:nvPr>
            <p:ph idx="1"/>
          </p:nvPr>
        </p:nvSpPr>
        <p:spPr>
          <a:xfrm>
            <a:off x="457200" y="1340768"/>
            <a:ext cx="8229600" cy="5517232"/>
          </a:xfrm>
        </p:spPr>
        <p:txBody>
          <a:bodyPr>
            <a:normAutofit/>
          </a:bodyPr>
          <a:lstStyle/>
          <a:p>
            <a:pPr marL="0" marR="245745" lvl="0" indent="0">
              <a:spcBef>
                <a:spcPts val="0"/>
              </a:spcBef>
              <a:buNone/>
            </a:pPr>
            <a:r>
              <a:rPr lang="tr-TR" sz="2400" dirty="0">
                <a:solidFill>
                  <a:prstClr val="black"/>
                </a:solidFill>
              </a:rPr>
              <a:t>Dr. </a:t>
            </a:r>
            <a:r>
              <a:rPr lang="tr-TR" sz="2400" dirty="0" err="1">
                <a:solidFill>
                  <a:prstClr val="black"/>
                </a:solidFill>
              </a:rPr>
              <a:t>Last</a:t>
            </a:r>
            <a:r>
              <a:rPr lang="tr-TR" sz="2400" dirty="0">
                <a:solidFill>
                  <a:prstClr val="black"/>
                </a:solidFill>
              </a:rPr>
              <a:t> koltuğuna oturur. Hocasının sorusunu düşünür. 350 kalp hastası az mıdır, çok mudur? Acaba bu kasabada gerçekten kaç tane </a:t>
            </a:r>
            <a:r>
              <a:rPr lang="tr-TR" sz="2400" dirty="0" err="1">
                <a:solidFill>
                  <a:prstClr val="black"/>
                </a:solidFill>
              </a:rPr>
              <a:t>iskemili</a:t>
            </a:r>
            <a:r>
              <a:rPr lang="tr-TR" sz="2400" dirty="0">
                <a:solidFill>
                  <a:prstClr val="black"/>
                </a:solidFill>
              </a:rPr>
              <a:t> hasta vardır? </a:t>
            </a:r>
            <a:r>
              <a:rPr lang="tr-TR" sz="2400" dirty="0" smtClean="0">
                <a:solidFill>
                  <a:prstClr val="black"/>
                </a:solidFill>
              </a:rPr>
              <a:t>Onların da </a:t>
            </a:r>
            <a:r>
              <a:rPr lang="tr-TR" sz="2400" dirty="0">
                <a:solidFill>
                  <a:prstClr val="black"/>
                </a:solidFill>
              </a:rPr>
              <a:t>acaba çoğu yaşlı mıdır? Hocasına karşı kendisini </a:t>
            </a:r>
            <a:r>
              <a:rPr lang="tr-TR" sz="2400" dirty="0" err="1">
                <a:solidFill>
                  <a:prstClr val="black"/>
                </a:solidFill>
              </a:rPr>
              <a:t>mahçup</a:t>
            </a:r>
            <a:r>
              <a:rPr lang="tr-TR" sz="2400" dirty="0">
                <a:solidFill>
                  <a:prstClr val="black"/>
                </a:solidFill>
              </a:rPr>
              <a:t> hisseder. Bir daha bir işe girişmeden önce çalıştığı bölgeyi tanımaya kendi kendine söz verirken, kafasına takılan sorulara yanıt bulmaya karar verir ve kütüphaneye kapanır. Yanıt aradığı sorular şunlardır:</a:t>
            </a:r>
          </a:p>
          <a:p>
            <a:pPr marL="0" marR="245745" lvl="0" indent="0">
              <a:spcBef>
                <a:spcPts val="0"/>
              </a:spcBef>
              <a:buNone/>
            </a:pPr>
            <a:r>
              <a:rPr lang="tr-TR" sz="2400" dirty="0">
                <a:solidFill>
                  <a:prstClr val="black"/>
                </a:solidFill>
              </a:rPr>
              <a:t> </a:t>
            </a:r>
          </a:p>
          <a:p>
            <a:pPr marL="0" marR="245745" lvl="0" indent="0">
              <a:spcBef>
                <a:spcPts val="0"/>
              </a:spcBef>
              <a:buNone/>
            </a:pPr>
            <a:r>
              <a:rPr lang="tr-TR" sz="2400" dirty="0">
                <a:solidFill>
                  <a:prstClr val="black"/>
                </a:solidFill>
              </a:rPr>
              <a:t>1.Bu kasabada </a:t>
            </a:r>
            <a:r>
              <a:rPr lang="tr-TR" sz="2400" dirty="0" err="1">
                <a:solidFill>
                  <a:prstClr val="black"/>
                </a:solidFill>
              </a:rPr>
              <a:t>iskemik</a:t>
            </a:r>
            <a:r>
              <a:rPr lang="tr-TR" sz="2400" dirty="0">
                <a:solidFill>
                  <a:prstClr val="black"/>
                </a:solidFill>
              </a:rPr>
              <a:t> kalp hastalığı sıklığını bulmak için ne yapmam gerekir?</a:t>
            </a:r>
          </a:p>
          <a:p>
            <a:pPr marL="0" marR="245745" lvl="0" indent="0">
              <a:spcBef>
                <a:spcPts val="0"/>
              </a:spcBef>
              <a:buNone/>
            </a:pPr>
            <a:r>
              <a:rPr lang="tr-TR" sz="2400" dirty="0">
                <a:solidFill>
                  <a:prstClr val="black"/>
                </a:solidFill>
              </a:rPr>
              <a:t>2.Bu hastalığın belirli özelliği olan insanlarda daha çok görülüp görülmediğini öğrenebilir miyim?</a:t>
            </a:r>
            <a:endParaRPr lang="tr-TR" sz="2400" dirty="0"/>
          </a:p>
        </p:txBody>
      </p:sp>
    </p:spTree>
    <p:extLst>
      <p:ext uri="{BB962C8B-B14F-4D97-AF65-F5344CB8AC3E}">
        <p14:creationId xmlns:p14="http://schemas.microsoft.com/office/powerpoint/2010/main" val="2677846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Şu sorulara yanıt arayınız?</a:t>
            </a:r>
            <a:endParaRPr lang="tr-TR" dirty="0">
              <a:solidFill>
                <a:srgbClr val="C00000"/>
              </a:solidFill>
            </a:endParaRPr>
          </a:p>
        </p:txBody>
      </p:sp>
      <p:sp>
        <p:nvSpPr>
          <p:cNvPr id="3" name="İçerik Yer Tutucusu 2"/>
          <p:cNvSpPr>
            <a:spLocks noGrp="1"/>
          </p:cNvSpPr>
          <p:nvPr>
            <p:ph idx="1"/>
          </p:nvPr>
        </p:nvSpPr>
        <p:spPr/>
        <p:txBody>
          <a:bodyPr>
            <a:normAutofit/>
          </a:bodyPr>
          <a:lstStyle/>
          <a:p>
            <a:r>
              <a:rPr lang="tr-TR" dirty="0" err="1" smtClean="0"/>
              <a:t>Dr.Last’ın</a:t>
            </a:r>
            <a:r>
              <a:rPr lang="tr-TR" dirty="0" smtClean="0"/>
              <a:t> çalıştığı bölgede sağlık hizmetleri nasıl bir sistemle sunulmaktadır?</a:t>
            </a:r>
          </a:p>
          <a:p>
            <a:r>
              <a:rPr lang="tr-TR" dirty="0" err="1" smtClean="0"/>
              <a:t>Last</a:t>
            </a:r>
            <a:r>
              <a:rPr lang="tr-TR" dirty="0" smtClean="0"/>
              <a:t> ilk günlerinde hangi bilgileri </a:t>
            </a:r>
            <a:r>
              <a:rPr lang="tr-TR" smtClean="0"/>
              <a:t>elde etmiştir?</a:t>
            </a:r>
            <a:endParaRPr lang="tr-TR" dirty="0" smtClean="0"/>
          </a:p>
          <a:p>
            <a:r>
              <a:rPr lang="tr-TR" dirty="0" smtClean="0"/>
              <a:t>Bu bilgileri elde ettiği veri kaynakları nelerdir?</a:t>
            </a:r>
          </a:p>
          <a:p>
            <a:r>
              <a:rPr lang="tr-TR" dirty="0" smtClean="0"/>
              <a:t>Bu bilgileri elde etmek için hangi epidemiyolojik yöntemleri kullanmıştır?</a:t>
            </a:r>
          </a:p>
          <a:p>
            <a:r>
              <a:rPr lang="tr-TR" dirty="0" smtClean="0"/>
              <a:t>Kullandığı yöntem ve elde ettiği bilgilerin eksik/açıkta kalan noktaları nelerdir?</a:t>
            </a:r>
            <a:endParaRPr lang="tr-TR" dirty="0"/>
          </a:p>
        </p:txBody>
      </p:sp>
    </p:spTree>
    <p:extLst>
      <p:ext uri="{BB962C8B-B14F-4D97-AF65-F5344CB8AC3E}">
        <p14:creationId xmlns:p14="http://schemas.microsoft.com/office/powerpoint/2010/main" val="339310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C00000"/>
                </a:solidFill>
              </a:rPr>
              <a:t>Sağlık Alanında Kullanılan Epidemiyolojik Araştırma Yöntemleri</a:t>
            </a:r>
            <a:endParaRPr lang="tr-TR" dirty="0"/>
          </a:p>
        </p:txBody>
      </p:sp>
      <p:sp>
        <p:nvSpPr>
          <p:cNvPr id="3" name="İçerik Yer Tutucusu 2"/>
          <p:cNvSpPr>
            <a:spLocks noGrp="1"/>
          </p:cNvSpPr>
          <p:nvPr>
            <p:ph idx="1"/>
          </p:nvPr>
        </p:nvSpPr>
        <p:spPr/>
        <p:txBody>
          <a:bodyPr/>
          <a:lstStyle/>
          <a:p>
            <a:r>
              <a:rPr lang="tr-TR" dirty="0" smtClean="0"/>
              <a:t>Sağlık alanında yürütülen çalışmalar farklı şekillerde gruplandırılabilirler. Biz burada çalışmaları «Gözleme Dayanan» ve «Deneye Dayanan» olmak üzere  iki ana gruba ayırıp, felsefesi ve kurgusu itibariyle bu iki grup arasına sokamadığımız  «Metodolojik Araştırmalar» ‘ı bir üçüncü grup olarak inceleyeceğiz.</a:t>
            </a:r>
            <a:endParaRPr lang="tr-TR" dirty="0"/>
          </a:p>
        </p:txBody>
      </p:sp>
    </p:spTree>
    <p:extLst>
      <p:ext uri="{BB962C8B-B14F-4D97-AF65-F5344CB8AC3E}">
        <p14:creationId xmlns:p14="http://schemas.microsoft.com/office/powerpoint/2010/main" val="1216339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C00000"/>
                </a:solidFill>
              </a:rPr>
              <a:t>Sağlık Alanında Kullanılan Epidemiyolojik Araştırma Yöntemleri</a:t>
            </a:r>
            <a:endParaRPr lang="tr-TR" dirty="0"/>
          </a:p>
        </p:txBody>
      </p:sp>
      <p:sp>
        <p:nvSpPr>
          <p:cNvPr id="3" name="Metin Yer Tutucusu 2"/>
          <p:cNvSpPr>
            <a:spLocks noGrp="1"/>
          </p:cNvSpPr>
          <p:nvPr>
            <p:ph type="body" idx="1"/>
          </p:nvPr>
        </p:nvSpPr>
        <p:spPr/>
        <p:txBody>
          <a:bodyPr/>
          <a:lstStyle/>
          <a:p>
            <a:r>
              <a:rPr lang="tr-TR" dirty="0" smtClean="0"/>
              <a:t>Gözlem Özellikleri</a:t>
            </a:r>
            <a:endParaRPr lang="tr-TR" dirty="0"/>
          </a:p>
        </p:txBody>
      </p:sp>
      <p:sp>
        <p:nvSpPr>
          <p:cNvPr id="4" name="İçerik Yer Tutucusu 3"/>
          <p:cNvSpPr>
            <a:spLocks noGrp="1"/>
          </p:cNvSpPr>
          <p:nvPr>
            <p:ph sz="half" idx="2"/>
          </p:nvPr>
        </p:nvSpPr>
        <p:spPr/>
        <p:txBody>
          <a:bodyPr>
            <a:normAutofit fontScale="92500" lnSpcReduction="20000"/>
          </a:bodyPr>
          <a:lstStyle/>
          <a:p>
            <a:r>
              <a:rPr lang="tr-TR" dirty="0"/>
              <a:t>İncelenen özellikler araştırıcının kontrolü altında değildir</a:t>
            </a:r>
          </a:p>
          <a:p>
            <a:r>
              <a:rPr lang="tr-TR" dirty="0"/>
              <a:t>İncelenen olay dışındaki durumlar sabit tutulamaz</a:t>
            </a:r>
          </a:p>
          <a:p>
            <a:r>
              <a:rPr lang="tr-TR" dirty="0" err="1"/>
              <a:t>Randomizasyon</a:t>
            </a:r>
            <a:r>
              <a:rPr lang="tr-TR" dirty="0"/>
              <a:t> çok zordur</a:t>
            </a:r>
          </a:p>
          <a:p>
            <a:r>
              <a:rPr lang="tr-TR" dirty="0"/>
              <a:t>Neden-sonuç ilişkisi her zaman tam olarak saptanamayabilir</a:t>
            </a:r>
          </a:p>
          <a:p>
            <a:r>
              <a:rPr lang="tr-TR" dirty="0"/>
              <a:t>Gerçek hayata daha uygun sonuçlar elde edilir</a:t>
            </a:r>
          </a:p>
          <a:p>
            <a:r>
              <a:rPr lang="tr-TR" dirty="0"/>
              <a:t>Olayların tekrarlanması olanaksızdır</a:t>
            </a:r>
          </a:p>
          <a:p>
            <a:endParaRPr lang="tr-TR" dirty="0"/>
          </a:p>
        </p:txBody>
      </p:sp>
      <p:sp>
        <p:nvSpPr>
          <p:cNvPr id="5" name="Metin Yer Tutucusu 4"/>
          <p:cNvSpPr>
            <a:spLocks noGrp="1"/>
          </p:cNvSpPr>
          <p:nvPr>
            <p:ph type="body" sz="quarter" idx="3"/>
          </p:nvPr>
        </p:nvSpPr>
        <p:spPr/>
        <p:txBody>
          <a:bodyPr/>
          <a:lstStyle/>
          <a:p>
            <a:r>
              <a:rPr lang="tr-TR" dirty="0" smtClean="0"/>
              <a:t>Deney Özellikleri</a:t>
            </a:r>
            <a:endParaRPr lang="tr-TR" dirty="0"/>
          </a:p>
        </p:txBody>
      </p:sp>
      <p:sp>
        <p:nvSpPr>
          <p:cNvPr id="6" name="İçerik Yer Tutucusu 5"/>
          <p:cNvSpPr>
            <a:spLocks noGrp="1"/>
          </p:cNvSpPr>
          <p:nvPr>
            <p:ph sz="quarter" idx="4"/>
          </p:nvPr>
        </p:nvSpPr>
        <p:spPr/>
        <p:txBody>
          <a:bodyPr>
            <a:normAutofit fontScale="92500" lnSpcReduction="20000"/>
          </a:bodyPr>
          <a:lstStyle/>
          <a:p>
            <a:r>
              <a:rPr lang="tr-TR" dirty="0"/>
              <a:t>İncelenen </a:t>
            </a:r>
            <a:r>
              <a:rPr lang="tr-TR" dirty="0" smtClean="0"/>
              <a:t>özellikler </a:t>
            </a:r>
            <a:r>
              <a:rPr lang="tr-TR" dirty="0"/>
              <a:t>araştırıcının kontrolü altındadır</a:t>
            </a:r>
          </a:p>
          <a:p>
            <a:r>
              <a:rPr lang="tr-TR" dirty="0"/>
              <a:t>Diğer tüm </a:t>
            </a:r>
            <a:r>
              <a:rPr lang="tr-TR" dirty="0" smtClean="0"/>
              <a:t>durumlar </a:t>
            </a:r>
            <a:r>
              <a:rPr lang="tr-TR" dirty="0"/>
              <a:t>sabit tutulabilir</a:t>
            </a:r>
          </a:p>
          <a:p>
            <a:r>
              <a:rPr lang="tr-TR" dirty="0" err="1"/>
              <a:t>Randomizasyon</a:t>
            </a:r>
            <a:r>
              <a:rPr lang="tr-TR" dirty="0"/>
              <a:t> kolaydır</a:t>
            </a:r>
          </a:p>
          <a:p>
            <a:r>
              <a:rPr lang="tr-TR" dirty="0"/>
              <a:t>Neden-sonuç ilişkisi tam ve doğru şekilde saptanabilir</a:t>
            </a:r>
          </a:p>
          <a:p>
            <a:r>
              <a:rPr lang="tr-TR" dirty="0"/>
              <a:t>Deneysel koşullar gerçek hayattaki ile her zaman birebir aynı değildir</a:t>
            </a:r>
          </a:p>
          <a:p>
            <a:r>
              <a:rPr lang="tr-TR" dirty="0"/>
              <a:t>Deneysel koşullar istendiği zaman ve sayıda tekrarlanabilir</a:t>
            </a:r>
          </a:p>
          <a:p>
            <a:endParaRPr lang="tr-TR" dirty="0"/>
          </a:p>
        </p:txBody>
      </p:sp>
    </p:spTree>
    <p:extLst>
      <p:ext uri="{BB962C8B-B14F-4D97-AF65-F5344CB8AC3E}">
        <p14:creationId xmlns:p14="http://schemas.microsoft.com/office/powerpoint/2010/main" val="83580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C00000"/>
                </a:solidFill>
              </a:rPr>
              <a:t>Sağlık Alanında Kullanılan Epidemiyolojik Araştırma Yöntemleri</a:t>
            </a:r>
            <a:endParaRPr lang="tr-TR" dirty="0"/>
          </a:p>
        </p:txBody>
      </p:sp>
      <p:sp>
        <p:nvSpPr>
          <p:cNvPr id="3" name="Metin Yer Tutucusu 2"/>
          <p:cNvSpPr>
            <a:spLocks noGrp="1"/>
          </p:cNvSpPr>
          <p:nvPr>
            <p:ph type="body" idx="1"/>
          </p:nvPr>
        </p:nvSpPr>
        <p:spPr/>
        <p:txBody>
          <a:bodyPr/>
          <a:lstStyle/>
          <a:p>
            <a:r>
              <a:rPr lang="tr-TR" dirty="0" smtClean="0"/>
              <a:t>Gözlemsel Yaklaşım</a:t>
            </a:r>
            <a:endParaRPr lang="tr-TR" dirty="0"/>
          </a:p>
        </p:txBody>
      </p:sp>
      <p:sp>
        <p:nvSpPr>
          <p:cNvPr id="5" name="Metin Yer Tutucusu 4"/>
          <p:cNvSpPr>
            <a:spLocks noGrp="1"/>
          </p:cNvSpPr>
          <p:nvPr>
            <p:ph type="body" sz="quarter" idx="3"/>
          </p:nvPr>
        </p:nvSpPr>
        <p:spPr/>
        <p:txBody>
          <a:bodyPr/>
          <a:lstStyle/>
          <a:p>
            <a:r>
              <a:rPr lang="tr-TR" dirty="0" smtClean="0"/>
              <a:t>Deneysel Yaklaşım</a:t>
            </a:r>
            <a:endParaRPr lang="tr-TR" dirty="0"/>
          </a:p>
        </p:txBody>
      </p:sp>
      <p:pic>
        <p:nvPicPr>
          <p:cNvPr id="1027" name="Picture 3"/>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564904"/>
            <a:ext cx="4041775"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23528" y="2174875"/>
            <a:ext cx="4104456"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5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Epidemiyolojik Araştırma Yöntemleri</a:t>
            </a:r>
            <a:endParaRPr lang="tr-TR" dirty="0">
              <a:solidFill>
                <a:srgbClr val="C00000"/>
              </a:solidFill>
            </a:endParaRPr>
          </a:p>
        </p:txBody>
      </p:sp>
      <p:sp>
        <p:nvSpPr>
          <p:cNvPr id="3" name="İçerik Yer Tutucusu 2"/>
          <p:cNvSpPr>
            <a:spLocks noGrp="1"/>
          </p:cNvSpPr>
          <p:nvPr>
            <p:ph idx="1"/>
          </p:nvPr>
        </p:nvSpPr>
        <p:spPr/>
        <p:txBody>
          <a:bodyPr>
            <a:normAutofit fontScale="77500" lnSpcReduction="20000"/>
          </a:bodyPr>
          <a:lstStyle/>
          <a:p>
            <a:pPr marL="0" indent="0">
              <a:buNone/>
            </a:pPr>
            <a:r>
              <a:rPr lang="tr-TR" b="1" dirty="0" smtClean="0">
                <a:solidFill>
                  <a:srgbClr val="C00000"/>
                </a:solidFill>
              </a:rPr>
              <a:t>A-Gözleme Dayalı Araştırmalar(</a:t>
            </a:r>
            <a:r>
              <a:rPr lang="tr-TR" b="1" dirty="0" err="1" smtClean="0">
                <a:solidFill>
                  <a:srgbClr val="C00000"/>
                </a:solidFill>
              </a:rPr>
              <a:t>Observational</a:t>
            </a:r>
            <a:r>
              <a:rPr lang="tr-TR" dirty="0" smtClean="0"/>
              <a:t>)</a:t>
            </a:r>
          </a:p>
          <a:p>
            <a:pPr marL="514350" indent="-514350">
              <a:buFont typeface="+mj-lt"/>
              <a:buAutoNum type="arabicPeriod"/>
            </a:pPr>
            <a:r>
              <a:rPr lang="tr-TR" dirty="0" smtClean="0"/>
              <a:t>Tanımlayıcı araştırmalar veya vaka serileri(</a:t>
            </a:r>
            <a:r>
              <a:rPr lang="tr-TR" dirty="0" err="1" smtClean="0"/>
              <a:t>Descriptive</a:t>
            </a:r>
            <a:r>
              <a:rPr lang="tr-TR" dirty="0" smtClean="0"/>
              <a:t>)</a:t>
            </a:r>
          </a:p>
          <a:p>
            <a:pPr marL="514350" indent="-514350">
              <a:buFont typeface="+mj-lt"/>
              <a:buAutoNum type="arabicPeriod"/>
            </a:pPr>
            <a:r>
              <a:rPr lang="tr-TR" dirty="0" err="1" smtClean="0"/>
              <a:t>Kesitsel</a:t>
            </a:r>
            <a:r>
              <a:rPr lang="tr-TR" dirty="0" smtClean="0"/>
              <a:t> araştırmalar (Cross-</a:t>
            </a:r>
            <a:r>
              <a:rPr lang="tr-TR" dirty="0" err="1" smtClean="0"/>
              <a:t>sectional</a:t>
            </a:r>
            <a:r>
              <a:rPr lang="tr-TR" dirty="0"/>
              <a:t>) </a:t>
            </a:r>
            <a:endParaRPr lang="tr-TR" dirty="0" smtClean="0"/>
          </a:p>
          <a:p>
            <a:pPr marL="514350" indent="-514350">
              <a:buFont typeface="+mj-lt"/>
              <a:buAutoNum type="arabicPeriod"/>
            </a:pPr>
            <a:r>
              <a:rPr lang="tr-TR" dirty="0" smtClean="0"/>
              <a:t>Vaka </a:t>
            </a:r>
            <a:r>
              <a:rPr lang="tr-TR" dirty="0"/>
              <a:t>kontrol araştırmaları (</a:t>
            </a:r>
            <a:r>
              <a:rPr lang="tr-TR" dirty="0" err="1"/>
              <a:t>Retrospective</a:t>
            </a:r>
            <a:r>
              <a:rPr lang="tr-TR" dirty="0"/>
              <a:t>)</a:t>
            </a:r>
          </a:p>
          <a:p>
            <a:pPr marL="0" indent="0">
              <a:buNone/>
            </a:pPr>
            <a:r>
              <a:rPr lang="tr-TR" dirty="0" smtClean="0"/>
              <a:t>4.    </a:t>
            </a:r>
            <a:r>
              <a:rPr lang="tr-TR" dirty="0" err="1" smtClean="0"/>
              <a:t>Kohort</a:t>
            </a:r>
            <a:r>
              <a:rPr lang="tr-TR" dirty="0" smtClean="0"/>
              <a:t> araştırmaları (</a:t>
            </a:r>
            <a:r>
              <a:rPr lang="tr-TR" dirty="0" err="1" smtClean="0"/>
              <a:t>Prospective</a:t>
            </a:r>
            <a:r>
              <a:rPr lang="tr-TR" dirty="0" smtClean="0"/>
              <a:t>)</a:t>
            </a:r>
          </a:p>
          <a:p>
            <a:pPr marL="0" indent="0">
              <a:buNone/>
            </a:pPr>
            <a:r>
              <a:rPr lang="tr-TR" b="1" dirty="0" smtClean="0">
                <a:solidFill>
                  <a:srgbClr val="C00000"/>
                </a:solidFill>
              </a:rPr>
              <a:t>B- Deneysel Araştırmalar (</a:t>
            </a:r>
            <a:r>
              <a:rPr lang="tr-TR" b="1" dirty="0" err="1" smtClean="0">
                <a:solidFill>
                  <a:srgbClr val="C00000"/>
                </a:solidFill>
              </a:rPr>
              <a:t>Experimental</a:t>
            </a:r>
            <a:r>
              <a:rPr lang="tr-TR" b="1" dirty="0" smtClean="0">
                <a:solidFill>
                  <a:srgbClr val="C00000"/>
                </a:solidFill>
              </a:rPr>
              <a:t>)</a:t>
            </a:r>
          </a:p>
          <a:p>
            <a:pPr marL="514350" indent="-514350">
              <a:buFont typeface="+mj-lt"/>
              <a:buAutoNum type="arabicPeriod"/>
            </a:pPr>
            <a:r>
              <a:rPr lang="tr-TR" dirty="0" smtClean="0"/>
              <a:t>Kontrollü Deneyler (Hayvan, klinik, saha deneyleri)</a:t>
            </a:r>
          </a:p>
          <a:p>
            <a:pPr marL="514350" indent="-514350">
              <a:buFont typeface="+mj-lt"/>
              <a:buAutoNum type="arabicPeriod"/>
            </a:pPr>
            <a:r>
              <a:rPr lang="tr-TR" dirty="0" smtClean="0"/>
              <a:t>Kontrolsüz Deneyler(Hayvan ,klinik, saha deneyleri)</a:t>
            </a:r>
          </a:p>
          <a:p>
            <a:pPr marL="0" indent="0">
              <a:buNone/>
            </a:pPr>
            <a:r>
              <a:rPr lang="tr-TR" b="1" dirty="0" smtClean="0">
                <a:solidFill>
                  <a:srgbClr val="C00000"/>
                </a:solidFill>
              </a:rPr>
              <a:t>C- Metodolojik Araştırmalar</a:t>
            </a:r>
          </a:p>
          <a:p>
            <a:pPr marL="514350" indent="-514350">
              <a:buAutoNum type="arabicPeriod"/>
            </a:pPr>
            <a:r>
              <a:rPr lang="tr-TR" dirty="0" smtClean="0"/>
              <a:t>Geçerlilik araştırmaları (</a:t>
            </a:r>
            <a:r>
              <a:rPr lang="tr-TR" dirty="0" err="1" smtClean="0"/>
              <a:t>Validity</a:t>
            </a:r>
            <a:r>
              <a:rPr lang="tr-TR" dirty="0" smtClean="0"/>
              <a:t>)</a:t>
            </a:r>
          </a:p>
          <a:p>
            <a:pPr marL="514350" indent="-514350">
              <a:buAutoNum type="arabicPeriod"/>
            </a:pPr>
            <a:r>
              <a:rPr lang="tr-TR" dirty="0" smtClean="0"/>
              <a:t>Tutarlılık araştırmaları (</a:t>
            </a:r>
            <a:r>
              <a:rPr lang="tr-TR" dirty="0" err="1" smtClean="0"/>
              <a:t>Consistency</a:t>
            </a:r>
            <a:r>
              <a:rPr lang="tr-TR" dirty="0" smtClean="0"/>
              <a:t>)</a:t>
            </a:r>
          </a:p>
          <a:p>
            <a:pPr marL="0" indent="0">
              <a:buNone/>
            </a:pPr>
            <a:endParaRPr lang="tr-TR" dirty="0" smtClean="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2443274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marL="0" indent="0"/>
            <a:r>
              <a:rPr lang="tr-TR" sz="2800" dirty="0" smtClean="0">
                <a:solidFill>
                  <a:srgbClr val="C00000"/>
                </a:solidFill>
              </a:rPr>
              <a:t>Gözleme Dayalı Araştırmalar(</a:t>
            </a:r>
            <a:r>
              <a:rPr lang="tr-TR" sz="2800" dirty="0" err="1" smtClean="0">
                <a:solidFill>
                  <a:srgbClr val="C00000"/>
                </a:solidFill>
              </a:rPr>
              <a:t>Observational</a:t>
            </a:r>
            <a:r>
              <a:rPr lang="tr-TR" sz="2800" dirty="0" smtClean="0">
                <a:solidFill>
                  <a:srgbClr val="C00000"/>
                </a:solidFill>
              </a:rPr>
              <a:t>)</a:t>
            </a:r>
            <a:br>
              <a:rPr lang="tr-TR" sz="2800" dirty="0" smtClean="0">
                <a:solidFill>
                  <a:srgbClr val="C00000"/>
                </a:solidFill>
              </a:rPr>
            </a:br>
            <a:r>
              <a:rPr lang="tr-TR" sz="2800" b="1" dirty="0" smtClean="0">
                <a:solidFill>
                  <a:srgbClr val="C00000"/>
                </a:solidFill>
              </a:rPr>
              <a:t>Tanımlayıcı araştırmalar veya vaka serileri(</a:t>
            </a:r>
            <a:r>
              <a:rPr lang="tr-TR" sz="2800" b="1" dirty="0" err="1" smtClean="0">
                <a:solidFill>
                  <a:srgbClr val="C00000"/>
                </a:solidFill>
              </a:rPr>
              <a:t>Descriptive</a:t>
            </a:r>
            <a:r>
              <a:rPr lang="tr-TR" sz="2800" b="1" dirty="0" smtClean="0">
                <a:solidFill>
                  <a:srgbClr val="C00000"/>
                </a:solidFill>
              </a:rPr>
              <a:t>)</a:t>
            </a:r>
            <a:endParaRPr lang="tr-TR" sz="2800" b="1" dirty="0">
              <a:solidFill>
                <a:srgbClr val="C00000"/>
              </a:solidFill>
            </a:endParaRPr>
          </a:p>
        </p:txBody>
      </p:sp>
      <p:sp>
        <p:nvSpPr>
          <p:cNvPr id="3" name="İçerik Yer Tutucusu 2"/>
          <p:cNvSpPr>
            <a:spLocks noGrp="1"/>
          </p:cNvSpPr>
          <p:nvPr>
            <p:ph idx="1"/>
          </p:nvPr>
        </p:nvSpPr>
        <p:spPr/>
        <p:txBody>
          <a:bodyPr/>
          <a:lstStyle/>
          <a:p>
            <a:pPr marL="0" indent="0">
              <a:buNone/>
            </a:pPr>
            <a:r>
              <a:rPr lang="tr-TR" dirty="0" smtClean="0"/>
              <a:t>Toplumun sağlık sorunlarının neler olduğunun belirlenmesi, bunların kişi, yerleşim </a:t>
            </a:r>
            <a:r>
              <a:rPr lang="tr-TR" dirty="0"/>
              <a:t>yeri özellikleri ve </a:t>
            </a:r>
            <a:r>
              <a:rPr lang="tr-TR" dirty="0" smtClean="0"/>
              <a:t>zamanla ilişkilerinin incelenmesi, tanımlayıcı epidemiyolojik araştırmalar ile gerçekleştirilir.</a:t>
            </a:r>
            <a:endParaRPr lang="tr-TR" dirty="0"/>
          </a:p>
        </p:txBody>
      </p:sp>
    </p:spTree>
    <p:extLst>
      <p:ext uri="{BB962C8B-B14F-4D97-AF65-F5344CB8AC3E}">
        <p14:creationId xmlns:p14="http://schemas.microsoft.com/office/powerpoint/2010/main" val="884485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rgbClr val="C00000"/>
                </a:solidFill>
              </a:rPr>
              <a:t>Gözleme Dayalı Araştırmalar(</a:t>
            </a:r>
            <a:r>
              <a:rPr lang="tr-TR" sz="2800" dirty="0" err="1">
                <a:solidFill>
                  <a:srgbClr val="C00000"/>
                </a:solidFill>
              </a:rPr>
              <a:t>Observational</a:t>
            </a:r>
            <a:r>
              <a:rPr lang="tr-TR" sz="2800" dirty="0">
                <a:solidFill>
                  <a:srgbClr val="C00000"/>
                </a:solidFill>
              </a:rPr>
              <a:t>)</a:t>
            </a:r>
            <a:br>
              <a:rPr lang="tr-TR" sz="2800" dirty="0">
                <a:solidFill>
                  <a:srgbClr val="C00000"/>
                </a:solidFill>
              </a:rPr>
            </a:br>
            <a:r>
              <a:rPr lang="tr-TR" sz="2800" b="1" dirty="0">
                <a:solidFill>
                  <a:srgbClr val="C00000"/>
                </a:solidFill>
              </a:rPr>
              <a:t>Tanımlayıcı araştırmalar veya vaka serileri(</a:t>
            </a:r>
            <a:r>
              <a:rPr lang="tr-TR" sz="2800" b="1" dirty="0" err="1">
                <a:solidFill>
                  <a:srgbClr val="C00000"/>
                </a:solidFill>
              </a:rPr>
              <a:t>Descriptive</a:t>
            </a:r>
            <a:r>
              <a:rPr lang="tr-TR" sz="2800" b="1" dirty="0">
                <a:solidFill>
                  <a:srgbClr val="C00000"/>
                </a:solidFill>
              </a:rPr>
              <a:t>)</a:t>
            </a:r>
            <a:endParaRPr lang="tr-TR" sz="2800"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Başlıca 4 soruya yanıt aranır:</a:t>
            </a:r>
          </a:p>
          <a:p>
            <a:pPr marL="514350" indent="-514350">
              <a:buFont typeface="+mj-lt"/>
              <a:buAutoNum type="arabicPeriod"/>
            </a:pPr>
            <a:r>
              <a:rPr lang="tr-TR" dirty="0" smtClean="0"/>
              <a:t>Hastalık, sağlıkla ilgili olay nedir? (belirtileri, bulguları, tanı kriterleri, evreleri, </a:t>
            </a:r>
            <a:r>
              <a:rPr lang="tr-TR" dirty="0" err="1" smtClean="0"/>
              <a:t>prognozu</a:t>
            </a:r>
            <a:r>
              <a:rPr lang="tr-TR" dirty="0" smtClean="0"/>
              <a:t>)</a:t>
            </a:r>
          </a:p>
          <a:p>
            <a:pPr marL="514350" indent="-514350">
              <a:buFont typeface="+mj-lt"/>
              <a:buAutoNum type="arabicPeriod"/>
            </a:pPr>
            <a:r>
              <a:rPr lang="tr-TR" dirty="0" smtClean="0"/>
              <a:t>Hastalık, sağlıkla ilgili olay hangi kişilerde görülmektedir? (kişi özellikleri)</a:t>
            </a:r>
          </a:p>
          <a:p>
            <a:pPr marL="514350" indent="-514350">
              <a:buFont typeface="+mj-lt"/>
              <a:buAutoNum type="arabicPeriod"/>
            </a:pPr>
            <a:r>
              <a:rPr lang="tr-TR" dirty="0" smtClean="0"/>
              <a:t>Hastalık, sağlıkla ilgili olay nerelerde görülmektedir?(yer özellikleri)</a:t>
            </a:r>
          </a:p>
          <a:p>
            <a:pPr marL="514350" indent="-514350">
              <a:buFont typeface="+mj-lt"/>
              <a:buAutoNum type="arabicPeriod"/>
            </a:pPr>
            <a:r>
              <a:rPr lang="tr-TR" dirty="0" smtClean="0"/>
              <a:t>Hastalık, sağlıkla ilgili olay ne zamanlar görülmektedir? (takvimsel özellikler)</a:t>
            </a:r>
            <a:endParaRPr lang="tr-TR" dirty="0"/>
          </a:p>
        </p:txBody>
      </p:sp>
    </p:spTree>
    <p:extLst>
      <p:ext uri="{BB962C8B-B14F-4D97-AF65-F5344CB8AC3E}">
        <p14:creationId xmlns:p14="http://schemas.microsoft.com/office/powerpoint/2010/main" val="18969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rgbClr val="C00000"/>
                </a:solidFill>
              </a:rPr>
              <a:t>Gözleme Dayalı Araştırmalar(</a:t>
            </a:r>
            <a:r>
              <a:rPr lang="tr-TR" sz="2800" dirty="0" err="1">
                <a:solidFill>
                  <a:srgbClr val="C00000"/>
                </a:solidFill>
              </a:rPr>
              <a:t>Observational</a:t>
            </a:r>
            <a:r>
              <a:rPr lang="tr-TR" sz="2800" dirty="0">
                <a:solidFill>
                  <a:srgbClr val="C00000"/>
                </a:solidFill>
              </a:rPr>
              <a:t>)</a:t>
            </a:r>
            <a:br>
              <a:rPr lang="tr-TR" sz="2800" dirty="0">
                <a:solidFill>
                  <a:srgbClr val="C00000"/>
                </a:solidFill>
              </a:rPr>
            </a:br>
            <a:r>
              <a:rPr lang="tr-TR" sz="2800" b="1" dirty="0">
                <a:solidFill>
                  <a:srgbClr val="C00000"/>
                </a:solidFill>
              </a:rPr>
              <a:t>Tanımlayıcı araştırmalar veya vaka serileri(</a:t>
            </a:r>
            <a:r>
              <a:rPr lang="tr-TR" sz="2800" b="1" dirty="0" err="1">
                <a:solidFill>
                  <a:srgbClr val="C00000"/>
                </a:solidFill>
              </a:rPr>
              <a:t>Descriptive</a:t>
            </a:r>
            <a:r>
              <a:rPr lang="tr-TR" sz="2800" b="1" dirty="0">
                <a:solidFill>
                  <a:srgbClr val="C00000"/>
                </a:solidFill>
              </a:rPr>
              <a:t>)</a:t>
            </a:r>
            <a:endParaRPr lang="tr-TR" sz="2800" dirty="0"/>
          </a:p>
        </p:txBody>
      </p:sp>
      <p:sp>
        <p:nvSpPr>
          <p:cNvPr id="3" name="İçerik Yer Tutucusu 2"/>
          <p:cNvSpPr>
            <a:spLocks noGrp="1"/>
          </p:cNvSpPr>
          <p:nvPr>
            <p:ph idx="1"/>
          </p:nvPr>
        </p:nvSpPr>
        <p:spPr/>
        <p:txBody>
          <a:bodyPr/>
          <a:lstStyle/>
          <a:p>
            <a:r>
              <a:rPr lang="tr-TR" dirty="0" smtClean="0"/>
              <a:t>Tanımlayıcı araştırmalar klinik veya toplumsal gözlemleri bir araya getirirler. </a:t>
            </a:r>
          </a:p>
          <a:p>
            <a:r>
              <a:rPr lang="tr-TR" dirty="0" smtClean="0"/>
              <a:t>Araştırma kurgusu herhangi bir hipotez kurulup, test edilmesine olanak vermez.</a:t>
            </a:r>
          </a:p>
          <a:p>
            <a:r>
              <a:rPr lang="tr-TR" dirty="0" smtClean="0"/>
              <a:t>Ancak bu araştırmalarla elde edilen bilgilerle kurgulanan analitik özellikli araştırmalar ile nedene yönelik hipotezler kurulup, test edilmesi mümkündür.</a:t>
            </a:r>
            <a:endParaRPr lang="tr-TR" dirty="0"/>
          </a:p>
        </p:txBody>
      </p:sp>
    </p:spTree>
    <p:extLst>
      <p:ext uri="{BB962C8B-B14F-4D97-AF65-F5344CB8AC3E}">
        <p14:creationId xmlns:p14="http://schemas.microsoft.com/office/powerpoint/2010/main" val="24836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1202</Words>
  <Application>Microsoft Office PowerPoint</Application>
  <PresentationFormat>Ekran Gösterisi (4:3)</PresentationFormat>
  <Paragraphs>107</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Sağlık Alanında Kullanılan Epidemiyolojik Araştırma Yöntemleri</vt:lpstr>
      <vt:lpstr>Amaç ve Öğrenim Hedefleri</vt:lpstr>
      <vt:lpstr>Sağlık Alanında Kullanılan Epidemiyolojik Araştırma Yöntemleri</vt:lpstr>
      <vt:lpstr>Sağlık Alanında Kullanılan Epidemiyolojik Araştırma Yöntemleri</vt:lpstr>
      <vt:lpstr>Sağlık Alanında Kullanılan Epidemiyolojik Araştırma Yöntemleri</vt:lpstr>
      <vt:lpstr>Epidemiyolojik Araştırma Yöntemleri</vt:lpstr>
      <vt:lpstr>Gözleme Dayalı Araştırmalar(Observational) Tanımlayıcı araştırmalar veya vaka serileri(Descriptive)</vt:lpstr>
      <vt:lpstr>Gözleme Dayalı Araştırmalar(Observational) Tanımlayıcı araştırmalar veya vaka serileri(Descriptive)</vt:lpstr>
      <vt:lpstr>Gözleme Dayalı Araştırmalar(Observational) Tanımlayıcı araştırmalar veya vaka serileri(Descriptive)</vt:lpstr>
      <vt:lpstr>Gözleme Dayalı Araştırmalar(Observational) Tanımlayıcı araştırmalar veya vaka serileri(Descriptive)</vt:lpstr>
      <vt:lpstr>ÖRNEK ARAŞTIRMA SENARYOSU</vt:lpstr>
      <vt:lpstr>Senaryo-1</vt:lpstr>
      <vt:lpstr>PowerPoint Sunusu</vt:lpstr>
      <vt:lpstr>PowerPoint Sunusu</vt:lpstr>
      <vt:lpstr>Senaryo-1</vt:lpstr>
      <vt:lpstr>PowerPoint Sunusu</vt:lpstr>
      <vt:lpstr>Senaryo-2</vt:lpstr>
      <vt:lpstr>Senaryo-2</vt:lpstr>
      <vt:lpstr>PowerPoint Sunusu</vt:lpstr>
      <vt:lpstr>Senaryo-3</vt:lpstr>
      <vt:lpstr>Senaryo-3</vt:lpstr>
      <vt:lpstr>PowerPoint Sunusu</vt:lpstr>
      <vt:lpstr>Senaryo-3</vt:lpstr>
      <vt:lpstr>Şu sorulara yanıt arayınız?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Sağlık Alanında Kullanılan Epidemiyolojik Araştırma Yöntemleri</dc:title>
  <dc:creator>genel</dc:creator>
  <cp:lastModifiedBy>genel</cp:lastModifiedBy>
  <cp:revision>24</cp:revision>
  <dcterms:created xsi:type="dcterms:W3CDTF">2015-07-27T10:17:47Z</dcterms:created>
  <dcterms:modified xsi:type="dcterms:W3CDTF">2015-08-13T06:15:12Z</dcterms:modified>
</cp:coreProperties>
</file>