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8" r:id="rId3"/>
    <p:sldId id="259" r:id="rId4"/>
    <p:sldId id="257" r:id="rId5"/>
    <p:sldId id="262" r:id="rId6"/>
    <p:sldId id="260" r:id="rId7"/>
    <p:sldId id="263" r:id="rId8"/>
    <p:sldId id="261" r:id="rId9"/>
    <p:sldId id="264" r:id="rId10"/>
    <p:sldId id="265" r:id="rId11"/>
    <p:sldId id="278" r:id="rId12"/>
    <p:sldId id="266" r:id="rId13"/>
    <p:sldId id="286" r:id="rId14"/>
    <p:sldId id="269" r:id="rId15"/>
    <p:sldId id="267" r:id="rId16"/>
    <p:sldId id="268" r:id="rId17"/>
    <p:sldId id="270" r:id="rId18"/>
    <p:sldId id="271" r:id="rId19"/>
    <p:sldId id="274" r:id="rId20"/>
    <p:sldId id="273" r:id="rId21"/>
    <p:sldId id="275" r:id="rId22"/>
    <p:sldId id="272" r:id="rId23"/>
    <p:sldId id="277" r:id="rId24"/>
    <p:sldId id="284" r:id="rId25"/>
    <p:sldId id="276" r:id="rId26"/>
    <p:sldId id="279" r:id="rId27"/>
    <p:sldId id="281" r:id="rId28"/>
    <p:sldId id="282" r:id="rId29"/>
    <p:sldId id="283" r:id="rId30"/>
    <p:sldId id="285"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0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D80EB73-584D-4A6B-80AE-F5F87CDA00BA}"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93589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80EB73-584D-4A6B-80AE-F5F87CDA00BA}"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149784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80EB73-584D-4A6B-80AE-F5F87CDA00BA}"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25305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80EB73-584D-4A6B-80AE-F5F87CDA00BA}"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176314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D80EB73-584D-4A6B-80AE-F5F87CDA00BA}" type="datetimeFigureOut">
              <a:rPr lang="tr-TR" smtClean="0"/>
              <a:t>13.08.2015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20776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D80EB73-584D-4A6B-80AE-F5F87CDA00BA}"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381578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D80EB73-584D-4A6B-80AE-F5F87CDA00BA}" type="datetimeFigureOut">
              <a:rPr lang="tr-TR" smtClean="0"/>
              <a:t>13.08.2015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334246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D80EB73-584D-4A6B-80AE-F5F87CDA00BA}" type="datetimeFigureOut">
              <a:rPr lang="tr-TR" smtClean="0"/>
              <a:t>13.08.2015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333524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80EB73-584D-4A6B-80AE-F5F87CDA00BA}" type="datetimeFigureOut">
              <a:rPr lang="tr-TR" smtClean="0"/>
              <a:t>13.08.2015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92491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80EB73-584D-4A6B-80AE-F5F87CDA00BA}"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312286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80EB73-584D-4A6B-80AE-F5F87CDA00BA}" type="datetimeFigureOut">
              <a:rPr lang="tr-TR" smtClean="0"/>
              <a:t>13.08.2015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1FB58D-89BF-4A3A-9DD8-E3F067DD645A}" type="slidenum">
              <a:rPr lang="tr-TR" smtClean="0"/>
              <a:t>‹#›</a:t>
            </a:fld>
            <a:endParaRPr lang="tr-TR"/>
          </a:p>
        </p:txBody>
      </p:sp>
    </p:spTree>
    <p:extLst>
      <p:ext uri="{BB962C8B-B14F-4D97-AF65-F5344CB8AC3E}">
        <p14:creationId xmlns:p14="http://schemas.microsoft.com/office/powerpoint/2010/main" val="128196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80EB73-584D-4A6B-80AE-F5F87CDA00BA}" type="datetimeFigureOut">
              <a:rPr lang="tr-TR" smtClean="0"/>
              <a:t>13.08.2015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FB58D-89BF-4A3A-9DD8-E3F067DD645A}" type="slidenum">
              <a:rPr lang="tr-TR" smtClean="0"/>
              <a:t>‹#›</a:t>
            </a:fld>
            <a:endParaRPr lang="tr-TR"/>
          </a:p>
        </p:txBody>
      </p:sp>
    </p:spTree>
    <p:extLst>
      <p:ext uri="{BB962C8B-B14F-4D97-AF65-F5344CB8AC3E}">
        <p14:creationId xmlns:p14="http://schemas.microsoft.com/office/powerpoint/2010/main" val="330296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rgbClr val="C00000"/>
                </a:solidFill>
              </a:rPr>
              <a:t>İzleme(</a:t>
            </a:r>
            <a:r>
              <a:rPr lang="tr-TR" dirty="0" err="1" smtClean="0">
                <a:solidFill>
                  <a:srgbClr val="C00000"/>
                </a:solidFill>
              </a:rPr>
              <a:t>Kohort</a:t>
            </a:r>
            <a:r>
              <a:rPr lang="tr-TR" dirty="0" smtClean="0">
                <a:solidFill>
                  <a:srgbClr val="C00000"/>
                </a:solidFill>
              </a:rPr>
              <a:t>) Araştırmaları</a:t>
            </a:r>
            <a:endParaRPr lang="tr-TR" dirty="0">
              <a:solidFill>
                <a:srgbClr val="C00000"/>
              </a:solidFill>
            </a:endParaRPr>
          </a:p>
        </p:txBody>
      </p:sp>
      <p:sp>
        <p:nvSpPr>
          <p:cNvPr id="3" name="Alt Başlık 2"/>
          <p:cNvSpPr>
            <a:spLocks noGrp="1"/>
          </p:cNvSpPr>
          <p:nvPr>
            <p:ph type="subTitle" idx="1"/>
          </p:nvPr>
        </p:nvSpPr>
        <p:spPr/>
        <p:txBody>
          <a:bodyPr/>
          <a:lstStyle/>
          <a:p>
            <a:r>
              <a:rPr lang="tr-TR" dirty="0" err="1" smtClean="0"/>
              <a:t>Prof.Dr.Mehmet</a:t>
            </a:r>
            <a:r>
              <a:rPr lang="tr-TR" dirty="0" smtClean="0"/>
              <a:t> Aktekin</a:t>
            </a:r>
            <a:endParaRPr lang="tr-TR" dirty="0"/>
          </a:p>
        </p:txBody>
      </p:sp>
    </p:spTree>
    <p:extLst>
      <p:ext uri="{BB962C8B-B14F-4D97-AF65-F5344CB8AC3E}">
        <p14:creationId xmlns:p14="http://schemas.microsoft.com/office/powerpoint/2010/main" val="53441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35292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858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04715"/>
            <a:ext cx="8229600" cy="311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603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lstStyle/>
          <a:p>
            <a:r>
              <a:rPr lang="tr-TR" dirty="0" smtClean="0"/>
              <a:t>Elde edilen ölçüt: </a:t>
            </a:r>
            <a:r>
              <a:rPr lang="tr-TR" b="1" dirty="0" smtClean="0"/>
              <a:t>İNSİDANS</a:t>
            </a:r>
            <a:endParaRPr lang="tr-TR" b="1" dirty="0"/>
          </a:p>
          <a:p>
            <a:pPr marL="0" indent="0">
              <a:buNone/>
            </a:pPr>
            <a:r>
              <a:rPr lang="tr-TR" dirty="0" smtClean="0"/>
              <a:t>Sağlam kişilerin belirli bir süre içinde hastalığa yakalanma hızı olarak tanımlanır.</a:t>
            </a:r>
          </a:p>
          <a:p>
            <a:pPr marL="0" indent="0">
              <a:buNone/>
            </a:pPr>
            <a:r>
              <a:rPr lang="tr-TR" dirty="0" smtClean="0"/>
              <a:t>Toplam </a:t>
            </a:r>
            <a:r>
              <a:rPr lang="tr-TR" dirty="0" err="1" smtClean="0"/>
              <a:t>insidans</a:t>
            </a:r>
            <a:r>
              <a:rPr lang="tr-TR" dirty="0" smtClean="0"/>
              <a:t>= </a:t>
            </a:r>
            <a:r>
              <a:rPr lang="tr-TR" b="1" dirty="0" err="1" smtClean="0"/>
              <a:t>a+c</a:t>
            </a:r>
            <a:r>
              <a:rPr lang="tr-TR" b="1" dirty="0" smtClean="0"/>
              <a:t>/</a:t>
            </a:r>
            <a:r>
              <a:rPr lang="tr-TR" b="1" dirty="0" err="1" smtClean="0"/>
              <a:t>a+b+c+d</a:t>
            </a:r>
            <a:r>
              <a:rPr lang="tr-TR" b="1" dirty="0" smtClean="0"/>
              <a:t>   x k</a:t>
            </a:r>
            <a:endParaRPr lang="tr-TR"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822689"/>
            <a:ext cx="712879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82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lstStyle/>
          <a:p>
            <a:r>
              <a:rPr lang="tr-TR" dirty="0" smtClean="0"/>
              <a:t>Sağlam kişilerin ileriye doğru izlenerek zaman içerisinde etkenlere maruz kalma sonucu bir hastalığa yakalanıp yakalanmamaları, yani  nedenden hareketle sonucu bulma çabasına </a:t>
            </a:r>
            <a:r>
              <a:rPr lang="tr-TR" b="1" dirty="0" err="1" smtClean="0"/>
              <a:t>Prospektif</a:t>
            </a:r>
            <a:r>
              <a:rPr lang="tr-TR" b="1" dirty="0" smtClean="0"/>
              <a:t> Yaklaşım</a:t>
            </a:r>
            <a:r>
              <a:rPr lang="tr-TR" dirty="0" smtClean="0"/>
              <a:t>, bu yaklaşımla yürütülen araştırmalara ise </a:t>
            </a:r>
            <a:r>
              <a:rPr lang="tr-TR" dirty="0" err="1" smtClean="0"/>
              <a:t>Prospektif</a:t>
            </a:r>
            <a:r>
              <a:rPr lang="tr-TR" dirty="0" smtClean="0"/>
              <a:t> Araştırmalar adı verilir.</a:t>
            </a:r>
            <a:endParaRPr lang="tr-TR" dirty="0"/>
          </a:p>
        </p:txBody>
      </p:sp>
    </p:spTree>
    <p:extLst>
      <p:ext uri="{BB962C8B-B14F-4D97-AF65-F5344CB8AC3E}">
        <p14:creationId xmlns:p14="http://schemas.microsoft.com/office/powerpoint/2010/main" val="47486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lstStyle/>
          <a:p>
            <a:r>
              <a:rPr lang="tr-TR" dirty="0" smtClean="0"/>
              <a:t>Etken (+) grup </a:t>
            </a:r>
            <a:r>
              <a:rPr lang="tr-TR" dirty="0" err="1" smtClean="0"/>
              <a:t>insidansı</a:t>
            </a:r>
            <a:r>
              <a:rPr lang="tr-TR" dirty="0" smtClean="0"/>
              <a:t> = </a:t>
            </a:r>
            <a:r>
              <a:rPr lang="tr-TR" b="1" dirty="0" smtClean="0"/>
              <a:t>a/</a:t>
            </a:r>
            <a:r>
              <a:rPr lang="tr-TR" b="1" dirty="0" err="1" smtClean="0"/>
              <a:t>a+b</a:t>
            </a:r>
            <a:r>
              <a:rPr lang="tr-TR" b="1" dirty="0" smtClean="0"/>
              <a:t>  x k</a:t>
            </a:r>
            <a:endParaRPr lang="tr-TR" b="1" dirty="0"/>
          </a:p>
          <a:p>
            <a:r>
              <a:rPr lang="tr-TR" dirty="0"/>
              <a:t>İ</a:t>
            </a:r>
            <a:r>
              <a:rPr lang="tr-TR" dirty="0" smtClean="0"/>
              <a:t>zlenen sağlam kişilerden belirli bir etkene maruz kalanların belirli bir sürede hastalığa yakalanma hızı</a:t>
            </a: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3933056"/>
            <a:ext cx="6912768"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089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lstStyle/>
          <a:p>
            <a:r>
              <a:rPr lang="tr-TR" dirty="0" smtClean="0"/>
              <a:t>Etken (-) grup </a:t>
            </a:r>
            <a:r>
              <a:rPr lang="tr-TR" dirty="0" err="1" smtClean="0"/>
              <a:t>insidansı</a:t>
            </a:r>
            <a:r>
              <a:rPr lang="tr-TR" dirty="0" smtClean="0"/>
              <a:t>= </a:t>
            </a:r>
            <a:r>
              <a:rPr lang="tr-TR" b="1" dirty="0" smtClean="0"/>
              <a:t>c/</a:t>
            </a:r>
            <a:r>
              <a:rPr lang="tr-TR" b="1" dirty="0" err="1" smtClean="0"/>
              <a:t>c+d</a:t>
            </a:r>
            <a:r>
              <a:rPr lang="tr-TR" b="1" dirty="0" smtClean="0"/>
              <a:t>  x k</a:t>
            </a:r>
          </a:p>
          <a:p>
            <a:r>
              <a:rPr lang="tr-TR" dirty="0" smtClean="0"/>
              <a:t>İzlenen sağlam kişilerden belirli bir etkene maruz kalmayanların belirli bir sürede hastalığa yakalanma hızı</a:t>
            </a:r>
            <a:endParaRPr lang="tr-T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89040"/>
            <a:ext cx="712628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702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normAutofit/>
          </a:bodyPr>
          <a:lstStyle/>
          <a:p>
            <a:pPr marL="0" indent="0">
              <a:buNone/>
            </a:pPr>
            <a:r>
              <a:rPr lang="tr-TR" b="1" dirty="0" smtClean="0"/>
              <a:t>Rölatif Risk= </a:t>
            </a:r>
            <a:r>
              <a:rPr lang="tr-TR" sz="2400" b="1" dirty="0" smtClean="0"/>
              <a:t>Etken (+) </a:t>
            </a:r>
            <a:r>
              <a:rPr lang="tr-TR" sz="2400" b="1" dirty="0" err="1" smtClean="0"/>
              <a:t>insidans</a:t>
            </a:r>
            <a:r>
              <a:rPr lang="tr-TR" sz="2400" b="1" dirty="0" smtClean="0"/>
              <a:t> hızı/ Etken (-) </a:t>
            </a:r>
            <a:r>
              <a:rPr lang="tr-TR" sz="2400" b="1" dirty="0" err="1" smtClean="0"/>
              <a:t>insidans</a:t>
            </a:r>
            <a:r>
              <a:rPr lang="tr-TR" sz="2400" b="1" dirty="0" smtClean="0"/>
              <a:t> hızı</a:t>
            </a:r>
          </a:p>
          <a:p>
            <a:pPr marL="0" indent="0">
              <a:buNone/>
            </a:pPr>
            <a:endParaRPr lang="tr-TR" dirty="0" smtClean="0"/>
          </a:p>
          <a:p>
            <a:pPr marL="0" indent="0">
              <a:buNone/>
            </a:pPr>
            <a:endParaRPr lang="tr-TR" dirty="0"/>
          </a:p>
          <a:p>
            <a:pPr marL="0" indent="0">
              <a:buNone/>
            </a:pPr>
            <a:r>
              <a:rPr lang="tr-TR" dirty="0" smtClean="0"/>
              <a:t>İzlenen sağlam kişilerden bir etkene maruz kalanların, etkene maruz kalmayanlara göre hastalığa yakalanma riski.</a:t>
            </a:r>
            <a:endParaRPr lang="tr-TR" dirty="0"/>
          </a:p>
        </p:txBody>
      </p:sp>
    </p:spTree>
    <p:extLst>
      <p:ext uri="{BB962C8B-B14F-4D97-AF65-F5344CB8AC3E}">
        <p14:creationId xmlns:p14="http://schemas.microsoft.com/office/powerpoint/2010/main" val="2576889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normAutofit/>
          </a:bodyPr>
          <a:lstStyle/>
          <a:p>
            <a:pPr marL="0" indent="0">
              <a:buNone/>
            </a:pPr>
            <a:r>
              <a:rPr lang="tr-TR" sz="2800" b="1" dirty="0" smtClean="0"/>
              <a:t>Atfedilen Risk= Etken (+) </a:t>
            </a:r>
            <a:r>
              <a:rPr lang="tr-TR" sz="2800" b="1" dirty="0" err="1" smtClean="0"/>
              <a:t>insidans</a:t>
            </a:r>
            <a:r>
              <a:rPr lang="tr-TR" sz="2800" b="1" dirty="0" smtClean="0"/>
              <a:t> – Etken (-) </a:t>
            </a:r>
            <a:r>
              <a:rPr lang="tr-TR" sz="2800" b="1" dirty="0" err="1" smtClean="0"/>
              <a:t>insidans</a:t>
            </a:r>
            <a:endParaRPr lang="tr-TR" sz="2800" b="1" dirty="0" smtClean="0"/>
          </a:p>
          <a:p>
            <a:pPr marL="0" indent="0">
              <a:buNone/>
            </a:pPr>
            <a:endParaRPr lang="tr-TR" sz="2800" dirty="0"/>
          </a:p>
          <a:p>
            <a:pPr marL="0" indent="0">
              <a:buNone/>
            </a:pPr>
            <a:endParaRPr lang="tr-TR" sz="2800" dirty="0" smtClean="0"/>
          </a:p>
          <a:p>
            <a:pPr marL="0" indent="0">
              <a:buNone/>
            </a:pPr>
            <a:r>
              <a:rPr lang="tr-TR" sz="2800" dirty="0" smtClean="0"/>
              <a:t>Etene maruz kalınan gruptaki hastalık görülme hızının, etkene maruz kalmayan grupta görülen hastalık hızından arındırılmış hali.</a:t>
            </a:r>
            <a:endParaRPr lang="tr-TR" sz="2800" dirty="0"/>
          </a:p>
        </p:txBody>
      </p:sp>
    </p:spTree>
    <p:extLst>
      <p:ext uri="{BB962C8B-B14F-4D97-AF65-F5344CB8AC3E}">
        <p14:creationId xmlns:p14="http://schemas.microsoft.com/office/powerpoint/2010/main" val="2277128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normAutofit/>
          </a:bodyPr>
          <a:lstStyle/>
          <a:p>
            <a:pPr marL="0" indent="0">
              <a:buNone/>
            </a:pPr>
            <a:r>
              <a:rPr lang="tr-TR" sz="2400" b="1" dirty="0" err="1" smtClean="0"/>
              <a:t>Korunabilirlik</a:t>
            </a:r>
            <a:r>
              <a:rPr lang="tr-TR" sz="2400" b="1" dirty="0" smtClean="0"/>
              <a:t> Hızı= Atfedilen Risk/ Etken (+) </a:t>
            </a:r>
            <a:r>
              <a:rPr lang="tr-TR" sz="2400" b="1" dirty="0" err="1" smtClean="0"/>
              <a:t>insidans</a:t>
            </a:r>
            <a:r>
              <a:rPr lang="tr-TR" sz="2400" b="1" dirty="0" smtClean="0"/>
              <a:t> hızı  x  k</a:t>
            </a:r>
          </a:p>
          <a:p>
            <a:pPr marL="0" indent="0">
              <a:buNone/>
            </a:pPr>
            <a:endParaRPr lang="tr-TR" sz="2400" dirty="0"/>
          </a:p>
          <a:p>
            <a:pPr marL="0" indent="0">
              <a:buNone/>
            </a:pPr>
            <a:endParaRPr lang="tr-TR" sz="2400" dirty="0" smtClean="0"/>
          </a:p>
          <a:p>
            <a:pPr marL="0" indent="0">
              <a:buNone/>
            </a:pPr>
            <a:r>
              <a:rPr lang="tr-TR" sz="3600" dirty="0" smtClean="0"/>
              <a:t>Söz konusu etken ortadan kaldırıldığında hastalıktan ne oranda </a:t>
            </a:r>
            <a:r>
              <a:rPr lang="tr-TR" sz="3600" dirty="0" err="1" smtClean="0"/>
              <a:t>korunulabileceğini</a:t>
            </a:r>
            <a:r>
              <a:rPr lang="tr-TR" sz="3600" dirty="0" smtClean="0"/>
              <a:t> anlatır.</a:t>
            </a:r>
          </a:p>
          <a:p>
            <a:pPr marL="0" indent="0">
              <a:buNone/>
            </a:pPr>
            <a:endParaRPr lang="tr-TR" sz="2400" dirty="0"/>
          </a:p>
          <a:p>
            <a:pPr marL="0" indent="0">
              <a:buNone/>
            </a:pPr>
            <a:endParaRPr lang="tr-TR" sz="2400" dirty="0"/>
          </a:p>
        </p:txBody>
      </p:sp>
    </p:spTree>
    <p:extLst>
      <p:ext uri="{BB962C8B-B14F-4D97-AF65-F5344CB8AC3E}">
        <p14:creationId xmlns:p14="http://schemas.microsoft.com/office/powerpoint/2010/main" val="450358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Metin Yer Tutucusu 2"/>
          <p:cNvSpPr>
            <a:spLocks noGrp="1"/>
          </p:cNvSpPr>
          <p:nvPr>
            <p:ph type="body" idx="1"/>
          </p:nvPr>
        </p:nvSpPr>
        <p:spPr/>
        <p:txBody>
          <a:bodyPr/>
          <a:lstStyle/>
          <a:p>
            <a:r>
              <a:rPr lang="tr-TR" dirty="0" smtClean="0"/>
              <a:t>Avantajları</a:t>
            </a:r>
            <a:endParaRPr lang="tr-TR" dirty="0"/>
          </a:p>
        </p:txBody>
      </p:sp>
      <p:sp>
        <p:nvSpPr>
          <p:cNvPr id="4" name="İçerik Yer Tutucusu 3"/>
          <p:cNvSpPr>
            <a:spLocks noGrp="1"/>
          </p:cNvSpPr>
          <p:nvPr>
            <p:ph sz="half" idx="2"/>
          </p:nvPr>
        </p:nvSpPr>
        <p:spPr/>
        <p:txBody>
          <a:bodyPr>
            <a:normAutofit/>
          </a:bodyPr>
          <a:lstStyle/>
          <a:p>
            <a:pPr lvl="0" eaLnBrk="0" fontAlgn="base" hangingPunct="0">
              <a:spcAft>
                <a:spcPct val="0"/>
              </a:spcAft>
              <a:buFontTx/>
              <a:buChar char="•"/>
            </a:pPr>
            <a:r>
              <a:rPr lang="tr-TR" altLang="tr-TR" sz="2000" kern="0" dirty="0">
                <a:solidFill>
                  <a:srgbClr val="000000"/>
                </a:solidFill>
                <a:latin typeface="Times New Roman"/>
              </a:rPr>
              <a:t>Etken hastalık ilişkisi gerçektir</a:t>
            </a:r>
          </a:p>
          <a:p>
            <a:pPr lvl="0" eaLnBrk="0" fontAlgn="base" hangingPunct="0">
              <a:spcAft>
                <a:spcPct val="0"/>
              </a:spcAft>
              <a:buFontTx/>
              <a:buChar char="•"/>
            </a:pPr>
            <a:r>
              <a:rPr lang="tr-TR" altLang="tr-TR" sz="2000" kern="0" dirty="0">
                <a:solidFill>
                  <a:srgbClr val="000000"/>
                </a:solidFill>
                <a:latin typeface="Times New Roman"/>
              </a:rPr>
              <a:t>Tek etkenin sebep olacağı bir çok hastalık aynı anda incelenebilir</a:t>
            </a:r>
          </a:p>
          <a:p>
            <a:pPr lvl="0" eaLnBrk="0" fontAlgn="base" hangingPunct="0">
              <a:spcAft>
                <a:spcPct val="0"/>
              </a:spcAft>
              <a:buFontTx/>
              <a:buChar char="•"/>
            </a:pPr>
            <a:r>
              <a:rPr lang="tr-TR" altLang="tr-TR" sz="2000" kern="0" dirty="0" smtClean="0">
                <a:solidFill>
                  <a:srgbClr val="000000"/>
                </a:solidFill>
                <a:latin typeface="Times New Roman"/>
              </a:rPr>
              <a:t>“Etken</a:t>
            </a:r>
            <a:r>
              <a:rPr lang="tr-TR" altLang="tr-TR" sz="2000" kern="0" dirty="0">
                <a:solidFill>
                  <a:srgbClr val="000000"/>
                </a:solidFill>
                <a:latin typeface="Times New Roman"/>
              </a:rPr>
              <a:t>” faktörü zamanlama yönünden “</a:t>
            </a:r>
            <a:r>
              <a:rPr lang="tr-TR" altLang="tr-TR" sz="2000" kern="0" dirty="0" err="1">
                <a:solidFill>
                  <a:srgbClr val="000000"/>
                </a:solidFill>
                <a:latin typeface="Times New Roman"/>
              </a:rPr>
              <a:t>sonuç”tan</a:t>
            </a:r>
            <a:r>
              <a:rPr lang="tr-TR" altLang="tr-TR" sz="2000" kern="0" dirty="0">
                <a:solidFill>
                  <a:srgbClr val="000000"/>
                </a:solidFill>
                <a:latin typeface="Times New Roman"/>
              </a:rPr>
              <a:t> öncedir</a:t>
            </a:r>
          </a:p>
          <a:p>
            <a:pPr lvl="1" eaLnBrk="0" fontAlgn="base" hangingPunct="0">
              <a:spcAft>
                <a:spcPct val="0"/>
              </a:spcAft>
              <a:buFontTx/>
              <a:buChar char="–"/>
            </a:pPr>
            <a:r>
              <a:rPr lang="tr-TR" altLang="tr-TR" sz="1600" kern="0" dirty="0">
                <a:solidFill>
                  <a:srgbClr val="000000"/>
                </a:solidFill>
                <a:latin typeface="Times New Roman"/>
              </a:rPr>
              <a:t>İlişki zamana uyumludur</a:t>
            </a:r>
          </a:p>
          <a:p>
            <a:pPr lvl="0" eaLnBrk="0" fontAlgn="base" hangingPunct="0">
              <a:spcAft>
                <a:spcPct val="0"/>
              </a:spcAft>
              <a:buFontTx/>
              <a:buChar char="•"/>
            </a:pPr>
            <a:r>
              <a:rPr lang="tr-TR" altLang="tr-TR" sz="2000" kern="0" dirty="0" err="1">
                <a:solidFill>
                  <a:srgbClr val="000000"/>
                </a:solidFill>
                <a:latin typeface="Times New Roman"/>
              </a:rPr>
              <a:t>İnsidans</a:t>
            </a:r>
            <a:r>
              <a:rPr lang="tr-TR" altLang="tr-TR" sz="2000" kern="0" dirty="0">
                <a:solidFill>
                  <a:srgbClr val="000000"/>
                </a:solidFill>
                <a:latin typeface="Times New Roman"/>
              </a:rPr>
              <a:t> ve dolayısıyla riskler hesap edilebilir</a:t>
            </a:r>
          </a:p>
          <a:p>
            <a:pPr lvl="1" eaLnBrk="0" fontAlgn="base" hangingPunct="0">
              <a:spcAft>
                <a:spcPct val="0"/>
              </a:spcAft>
              <a:buFontTx/>
              <a:buChar char="–"/>
            </a:pPr>
            <a:r>
              <a:rPr lang="tr-TR" altLang="tr-TR" sz="1600" kern="0" dirty="0">
                <a:solidFill>
                  <a:srgbClr val="000000"/>
                </a:solidFill>
                <a:latin typeface="Times New Roman"/>
              </a:rPr>
              <a:t>RR, </a:t>
            </a:r>
            <a:r>
              <a:rPr lang="tr-TR" altLang="tr-TR" sz="1600" kern="0" dirty="0" err="1">
                <a:solidFill>
                  <a:srgbClr val="000000"/>
                </a:solidFill>
                <a:latin typeface="Times New Roman"/>
              </a:rPr>
              <a:t>Atf.Risk</a:t>
            </a:r>
            <a:r>
              <a:rPr lang="tr-TR" altLang="tr-TR" sz="1600" kern="0" dirty="0">
                <a:solidFill>
                  <a:srgbClr val="000000"/>
                </a:solidFill>
                <a:latin typeface="Times New Roman"/>
              </a:rPr>
              <a:t>, </a:t>
            </a:r>
            <a:r>
              <a:rPr lang="tr-TR" altLang="tr-TR" sz="1600" kern="0" dirty="0" err="1">
                <a:solidFill>
                  <a:srgbClr val="000000"/>
                </a:solidFill>
                <a:latin typeface="Times New Roman"/>
              </a:rPr>
              <a:t>Korunabilirlik</a:t>
            </a:r>
            <a:endParaRPr lang="tr-TR" altLang="tr-TR" sz="1600" kern="0" dirty="0">
              <a:solidFill>
                <a:srgbClr val="000000"/>
              </a:solidFill>
              <a:latin typeface="Times New Roman"/>
            </a:endParaRPr>
          </a:p>
          <a:p>
            <a:pPr lvl="0" eaLnBrk="0" fontAlgn="base" hangingPunct="0">
              <a:spcAft>
                <a:spcPct val="0"/>
              </a:spcAft>
              <a:buFontTx/>
              <a:buChar char="•"/>
            </a:pPr>
            <a:r>
              <a:rPr lang="tr-TR" altLang="tr-TR" sz="2000" kern="0" dirty="0">
                <a:solidFill>
                  <a:srgbClr val="000000"/>
                </a:solidFill>
                <a:latin typeface="Times New Roman"/>
              </a:rPr>
              <a:t>BIAS en az düzeydedir</a:t>
            </a:r>
          </a:p>
          <a:p>
            <a:pPr lvl="1" eaLnBrk="0" fontAlgn="base" hangingPunct="0">
              <a:spcAft>
                <a:spcPct val="0"/>
              </a:spcAft>
              <a:buFontTx/>
              <a:buChar char="–"/>
            </a:pPr>
            <a:r>
              <a:rPr lang="tr-TR" altLang="tr-TR" sz="1600" kern="0" dirty="0" err="1">
                <a:solidFill>
                  <a:srgbClr val="000000"/>
                </a:solidFill>
                <a:latin typeface="Times New Roman"/>
              </a:rPr>
              <a:t>Selektif</a:t>
            </a:r>
            <a:r>
              <a:rPr lang="tr-TR" altLang="tr-TR" sz="1600" kern="0" dirty="0">
                <a:solidFill>
                  <a:srgbClr val="000000"/>
                </a:solidFill>
                <a:latin typeface="Times New Roman"/>
              </a:rPr>
              <a:t> ölüm, hafıza, göç gibi olaylar kontrol </a:t>
            </a:r>
            <a:r>
              <a:rPr lang="tr-TR" altLang="tr-TR" sz="1600" kern="0" dirty="0" smtClean="0">
                <a:solidFill>
                  <a:srgbClr val="000000"/>
                </a:solidFill>
                <a:latin typeface="Times New Roman"/>
              </a:rPr>
              <a:t>altındadır</a:t>
            </a:r>
            <a:endParaRPr lang="tr-TR" altLang="tr-TR" sz="1600" kern="0" dirty="0">
              <a:solidFill>
                <a:srgbClr val="000000"/>
              </a:solidFill>
              <a:latin typeface="Times New Roman"/>
            </a:endParaRPr>
          </a:p>
        </p:txBody>
      </p:sp>
      <p:sp>
        <p:nvSpPr>
          <p:cNvPr id="5" name="Metin Yer Tutucusu 4"/>
          <p:cNvSpPr>
            <a:spLocks noGrp="1"/>
          </p:cNvSpPr>
          <p:nvPr>
            <p:ph type="body" sz="quarter" idx="3"/>
          </p:nvPr>
        </p:nvSpPr>
        <p:spPr/>
        <p:txBody>
          <a:bodyPr/>
          <a:lstStyle/>
          <a:p>
            <a:r>
              <a:rPr lang="tr-TR" dirty="0" smtClean="0"/>
              <a:t>Sınırlılıkları</a:t>
            </a:r>
            <a:endParaRPr lang="tr-TR" dirty="0"/>
          </a:p>
        </p:txBody>
      </p:sp>
      <p:sp>
        <p:nvSpPr>
          <p:cNvPr id="6" name="İçerik Yer Tutucusu 5"/>
          <p:cNvSpPr>
            <a:spLocks noGrp="1"/>
          </p:cNvSpPr>
          <p:nvPr>
            <p:ph sz="quarter" idx="4"/>
          </p:nvPr>
        </p:nvSpPr>
        <p:spPr/>
        <p:txBody>
          <a:bodyPr>
            <a:normAutofit fontScale="92500" lnSpcReduction="10000"/>
          </a:bodyPr>
          <a:lstStyle/>
          <a:p>
            <a:pPr lvl="0" eaLnBrk="0" fontAlgn="base" hangingPunct="0">
              <a:spcAft>
                <a:spcPct val="0"/>
              </a:spcAft>
              <a:buFontTx/>
              <a:buChar char="•"/>
            </a:pPr>
            <a:r>
              <a:rPr lang="tr-TR" altLang="tr-TR" sz="2000" kern="0" dirty="0" err="1">
                <a:solidFill>
                  <a:srgbClr val="000000"/>
                </a:solidFill>
                <a:latin typeface="Times New Roman"/>
              </a:rPr>
              <a:t>Latent</a:t>
            </a:r>
            <a:r>
              <a:rPr lang="tr-TR" altLang="tr-TR" sz="2000" kern="0" dirty="0">
                <a:solidFill>
                  <a:srgbClr val="000000"/>
                </a:solidFill>
                <a:latin typeface="Times New Roman"/>
              </a:rPr>
              <a:t> periyodu uzun ve seyrek görülen hastalıkların incelenmesi çok zordur</a:t>
            </a:r>
          </a:p>
          <a:p>
            <a:pPr lvl="1" eaLnBrk="0" fontAlgn="base" hangingPunct="0">
              <a:spcAft>
                <a:spcPct val="0"/>
              </a:spcAft>
              <a:buFontTx/>
              <a:buChar char="–"/>
            </a:pPr>
            <a:r>
              <a:rPr lang="tr-TR" altLang="tr-TR" sz="1600" kern="0" dirty="0">
                <a:solidFill>
                  <a:srgbClr val="000000"/>
                </a:solidFill>
                <a:latin typeface="Times New Roman"/>
              </a:rPr>
              <a:t>Maliyet ve Süre sorunu olabilir</a:t>
            </a:r>
          </a:p>
          <a:p>
            <a:pPr lvl="0" eaLnBrk="0" fontAlgn="base" hangingPunct="0">
              <a:spcAft>
                <a:spcPct val="0"/>
              </a:spcAft>
              <a:buFontTx/>
              <a:buChar char="•"/>
            </a:pPr>
            <a:r>
              <a:rPr lang="tr-TR" altLang="tr-TR" sz="2000" kern="0" dirty="0">
                <a:solidFill>
                  <a:srgbClr val="000000"/>
                </a:solidFill>
                <a:latin typeface="Times New Roman"/>
              </a:rPr>
              <a:t>İzlenen gruplarda eksilmeler yaşanabilir (terk sorunu)</a:t>
            </a:r>
          </a:p>
          <a:p>
            <a:pPr lvl="1" eaLnBrk="0" fontAlgn="base" hangingPunct="0">
              <a:spcAft>
                <a:spcPct val="0"/>
              </a:spcAft>
              <a:buFontTx/>
              <a:buChar char="–"/>
            </a:pPr>
            <a:r>
              <a:rPr lang="tr-TR" altLang="tr-TR" sz="1600" kern="0" dirty="0" err="1">
                <a:solidFill>
                  <a:srgbClr val="000000"/>
                </a:solidFill>
                <a:latin typeface="Times New Roman"/>
              </a:rPr>
              <a:t>Survival</a:t>
            </a:r>
            <a:r>
              <a:rPr lang="tr-TR" altLang="tr-TR" sz="1600" kern="0" dirty="0">
                <a:solidFill>
                  <a:srgbClr val="000000"/>
                </a:solidFill>
                <a:latin typeface="Times New Roman"/>
              </a:rPr>
              <a:t> analiz gerekir</a:t>
            </a:r>
          </a:p>
          <a:p>
            <a:pPr lvl="0" eaLnBrk="0" fontAlgn="base" hangingPunct="0">
              <a:spcAft>
                <a:spcPct val="0"/>
              </a:spcAft>
              <a:buFontTx/>
              <a:buChar char="•"/>
            </a:pPr>
            <a:r>
              <a:rPr lang="tr-TR" altLang="tr-TR" sz="2000" kern="0" dirty="0">
                <a:solidFill>
                  <a:srgbClr val="000000"/>
                </a:solidFill>
                <a:latin typeface="Times New Roman"/>
              </a:rPr>
              <a:t>Araştırmacılarda eksilmeler olabilir</a:t>
            </a:r>
          </a:p>
          <a:p>
            <a:pPr lvl="0" eaLnBrk="0" fontAlgn="base" hangingPunct="0">
              <a:spcAft>
                <a:spcPct val="0"/>
              </a:spcAft>
              <a:buFontTx/>
              <a:buChar char="•"/>
            </a:pPr>
            <a:r>
              <a:rPr lang="tr-TR" altLang="tr-TR" sz="2000" kern="0" dirty="0">
                <a:solidFill>
                  <a:srgbClr val="000000"/>
                </a:solidFill>
                <a:latin typeface="Times New Roman"/>
              </a:rPr>
              <a:t>Süre uzadıkça başka faktörler şaşırtıcı olarak eklenebilir</a:t>
            </a:r>
          </a:p>
          <a:p>
            <a:pPr lvl="1" eaLnBrk="0" fontAlgn="base" hangingPunct="0">
              <a:spcAft>
                <a:spcPct val="0"/>
              </a:spcAft>
              <a:buFontTx/>
              <a:buChar char="–"/>
            </a:pPr>
            <a:r>
              <a:rPr lang="tr-TR" altLang="tr-TR" sz="1600" kern="0" dirty="0">
                <a:solidFill>
                  <a:srgbClr val="000000"/>
                </a:solidFill>
                <a:latin typeface="Times New Roman"/>
              </a:rPr>
              <a:t>Çevresel değişimler</a:t>
            </a:r>
          </a:p>
          <a:p>
            <a:pPr lvl="0" eaLnBrk="0" fontAlgn="base" hangingPunct="0">
              <a:spcAft>
                <a:spcPct val="0"/>
              </a:spcAft>
              <a:buFontTx/>
              <a:buChar char="•"/>
            </a:pPr>
            <a:r>
              <a:rPr lang="tr-TR" altLang="tr-TR" sz="2000" kern="0" dirty="0">
                <a:solidFill>
                  <a:srgbClr val="000000"/>
                </a:solidFill>
                <a:latin typeface="Times New Roman"/>
              </a:rPr>
              <a:t>Gruplar arasında birbirine geçişler olabilir</a:t>
            </a:r>
          </a:p>
          <a:p>
            <a:pPr marL="0" indent="0">
              <a:buNone/>
            </a:pPr>
            <a:endParaRPr lang="tr-TR" dirty="0"/>
          </a:p>
        </p:txBody>
      </p:sp>
    </p:spTree>
    <p:extLst>
      <p:ext uri="{BB962C8B-B14F-4D97-AF65-F5344CB8AC3E}">
        <p14:creationId xmlns:p14="http://schemas.microsoft.com/office/powerpoint/2010/main" val="3078291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Başlık"/>
          <p:cNvSpPr>
            <a:spLocks noGrp="1"/>
          </p:cNvSpPr>
          <p:nvPr>
            <p:ph type="title"/>
          </p:nvPr>
        </p:nvSpPr>
        <p:spPr/>
        <p:txBody>
          <a:bodyPr/>
          <a:lstStyle/>
          <a:p>
            <a:r>
              <a:rPr lang="tr-TR" altLang="tr-TR" b="1" dirty="0" smtClean="0">
                <a:solidFill>
                  <a:srgbClr val="C00000"/>
                </a:solidFill>
              </a:rPr>
              <a:t>Amaç ve Öğrenim Hedefleri</a:t>
            </a:r>
          </a:p>
        </p:txBody>
      </p:sp>
      <p:sp>
        <p:nvSpPr>
          <p:cNvPr id="3075" name="4 Metin Yer Tutucusu"/>
          <p:cNvSpPr>
            <a:spLocks noGrp="1"/>
          </p:cNvSpPr>
          <p:nvPr>
            <p:ph type="body" idx="1"/>
          </p:nvPr>
        </p:nvSpPr>
        <p:spPr/>
        <p:txBody>
          <a:bodyPr/>
          <a:lstStyle/>
          <a:p>
            <a:r>
              <a:rPr lang="tr-TR" altLang="tr-TR" dirty="0" smtClean="0">
                <a:solidFill>
                  <a:srgbClr val="C00000"/>
                </a:solidFill>
              </a:rPr>
              <a:t>Amaç:</a:t>
            </a:r>
          </a:p>
        </p:txBody>
      </p:sp>
      <p:sp>
        <p:nvSpPr>
          <p:cNvPr id="3076" name="5 İçerik Yer Tutucusu"/>
          <p:cNvSpPr>
            <a:spLocks noGrp="1"/>
          </p:cNvSpPr>
          <p:nvPr>
            <p:ph sz="half" idx="2"/>
          </p:nvPr>
        </p:nvSpPr>
        <p:spPr/>
        <p:txBody>
          <a:bodyPr/>
          <a:lstStyle/>
          <a:p>
            <a:r>
              <a:rPr lang="tr-TR" altLang="tr-TR" dirty="0" smtClean="0"/>
              <a:t>İzleme </a:t>
            </a:r>
            <a:r>
              <a:rPr lang="tr-TR" altLang="tr-TR" dirty="0" smtClean="0"/>
              <a:t>çalışmalarının nasıl yapıldığının ve sonuçlarının nasıl yorumlanacağının öğrenilmesi</a:t>
            </a:r>
          </a:p>
        </p:txBody>
      </p:sp>
      <p:sp>
        <p:nvSpPr>
          <p:cNvPr id="3077" name="6 Metin Yer Tutucusu"/>
          <p:cNvSpPr>
            <a:spLocks noGrp="1"/>
          </p:cNvSpPr>
          <p:nvPr>
            <p:ph type="body" sz="quarter" idx="3"/>
          </p:nvPr>
        </p:nvSpPr>
        <p:spPr/>
        <p:txBody>
          <a:bodyPr/>
          <a:lstStyle/>
          <a:p>
            <a:r>
              <a:rPr lang="tr-TR" altLang="tr-TR" dirty="0" smtClean="0">
                <a:solidFill>
                  <a:srgbClr val="C00000"/>
                </a:solidFill>
              </a:rPr>
              <a:t>Öğrenim Hedefleri:</a:t>
            </a:r>
          </a:p>
        </p:txBody>
      </p:sp>
      <p:sp>
        <p:nvSpPr>
          <p:cNvPr id="3078" name="7 İçerik Yer Tutucusu"/>
          <p:cNvSpPr>
            <a:spLocks noGrp="1"/>
          </p:cNvSpPr>
          <p:nvPr>
            <p:ph sz="quarter" idx="4"/>
          </p:nvPr>
        </p:nvSpPr>
        <p:spPr/>
        <p:txBody>
          <a:bodyPr>
            <a:normAutofit lnSpcReduction="10000"/>
          </a:bodyPr>
          <a:lstStyle/>
          <a:p>
            <a:r>
              <a:rPr lang="tr-TR" altLang="tr-TR" dirty="0" smtClean="0"/>
              <a:t>İzleme </a:t>
            </a:r>
            <a:r>
              <a:rPr lang="tr-TR" altLang="tr-TR" dirty="0" smtClean="0"/>
              <a:t>araştırması </a:t>
            </a:r>
            <a:r>
              <a:rPr lang="tr-TR" altLang="tr-TR" dirty="0" smtClean="0"/>
              <a:t>kurgusu</a:t>
            </a:r>
          </a:p>
          <a:p>
            <a:r>
              <a:rPr lang="tr-TR" altLang="tr-TR" dirty="0" err="1" smtClean="0"/>
              <a:t>Prospektivite</a:t>
            </a:r>
            <a:r>
              <a:rPr lang="tr-TR" altLang="tr-TR" dirty="0" smtClean="0"/>
              <a:t> kavramı</a:t>
            </a:r>
            <a:endParaRPr lang="tr-TR" altLang="tr-TR" dirty="0" smtClean="0"/>
          </a:p>
          <a:p>
            <a:r>
              <a:rPr lang="tr-TR" altLang="tr-TR" dirty="0" err="1" smtClean="0"/>
              <a:t>Kohort</a:t>
            </a:r>
            <a:r>
              <a:rPr lang="tr-TR" altLang="tr-TR" dirty="0" smtClean="0"/>
              <a:t> </a:t>
            </a:r>
            <a:r>
              <a:rPr lang="tr-TR" altLang="tr-TR" dirty="0" smtClean="0"/>
              <a:t>çalışmalarında hesaplanacak </a:t>
            </a:r>
            <a:r>
              <a:rPr lang="tr-TR" altLang="tr-TR" dirty="0" smtClean="0"/>
              <a:t>ölçütler</a:t>
            </a:r>
          </a:p>
          <a:p>
            <a:r>
              <a:rPr lang="tr-TR" altLang="tr-TR" dirty="0" err="1" smtClean="0"/>
              <a:t>İnsidans</a:t>
            </a:r>
            <a:r>
              <a:rPr lang="tr-TR" altLang="tr-TR" dirty="0" smtClean="0"/>
              <a:t> tanımı ve önemi</a:t>
            </a:r>
          </a:p>
          <a:p>
            <a:r>
              <a:rPr lang="tr-TR" altLang="tr-TR" dirty="0" smtClean="0"/>
              <a:t>Risk kavramı</a:t>
            </a:r>
            <a:endParaRPr lang="tr-TR" altLang="tr-TR" dirty="0" smtClean="0"/>
          </a:p>
          <a:p>
            <a:r>
              <a:rPr lang="tr-TR" altLang="tr-TR" dirty="0" smtClean="0"/>
              <a:t>Sonuçların </a:t>
            </a:r>
            <a:r>
              <a:rPr lang="tr-TR" altLang="tr-TR" dirty="0" smtClean="0"/>
              <a:t>yorumlanması</a:t>
            </a:r>
          </a:p>
          <a:p>
            <a:r>
              <a:rPr lang="tr-TR" altLang="tr-TR" dirty="0" smtClean="0"/>
              <a:t>Grupların </a:t>
            </a:r>
            <a:r>
              <a:rPr lang="tr-TR" altLang="tr-TR" dirty="0" smtClean="0"/>
              <a:t>seçimi</a:t>
            </a:r>
          </a:p>
          <a:p>
            <a:r>
              <a:rPr lang="tr-TR" altLang="tr-TR" dirty="0" err="1" smtClean="0"/>
              <a:t>Kohort</a:t>
            </a:r>
            <a:r>
              <a:rPr lang="tr-TR" altLang="tr-TR" dirty="0" smtClean="0"/>
              <a:t> </a:t>
            </a:r>
            <a:r>
              <a:rPr lang="tr-TR" altLang="tr-TR" dirty="0" smtClean="0"/>
              <a:t>çalışmalarının avantaj ve dezavantajları</a:t>
            </a:r>
          </a:p>
        </p:txBody>
      </p:sp>
      <p:sp>
        <p:nvSpPr>
          <p:cNvPr id="9" name="8 Veri Yer Tutucusu"/>
          <p:cNvSpPr>
            <a:spLocks noGrp="1"/>
          </p:cNvSpPr>
          <p:nvPr>
            <p:ph type="dt" sz="quarter" idx="10"/>
          </p:nvPr>
        </p:nvSpPr>
        <p:spPr/>
        <p:txBody>
          <a:bodyPr/>
          <a:lstStyle/>
          <a:p>
            <a:pPr>
              <a:defRPr/>
            </a:pPr>
            <a:fld id="{C1B42BC3-6D50-417B-A7B3-BEE74A7B4095}" type="datetime1">
              <a:rPr lang="tr-TR"/>
              <a:pPr>
                <a:defRPr/>
              </a:pPr>
              <a:t>13.08.2015</a:t>
            </a:fld>
            <a:endParaRPr lang="tr-TR"/>
          </a:p>
        </p:txBody>
      </p:sp>
      <p:sp>
        <p:nvSpPr>
          <p:cNvPr id="10" name="9 Slayt Numarası Yer Tutucusu"/>
          <p:cNvSpPr>
            <a:spLocks noGrp="1"/>
          </p:cNvSpPr>
          <p:nvPr>
            <p:ph type="sldNum" sz="quarter" idx="12"/>
          </p:nvPr>
        </p:nvSpPr>
        <p:spPr/>
        <p:txBody>
          <a:bodyPr/>
          <a:lstStyle/>
          <a:p>
            <a:pPr>
              <a:defRPr/>
            </a:pPr>
            <a:fld id="{F7965914-9EA8-4324-A3F2-96CCB7E84A8A}" type="slidenum">
              <a:rPr lang="tr-TR"/>
              <a:pPr>
                <a:defRPr/>
              </a:pPr>
              <a:t>2</a:t>
            </a:fld>
            <a:endParaRPr lang="tr-TR"/>
          </a:p>
        </p:txBody>
      </p:sp>
      <p:sp>
        <p:nvSpPr>
          <p:cNvPr id="11" name="10 Altbilgi Yer Tutucusu"/>
          <p:cNvSpPr>
            <a:spLocks noGrp="1"/>
          </p:cNvSpPr>
          <p:nvPr>
            <p:ph type="ftr" sz="quarter" idx="11"/>
          </p:nvPr>
        </p:nvSpPr>
        <p:spPr/>
        <p:txBody>
          <a:bodyPr/>
          <a:lstStyle/>
          <a:p>
            <a:pPr>
              <a:defRPr/>
            </a:pPr>
            <a:r>
              <a:rPr lang="tr-TR"/>
              <a:t>Kohort Araştırmaları</a:t>
            </a:r>
          </a:p>
        </p:txBody>
      </p:sp>
    </p:spTree>
    <p:extLst>
      <p:ext uri="{BB962C8B-B14F-4D97-AF65-F5344CB8AC3E}">
        <p14:creationId xmlns:p14="http://schemas.microsoft.com/office/powerpoint/2010/main" val="1819793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normAutofit fontScale="92500" lnSpcReduction="10000"/>
          </a:bodyPr>
          <a:lstStyle/>
          <a:p>
            <a:r>
              <a:rPr lang="tr-TR" dirty="0" err="1" smtClean="0"/>
              <a:t>Kohort</a:t>
            </a:r>
            <a:r>
              <a:rPr lang="tr-TR" dirty="0" smtClean="0"/>
              <a:t> araştırmaları bu zamandan ileriye doğru yapılır. Ancak kayıtların çok iyi tutulduğu ülke ya da konularda kayıtlardan eski yıllara gidilir, sağlam kişiler ayrılır ve bu kişilerin bazı etkenlere maruz kalıp kalmadıklarına göre zaman içinde hastalığın oluşup oluşmadığı incelenir. </a:t>
            </a:r>
          </a:p>
          <a:p>
            <a:r>
              <a:rPr lang="tr-TR" dirty="0" smtClean="0"/>
              <a:t>Buna Retrospektif </a:t>
            </a:r>
            <a:r>
              <a:rPr lang="tr-TR" dirty="0" err="1" smtClean="0"/>
              <a:t>Kohort</a:t>
            </a:r>
            <a:r>
              <a:rPr lang="tr-TR" dirty="0" smtClean="0"/>
              <a:t> Kurgusu denir.</a:t>
            </a:r>
          </a:p>
          <a:p>
            <a:r>
              <a:rPr lang="tr-TR" dirty="0" smtClean="0"/>
              <a:t>Kayıtların </a:t>
            </a:r>
            <a:r>
              <a:rPr lang="tr-TR" dirty="0" err="1" smtClean="0"/>
              <a:t>kusuruzluğu</a:t>
            </a:r>
            <a:r>
              <a:rPr lang="tr-TR" dirty="0" smtClean="0"/>
              <a:t> şarttır. Yapılabilirse kısa sürede, düşük maliyetle çok değerli sonuçlar elde edilir.</a:t>
            </a:r>
          </a:p>
          <a:p>
            <a:pPr marL="0" indent="0">
              <a:buNone/>
            </a:pPr>
            <a:endParaRPr lang="tr-TR" dirty="0"/>
          </a:p>
        </p:txBody>
      </p:sp>
    </p:spTree>
    <p:extLst>
      <p:ext uri="{BB962C8B-B14F-4D97-AF65-F5344CB8AC3E}">
        <p14:creationId xmlns:p14="http://schemas.microsoft.com/office/powerpoint/2010/main" val="4140790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7030A0"/>
                </a:solidFill>
              </a:rPr>
              <a:t>Retrospektif </a:t>
            </a:r>
            <a:r>
              <a:rPr lang="tr-TR" b="1" dirty="0" err="1" smtClean="0">
                <a:solidFill>
                  <a:srgbClr val="7030A0"/>
                </a:solidFill>
              </a:rPr>
              <a:t>kohort</a:t>
            </a:r>
            <a:r>
              <a:rPr lang="tr-TR" b="1" dirty="0" smtClean="0">
                <a:solidFill>
                  <a:srgbClr val="7030A0"/>
                </a:solidFill>
              </a:rPr>
              <a:t> kurgusu </a:t>
            </a:r>
            <a:endParaRPr lang="tr-TR" b="1" dirty="0">
              <a:solidFill>
                <a:srgbClr val="7030A0"/>
              </a:solidFill>
            </a:endParaRPr>
          </a:p>
        </p:txBody>
      </p:sp>
      <p:sp>
        <p:nvSpPr>
          <p:cNvPr id="4" name="Yuvarlatılmış Dikdörtgen 3"/>
          <p:cNvSpPr/>
          <p:nvPr/>
        </p:nvSpPr>
        <p:spPr>
          <a:xfrm>
            <a:off x="0" y="2924944"/>
            <a:ext cx="1115616" cy="1296144"/>
          </a:xfrm>
          <a:prstGeom prst="roundRect">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solidFill>
                  <a:prstClr val="white"/>
                </a:solidFill>
              </a:rPr>
              <a:t>Risk altındaki toplum</a:t>
            </a:r>
            <a:endParaRPr lang="tr-TR" dirty="0">
              <a:solidFill>
                <a:prstClr val="white"/>
              </a:solidFill>
            </a:endParaRPr>
          </a:p>
        </p:txBody>
      </p:sp>
      <p:sp>
        <p:nvSpPr>
          <p:cNvPr id="5" name="Yuvarlatılmış Dikdörtgen 4"/>
          <p:cNvSpPr/>
          <p:nvPr/>
        </p:nvSpPr>
        <p:spPr>
          <a:xfrm>
            <a:off x="1475656" y="2924944"/>
            <a:ext cx="792088" cy="1296144"/>
          </a:xfrm>
          <a:prstGeom prst="roundRect">
            <a:avLst/>
          </a:prstGeom>
          <a:solidFill>
            <a:schemeClr val="accent4">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400" dirty="0" smtClean="0">
                <a:solidFill>
                  <a:prstClr val="white"/>
                </a:solidFill>
              </a:rPr>
              <a:t>Sağlam kişiler</a:t>
            </a:r>
            <a:endParaRPr lang="tr-TR" sz="1400" dirty="0">
              <a:solidFill>
                <a:prstClr val="white"/>
              </a:solidFill>
            </a:endParaRPr>
          </a:p>
        </p:txBody>
      </p:sp>
      <p:sp>
        <p:nvSpPr>
          <p:cNvPr id="6" name="Yuvarlatılmış Dikdörtgen 5"/>
          <p:cNvSpPr/>
          <p:nvPr/>
        </p:nvSpPr>
        <p:spPr>
          <a:xfrm>
            <a:off x="2699792" y="3212976"/>
            <a:ext cx="914400" cy="576064"/>
          </a:xfrm>
          <a:prstGeom prst="roundRect">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54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tr-TR" dirty="0" smtClean="0">
                <a:solidFill>
                  <a:prstClr val="white"/>
                </a:solidFill>
              </a:rPr>
              <a:t>Örnek</a:t>
            </a:r>
            <a:endParaRPr lang="tr-TR" dirty="0">
              <a:solidFill>
                <a:prstClr val="white"/>
              </a:solidFill>
            </a:endParaRPr>
          </a:p>
        </p:txBody>
      </p:sp>
      <p:cxnSp>
        <p:nvCxnSpPr>
          <p:cNvPr id="8" name="Dirsek Bağlayıcısı 7"/>
          <p:cNvCxnSpPr/>
          <p:nvPr/>
        </p:nvCxnSpPr>
        <p:spPr>
          <a:xfrm rot="16200000" flipH="1">
            <a:off x="3434026" y="3774886"/>
            <a:ext cx="914400" cy="366644"/>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Dirsek Bağlayıcısı 10"/>
          <p:cNvCxnSpPr/>
          <p:nvPr/>
        </p:nvCxnSpPr>
        <p:spPr>
          <a:xfrm rot="5400000" flipH="1" flipV="1">
            <a:off x="3495182" y="2921642"/>
            <a:ext cx="792088" cy="366645"/>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23" name="Dikdörtgen 22"/>
          <p:cNvSpPr/>
          <p:nvPr/>
        </p:nvSpPr>
        <p:spPr>
          <a:xfrm>
            <a:off x="4074549" y="2568188"/>
            <a:ext cx="914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549" y="4188219"/>
            <a:ext cx="938213" cy="36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Düz Ok Bağlayıcısı 24"/>
          <p:cNvCxnSpPr/>
          <p:nvPr/>
        </p:nvCxnSpPr>
        <p:spPr>
          <a:xfrm>
            <a:off x="5012762" y="2708920"/>
            <a:ext cx="107140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9" name="Düz Ok Bağlayıcısı 28"/>
          <p:cNvCxnSpPr>
            <a:stCxn id="4099" idx="3"/>
          </p:cNvCxnSpPr>
          <p:nvPr/>
        </p:nvCxnSpPr>
        <p:spPr>
          <a:xfrm>
            <a:off x="5012762" y="4373152"/>
            <a:ext cx="107140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108" name="Düz Bağlayıcı 4107"/>
          <p:cNvCxnSpPr/>
          <p:nvPr/>
        </p:nvCxnSpPr>
        <p:spPr>
          <a:xfrm>
            <a:off x="6228184" y="2348880"/>
            <a:ext cx="0" cy="756084"/>
          </a:xfrm>
          <a:prstGeom prst="line">
            <a:avLst/>
          </a:prstGeom>
        </p:spPr>
        <p:style>
          <a:lnRef idx="1">
            <a:schemeClr val="accent1"/>
          </a:lnRef>
          <a:fillRef idx="0">
            <a:schemeClr val="accent1"/>
          </a:fillRef>
          <a:effectRef idx="0">
            <a:schemeClr val="accent1"/>
          </a:effectRef>
          <a:fontRef idx="minor">
            <a:schemeClr val="tx1"/>
          </a:fontRef>
        </p:style>
      </p:cxnSp>
      <p:pic>
        <p:nvPicPr>
          <p:cNvPr id="41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958208"/>
            <a:ext cx="12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4" name="Dikdörtgen 4113"/>
          <p:cNvSpPr/>
          <p:nvPr/>
        </p:nvSpPr>
        <p:spPr>
          <a:xfrm>
            <a:off x="6234534" y="1976264"/>
            <a:ext cx="1823529" cy="3726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solidFill>
                  <a:prstClr val="white"/>
                </a:solidFill>
              </a:rPr>
              <a:t>a</a:t>
            </a:r>
            <a:r>
              <a:rPr lang="tr-TR" dirty="0" smtClean="0">
                <a:solidFill>
                  <a:prstClr val="white"/>
                </a:solidFill>
              </a:rPr>
              <a:t> hastalık var</a:t>
            </a:r>
            <a:endParaRPr lang="tr-TR" dirty="0">
              <a:solidFill>
                <a:prstClr val="white"/>
              </a:solidFill>
            </a:endParaRPr>
          </a:p>
        </p:txBody>
      </p:sp>
      <p:pic>
        <p:nvPicPr>
          <p:cNvPr id="41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739082"/>
            <a:ext cx="187220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884" y="3559648"/>
            <a:ext cx="185950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40884" y="4339208"/>
            <a:ext cx="1859507" cy="39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8" name="Sağ Ok 4117"/>
          <p:cNvSpPr/>
          <p:nvPr/>
        </p:nvSpPr>
        <p:spPr>
          <a:xfrm>
            <a:off x="1187624" y="3343669"/>
            <a:ext cx="216024" cy="484632"/>
          </a:xfrm>
          <a:prstGeom prs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tr-TR">
              <a:solidFill>
                <a:prstClr val="black"/>
              </a:solidFill>
            </a:endParaRPr>
          </a:p>
        </p:txBody>
      </p:sp>
      <p:pic>
        <p:nvPicPr>
          <p:cNvPr id="412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914" y="3240434"/>
            <a:ext cx="257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1" name="Metin kutusu 4120"/>
          <p:cNvSpPr txBox="1"/>
          <p:nvPr/>
        </p:nvSpPr>
        <p:spPr>
          <a:xfrm>
            <a:off x="3995935" y="2568188"/>
            <a:ext cx="1016825" cy="369332"/>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dirty="0" smtClean="0">
                <a:solidFill>
                  <a:prstClr val="white"/>
                </a:solidFill>
              </a:rPr>
              <a:t>Etken +</a:t>
            </a:r>
            <a:endParaRPr lang="tr-TR" dirty="0">
              <a:solidFill>
                <a:prstClr val="white"/>
              </a:solidFill>
            </a:endParaRPr>
          </a:p>
        </p:txBody>
      </p:sp>
      <p:sp>
        <p:nvSpPr>
          <p:cNvPr id="4122" name="Metin kutusu 4121"/>
          <p:cNvSpPr txBox="1"/>
          <p:nvPr/>
        </p:nvSpPr>
        <p:spPr>
          <a:xfrm>
            <a:off x="4018932" y="4188219"/>
            <a:ext cx="99382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smtClean="0">
                <a:solidFill>
                  <a:prstClr val="black"/>
                </a:solidFill>
              </a:rPr>
              <a:t>Etken -</a:t>
            </a:r>
            <a:endParaRPr lang="tr-TR" dirty="0">
              <a:solidFill>
                <a:prstClr val="black"/>
              </a:solidFill>
            </a:endParaRPr>
          </a:p>
        </p:txBody>
      </p:sp>
      <p:sp>
        <p:nvSpPr>
          <p:cNvPr id="4131" name="Metin kutusu 4130"/>
          <p:cNvSpPr txBox="1"/>
          <p:nvPr/>
        </p:nvSpPr>
        <p:spPr>
          <a:xfrm>
            <a:off x="6240885" y="2752853"/>
            <a:ext cx="185950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solidFill>
                  <a:srgbClr val="F79646">
                    <a:lumMod val="75000"/>
                  </a:srgbClr>
                </a:solidFill>
              </a:rPr>
              <a:t>    b hastalık yok</a:t>
            </a:r>
            <a:endParaRPr lang="tr-TR" dirty="0">
              <a:solidFill>
                <a:srgbClr val="F79646">
                  <a:lumMod val="75000"/>
                </a:srgbClr>
              </a:solidFill>
            </a:endParaRPr>
          </a:p>
        </p:txBody>
      </p:sp>
      <p:sp>
        <p:nvSpPr>
          <p:cNvPr id="4133" name="Metin kutusu 4132"/>
          <p:cNvSpPr txBox="1"/>
          <p:nvPr/>
        </p:nvSpPr>
        <p:spPr>
          <a:xfrm>
            <a:off x="6240885" y="3573419"/>
            <a:ext cx="185950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tr-TR" dirty="0" smtClean="0">
                <a:solidFill>
                  <a:prstClr val="white"/>
                </a:solidFill>
              </a:rPr>
              <a:t>    c hastalık var</a:t>
            </a:r>
            <a:endParaRPr lang="tr-TR" dirty="0">
              <a:solidFill>
                <a:prstClr val="white"/>
              </a:solidFill>
            </a:endParaRPr>
          </a:p>
        </p:txBody>
      </p:sp>
      <p:sp>
        <p:nvSpPr>
          <p:cNvPr id="4134" name="Metin kutusu 4133"/>
          <p:cNvSpPr txBox="1"/>
          <p:nvPr/>
        </p:nvSpPr>
        <p:spPr>
          <a:xfrm>
            <a:off x="6240885" y="4339208"/>
            <a:ext cx="185950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smtClean="0">
                <a:solidFill>
                  <a:prstClr val="black"/>
                </a:solidFill>
              </a:rPr>
              <a:t>    </a:t>
            </a:r>
            <a:r>
              <a:rPr lang="tr-TR" dirty="0" smtClean="0">
                <a:solidFill>
                  <a:srgbClr val="9BBB59">
                    <a:lumMod val="50000"/>
                  </a:srgbClr>
                </a:solidFill>
              </a:rPr>
              <a:t>d hastalık yok</a:t>
            </a:r>
            <a:endParaRPr lang="tr-TR" dirty="0">
              <a:solidFill>
                <a:srgbClr val="9BBB59">
                  <a:lumMod val="50000"/>
                </a:srgbClr>
              </a:solidFill>
            </a:endParaRPr>
          </a:p>
        </p:txBody>
      </p:sp>
      <p:sp>
        <p:nvSpPr>
          <p:cNvPr id="4140" name="Metin kutusu 4139"/>
          <p:cNvSpPr txBox="1"/>
          <p:nvPr/>
        </p:nvSpPr>
        <p:spPr>
          <a:xfrm>
            <a:off x="6234534" y="4935426"/>
            <a:ext cx="2115066" cy="369332"/>
          </a:xfrm>
          <a:prstGeom prst="rect">
            <a:avLst/>
          </a:prstGeom>
          <a:noFill/>
        </p:spPr>
        <p:txBody>
          <a:bodyPr wrap="none" rtlCol="0">
            <a:spAutoFit/>
          </a:bodyPr>
          <a:lstStyle/>
          <a:p>
            <a:r>
              <a:rPr lang="tr-TR" b="1" dirty="0" smtClean="0">
                <a:solidFill>
                  <a:srgbClr val="7030A0"/>
                </a:solidFill>
              </a:rPr>
              <a:t>Araştırma başlangıcı</a:t>
            </a:r>
            <a:endParaRPr lang="tr-TR" b="1" dirty="0">
              <a:solidFill>
                <a:srgbClr val="7030A0"/>
              </a:solidFill>
            </a:endParaRPr>
          </a:p>
        </p:txBody>
      </p:sp>
      <p:sp>
        <p:nvSpPr>
          <p:cNvPr id="4141" name="Metin kutusu 4140"/>
          <p:cNvSpPr txBox="1"/>
          <p:nvPr/>
        </p:nvSpPr>
        <p:spPr>
          <a:xfrm>
            <a:off x="94207" y="4596872"/>
            <a:ext cx="4765825" cy="338554"/>
          </a:xfrm>
          <a:prstGeom prst="rect">
            <a:avLst/>
          </a:prstGeom>
          <a:noFill/>
        </p:spPr>
        <p:txBody>
          <a:bodyPr wrap="square" rtlCol="0">
            <a:spAutoFit/>
          </a:bodyPr>
          <a:lstStyle/>
          <a:p>
            <a:r>
              <a:rPr lang="tr-TR" sz="1600" b="1" dirty="0" smtClean="0">
                <a:solidFill>
                  <a:srgbClr val="7030A0"/>
                </a:solidFill>
              </a:rPr>
              <a:t>Geçmişten günümüze kayıt kullanarak İzleme dönemi</a:t>
            </a:r>
            <a:endParaRPr lang="tr-TR" sz="1600" b="1" dirty="0">
              <a:solidFill>
                <a:srgbClr val="7030A0"/>
              </a:solidFill>
            </a:endParaRPr>
          </a:p>
        </p:txBody>
      </p:sp>
      <p:sp>
        <p:nvSpPr>
          <p:cNvPr id="18" name="U Dönüş Oku 17"/>
          <p:cNvSpPr/>
          <p:nvPr/>
        </p:nvSpPr>
        <p:spPr>
          <a:xfrm rot="16200000">
            <a:off x="2896567" y="2316927"/>
            <a:ext cx="629773" cy="6058867"/>
          </a:xfrm>
          <a:prstGeom prst="uturnArrow">
            <a:avLst>
              <a:gd name="adj1" fmla="val 25000"/>
              <a:gd name="adj2" fmla="val 25000"/>
              <a:gd name="adj3" fmla="val 17212"/>
              <a:gd name="adj4" fmla="val 43750"/>
              <a:gd name="adj5" fmla="val 75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292392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r>
              <a:rPr lang="tr-TR" dirty="0" smtClean="0"/>
              <a:t>Bazen retrospektif </a:t>
            </a:r>
            <a:r>
              <a:rPr lang="tr-TR" dirty="0" err="1" smtClean="0"/>
              <a:t>kohort</a:t>
            </a:r>
            <a:r>
              <a:rPr lang="tr-TR" dirty="0" smtClean="0"/>
              <a:t> kurgusu ile </a:t>
            </a:r>
            <a:r>
              <a:rPr lang="tr-TR" dirty="0" err="1" smtClean="0"/>
              <a:t>prospektif</a:t>
            </a:r>
            <a:r>
              <a:rPr lang="tr-TR" dirty="0" smtClean="0"/>
              <a:t> kurgu birleştirilir ve izlemenin bir kısmı kayıtlardan  bir kısmı da aktif olarak ileriye doğru yapılabilir.</a:t>
            </a:r>
            <a:endParaRPr lang="tr-TR" dirty="0"/>
          </a:p>
        </p:txBody>
      </p:sp>
    </p:spTree>
    <p:extLst>
      <p:ext uri="{BB962C8B-B14F-4D97-AF65-F5344CB8AC3E}">
        <p14:creationId xmlns:p14="http://schemas.microsoft.com/office/powerpoint/2010/main" val="1604970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solidFill>
                  <a:srgbClr val="7030A0"/>
                </a:solidFill>
              </a:rPr>
              <a:t>Retrospektif + </a:t>
            </a:r>
            <a:r>
              <a:rPr lang="tr-TR" sz="3200" b="1" dirty="0" err="1" smtClean="0">
                <a:solidFill>
                  <a:srgbClr val="7030A0"/>
                </a:solidFill>
              </a:rPr>
              <a:t>prospektif</a:t>
            </a:r>
            <a:r>
              <a:rPr lang="tr-TR" sz="3200" b="1" dirty="0" smtClean="0">
                <a:solidFill>
                  <a:srgbClr val="7030A0"/>
                </a:solidFill>
              </a:rPr>
              <a:t> </a:t>
            </a:r>
            <a:r>
              <a:rPr lang="tr-TR" sz="3200" b="1" dirty="0" err="1" smtClean="0">
                <a:solidFill>
                  <a:srgbClr val="7030A0"/>
                </a:solidFill>
              </a:rPr>
              <a:t>kohort</a:t>
            </a:r>
            <a:r>
              <a:rPr lang="tr-TR" sz="3200" b="1" dirty="0" smtClean="0">
                <a:solidFill>
                  <a:srgbClr val="7030A0"/>
                </a:solidFill>
              </a:rPr>
              <a:t> kurgusu </a:t>
            </a:r>
            <a:endParaRPr lang="tr-TR" sz="3200" b="1" dirty="0">
              <a:solidFill>
                <a:srgbClr val="7030A0"/>
              </a:solidFill>
            </a:endParaRPr>
          </a:p>
        </p:txBody>
      </p:sp>
      <p:sp>
        <p:nvSpPr>
          <p:cNvPr id="4" name="Yuvarlatılmış Dikdörtgen 3"/>
          <p:cNvSpPr/>
          <p:nvPr/>
        </p:nvSpPr>
        <p:spPr>
          <a:xfrm>
            <a:off x="0" y="2924944"/>
            <a:ext cx="1115616" cy="1296144"/>
          </a:xfrm>
          <a:prstGeom prst="roundRect">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solidFill>
                  <a:prstClr val="white"/>
                </a:solidFill>
              </a:rPr>
              <a:t>Risk altındaki toplum</a:t>
            </a:r>
            <a:endParaRPr lang="tr-TR" dirty="0">
              <a:solidFill>
                <a:prstClr val="white"/>
              </a:solidFill>
            </a:endParaRPr>
          </a:p>
        </p:txBody>
      </p:sp>
      <p:sp>
        <p:nvSpPr>
          <p:cNvPr id="5" name="Yuvarlatılmış Dikdörtgen 4"/>
          <p:cNvSpPr/>
          <p:nvPr/>
        </p:nvSpPr>
        <p:spPr>
          <a:xfrm>
            <a:off x="1475656" y="2924944"/>
            <a:ext cx="792088" cy="1296144"/>
          </a:xfrm>
          <a:prstGeom prst="roundRect">
            <a:avLst/>
          </a:prstGeom>
          <a:solidFill>
            <a:schemeClr val="accent4">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400" dirty="0" smtClean="0">
                <a:solidFill>
                  <a:prstClr val="white"/>
                </a:solidFill>
              </a:rPr>
              <a:t>Sağlam kişiler</a:t>
            </a:r>
            <a:endParaRPr lang="tr-TR" sz="1400" dirty="0">
              <a:solidFill>
                <a:prstClr val="white"/>
              </a:solidFill>
            </a:endParaRPr>
          </a:p>
        </p:txBody>
      </p:sp>
      <p:sp>
        <p:nvSpPr>
          <p:cNvPr id="6" name="Yuvarlatılmış Dikdörtgen 5"/>
          <p:cNvSpPr/>
          <p:nvPr/>
        </p:nvSpPr>
        <p:spPr>
          <a:xfrm>
            <a:off x="2699792" y="3212976"/>
            <a:ext cx="914400" cy="576064"/>
          </a:xfrm>
          <a:prstGeom prst="roundRect">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54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tr-TR" dirty="0" smtClean="0">
                <a:solidFill>
                  <a:prstClr val="white"/>
                </a:solidFill>
              </a:rPr>
              <a:t>Örnek</a:t>
            </a:r>
            <a:endParaRPr lang="tr-TR" dirty="0">
              <a:solidFill>
                <a:prstClr val="white"/>
              </a:solidFill>
            </a:endParaRPr>
          </a:p>
        </p:txBody>
      </p:sp>
      <p:cxnSp>
        <p:nvCxnSpPr>
          <p:cNvPr id="8" name="Dirsek Bağlayıcısı 7"/>
          <p:cNvCxnSpPr/>
          <p:nvPr/>
        </p:nvCxnSpPr>
        <p:spPr>
          <a:xfrm rot="16200000" flipH="1">
            <a:off x="3434026" y="3774886"/>
            <a:ext cx="914400" cy="366644"/>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Dirsek Bağlayıcısı 10"/>
          <p:cNvCxnSpPr/>
          <p:nvPr/>
        </p:nvCxnSpPr>
        <p:spPr>
          <a:xfrm rot="5400000" flipH="1" flipV="1">
            <a:off x="3495182" y="2921642"/>
            <a:ext cx="792088" cy="366645"/>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23" name="Dikdörtgen 22"/>
          <p:cNvSpPr/>
          <p:nvPr/>
        </p:nvSpPr>
        <p:spPr>
          <a:xfrm>
            <a:off x="4074549" y="2568188"/>
            <a:ext cx="914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549" y="4188219"/>
            <a:ext cx="938213" cy="36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Düz Ok Bağlayıcısı 24"/>
          <p:cNvCxnSpPr/>
          <p:nvPr/>
        </p:nvCxnSpPr>
        <p:spPr>
          <a:xfrm>
            <a:off x="5012762" y="2708920"/>
            <a:ext cx="423334"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9" name="Düz Ok Bağlayıcısı 28"/>
          <p:cNvCxnSpPr>
            <a:stCxn id="4099" idx="3"/>
          </p:cNvCxnSpPr>
          <p:nvPr/>
        </p:nvCxnSpPr>
        <p:spPr>
          <a:xfrm flipV="1">
            <a:off x="5012762" y="4372885"/>
            <a:ext cx="535703" cy="26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114" name="Dikdörtgen 4113"/>
          <p:cNvSpPr/>
          <p:nvPr/>
        </p:nvSpPr>
        <p:spPr>
          <a:xfrm>
            <a:off x="5548464" y="1983596"/>
            <a:ext cx="3055983" cy="3726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solidFill>
                  <a:prstClr val="white"/>
                </a:solidFill>
              </a:rPr>
              <a:t>a</a:t>
            </a:r>
            <a:r>
              <a:rPr lang="tr-TR" dirty="0" smtClean="0">
                <a:solidFill>
                  <a:prstClr val="white"/>
                </a:solidFill>
              </a:rPr>
              <a:t> hastalık var</a:t>
            </a:r>
            <a:endParaRPr lang="tr-TR" dirty="0">
              <a:solidFill>
                <a:prstClr val="white"/>
              </a:solidFill>
            </a:endParaRPr>
          </a:p>
        </p:txBody>
      </p:sp>
      <p:pic>
        <p:nvPicPr>
          <p:cNvPr id="41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075" y="2750467"/>
            <a:ext cx="187220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564" y="3528157"/>
            <a:ext cx="176918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67573" y="4388466"/>
            <a:ext cx="3100245" cy="39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8" name="Sağ Ok 4117"/>
          <p:cNvSpPr/>
          <p:nvPr/>
        </p:nvSpPr>
        <p:spPr>
          <a:xfrm>
            <a:off x="1187624" y="3343669"/>
            <a:ext cx="216024" cy="484632"/>
          </a:xfrm>
          <a:prstGeom prs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tr-TR">
              <a:solidFill>
                <a:prstClr val="black"/>
              </a:solidFill>
            </a:endParaRPr>
          </a:p>
        </p:txBody>
      </p:sp>
      <p:pic>
        <p:nvPicPr>
          <p:cNvPr id="412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914" y="3240434"/>
            <a:ext cx="257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1" name="Metin kutusu 4120"/>
          <p:cNvSpPr txBox="1"/>
          <p:nvPr/>
        </p:nvSpPr>
        <p:spPr>
          <a:xfrm>
            <a:off x="3995935" y="2568188"/>
            <a:ext cx="1016825" cy="369332"/>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dirty="0" smtClean="0">
                <a:solidFill>
                  <a:prstClr val="white"/>
                </a:solidFill>
              </a:rPr>
              <a:t>Etken +</a:t>
            </a:r>
            <a:endParaRPr lang="tr-TR" dirty="0">
              <a:solidFill>
                <a:prstClr val="white"/>
              </a:solidFill>
            </a:endParaRPr>
          </a:p>
        </p:txBody>
      </p:sp>
      <p:sp>
        <p:nvSpPr>
          <p:cNvPr id="4122" name="Metin kutusu 4121"/>
          <p:cNvSpPr txBox="1"/>
          <p:nvPr/>
        </p:nvSpPr>
        <p:spPr>
          <a:xfrm>
            <a:off x="4018932" y="4188219"/>
            <a:ext cx="99382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smtClean="0">
                <a:solidFill>
                  <a:prstClr val="black"/>
                </a:solidFill>
              </a:rPr>
              <a:t>Etken -</a:t>
            </a:r>
            <a:endParaRPr lang="tr-TR" dirty="0">
              <a:solidFill>
                <a:prstClr val="black"/>
              </a:solidFill>
            </a:endParaRPr>
          </a:p>
        </p:txBody>
      </p:sp>
      <p:sp>
        <p:nvSpPr>
          <p:cNvPr id="4131" name="Metin kutusu 4130"/>
          <p:cNvSpPr txBox="1"/>
          <p:nvPr/>
        </p:nvSpPr>
        <p:spPr>
          <a:xfrm>
            <a:off x="5492474" y="2764239"/>
            <a:ext cx="3111973"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dirty="0" smtClean="0">
                <a:solidFill>
                  <a:srgbClr val="F79646">
                    <a:lumMod val="75000"/>
                  </a:srgbClr>
                </a:solidFill>
              </a:rPr>
              <a:t>    b hastalık yok</a:t>
            </a:r>
            <a:endParaRPr lang="tr-TR" dirty="0">
              <a:solidFill>
                <a:srgbClr val="F79646">
                  <a:lumMod val="75000"/>
                </a:srgbClr>
              </a:solidFill>
            </a:endParaRPr>
          </a:p>
        </p:txBody>
      </p:sp>
      <p:sp>
        <p:nvSpPr>
          <p:cNvPr id="4133" name="Metin kutusu 4132"/>
          <p:cNvSpPr txBox="1"/>
          <p:nvPr/>
        </p:nvSpPr>
        <p:spPr>
          <a:xfrm>
            <a:off x="5489074" y="3545438"/>
            <a:ext cx="3178743"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tr-TR" dirty="0" smtClean="0">
                <a:solidFill>
                  <a:prstClr val="white"/>
                </a:solidFill>
              </a:rPr>
              <a:t>    c hastalık var</a:t>
            </a:r>
            <a:endParaRPr lang="tr-TR" dirty="0">
              <a:solidFill>
                <a:prstClr val="white"/>
              </a:solidFill>
            </a:endParaRPr>
          </a:p>
        </p:txBody>
      </p:sp>
      <p:sp>
        <p:nvSpPr>
          <p:cNvPr id="4134" name="Metin kutusu 4133"/>
          <p:cNvSpPr txBox="1"/>
          <p:nvPr/>
        </p:nvSpPr>
        <p:spPr>
          <a:xfrm>
            <a:off x="5563564" y="4396817"/>
            <a:ext cx="310425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tr-TR" dirty="0" smtClean="0">
                <a:solidFill>
                  <a:prstClr val="black"/>
                </a:solidFill>
              </a:rPr>
              <a:t>    </a:t>
            </a:r>
            <a:r>
              <a:rPr lang="tr-TR" dirty="0" smtClean="0">
                <a:solidFill>
                  <a:srgbClr val="9BBB59">
                    <a:lumMod val="50000"/>
                  </a:srgbClr>
                </a:solidFill>
              </a:rPr>
              <a:t>d hastalık yok</a:t>
            </a:r>
            <a:endParaRPr lang="tr-TR" dirty="0">
              <a:solidFill>
                <a:srgbClr val="9BBB59">
                  <a:lumMod val="50000"/>
                </a:srgbClr>
              </a:solidFill>
            </a:endParaRPr>
          </a:p>
        </p:txBody>
      </p:sp>
      <p:sp>
        <p:nvSpPr>
          <p:cNvPr id="4140" name="Metin kutusu 4139"/>
          <p:cNvSpPr txBox="1"/>
          <p:nvPr/>
        </p:nvSpPr>
        <p:spPr>
          <a:xfrm>
            <a:off x="5548465" y="4846807"/>
            <a:ext cx="2115066" cy="369332"/>
          </a:xfrm>
          <a:prstGeom prst="rect">
            <a:avLst/>
          </a:prstGeom>
          <a:noFill/>
        </p:spPr>
        <p:txBody>
          <a:bodyPr wrap="none" rtlCol="0">
            <a:spAutoFit/>
          </a:bodyPr>
          <a:lstStyle/>
          <a:p>
            <a:r>
              <a:rPr lang="tr-TR" b="1" dirty="0" smtClean="0">
                <a:solidFill>
                  <a:srgbClr val="7030A0"/>
                </a:solidFill>
              </a:rPr>
              <a:t>Araştırma başlangıcı</a:t>
            </a:r>
            <a:endParaRPr lang="tr-TR" b="1" dirty="0">
              <a:solidFill>
                <a:srgbClr val="7030A0"/>
              </a:solidFill>
            </a:endParaRPr>
          </a:p>
        </p:txBody>
      </p:sp>
      <p:sp>
        <p:nvSpPr>
          <p:cNvPr id="4141" name="Metin kutusu 4140"/>
          <p:cNvSpPr txBox="1"/>
          <p:nvPr/>
        </p:nvSpPr>
        <p:spPr>
          <a:xfrm>
            <a:off x="94207" y="4596872"/>
            <a:ext cx="4765825" cy="338554"/>
          </a:xfrm>
          <a:prstGeom prst="rect">
            <a:avLst/>
          </a:prstGeom>
          <a:noFill/>
        </p:spPr>
        <p:txBody>
          <a:bodyPr wrap="square" rtlCol="0">
            <a:spAutoFit/>
          </a:bodyPr>
          <a:lstStyle/>
          <a:p>
            <a:r>
              <a:rPr lang="tr-TR" sz="1600" b="1" dirty="0" smtClean="0">
                <a:solidFill>
                  <a:srgbClr val="7030A0"/>
                </a:solidFill>
              </a:rPr>
              <a:t>Geçmişten günümüze kayıt kullanarak İzleme dönemi</a:t>
            </a:r>
            <a:endParaRPr lang="tr-TR" sz="1600" b="1" dirty="0">
              <a:solidFill>
                <a:srgbClr val="7030A0"/>
              </a:solidFill>
            </a:endParaRPr>
          </a:p>
        </p:txBody>
      </p:sp>
      <p:sp>
        <p:nvSpPr>
          <p:cNvPr id="18" name="U Dönüş Oku 17"/>
          <p:cNvSpPr/>
          <p:nvPr/>
        </p:nvSpPr>
        <p:spPr>
          <a:xfrm rot="16200000">
            <a:off x="2629202" y="2581783"/>
            <a:ext cx="629773" cy="5529153"/>
          </a:xfrm>
          <a:prstGeom prst="uturnArrow">
            <a:avLst>
              <a:gd name="adj1" fmla="val 25000"/>
              <a:gd name="adj2" fmla="val 25000"/>
              <a:gd name="adj3" fmla="val 17212"/>
              <a:gd name="adj4" fmla="val 43750"/>
              <a:gd name="adj5" fmla="val 75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solidFill>
                <a:schemeClr val="tx1"/>
              </a:solidFill>
            </a:endParaRPr>
          </a:p>
        </p:txBody>
      </p:sp>
      <p:sp>
        <p:nvSpPr>
          <p:cNvPr id="9" name="Sağ Ok 8"/>
          <p:cNvSpPr/>
          <p:nvPr/>
        </p:nvSpPr>
        <p:spPr>
          <a:xfrm>
            <a:off x="7689410" y="5005417"/>
            <a:ext cx="978408" cy="28071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73754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srgbClr val="7030A0"/>
                </a:solidFill>
              </a:rPr>
              <a:t>Retrospektif + </a:t>
            </a:r>
            <a:r>
              <a:rPr lang="tr-TR" sz="3200" b="1" dirty="0" err="1">
                <a:solidFill>
                  <a:srgbClr val="7030A0"/>
                </a:solidFill>
              </a:rPr>
              <a:t>prospektif</a:t>
            </a:r>
            <a:r>
              <a:rPr lang="tr-TR" sz="3200" b="1" dirty="0">
                <a:solidFill>
                  <a:srgbClr val="7030A0"/>
                </a:solidFill>
              </a:rPr>
              <a:t> </a:t>
            </a:r>
            <a:r>
              <a:rPr lang="tr-TR" sz="3200" b="1" dirty="0" err="1">
                <a:solidFill>
                  <a:srgbClr val="7030A0"/>
                </a:solidFill>
              </a:rPr>
              <a:t>kohort</a:t>
            </a:r>
            <a:r>
              <a:rPr lang="tr-TR" sz="3200" b="1" dirty="0">
                <a:solidFill>
                  <a:srgbClr val="7030A0"/>
                </a:solidFill>
              </a:rPr>
              <a:t> kurgusu </a:t>
            </a:r>
            <a:endParaRPr lang="tr-TR" dirty="0"/>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061" y="1600200"/>
            <a:ext cx="81718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767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582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280919"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404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1800" b="1" i="1" dirty="0">
                <a:solidFill>
                  <a:srgbClr val="C00000"/>
                </a:solidFill>
              </a:rPr>
              <a:t>Senaryo 8</a:t>
            </a:r>
            <a:endParaRPr lang="tr-TR" dirty="0"/>
          </a:p>
        </p:txBody>
      </p:sp>
      <p:sp>
        <p:nvSpPr>
          <p:cNvPr id="3" name="İçerik Yer Tutucusu 2"/>
          <p:cNvSpPr>
            <a:spLocks noGrp="1"/>
          </p:cNvSpPr>
          <p:nvPr>
            <p:ph idx="1"/>
          </p:nvPr>
        </p:nvSpPr>
        <p:spPr>
          <a:xfrm>
            <a:off x="457200" y="1124744"/>
            <a:ext cx="8229600" cy="5328592"/>
          </a:xfrm>
        </p:spPr>
        <p:txBody>
          <a:bodyPr>
            <a:normAutofit fontScale="70000" lnSpcReduction="20000"/>
          </a:bodyPr>
          <a:lstStyle/>
          <a:p>
            <a:pPr marL="0" indent="0">
              <a:buNone/>
            </a:pPr>
            <a:r>
              <a:rPr lang="tr-TR" dirty="0">
                <a:latin typeface="Times New Roman"/>
                <a:ea typeface="Times New Roman"/>
              </a:rPr>
              <a:t>Araştırmanın bütçesi çok yüksektir. Geniş bir araştırma ekibi kurulmuş, Dr. </a:t>
            </a:r>
            <a:r>
              <a:rPr lang="tr-TR" dirty="0" err="1">
                <a:latin typeface="Times New Roman"/>
                <a:ea typeface="Times New Roman"/>
              </a:rPr>
              <a:t>Last</a:t>
            </a:r>
            <a:r>
              <a:rPr lang="tr-TR" dirty="0">
                <a:latin typeface="Times New Roman"/>
                <a:ea typeface="Times New Roman"/>
              </a:rPr>
              <a:t> da bu ekibin üyesi olmuştur. </a:t>
            </a:r>
            <a:r>
              <a:rPr lang="tr-TR" dirty="0" err="1">
                <a:latin typeface="Times New Roman"/>
                <a:ea typeface="Times New Roman"/>
              </a:rPr>
              <a:t>Last</a:t>
            </a:r>
            <a:r>
              <a:rPr lang="tr-TR" dirty="0">
                <a:latin typeface="Times New Roman"/>
                <a:ea typeface="Times New Roman"/>
              </a:rPr>
              <a:t> çok heveslidir. Daha önceki araştırmalarında kendini rahatsız eden yetersizliklere bu araştırma dizaynında rastlanmamaktadır. Öyle ya, araştırmaya alınanların hepsi sağlıklıdır. Zaman içinde bazı özellikleri gösterenler örneğin sigara içenler daha çok hastalanırsa, hastalığın sigarayla oluştuğu ortaya çıkacaktır. Yani kişi  hastalık etkenine maruz kalacak sonra hastalanacaktır. Örneğin belirli bir diyetle beslenenlerde bu hastalık daha çok görülüyorsa hastalığın sebebi ortaya çıkmış olacaktır. Birden çok sebep varsa istatistiksel hesaplarla hangi etkenin ne kadar sorumlu olduğu da bulunabilecektir. Kişilerde gerçekten kaç yaşında hastalığa ilişkin değişiklikler oluştuğu da ortaya çıkacaktır. Yine bilgiler katılımcılar tarafından günü gününe tutulacağından, iki yılda bir de araştırmacılarca kapsamlı bir inceleme yapılacağından veriler güvenilir olacak, unutma söz konusu olmayacaktır. Keza ölenler kaçırılmayacak, bilinecek, araştırma ekibi ölenlerin verilerini de izlendiği süre ağırlığında kullanabileceklerdir. </a:t>
            </a:r>
          </a:p>
          <a:p>
            <a:endParaRPr lang="tr-TR" dirty="0"/>
          </a:p>
        </p:txBody>
      </p:sp>
    </p:spTree>
    <p:extLst>
      <p:ext uri="{BB962C8B-B14F-4D97-AF65-F5344CB8AC3E}">
        <p14:creationId xmlns:p14="http://schemas.microsoft.com/office/powerpoint/2010/main" val="476468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Framingham</a:t>
            </a:r>
            <a:r>
              <a:rPr lang="tr-TR" dirty="0" smtClean="0"/>
              <a:t> 1960’lar</a:t>
            </a:r>
            <a:endParaRPr lang="tr-T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28575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53396"/>
            <a:ext cx="28575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437112"/>
            <a:ext cx="2631008" cy="194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196752"/>
            <a:ext cx="27622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3035077"/>
            <a:ext cx="25336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0417" y="4797152"/>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153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solidFill>
                  <a:srgbClr val="C00000"/>
                </a:solidFill>
              </a:rPr>
              <a:t>Framingham</a:t>
            </a:r>
            <a:r>
              <a:rPr lang="tr-TR" dirty="0" smtClean="0">
                <a:solidFill>
                  <a:srgbClr val="C00000"/>
                </a:solidFill>
              </a:rPr>
              <a:t> (bugün)</a:t>
            </a:r>
            <a:endParaRPr lang="tr-TR" dirty="0">
              <a:solidFill>
                <a:srgbClr val="C00000"/>
              </a:solidFill>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17261"/>
            <a:ext cx="4042792" cy="171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186" y="1412776"/>
            <a:ext cx="3998218" cy="182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96" y="4329113"/>
            <a:ext cx="2477504"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37089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0782" y="3552275"/>
            <a:ext cx="3725713" cy="262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807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Epidemiyolojik Araştırma Yöntemleri</a:t>
            </a:r>
            <a:endParaRPr lang="tr-TR" dirty="0">
              <a:solidFill>
                <a:srgbClr val="C00000"/>
              </a:solidFill>
            </a:endParaRPr>
          </a:p>
        </p:txBody>
      </p:sp>
      <p:sp>
        <p:nvSpPr>
          <p:cNvPr id="3" name="İçerik Yer Tutucusu 2"/>
          <p:cNvSpPr>
            <a:spLocks noGrp="1"/>
          </p:cNvSpPr>
          <p:nvPr>
            <p:ph idx="1"/>
          </p:nvPr>
        </p:nvSpPr>
        <p:spPr/>
        <p:txBody>
          <a:bodyPr>
            <a:normAutofit fontScale="77500" lnSpcReduction="20000"/>
          </a:bodyPr>
          <a:lstStyle/>
          <a:p>
            <a:pPr marL="0" indent="0">
              <a:buNone/>
            </a:pPr>
            <a:r>
              <a:rPr lang="tr-TR" b="1" dirty="0" smtClean="0">
                <a:solidFill>
                  <a:srgbClr val="C00000"/>
                </a:solidFill>
              </a:rPr>
              <a:t>A-Gözleme Dayalı Araştırmalar(</a:t>
            </a:r>
            <a:r>
              <a:rPr lang="tr-TR" b="1" dirty="0" err="1" smtClean="0">
                <a:solidFill>
                  <a:srgbClr val="C00000"/>
                </a:solidFill>
              </a:rPr>
              <a:t>Observational</a:t>
            </a:r>
            <a:r>
              <a:rPr lang="tr-TR" dirty="0" smtClean="0"/>
              <a:t>)</a:t>
            </a:r>
          </a:p>
          <a:p>
            <a:pPr marL="514350" indent="-514350">
              <a:buFont typeface="+mj-lt"/>
              <a:buAutoNum type="arabicPeriod"/>
            </a:pPr>
            <a:r>
              <a:rPr lang="tr-TR" dirty="0" smtClean="0"/>
              <a:t>Tanımlayıcı araştırmalar veya vaka serileri(</a:t>
            </a:r>
            <a:r>
              <a:rPr lang="tr-TR" dirty="0" err="1" smtClean="0"/>
              <a:t>Descriptive</a:t>
            </a:r>
            <a:r>
              <a:rPr lang="tr-TR" dirty="0" smtClean="0"/>
              <a:t>)</a:t>
            </a:r>
          </a:p>
          <a:p>
            <a:pPr marL="514350" indent="-514350">
              <a:buFont typeface="+mj-lt"/>
              <a:buAutoNum type="arabicPeriod"/>
            </a:pPr>
            <a:r>
              <a:rPr lang="tr-TR" dirty="0" err="1" smtClean="0"/>
              <a:t>Kesitsel</a:t>
            </a:r>
            <a:r>
              <a:rPr lang="tr-TR" dirty="0" smtClean="0"/>
              <a:t> araştırmalar (Cross-</a:t>
            </a:r>
            <a:r>
              <a:rPr lang="tr-TR" dirty="0" err="1" smtClean="0"/>
              <a:t>sectional</a:t>
            </a:r>
            <a:r>
              <a:rPr lang="tr-TR" dirty="0"/>
              <a:t>) </a:t>
            </a:r>
            <a:endParaRPr lang="tr-TR" dirty="0" smtClean="0"/>
          </a:p>
          <a:p>
            <a:pPr marL="514350" indent="-514350">
              <a:buFont typeface="+mj-lt"/>
              <a:buAutoNum type="arabicPeriod"/>
            </a:pPr>
            <a:r>
              <a:rPr lang="tr-TR" dirty="0" smtClean="0"/>
              <a:t>Vaka </a:t>
            </a:r>
            <a:r>
              <a:rPr lang="tr-TR" dirty="0"/>
              <a:t>kontrol araştırmaları (</a:t>
            </a:r>
            <a:r>
              <a:rPr lang="tr-TR" dirty="0" err="1"/>
              <a:t>Retrospective</a:t>
            </a:r>
            <a:r>
              <a:rPr lang="tr-TR" dirty="0"/>
              <a:t>)</a:t>
            </a:r>
          </a:p>
          <a:p>
            <a:pPr marL="0" indent="0">
              <a:buNone/>
            </a:pPr>
            <a:r>
              <a:rPr lang="tr-TR" b="1" dirty="0" smtClean="0">
                <a:solidFill>
                  <a:srgbClr val="0070C0"/>
                </a:solidFill>
              </a:rPr>
              <a:t>4.    </a:t>
            </a:r>
            <a:r>
              <a:rPr lang="tr-TR" b="1" dirty="0" err="1" smtClean="0">
                <a:solidFill>
                  <a:srgbClr val="0070C0"/>
                </a:solidFill>
              </a:rPr>
              <a:t>Kohort</a:t>
            </a:r>
            <a:r>
              <a:rPr lang="tr-TR" b="1" dirty="0" smtClean="0">
                <a:solidFill>
                  <a:srgbClr val="0070C0"/>
                </a:solidFill>
              </a:rPr>
              <a:t> araştırmaları (</a:t>
            </a:r>
            <a:r>
              <a:rPr lang="tr-TR" b="1" dirty="0" err="1" smtClean="0">
                <a:solidFill>
                  <a:srgbClr val="0070C0"/>
                </a:solidFill>
              </a:rPr>
              <a:t>Prospective</a:t>
            </a:r>
            <a:r>
              <a:rPr lang="tr-TR" b="1" dirty="0" smtClean="0">
                <a:solidFill>
                  <a:srgbClr val="0070C0"/>
                </a:solidFill>
              </a:rPr>
              <a:t>)</a:t>
            </a:r>
          </a:p>
          <a:p>
            <a:pPr marL="0" indent="0">
              <a:buNone/>
            </a:pPr>
            <a:r>
              <a:rPr lang="tr-TR" b="1" dirty="0" smtClean="0">
                <a:solidFill>
                  <a:srgbClr val="C00000"/>
                </a:solidFill>
              </a:rPr>
              <a:t>B- Deneysel (Müdahale)Araştırmalar (</a:t>
            </a:r>
            <a:r>
              <a:rPr lang="tr-TR" b="1" dirty="0" err="1" smtClean="0">
                <a:solidFill>
                  <a:srgbClr val="C00000"/>
                </a:solidFill>
              </a:rPr>
              <a:t>Experimental</a:t>
            </a:r>
            <a:r>
              <a:rPr lang="tr-TR" b="1" dirty="0" smtClean="0">
                <a:solidFill>
                  <a:srgbClr val="C00000"/>
                </a:solidFill>
              </a:rPr>
              <a:t>, </a:t>
            </a:r>
            <a:r>
              <a:rPr lang="tr-TR" b="1" dirty="0" err="1" smtClean="0">
                <a:solidFill>
                  <a:srgbClr val="C00000"/>
                </a:solidFill>
              </a:rPr>
              <a:t>Interventional</a:t>
            </a:r>
            <a:r>
              <a:rPr lang="tr-TR" b="1" dirty="0" smtClean="0">
                <a:solidFill>
                  <a:srgbClr val="C00000"/>
                </a:solidFill>
              </a:rPr>
              <a:t>)</a:t>
            </a:r>
          </a:p>
          <a:p>
            <a:pPr marL="514350" indent="-514350">
              <a:buFont typeface="+mj-lt"/>
              <a:buAutoNum type="arabicPeriod"/>
            </a:pPr>
            <a:r>
              <a:rPr lang="tr-TR" dirty="0" smtClean="0"/>
              <a:t>Kontrollü Deneyler (Hayvan, klinik, saha deneyleri)</a:t>
            </a:r>
          </a:p>
          <a:p>
            <a:pPr marL="514350" indent="-514350">
              <a:buFont typeface="+mj-lt"/>
              <a:buAutoNum type="arabicPeriod"/>
            </a:pPr>
            <a:r>
              <a:rPr lang="tr-TR" dirty="0" smtClean="0"/>
              <a:t>Kontrolsüz Deneyler(Hayvan ,klinik, saha deneyleri)</a:t>
            </a:r>
          </a:p>
          <a:p>
            <a:pPr marL="0" indent="0">
              <a:buNone/>
            </a:pPr>
            <a:r>
              <a:rPr lang="tr-TR" b="1" dirty="0" smtClean="0">
                <a:solidFill>
                  <a:srgbClr val="C00000"/>
                </a:solidFill>
              </a:rPr>
              <a:t>C- Metodolojik Araştırmalar</a:t>
            </a:r>
          </a:p>
          <a:p>
            <a:pPr marL="514350" indent="-514350">
              <a:buAutoNum type="arabicPeriod"/>
            </a:pPr>
            <a:r>
              <a:rPr lang="tr-TR" dirty="0" smtClean="0"/>
              <a:t>Geçerlilik araştırmaları (</a:t>
            </a:r>
            <a:r>
              <a:rPr lang="tr-TR" dirty="0" err="1" smtClean="0"/>
              <a:t>Validity</a:t>
            </a:r>
            <a:r>
              <a:rPr lang="tr-TR" dirty="0" smtClean="0"/>
              <a:t>)</a:t>
            </a:r>
          </a:p>
          <a:p>
            <a:pPr marL="514350" indent="-514350">
              <a:buAutoNum type="arabicPeriod"/>
            </a:pPr>
            <a:r>
              <a:rPr lang="tr-TR" dirty="0" smtClean="0"/>
              <a:t>Tutarlılık araştırmaları (</a:t>
            </a:r>
            <a:r>
              <a:rPr lang="tr-TR" dirty="0" err="1" smtClean="0"/>
              <a:t>Consistency</a:t>
            </a:r>
            <a:r>
              <a:rPr lang="tr-TR" dirty="0" smtClean="0"/>
              <a:t>)</a:t>
            </a:r>
          </a:p>
          <a:p>
            <a:pPr marL="0" indent="0">
              <a:buNone/>
            </a:pPr>
            <a:endParaRPr lang="tr-TR" dirty="0" smtClean="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17667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pPr algn="l"/>
            <a:r>
              <a:rPr lang="tr-TR" sz="1800" b="1" i="1" dirty="0">
                <a:solidFill>
                  <a:srgbClr val="C00000"/>
                </a:solidFill>
              </a:rPr>
              <a:t>Senaryo </a:t>
            </a:r>
            <a:r>
              <a:rPr lang="tr-TR" sz="1800" b="1" i="1" dirty="0" smtClean="0">
                <a:solidFill>
                  <a:srgbClr val="C00000"/>
                </a:solidFill>
              </a:rPr>
              <a:t>9</a:t>
            </a:r>
            <a:endParaRPr lang="tr-TR" dirty="0"/>
          </a:p>
        </p:txBody>
      </p:sp>
      <p:sp>
        <p:nvSpPr>
          <p:cNvPr id="3" name="İçerik Yer Tutucusu 2"/>
          <p:cNvSpPr>
            <a:spLocks noGrp="1"/>
          </p:cNvSpPr>
          <p:nvPr>
            <p:ph idx="1"/>
          </p:nvPr>
        </p:nvSpPr>
        <p:spPr>
          <a:xfrm>
            <a:off x="107504" y="548680"/>
            <a:ext cx="8928992" cy="5577483"/>
          </a:xfrm>
        </p:spPr>
        <p:txBody>
          <a:bodyPr>
            <a:noAutofit/>
          </a:bodyPr>
          <a:lstStyle/>
          <a:p>
            <a:pPr marL="0" indent="0">
              <a:buNone/>
            </a:pPr>
            <a:r>
              <a:rPr lang="tr-TR" sz="2200" dirty="0"/>
              <a:t>Yıllar </a:t>
            </a:r>
            <a:r>
              <a:rPr lang="tr-TR" sz="2200" dirty="0" smtClean="0"/>
              <a:t>geçer, </a:t>
            </a:r>
            <a:r>
              <a:rPr lang="tr-TR" sz="2200" dirty="0" err="1"/>
              <a:t>Framingham</a:t>
            </a:r>
            <a:r>
              <a:rPr lang="tr-TR" sz="2200" dirty="0"/>
              <a:t> araştırması tüm dünya tarafından ilgiyle izlenir. </a:t>
            </a:r>
            <a:r>
              <a:rPr lang="tr-TR" sz="2200" dirty="0" err="1"/>
              <a:t>İskemik</a:t>
            </a:r>
            <a:r>
              <a:rPr lang="tr-TR" sz="2200" dirty="0"/>
              <a:t> kalp hastalıklarının gerçek </a:t>
            </a:r>
            <a:r>
              <a:rPr lang="tr-TR" sz="2200" dirty="0" err="1"/>
              <a:t>insidansı</a:t>
            </a:r>
            <a:r>
              <a:rPr lang="tr-TR" sz="2200" dirty="0"/>
              <a:t> bulunur. Hastalığın gerçekten 30’lu yaşlardan sonra oluştuğu ve erkeklerde daha fazla görüldüğü ortaya çıkar. </a:t>
            </a:r>
            <a:r>
              <a:rPr lang="tr-TR" sz="2200" dirty="0" err="1"/>
              <a:t>İskemik</a:t>
            </a:r>
            <a:r>
              <a:rPr lang="tr-TR" sz="2200" dirty="0"/>
              <a:t> kalp hastalığı oluşumunda risk faktörü olan pek çok durum saptanır. </a:t>
            </a:r>
            <a:r>
              <a:rPr lang="tr-TR" sz="2200" dirty="0" err="1"/>
              <a:t>Last’ın</a:t>
            </a:r>
            <a:r>
              <a:rPr lang="tr-TR" sz="2200" dirty="0"/>
              <a:t> yıllar önce ilk kez şüphelendiği sigara kullanımının, kan basıncı yüksekliğinin, aşırı  kiloluluğun ve kısıtlı fiziksel aktivitenin </a:t>
            </a:r>
            <a:r>
              <a:rPr lang="tr-TR" sz="2200" dirty="0" err="1"/>
              <a:t>iskemik</a:t>
            </a:r>
            <a:r>
              <a:rPr lang="tr-TR" sz="2200" dirty="0"/>
              <a:t> kalp hastalığına yakalanmayı 3-4 kat arttırdığı kesinleşir. Her bir risk faktörünün rölatif riskleri ve atfedilen riskleri bulunur. </a:t>
            </a:r>
          </a:p>
          <a:p>
            <a:pPr marL="0" indent="0">
              <a:buNone/>
            </a:pPr>
            <a:r>
              <a:rPr lang="tr-TR" sz="2200" dirty="0" smtClean="0"/>
              <a:t>Kişilerin </a:t>
            </a:r>
            <a:r>
              <a:rPr lang="tr-TR" sz="2200" dirty="0"/>
              <a:t>hastalığa yakalanmamak için neler yapması, nasıl yaşaması gerektiği belirginleşir. Pek çok kişi kendilerini bu risk faktörlerinden korumaya başlar. Tüm dünyada yüz binlerce kişi </a:t>
            </a:r>
            <a:r>
              <a:rPr lang="tr-TR" sz="2200" dirty="0" err="1"/>
              <a:t>iskemik</a:t>
            </a:r>
            <a:r>
              <a:rPr lang="tr-TR" sz="2200" dirty="0"/>
              <a:t> kalp hastalığına yakalanmaktan kurtulur veya hastalıklarının ilerlemesini önler. </a:t>
            </a:r>
          </a:p>
          <a:p>
            <a:pPr marL="0" indent="0">
              <a:buNone/>
            </a:pPr>
            <a:r>
              <a:rPr lang="tr-TR" sz="2200" dirty="0"/>
              <a:t>Dr. </a:t>
            </a:r>
            <a:r>
              <a:rPr lang="tr-TR" sz="2200" dirty="0" err="1"/>
              <a:t>Last</a:t>
            </a:r>
            <a:r>
              <a:rPr lang="tr-TR" sz="2200" dirty="0"/>
              <a:t> bu noktaya gelinmesinde sahip olduğu payın haklı gururunu yaşamaktadır. Tüm bunların bilinmesine ve hasta sayılarındaki azalmaya karşın yine de pek çok kişi kendini korumamakta, hastalığa yakalanmakta ve ölmektedir. </a:t>
            </a:r>
            <a:r>
              <a:rPr lang="tr-TR" sz="2200" dirty="0" err="1"/>
              <a:t>Last</a:t>
            </a:r>
            <a:r>
              <a:rPr lang="tr-TR" sz="2200" dirty="0"/>
              <a:t> her ne olursa olsun bu hastalığın etkili bir tedavisinin bulunması gerektiğini düşünür. </a:t>
            </a:r>
          </a:p>
          <a:p>
            <a:endParaRPr lang="tr-TR" sz="1800" dirty="0"/>
          </a:p>
        </p:txBody>
      </p:sp>
    </p:spTree>
    <p:extLst>
      <p:ext uri="{BB962C8B-B14F-4D97-AF65-F5344CB8AC3E}">
        <p14:creationId xmlns:p14="http://schemas.microsoft.com/office/powerpoint/2010/main" val="3675657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288032"/>
          </a:xfrm>
        </p:spPr>
        <p:txBody>
          <a:bodyPr>
            <a:normAutofit fontScale="90000"/>
          </a:bodyPr>
          <a:lstStyle/>
          <a:p>
            <a:pPr algn="l"/>
            <a:r>
              <a:rPr lang="tr-TR" sz="1800" i="1" dirty="0" smtClean="0">
                <a:solidFill>
                  <a:srgbClr val="C00000"/>
                </a:solidFill>
              </a:rPr>
              <a:t>Senaryo 8</a:t>
            </a:r>
            <a:endParaRPr lang="tr-TR" sz="1800" i="1" dirty="0">
              <a:solidFill>
                <a:srgbClr val="C00000"/>
              </a:solidFill>
            </a:endParaRPr>
          </a:p>
        </p:txBody>
      </p:sp>
      <p:sp>
        <p:nvSpPr>
          <p:cNvPr id="3" name="İçerik Yer Tutucusu 2"/>
          <p:cNvSpPr>
            <a:spLocks noGrp="1"/>
          </p:cNvSpPr>
          <p:nvPr>
            <p:ph idx="1"/>
          </p:nvPr>
        </p:nvSpPr>
        <p:spPr>
          <a:xfrm>
            <a:off x="0" y="404664"/>
            <a:ext cx="8445624" cy="4525963"/>
          </a:xfrm>
        </p:spPr>
        <p:txBody>
          <a:bodyPr>
            <a:noAutofit/>
          </a:bodyPr>
          <a:lstStyle/>
          <a:p>
            <a:pPr marL="0" indent="0">
              <a:buNone/>
            </a:pPr>
            <a:r>
              <a:rPr lang="tr-TR" sz="2300" dirty="0">
                <a:latin typeface="Times New Roman"/>
                <a:ea typeface="Times New Roman"/>
              </a:rPr>
              <a:t>İlgili bilim adamları ve Dr. </a:t>
            </a:r>
            <a:r>
              <a:rPr lang="tr-TR" sz="2300" dirty="0" err="1">
                <a:latin typeface="Times New Roman"/>
                <a:ea typeface="Times New Roman"/>
              </a:rPr>
              <a:t>Last</a:t>
            </a:r>
            <a:r>
              <a:rPr lang="tr-TR" sz="2300" dirty="0">
                <a:latin typeface="Times New Roman"/>
                <a:ea typeface="Times New Roman"/>
              </a:rPr>
              <a:t> ‘tan oluşan kurul çalışmalarına başlar. Aynı günlerde A.B.D. </a:t>
            </a:r>
            <a:r>
              <a:rPr lang="tr-TR" sz="2300" dirty="0" err="1">
                <a:latin typeface="Times New Roman"/>
                <a:ea typeface="Times New Roman"/>
              </a:rPr>
              <a:t>Massachussetts’te</a:t>
            </a:r>
            <a:r>
              <a:rPr lang="tr-TR" sz="2300" dirty="0">
                <a:latin typeface="Times New Roman"/>
                <a:ea typeface="Times New Roman"/>
              </a:rPr>
              <a:t> bir grup araştırmacı aynı konuyla </a:t>
            </a:r>
            <a:r>
              <a:rPr lang="tr-TR" sz="2300" dirty="0" smtClean="0">
                <a:latin typeface="Times New Roman"/>
                <a:ea typeface="Times New Roman"/>
              </a:rPr>
              <a:t>ilgilenmektedir. Her </a:t>
            </a:r>
            <a:r>
              <a:rPr lang="tr-TR" sz="2300" dirty="0">
                <a:latin typeface="Times New Roman"/>
                <a:ea typeface="Times New Roman"/>
              </a:rPr>
              <a:t>iki grup işbirliği yapmaya karar verir. O güne kadar elde edilen veriler ve yapılan araştırmaların yetersiz kaldıkları noktalar ortaya serilir. Ve bu yetersizlikleri ortadan kaldıracak bir dizayna sahip geniş kapsamlı bir araştırmanın </a:t>
            </a:r>
            <a:r>
              <a:rPr lang="tr-TR" sz="2300" dirty="0" err="1">
                <a:latin typeface="Times New Roman"/>
                <a:ea typeface="Times New Roman"/>
              </a:rPr>
              <a:t>Massachussetts</a:t>
            </a:r>
            <a:r>
              <a:rPr lang="tr-TR" sz="2300" dirty="0">
                <a:latin typeface="Times New Roman"/>
                <a:ea typeface="Times New Roman"/>
              </a:rPr>
              <a:t>’ </a:t>
            </a:r>
            <a:r>
              <a:rPr lang="tr-TR" sz="2300" dirty="0" smtClean="0">
                <a:latin typeface="Times New Roman"/>
                <a:ea typeface="Times New Roman"/>
              </a:rPr>
              <a:t>de, </a:t>
            </a:r>
            <a:r>
              <a:rPr lang="tr-TR" sz="2300" dirty="0" err="1">
                <a:latin typeface="Times New Roman"/>
                <a:ea typeface="Times New Roman"/>
              </a:rPr>
              <a:t>Framingham</a:t>
            </a:r>
            <a:r>
              <a:rPr lang="tr-TR" sz="2300" dirty="0">
                <a:latin typeface="Times New Roman"/>
                <a:ea typeface="Times New Roman"/>
              </a:rPr>
              <a:t> </a:t>
            </a:r>
            <a:r>
              <a:rPr lang="tr-TR" sz="2300" dirty="0" smtClean="0">
                <a:latin typeface="Times New Roman"/>
                <a:ea typeface="Times New Roman"/>
              </a:rPr>
              <a:t>Kasabasında </a:t>
            </a:r>
            <a:r>
              <a:rPr lang="tr-TR" sz="2300" dirty="0">
                <a:latin typeface="Times New Roman"/>
                <a:ea typeface="Times New Roman"/>
              </a:rPr>
              <a:t>yürütülmesine karar verilir. </a:t>
            </a:r>
            <a:endParaRPr lang="tr-TR" sz="2300" dirty="0" smtClean="0">
              <a:latin typeface="Times New Roman"/>
              <a:ea typeface="Times New Roman"/>
            </a:endParaRPr>
          </a:p>
          <a:p>
            <a:pPr marL="0" indent="0">
              <a:buNone/>
            </a:pPr>
            <a:r>
              <a:rPr lang="tr-TR" sz="2300" dirty="0" smtClean="0">
                <a:latin typeface="Times New Roman"/>
                <a:ea typeface="Times New Roman"/>
              </a:rPr>
              <a:t>Araştırma </a:t>
            </a:r>
            <a:r>
              <a:rPr lang="tr-TR" sz="2300" dirty="0">
                <a:latin typeface="Times New Roman"/>
                <a:ea typeface="Times New Roman"/>
              </a:rPr>
              <a:t>bir izleme (</a:t>
            </a:r>
            <a:r>
              <a:rPr lang="tr-TR" sz="2300" dirty="0" err="1">
                <a:latin typeface="Times New Roman"/>
                <a:ea typeface="Times New Roman"/>
              </a:rPr>
              <a:t>kohort</a:t>
            </a:r>
            <a:r>
              <a:rPr lang="tr-TR" sz="2300" dirty="0">
                <a:latin typeface="Times New Roman"/>
                <a:ea typeface="Times New Roman"/>
              </a:rPr>
              <a:t>) araştırması olacak ve uzun yıllar devam edecektir. </a:t>
            </a:r>
            <a:r>
              <a:rPr lang="tr-TR" sz="2300" dirty="0" err="1">
                <a:latin typeface="Times New Roman"/>
                <a:ea typeface="Times New Roman"/>
              </a:rPr>
              <a:t>İskemik</a:t>
            </a:r>
            <a:r>
              <a:rPr lang="tr-TR" sz="2300" dirty="0">
                <a:latin typeface="Times New Roman"/>
                <a:ea typeface="Times New Roman"/>
              </a:rPr>
              <a:t> kalp hastalığı hemen her yönüyle incelendiği </a:t>
            </a:r>
            <a:r>
              <a:rPr lang="tr-TR" sz="2300" dirty="0" smtClean="0">
                <a:latin typeface="Times New Roman"/>
                <a:ea typeface="Times New Roman"/>
              </a:rPr>
              <a:t>için </a:t>
            </a:r>
            <a:r>
              <a:rPr lang="tr-TR" sz="2300" dirty="0">
                <a:latin typeface="Times New Roman"/>
                <a:ea typeface="Times New Roman"/>
              </a:rPr>
              <a:t>ve </a:t>
            </a:r>
            <a:r>
              <a:rPr lang="tr-TR" sz="2300" dirty="0" err="1">
                <a:latin typeface="Times New Roman"/>
                <a:ea typeface="Times New Roman"/>
              </a:rPr>
              <a:t>iskemik</a:t>
            </a:r>
            <a:r>
              <a:rPr lang="tr-TR" sz="2300" dirty="0">
                <a:latin typeface="Times New Roman"/>
                <a:ea typeface="Times New Roman"/>
              </a:rPr>
              <a:t> kalp hastalığı çok sık görülen bir hastalık olmadığından araştırmaya katılanlar geniş tutulur ve </a:t>
            </a:r>
            <a:r>
              <a:rPr lang="tr-TR" sz="2300" dirty="0" smtClean="0">
                <a:latin typeface="Times New Roman"/>
                <a:ea typeface="Times New Roman"/>
              </a:rPr>
              <a:t>5209 </a:t>
            </a:r>
            <a:r>
              <a:rPr lang="tr-TR" sz="2300" dirty="0">
                <a:latin typeface="Times New Roman"/>
                <a:ea typeface="Times New Roman"/>
              </a:rPr>
              <a:t>kişinin izlenmesi kararlaştırılır. Araştırmaya katılmayı kabul eden, </a:t>
            </a:r>
            <a:r>
              <a:rPr lang="tr-TR" sz="2300" dirty="0" err="1">
                <a:latin typeface="Times New Roman"/>
                <a:ea typeface="Times New Roman"/>
              </a:rPr>
              <a:t>aterosklerotik</a:t>
            </a:r>
            <a:r>
              <a:rPr lang="tr-TR" sz="2300" dirty="0">
                <a:latin typeface="Times New Roman"/>
                <a:ea typeface="Times New Roman"/>
              </a:rPr>
              <a:t> değişiklikleri bulunmayan (yani </a:t>
            </a:r>
            <a:r>
              <a:rPr lang="tr-TR" sz="2300" dirty="0" err="1">
                <a:latin typeface="Times New Roman"/>
                <a:ea typeface="Times New Roman"/>
              </a:rPr>
              <a:t>iskemi</a:t>
            </a:r>
            <a:r>
              <a:rPr lang="tr-TR" sz="2300" dirty="0">
                <a:latin typeface="Times New Roman"/>
                <a:ea typeface="Times New Roman"/>
              </a:rPr>
              <a:t> açısından tamamen sağlıklı olan) </a:t>
            </a:r>
            <a:r>
              <a:rPr lang="tr-TR" sz="2300" dirty="0" smtClean="0">
                <a:latin typeface="Times New Roman"/>
                <a:ea typeface="Times New Roman"/>
              </a:rPr>
              <a:t>5209 </a:t>
            </a:r>
            <a:r>
              <a:rPr lang="tr-TR" sz="2300" dirty="0">
                <a:latin typeface="Times New Roman"/>
                <a:ea typeface="Times New Roman"/>
              </a:rPr>
              <a:t>kişi seçilir. Bu kişiler iki yılda bir o güne kadar bilinen bütün risk faktörleri açısından izlenecekler; aktiviteleri, yedikleri, içtikleri, maruz kaldıkları risk faktörleri ayrıntılı bir şekilde günü gününe kaydedilecektir</a:t>
            </a:r>
            <a:r>
              <a:rPr lang="tr-TR" sz="2400" dirty="0">
                <a:latin typeface="Times New Roman"/>
                <a:ea typeface="Times New Roman"/>
              </a:rPr>
              <a:t>.</a:t>
            </a:r>
            <a:endParaRPr lang="tr-TR" sz="2400" dirty="0"/>
          </a:p>
        </p:txBody>
      </p:sp>
    </p:spTree>
    <p:extLst>
      <p:ext uri="{BB962C8B-B14F-4D97-AF65-F5344CB8AC3E}">
        <p14:creationId xmlns:p14="http://schemas.microsoft.com/office/powerpoint/2010/main" val="36262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8136904" cy="4145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964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556792"/>
            <a:ext cx="311393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601657"/>
            <a:ext cx="22860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29201"/>
            <a:ext cx="62457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333827"/>
            <a:ext cx="2592288" cy="185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3429000"/>
            <a:ext cx="237648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959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lstStyle/>
          <a:p>
            <a:r>
              <a:rPr lang="tr-TR" dirty="0" smtClean="0"/>
              <a:t>Büyük ekipleri ve çabaları gerektiren , ayrıntılı analitik araştırmalardır</a:t>
            </a:r>
          </a:p>
          <a:p>
            <a:r>
              <a:rPr lang="tr-TR" dirty="0" smtClean="0"/>
              <a:t>Henüz bir hastalığa yakalanmamış sağlam kişilerin belirli bir etkenle karşılaşma durumlarına göre, incelenen süre </a:t>
            </a:r>
            <a:r>
              <a:rPr lang="tr-TR" dirty="0" err="1" smtClean="0"/>
              <a:t>içersinde</a:t>
            </a:r>
            <a:r>
              <a:rPr lang="tr-TR" dirty="0" smtClean="0"/>
              <a:t> hastalığa yakalanma riskleri (</a:t>
            </a:r>
            <a:r>
              <a:rPr lang="tr-TR" dirty="0" err="1" smtClean="0"/>
              <a:t>insidans</a:t>
            </a:r>
            <a:r>
              <a:rPr lang="tr-TR" dirty="0" smtClean="0"/>
              <a:t>) belirlenir.</a:t>
            </a:r>
            <a:endParaRPr lang="tr-TR" dirty="0"/>
          </a:p>
        </p:txBody>
      </p:sp>
    </p:spTree>
    <p:extLst>
      <p:ext uri="{BB962C8B-B14F-4D97-AF65-F5344CB8AC3E}">
        <p14:creationId xmlns:p14="http://schemas.microsoft.com/office/powerpoint/2010/main" val="3547862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3" name="İçerik Yer Tutucusu 2"/>
          <p:cNvSpPr>
            <a:spLocks noGrp="1"/>
          </p:cNvSpPr>
          <p:nvPr>
            <p:ph idx="1"/>
          </p:nvPr>
        </p:nvSpPr>
        <p:spPr/>
        <p:txBody>
          <a:bodyPr>
            <a:normAutofit/>
          </a:bodyPr>
          <a:lstStyle/>
          <a:p>
            <a:pPr lvl="0" eaLnBrk="0" fontAlgn="base" hangingPunct="0">
              <a:spcAft>
                <a:spcPct val="0"/>
              </a:spcAft>
              <a:buFontTx/>
              <a:buChar char="•"/>
            </a:pPr>
            <a:r>
              <a:rPr lang="tr-TR" altLang="tr-TR" sz="2800" kern="0" dirty="0" err="1">
                <a:solidFill>
                  <a:srgbClr val="000000"/>
                </a:solidFill>
                <a:latin typeface="Times New Roman"/>
              </a:rPr>
              <a:t>Kohort</a:t>
            </a:r>
            <a:r>
              <a:rPr lang="tr-TR" altLang="tr-TR" sz="2800" kern="0" dirty="0">
                <a:solidFill>
                  <a:srgbClr val="000000"/>
                </a:solidFill>
                <a:latin typeface="Times New Roman"/>
              </a:rPr>
              <a:t> </a:t>
            </a:r>
            <a:r>
              <a:rPr lang="tr-TR" altLang="tr-TR" sz="2800" kern="0" dirty="0" smtClean="0">
                <a:solidFill>
                  <a:srgbClr val="000000"/>
                </a:solidFill>
                <a:latin typeface="Times New Roman"/>
              </a:rPr>
              <a:t>araştırmaları (</a:t>
            </a:r>
            <a:r>
              <a:rPr lang="tr-TR" altLang="tr-TR" sz="2800" kern="0" dirty="0" err="1" smtClean="0">
                <a:solidFill>
                  <a:srgbClr val="000000"/>
                </a:solidFill>
                <a:latin typeface="Times New Roman"/>
              </a:rPr>
              <a:t>Cohort</a:t>
            </a:r>
            <a:r>
              <a:rPr lang="tr-TR" altLang="tr-TR" sz="2800" kern="0" dirty="0" smtClean="0">
                <a:solidFill>
                  <a:srgbClr val="000000"/>
                </a:solidFill>
                <a:latin typeface="Times New Roman"/>
              </a:rPr>
              <a:t> </a:t>
            </a:r>
            <a:r>
              <a:rPr lang="tr-TR" altLang="tr-TR" sz="2800" kern="0" dirty="0" err="1" smtClean="0">
                <a:solidFill>
                  <a:srgbClr val="000000"/>
                </a:solidFill>
                <a:latin typeface="Times New Roman"/>
              </a:rPr>
              <a:t>studies</a:t>
            </a:r>
            <a:r>
              <a:rPr lang="tr-TR" altLang="tr-TR" sz="2800" kern="0" dirty="0" smtClean="0">
                <a:solidFill>
                  <a:srgbClr val="000000"/>
                </a:solidFill>
                <a:latin typeface="Times New Roman"/>
              </a:rPr>
              <a:t>)</a:t>
            </a:r>
          </a:p>
          <a:p>
            <a:pPr lvl="0" eaLnBrk="0" fontAlgn="base" hangingPunct="0">
              <a:spcAft>
                <a:spcPct val="0"/>
              </a:spcAft>
              <a:buFontTx/>
              <a:buChar char="•"/>
            </a:pPr>
            <a:r>
              <a:rPr lang="tr-TR" altLang="tr-TR" sz="2800" kern="0" dirty="0" smtClean="0">
                <a:solidFill>
                  <a:srgbClr val="000000"/>
                </a:solidFill>
                <a:latin typeface="Times New Roman"/>
              </a:rPr>
              <a:t>İzleme </a:t>
            </a:r>
            <a:r>
              <a:rPr lang="tr-TR" altLang="tr-TR" sz="2800" kern="0" dirty="0">
                <a:solidFill>
                  <a:srgbClr val="000000"/>
                </a:solidFill>
                <a:latin typeface="Times New Roman"/>
              </a:rPr>
              <a:t>araştırmaları (</a:t>
            </a:r>
            <a:r>
              <a:rPr lang="tr-TR" altLang="tr-TR" sz="2800" kern="0" dirty="0" err="1">
                <a:solidFill>
                  <a:srgbClr val="000000"/>
                </a:solidFill>
                <a:latin typeface="Times New Roman"/>
              </a:rPr>
              <a:t>Follow-up</a:t>
            </a:r>
            <a:r>
              <a:rPr lang="tr-TR" altLang="tr-TR" sz="2800" kern="0" dirty="0">
                <a:solidFill>
                  <a:srgbClr val="000000"/>
                </a:solidFill>
                <a:latin typeface="Times New Roman"/>
              </a:rPr>
              <a:t> </a:t>
            </a:r>
            <a:r>
              <a:rPr lang="tr-TR" altLang="tr-TR" sz="2800" kern="0" dirty="0" err="1">
                <a:solidFill>
                  <a:srgbClr val="000000"/>
                </a:solidFill>
                <a:latin typeface="Times New Roman"/>
              </a:rPr>
              <a:t>studies</a:t>
            </a:r>
            <a:r>
              <a:rPr lang="tr-TR" altLang="tr-TR" sz="2800" kern="0" dirty="0">
                <a:solidFill>
                  <a:srgbClr val="000000"/>
                </a:solidFill>
                <a:latin typeface="Times New Roman"/>
              </a:rPr>
              <a:t>)</a:t>
            </a:r>
          </a:p>
          <a:p>
            <a:pPr lvl="0" eaLnBrk="0" fontAlgn="base" hangingPunct="0">
              <a:spcAft>
                <a:spcPct val="0"/>
              </a:spcAft>
              <a:buFontTx/>
              <a:buChar char="•"/>
            </a:pPr>
            <a:r>
              <a:rPr lang="tr-TR" altLang="tr-TR" sz="2800" kern="0" dirty="0" err="1">
                <a:solidFill>
                  <a:srgbClr val="000000"/>
                </a:solidFill>
                <a:latin typeface="Times New Roman"/>
              </a:rPr>
              <a:t>İnsidans</a:t>
            </a:r>
            <a:r>
              <a:rPr lang="tr-TR" altLang="tr-TR" sz="2800" kern="0" dirty="0">
                <a:solidFill>
                  <a:srgbClr val="000000"/>
                </a:solidFill>
                <a:latin typeface="Times New Roman"/>
              </a:rPr>
              <a:t> </a:t>
            </a:r>
            <a:r>
              <a:rPr lang="tr-TR" altLang="tr-TR" sz="2800" kern="0" dirty="0" smtClean="0">
                <a:solidFill>
                  <a:srgbClr val="000000"/>
                </a:solidFill>
                <a:latin typeface="Times New Roman"/>
              </a:rPr>
              <a:t>araştırmaları (</a:t>
            </a:r>
            <a:r>
              <a:rPr lang="tr-TR" altLang="tr-TR" sz="2800" kern="0" dirty="0" err="1">
                <a:solidFill>
                  <a:srgbClr val="000000"/>
                </a:solidFill>
                <a:latin typeface="Times New Roman"/>
              </a:rPr>
              <a:t>I</a:t>
            </a:r>
            <a:r>
              <a:rPr lang="tr-TR" altLang="tr-TR" sz="2800" kern="0" dirty="0" err="1" smtClean="0">
                <a:solidFill>
                  <a:srgbClr val="000000"/>
                </a:solidFill>
                <a:latin typeface="Times New Roman"/>
              </a:rPr>
              <a:t>ncidence</a:t>
            </a:r>
            <a:r>
              <a:rPr lang="tr-TR" altLang="tr-TR" sz="2800" kern="0" dirty="0" smtClean="0">
                <a:solidFill>
                  <a:srgbClr val="000000"/>
                </a:solidFill>
                <a:latin typeface="Times New Roman"/>
              </a:rPr>
              <a:t> </a:t>
            </a:r>
            <a:r>
              <a:rPr lang="tr-TR" altLang="tr-TR" sz="2800" kern="0" dirty="0" err="1" smtClean="0">
                <a:solidFill>
                  <a:srgbClr val="000000"/>
                </a:solidFill>
                <a:latin typeface="Times New Roman"/>
              </a:rPr>
              <a:t>studies</a:t>
            </a:r>
            <a:r>
              <a:rPr lang="tr-TR" altLang="tr-TR" sz="2800" kern="0" dirty="0" smtClean="0">
                <a:solidFill>
                  <a:srgbClr val="000000"/>
                </a:solidFill>
                <a:latin typeface="Times New Roman"/>
              </a:rPr>
              <a:t>)</a:t>
            </a:r>
            <a:endParaRPr lang="tr-TR" altLang="tr-TR" sz="2800" kern="0" dirty="0">
              <a:solidFill>
                <a:srgbClr val="000000"/>
              </a:solidFill>
              <a:latin typeface="Times New Roman"/>
            </a:endParaRPr>
          </a:p>
          <a:p>
            <a:pPr lvl="0" eaLnBrk="0" fontAlgn="base" hangingPunct="0">
              <a:spcAft>
                <a:spcPct val="0"/>
              </a:spcAft>
              <a:buFontTx/>
              <a:buChar char="•"/>
            </a:pPr>
            <a:r>
              <a:rPr lang="tr-TR" altLang="tr-TR" sz="2800" kern="0" dirty="0">
                <a:solidFill>
                  <a:srgbClr val="000000"/>
                </a:solidFill>
                <a:latin typeface="Times New Roman"/>
              </a:rPr>
              <a:t>Uzunlamasına </a:t>
            </a:r>
            <a:r>
              <a:rPr lang="tr-TR" altLang="tr-TR" sz="2800" kern="0" dirty="0" smtClean="0">
                <a:solidFill>
                  <a:srgbClr val="000000"/>
                </a:solidFill>
                <a:latin typeface="Times New Roman"/>
              </a:rPr>
              <a:t>araştırmalar (</a:t>
            </a:r>
            <a:r>
              <a:rPr lang="tr-TR" altLang="tr-TR" sz="2800" kern="0" dirty="0" err="1" smtClean="0">
                <a:solidFill>
                  <a:srgbClr val="000000"/>
                </a:solidFill>
                <a:latin typeface="Times New Roman"/>
              </a:rPr>
              <a:t>Longitudinal</a:t>
            </a:r>
            <a:r>
              <a:rPr lang="tr-TR" altLang="tr-TR" sz="2800" kern="0" dirty="0" smtClean="0">
                <a:solidFill>
                  <a:srgbClr val="000000"/>
                </a:solidFill>
                <a:latin typeface="Times New Roman"/>
              </a:rPr>
              <a:t> </a:t>
            </a:r>
            <a:r>
              <a:rPr lang="tr-TR" altLang="tr-TR" sz="2800" kern="0" dirty="0" err="1" smtClean="0">
                <a:solidFill>
                  <a:srgbClr val="000000"/>
                </a:solidFill>
                <a:latin typeface="Times New Roman"/>
              </a:rPr>
              <a:t>studies</a:t>
            </a:r>
            <a:r>
              <a:rPr lang="tr-TR" altLang="tr-TR" sz="2800" kern="0" dirty="0" smtClean="0">
                <a:solidFill>
                  <a:srgbClr val="000000"/>
                </a:solidFill>
                <a:latin typeface="Times New Roman"/>
              </a:rPr>
              <a:t>)</a:t>
            </a:r>
            <a:endParaRPr lang="tr-TR" altLang="tr-TR" sz="2800" kern="0" dirty="0">
              <a:solidFill>
                <a:srgbClr val="000000"/>
              </a:solidFill>
              <a:latin typeface="Times New Roman"/>
            </a:endParaRPr>
          </a:p>
          <a:p>
            <a:pPr lvl="0" eaLnBrk="0" fontAlgn="base" hangingPunct="0">
              <a:spcAft>
                <a:spcPct val="0"/>
              </a:spcAft>
              <a:buFontTx/>
              <a:buChar char="•"/>
            </a:pPr>
            <a:r>
              <a:rPr lang="tr-TR" altLang="tr-TR" sz="2800" kern="0" dirty="0">
                <a:solidFill>
                  <a:srgbClr val="000000"/>
                </a:solidFill>
                <a:latin typeface="Times New Roman"/>
              </a:rPr>
              <a:t>İleriye dönük </a:t>
            </a:r>
            <a:r>
              <a:rPr lang="tr-TR" altLang="tr-TR" sz="2800" kern="0" dirty="0" smtClean="0">
                <a:solidFill>
                  <a:srgbClr val="000000"/>
                </a:solidFill>
                <a:latin typeface="Times New Roman"/>
              </a:rPr>
              <a:t>araştırmalar (</a:t>
            </a:r>
            <a:r>
              <a:rPr lang="tr-TR" altLang="tr-TR" sz="2800" kern="0" dirty="0" err="1" smtClean="0">
                <a:solidFill>
                  <a:srgbClr val="000000"/>
                </a:solidFill>
                <a:latin typeface="Times New Roman"/>
              </a:rPr>
              <a:t>Forward-looking</a:t>
            </a:r>
            <a:r>
              <a:rPr lang="tr-TR" altLang="tr-TR" sz="2800" kern="0" dirty="0" smtClean="0">
                <a:solidFill>
                  <a:srgbClr val="000000"/>
                </a:solidFill>
                <a:latin typeface="Times New Roman"/>
              </a:rPr>
              <a:t> </a:t>
            </a:r>
            <a:r>
              <a:rPr lang="tr-TR" altLang="tr-TR" sz="2800" kern="0" dirty="0" err="1" smtClean="0">
                <a:solidFill>
                  <a:srgbClr val="000000"/>
                </a:solidFill>
                <a:latin typeface="Times New Roman"/>
              </a:rPr>
              <a:t>studies</a:t>
            </a:r>
            <a:r>
              <a:rPr lang="tr-TR" altLang="tr-TR" sz="2800" kern="0" dirty="0" smtClean="0">
                <a:solidFill>
                  <a:srgbClr val="000000"/>
                </a:solidFill>
                <a:latin typeface="Times New Roman"/>
              </a:rPr>
              <a:t>)</a:t>
            </a:r>
            <a:endParaRPr lang="tr-TR" altLang="tr-TR" sz="2800" kern="0" dirty="0">
              <a:solidFill>
                <a:srgbClr val="000000"/>
              </a:solidFill>
              <a:latin typeface="Times New Roman"/>
            </a:endParaRPr>
          </a:p>
          <a:p>
            <a:pPr lvl="0" eaLnBrk="0" fontAlgn="base" hangingPunct="0">
              <a:spcAft>
                <a:spcPct val="0"/>
              </a:spcAft>
              <a:buFontTx/>
              <a:buChar char="•"/>
            </a:pPr>
            <a:r>
              <a:rPr lang="tr-TR" altLang="tr-TR" sz="2800" kern="0" dirty="0" err="1">
                <a:solidFill>
                  <a:srgbClr val="000000"/>
                </a:solidFill>
                <a:latin typeface="Times New Roman"/>
              </a:rPr>
              <a:t>Prospektif</a:t>
            </a:r>
            <a:r>
              <a:rPr lang="tr-TR" altLang="tr-TR" sz="2800" kern="0" dirty="0">
                <a:solidFill>
                  <a:srgbClr val="000000"/>
                </a:solidFill>
                <a:latin typeface="Times New Roman"/>
              </a:rPr>
              <a:t> </a:t>
            </a:r>
            <a:r>
              <a:rPr lang="tr-TR" altLang="tr-TR" sz="2800" kern="0" dirty="0" smtClean="0">
                <a:solidFill>
                  <a:srgbClr val="000000"/>
                </a:solidFill>
                <a:latin typeface="Times New Roman"/>
              </a:rPr>
              <a:t>araştırmalar (</a:t>
            </a:r>
            <a:r>
              <a:rPr lang="tr-TR" altLang="tr-TR" sz="2800" kern="0" dirty="0" err="1" smtClean="0">
                <a:solidFill>
                  <a:srgbClr val="000000"/>
                </a:solidFill>
                <a:latin typeface="Times New Roman"/>
              </a:rPr>
              <a:t>Prospective</a:t>
            </a:r>
            <a:r>
              <a:rPr lang="tr-TR" altLang="tr-TR" sz="2800" kern="0" dirty="0" smtClean="0">
                <a:solidFill>
                  <a:srgbClr val="000000"/>
                </a:solidFill>
                <a:latin typeface="Times New Roman"/>
              </a:rPr>
              <a:t> </a:t>
            </a:r>
            <a:r>
              <a:rPr lang="tr-TR" altLang="tr-TR" sz="2800" kern="0" dirty="0" err="1" smtClean="0">
                <a:solidFill>
                  <a:srgbClr val="000000"/>
                </a:solidFill>
                <a:latin typeface="Times New Roman"/>
              </a:rPr>
              <a:t>studies</a:t>
            </a:r>
            <a:r>
              <a:rPr lang="tr-TR" altLang="tr-TR" sz="2800" kern="0" dirty="0" smtClean="0">
                <a:solidFill>
                  <a:srgbClr val="000000"/>
                </a:solidFill>
                <a:latin typeface="Times New Roman"/>
              </a:rPr>
              <a:t>)</a:t>
            </a:r>
            <a:endParaRPr lang="tr-TR" altLang="tr-TR" sz="2800" kern="0" dirty="0">
              <a:solidFill>
                <a:srgbClr val="000000"/>
              </a:solidFill>
              <a:latin typeface="Times New Roman"/>
            </a:endParaRPr>
          </a:p>
          <a:p>
            <a:endParaRPr lang="tr-T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869160"/>
            <a:ext cx="165618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a:off x="3244482" y="5157192"/>
            <a:ext cx="3271733" cy="48463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848184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İzleme(</a:t>
            </a:r>
            <a:r>
              <a:rPr lang="tr-TR" dirty="0" err="1">
                <a:solidFill>
                  <a:srgbClr val="C00000"/>
                </a:solidFill>
              </a:rPr>
              <a:t>Kohort</a:t>
            </a:r>
            <a:r>
              <a:rPr lang="tr-TR" dirty="0">
                <a:solidFill>
                  <a:srgbClr val="C00000"/>
                </a:solidFill>
              </a:rPr>
              <a:t>) Araştırmaları</a:t>
            </a:r>
            <a:endParaRPr lang="tr-TR" dirty="0"/>
          </a:p>
        </p:txBody>
      </p:sp>
      <p:sp>
        <p:nvSpPr>
          <p:cNvPr id="4" name="Yuvarlatılmış Dikdörtgen 3"/>
          <p:cNvSpPr/>
          <p:nvPr/>
        </p:nvSpPr>
        <p:spPr>
          <a:xfrm>
            <a:off x="0" y="2924944"/>
            <a:ext cx="1115616" cy="1296144"/>
          </a:xfrm>
          <a:prstGeom prst="roundRect">
            <a:avLst/>
          </a:prstGeom>
          <a:solidFill>
            <a:schemeClr val="accent4">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solidFill>
                  <a:schemeClr val="bg1"/>
                </a:solidFill>
              </a:rPr>
              <a:t>Risk altındaki toplum</a:t>
            </a:r>
            <a:endParaRPr lang="tr-TR" dirty="0">
              <a:solidFill>
                <a:schemeClr val="bg1"/>
              </a:solidFill>
            </a:endParaRPr>
          </a:p>
        </p:txBody>
      </p:sp>
      <p:sp>
        <p:nvSpPr>
          <p:cNvPr id="5" name="Yuvarlatılmış Dikdörtgen 4"/>
          <p:cNvSpPr/>
          <p:nvPr/>
        </p:nvSpPr>
        <p:spPr>
          <a:xfrm>
            <a:off x="1475656" y="2924944"/>
            <a:ext cx="792088" cy="1296144"/>
          </a:xfrm>
          <a:prstGeom prst="roundRect">
            <a:avLst/>
          </a:prstGeom>
          <a:solidFill>
            <a:schemeClr val="accent4">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400" dirty="0" smtClean="0">
                <a:solidFill>
                  <a:schemeClr val="bg1"/>
                </a:solidFill>
              </a:rPr>
              <a:t>Sağlam kişiler</a:t>
            </a:r>
            <a:endParaRPr lang="tr-TR" sz="1400" dirty="0">
              <a:solidFill>
                <a:schemeClr val="bg1"/>
              </a:solidFill>
            </a:endParaRPr>
          </a:p>
        </p:txBody>
      </p:sp>
      <p:sp>
        <p:nvSpPr>
          <p:cNvPr id="6" name="Yuvarlatılmış Dikdörtgen 5"/>
          <p:cNvSpPr/>
          <p:nvPr/>
        </p:nvSpPr>
        <p:spPr>
          <a:xfrm>
            <a:off x="2699792" y="3212976"/>
            <a:ext cx="914400" cy="576064"/>
          </a:xfrm>
          <a:prstGeom prst="roundRect">
            <a:avLst/>
          </a:pr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54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tr-TR" dirty="0" smtClean="0"/>
              <a:t>Örnek</a:t>
            </a:r>
            <a:endParaRPr lang="tr-TR" dirty="0"/>
          </a:p>
        </p:txBody>
      </p:sp>
      <p:cxnSp>
        <p:nvCxnSpPr>
          <p:cNvPr id="8" name="Dirsek Bağlayıcısı 7"/>
          <p:cNvCxnSpPr/>
          <p:nvPr/>
        </p:nvCxnSpPr>
        <p:spPr>
          <a:xfrm rot="16200000" flipH="1">
            <a:off x="3434026" y="3774886"/>
            <a:ext cx="914400" cy="366644"/>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 name="Dirsek Bağlayıcısı 10"/>
          <p:cNvCxnSpPr/>
          <p:nvPr/>
        </p:nvCxnSpPr>
        <p:spPr>
          <a:xfrm rot="5400000" flipH="1" flipV="1">
            <a:off x="3495182" y="2921642"/>
            <a:ext cx="792088" cy="366645"/>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23" name="Dikdörtgen 22"/>
          <p:cNvSpPr/>
          <p:nvPr/>
        </p:nvSpPr>
        <p:spPr>
          <a:xfrm>
            <a:off x="4074549" y="2568188"/>
            <a:ext cx="914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4549" y="4188219"/>
            <a:ext cx="938213" cy="36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Düz Ok Bağlayıcısı 24"/>
          <p:cNvCxnSpPr/>
          <p:nvPr/>
        </p:nvCxnSpPr>
        <p:spPr>
          <a:xfrm>
            <a:off x="5012762" y="2708920"/>
            <a:ext cx="107140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9" name="Düz Ok Bağlayıcısı 28"/>
          <p:cNvCxnSpPr>
            <a:stCxn id="4099" idx="3"/>
          </p:cNvCxnSpPr>
          <p:nvPr/>
        </p:nvCxnSpPr>
        <p:spPr>
          <a:xfrm>
            <a:off x="5012762" y="4373152"/>
            <a:ext cx="1071406"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108" name="Düz Bağlayıcı 4107"/>
          <p:cNvCxnSpPr/>
          <p:nvPr/>
        </p:nvCxnSpPr>
        <p:spPr>
          <a:xfrm>
            <a:off x="6228184" y="2348880"/>
            <a:ext cx="0" cy="756084"/>
          </a:xfrm>
          <a:prstGeom prst="line">
            <a:avLst/>
          </a:prstGeom>
        </p:spPr>
        <p:style>
          <a:lnRef idx="1">
            <a:schemeClr val="accent1"/>
          </a:lnRef>
          <a:fillRef idx="0">
            <a:schemeClr val="accent1"/>
          </a:fillRef>
          <a:effectRef idx="0">
            <a:schemeClr val="accent1"/>
          </a:effectRef>
          <a:fontRef idx="minor">
            <a:schemeClr val="tx1"/>
          </a:fontRef>
        </p:style>
      </p:cxnSp>
      <p:pic>
        <p:nvPicPr>
          <p:cNvPr id="41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958208"/>
            <a:ext cx="12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4" name="Dikdörtgen 4113"/>
          <p:cNvSpPr/>
          <p:nvPr/>
        </p:nvSpPr>
        <p:spPr>
          <a:xfrm>
            <a:off x="6234534" y="1976264"/>
            <a:ext cx="1823529" cy="3726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a</a:t>
            </a:r>
            <a:r>
              <a:rPr lang="tr-TR" dirty="0" smtClean="0"/>
              <a:t> hastalık var</a:t>
            </a:r>
            <a:endParaRPr lang="tr-TR" dirty="0"/>
          </a:p>
        </p:txBody>
      </p:sp>
      <p:pic>
        <p:nvPicPr>
          <p:cNvPr id="41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739082"/>
            <a:ext cx="187220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884" y="3559648"/>
            <a:ext cx="185950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40884" y="4339208"/>
            <a:ext cx="1859507" cy="39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8" name="Sağ Ok 4117"/>
          <p:cNvSpPr/>
          <p:nvPr/>
        </p:nvSpPr>
        <p:spPr>
          <a:xfrm>
            <a:off x="1187624" y="3343669"/>
            <a:ext cx="216024" cy="484632"/>
          </a:xfrm>
          <a:prstGeom prs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pic>
        <p:nvPicPr>
          <p:cNvPr id="412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914" y="3240434"/>
            <a:ext cx="257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1" name="Metin kutusu 4120"/>
          <p:cNvSpPr txBox="1"/>
          <p:nvPr/>
        </p:nvSpPr>
        <p:spPr>
          <a:xfrm>
            <a:off x="3995935" y="2568188"/>
            <a:ext cx="1016825" cy="369332"/>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tr-TR" dirty="0" smtClean="0"/>
              <a:t>Etken +</a:t>
            </a:r>
            <a:endParaRPr lang="tr-TR" dirty="0"/>
          </a:p>
        </p:txBody>
      </p:sp>
      <p:sp>
        <p:nvSpPr>
          <p:cNvPr id="4122" name="Metin kutusu 4121"/>
          <p:cNvSpPr txBox="1"/>
          <p:nvPr/>
        </p:nvSpPr>
        <p:spPr>
          <a:xfrm>
            <a:off x="4018932" y="4188219"/>
            <a:ext cx="99382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dirty="0" smtClean="0"/>
              <a:t>Etken -</a:t>
            </a:r>
            <a:endParaRPr lang="tr-TR" dirty="0"/>
          </a:p>
        </p:txBody>
      </p:sp>
      <p:sp>
        <p:nvSpPr>
          <p:cNvPr id="4131" name="Metin kutusu 4130"/>
          <p:cNvSpPr txBox="1"/>
          <p:nvPr/>
        </p:nvSpPr>
        <p:spPr>
          <a:xfrm>
            <a:off x="6240885" y="2752853"/>
            <a:ext cx="185950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dirty="0" smtClean="0">
                <a:solidFill>
                  <a:schemeClr val="accent6">
                    <a:lumMod val="75000"/>
                  </a:schemeClr>
                </a:solidFill>
              </a:rPr>
              <a:t>    b hastalık yok</a:t>
            </a:r>
            <a:endParaRPr lang="tr-TR" dirty="0">
              <a:solidFill>
                <a:schemeClr val="accent6">
                  <a:lumMod val="75000"/>
                </a:schemeClr>
              </a:solidFill>
            </a:endParaRPr>
          </a:p>
        </p:txBody>
      </p:sp>
      <p:sp>
        <p:nvSpPr>
          <p:cNvPr id="4133" name="Metin kutusu 4132"/>
          <p:cNvSpPr txBox="1"/>
          <p:nvPr/>
        </p:nvSpPr>
        <p:spPr>
          <a:xfrm>
            <a:off x="6240885" y="3573419"/>
            <a:ext cx="185950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tr-TR" dirty="0" smtClean="0"/>
              <a:t>    c hastalık var</a:t>
            </a:r>
            <a:endParaRPr lang="tr-TR" dirty="0"/>
          </a:p>
        </p:txBody>
      </p:sp>
      <p:sp>
        <p:nvSpPr>
          <p:cNvPr id="4134" name="Metin kutusu 4133"/>
          <p:cNvSpPr txBox="1"/>
          <p:nvPr/>
        </p:nvSpPr>
        <p:spPr>
          <a:xfrm>
            <a:off x="6240885" y="4339208"/>
            <a:ext cx="185950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dirty="0" smtClean="0"/>
              <a:t>    </a:t>
            </a:r>
            <a:r>
              <a:rPr lang="tr-TR" dirty="0" smtClean="0">
                <a:solidFill>
                  <a:schemeClr val="accent3">
                    <a:lumMod val="50000"/>
                  </a:schemeClr>
                </a:solidFill>
              </a:rPr>
              <a:t>d hastalık yok</a:t>
            </a:r>
            <a:endParaRPr lang="tr-TR" dirty="0">
              <a:solidFill>
                <a:schemeClr val="accent3">
                  <a:lumMod val="50000"/>
                </a:schemeClr>
              </a:solidFill>
            </a:endParaRPr>
          </a:p>
        </p:txBody>
      </p:sp>
      <p:sp>
        <p:nvSpPr>
          <p:cNvPr id="4139" name="Sağ Ok 4138"/>
          <p:cNvSpPr/>
          <p:nvPr/>
        </p:nvSpPr>
        <p:spPr>
          <a:xfrm>
            <a:off x="113171" y="5085184"/>
            <a:ext cx="8173987" cy="24231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4140" name="Metin kutusu 4139"/>
          <p:cNvSpPr txBox="1"/>
          <p:nvPr/>
        </p:nvSpPr>
        <p:spPr>
          <a:xfrm>
            <a:off x="58083" y="5507940"/>
            <a:ext cx="2115066" cy="369332"/>
          </a:xfrm>
          <a:prstGeom prst="rect">
            <a:avLst/>
          </a:prstGeom>
          <a:noFill/>
        </p:spPr>
        <p:txBody>
          <a:bodyPr wrap="none" rtlCol="0">
            <a:spAutoFit/>
          </a:bodyPr>
          <a:lstStyle/>
          <a:p>
            <a:r>
              <a:rPr lang="tr-TR" b="1" dirty="0" smtClean="0">
                <a:solidFill>
                  <a:srgbClr val="7030A0"/>
                </a:solidFill>
              </a:rPr>
              <a:t>Araştırma başlangıcı</a:t>
            </a:r>
            <a:endParaRPr lang="tr-TR" b="1" dirty="0">
              <a:solidFill>
                <a:srgbClr val="7030A0"/>
              </a:solidFill>
            </a:endParaRPr>
          </a:p>
        </p:txBody>
      </p:sp>
      <p:sp>
        <p:nvSpPr>
          <p:cNvPr id="4141" name="Metin kutusu 4140"/>
          <p:cNvSpPr txBox="1"/>
          <p:nvPr/>
        </p:nvSpPr>
        <p:spPr>
          <a:xfrm>
            <a:off x="4283968" y="5507940"/>
            <a:ext cx="1593706" cy="369332"/>
          </a:xfrm>
          <a:prstGeom prst="rect">
            <a:avLst/>
          </a:prstGeom>
          <a:noFill/>
        </p:spPr>
        <p:txBody>
          <a:bodyPr wrap="none" rtlCol="0">
            <a:spAutoFit/>
          </a:bodyPr>
          <a:lstStyle/>
          <a:p>
            <a:r>
              <a:rPr lang="tr-TR" b="1" dirty="0" smtClean="0">
                <a:solidFill>
                  <a:srgbClr val="7030A0"/>
                </a:solidFill>
              </a:rPr>
              <a:t>İzleme dönemi</a:t>
            </a:r>
            <a:endParaRPr lang="tr-TR" b="1" dirty="0">
              <a:solidFill>
                <a:srgbClr val="7030A0"/>
              </a:solidFill>
            </a:endParaRPr>
          </a:p>
        </p:txBody>
      </p:sp>
      <p:sp>
        <p:nvSpPr>
          <p:cNvPr id="4143" name="Dikdörtgen 4142"/>
          <p:cNvSpPr/>
          <p:nvPr/>
        </p:nvSpPr>
        <p:spPr>
          <a:xfrm>
            <a:off x="5508017" y="6246604"/>
            <a:ext cx="2417650" cy="584775"/>
          </a:xfrm>
          <a:prstGeom prst="rect">
            <a:avLst/>
          </a:prstGeom>
        </p:spPr>
        <p:txBody>
          <a:bodyPr wrap="none">
            <a:spAutoFit/>
          </a:bodyPr>
          <a:lstStyle/>
          <a:p>
            <a:pPr lvl="0"/>
            <a:r>
              <a:rPr lang="tr-TR" sz="3200" b="1" dirty="0">
                <a:solidFill>
                  <a:srgbClr val="7030A0"/>
                </a:solidFill>
              </a:rPr>
              <a:t>NE OLACAK ?</a:t>
            </a:r>
          </a:p>
        </p:txBody>
      </p:sp>
    </p:spTree>
    <p:extLst>
      <p:ext uri="{BB962C8B-B14F-4D97-AF65-F5344CB8AC3E}">
        <p14:creationId xmlns:p14="http://schemas.microsoft.com/office/powerpoint/2010/main" val="2940424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1211</Words>
  <Application>Microsoft Office PowerPoint</Application>
  <PresentationFormat>Ekran Gösterisi (4:3)</PresentationFormat>
  <Paragraphs>143</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İzleme(Kohort) Araştırmaları</vt:lpstr>
      <vt:lpstr>Amaç ve Öğrenim Hedefleri</vt:lpstr>
      <vt:lpstr>Epidemiyolojik Araştırma Yöntemleri</vt:lpstr>
      <vt:lpstr>Senaryo 8</vt:lpstr>
      <vt:lpstr>İzleme(Kohort) Araştırmaları</vt:lpstr>
      <vt:lpstr>İzleme(Kohort) Araştırmaları</vt:lpstr>
      <vt:lpstr>İzleme(Kohort) Araştırmaları</vt:lpstr>
      <vt:lpstr>İzleme(Kohort) Araştırmaları</vt:lpstr>
      <vt:lpstr>İzleme(Kohort) Araştırmaları</vt:lpstr>
      <vt:lpstr>PowerPoint Sunusu</vt:lpstr>
      <vt:lpstr>İzleme(Kohort) Araştırmaları</vt:lpstr>
      <vt:lpstr>İzleme(Kohort) Araştırmaları</vt:lpstr>
      <vt:lpstr>İzleme(Kohort) Araştırmaları</vt:lpstr>
      <vt:lpstr>İzleme(Kohort) Araştırmaları</vt:lpstr>
      <vt:lpstr>İzleme(Kohort) Araştırmaları</vt:lpstr>
      <vt:lpstr>İzleme(Kohort) Araştırmaları</vt:lpstr>
      <vt:lpstr>İzleme(Kohort) Araştırmaları</vt:lpstr>
      <vt:lpstr>İzleme(Kohort) Araştırmaları</vt:lpstr>
      <vt:lpstr>İzleme(Kohort) Araştırmaları</vt:lpstr>
      <vt:lpstr>İzleme(Kohort) Araştırmaları</vt:lpstr>
      <vt:lpstr>Retrospektif kohort kurgusu </vt:lpstr>
      <vt:lpstr>PowerPoint Sunusu</vt:lpstr>
      <vt:lpstr>Retrospektif + prospektif kohort kurgusu </vt:lpstr>
      <vt:lpstr>Retrospektif + prospektif kohort kurgusu </vt:lpstr>
      <vt:lpstr>PowerPoint Sunusu</vt:lpstr>
      <vt:lpstr>PowerPoint Sunusu</vt:lpstr>
      <vt:lpstr>Senaryo 8</vt:lpstr>
      <vt:lpstr>Framingham 1960’lar</vt:lpstr>
      <vt:lpstr>Framingham (bugün)</vt:lpstr>
      <vt:lpstr>Senaryo 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İzleme (Kohort) Araştırmaları</dc:title>
  <dc:creator>genel</dc:creator>
  <cp:lastModifiedBy>genel</cp:lastModifiedBy>
  <cp:revision>32</cp:revision>
  <dcterms:created xsi:type="dcterms:W3CDTF">2015-07-29T14:10:08Z</dcterms:created>
  <dcterms:modified xsi:type="dcterms:W3CDTF">2015-08-13T06:29:54Z</dcterms:modified>
</cp:coreProperties>
</file>