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8" r:id="rId4"/>
    <p:sldId id="284" r:id="rId5"/>
    <p:sldId id="257" r:id="rId6"/>
    <p:sldId id="286" r:id="rId7"/>
    <p:sldId id="287" r:id="rId8"/>
    <p:sldId id="283" r:id="rId9"/>
    <p:sldId id="263" r:id="rId10"/>
    <p:sldId id="264" r:id="rId11"/>
    <p:sldId id="261" r:id="rId12"/>
    <p:sldId id="262" r:id="rId13"/>
    <p:sldId id="289" r:id="rId14"/>
    <p:sldId id="265" r:id="rId15"/>
    <p:sldId id="266" r:id="rId16"/>
    <p:sldId id="267" r:id="rId17"/>
    <p:sldId id="290" r:id="rId18"/>
    <p:sldId id="291" r:id="rId19"/>
    <p:sldId id="288" r:id="rId20"/>
    <p:sldId id="270" r:id="rId21"/>
    <p:sldId id="275" r:id="rId22"/>
    <p:sldId id="292" r:id="rId23"/>
    <p:sldId id="281" r:id="rId24"/>
    <p:sldId id="271" r:id="rId25"/>
    <p:sldId id="293" r:id="rId26"/>
    <p:sldId id="276" r:id="rId27"/>
    <p:sldId id="272" r:id="rId28"/>
    <p:sldId id="285" r:id="rId29"/>
    <p:sldId id="273" r:id="rId30"/>
    <p:sldId id="274" r:id="rId31"/>
    <p:sldId id="282" r:id="rId32"/>
    <p:sldId id="268" r:id="rId33"/>
    <p:sldId id="279" r:id="rId34"/>
    <p:sldId id="277" r:id="rId35"/>
    <p:sldId id="278" r:id="rId36"/>
    <p:sldId id="280" r:id="rId3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000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EA03E75-F9EC-4F85-951B-D96633BA59C0}" type="datetimeFigureOut">
              <a:rPr lang="tr-TR" smtClean="0"/>
              <a:t>29.09.2015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122642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A03E75-F9EC-4F85-951B-D96633BA59C0}" type="datetimeFigureOut">
              <a:rPr lang="tr-TR" smtClean="0"/>
              <a:t>29.09.2015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2144865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A03E75-F9EC-4F85-951B-D96633BA59C0}" type="datetimeFigureOut">
              <a:rPr lang="tr-TR" smtClean="0"/>
              <a:t>29.09.2015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355807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EA03E75-F9EC-4F85-951B-D96633BA59C0}" type="datetimeFigureOut">
              <a:rPr lang="tr-TR" smtClean="0"/>
              <a:t>29.09.2015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308066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EA03E75-F9EC-4F85-951B-D96633BA59C0}" type="datetimeFigureOut">
              <a:rPr lang="tr-TR" smtClean="0"/>
              <a:t>29.09.2015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179063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EA03E75-F9EC-4F85-951B-D96633BA59C0}" type="datetimeFigureOut">
              <a:rPr lang="tr-TR" smtClean="0"/>
              <a:t>29.09.2015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2027973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EA03E75-F9EC-4F85-951B-D96633BA59C0}" type="datetimeFigureOut">
              <a:rPr lang="tr-TR" smtClean="0"/>
              <a:t>29.09.2015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35374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EA03E75-F9EC-4F85-951B-D96633BA59C0}" type="datetimeFigureOut">
              <a:rPr lang="tr-TR" smtClean="0"/>
              <a:t>29.09.2015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341173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EA03E75-F9EC-4F85-951B-D96633BA59C0}" type="datetimeFigureOut">
              <a:rPr lang="tr-TR" smtClean="0"/>
              <a:t>29.09.2015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243642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A03E75-F9EC-4F85-951B-D96633BA59C0}" type="datetimeFigureOut">
              <a:rPr lang="tr-TR" smtClean="0"/>
              <a:t>29.09.2015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180669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EA03E75-F9EC-4F85-951B-D96633BA59C0}" type="datetimeFigureOut">
              <a:rPr lang="tr-TR" smtClean="0"/>
              <a:t>29.09.2015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76CF05D-FD8D-4873-97B7-06B7960808CA}" type="slidenum">
              <a:rPr lang="tr-TR" smtClean="0"/>
              <a:t>‹#›</a:t>
            </a:fld>
            <a:endParaRPr lang="tr-TR"/>
          </a:p>
        </p:txBody>
      </p:sp>
    </p:spTree>
    <p:extLst>
      <p:ext uri="{BB962C8B-B14F-4D97-AF65-F5344CB8AC3E}">
        <p14:creationId xmlns:p14="http://schemas.microsoft.com/office/powerpoint/2010/main" val="111608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03E75-F9EC-4F85-951B-D96633BA59C0}" type="datetimeFigureOut">
              <a:rPr lang="tr-TR" smtClean="0"/>
              <a:t>29.09.2015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CF05D-FD8D-4873-97B7-06B7960808CA}" type="slidenum">
              <a:rPr lang="tr-TR" smtClean="0"/>
              <a:t>‹#›</a:t>
            </a:fld>
            <a:endParaRPr lang="tr-TR"/>
          </a:p>
        </p:txBody>
      </p:sp>
    </p:spTree>
    <p:extLst>
      <p:ext uri="{BB962C8B-B14F-4D97-AF65-F5344CB8AC3E}">
        <p14:creationId xmlns:p14="http://schemas.microsoft.com/office/powerpoint/2010/main" val="69229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4000" dirty="0" smtClean="0">
                <a:solidFill>
                  <a:srgbClr val="C00000"/>
                </a:solidFill>
              </a:rPr>
              <a:t>Müdahale (Deneysel) Araştırmalar</a:t>
            </a:r>
            <a:endParaRPr lang="tr-TR" sz="4000" dirty="0">
              <a:solidFill>
                <a:srgbClr val="C00000"/>
              </a:solidFill>
            </a:endParaRPr>
          </a:p>
        </p:txBody>
      </p:sp>
      <p:sp>
        <p:nvSpPr>
          <p:cNvPr id="3" name="Alt Başlık 2"/>
          <p:cNvSpPr>
            <a:spLocks noGrp="1"/>
          </p:cNvSpPr>
          <p:nvPr>
            <p:ph type="subTitle" idx="1"/>
          </p:nvPr>
        </p:nvSpPr>
        <p:spPr/>
        <p:txBody>
          <a:bodyPr/>
          <a:lstStyle/>
          <a:p>
            <a:r>
              <a:rPr lang="tr-TR" dirty="0" err="1" smtClean="0"/>
              <a:t>Prof.Dr.Mehmet</a:t>
            </a:r>
            <a:r>
              <a:rPr lang="tr-TR" dirty="0" smtClean="0"/>
              <a:t> Aktekin</a:t>
            </a:r>
            <a:endParaRPr lang="tr-TR" dirty="0"/>
          </a:p>
        </p:txBody>
      </p:sp>
    </p:spTree>
    <p:extLst>
      <p:ext uri="{BB962C8B-B14F-4D97-AF65-F5344CB8AC3E}">
        <p14:creationId xmlns:p14="http://schemas.microsoft.com/office/powerpoint/2010/main" val="3021248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sp>
        <p:nvSpPr>
          <p:cNvPr id="3" name="İçerik Yer Tutucusu 2"/>
          <p:cNvSpPr>
            <a:spLocks noGrp="1"/>
          </p:cNvSpPr>
          <p:nvPr>
            <p:ph idx="1"/>
          </p:nvPr>
        </p:nvSpPr>
        <p:spPr/>
        <p:txBody>
          <a:bodyPr/>
          <a:lstStyle/>
          <a:p>
            <a:pPr marL="0" indent="0">
              <a:buNone/>
            </a:pPr>
            <a:r>
              <a:rPr lang="tr-TR" dirty="0" smtClean="0"/>
              <a:t>Laboratuvar materyallerinde veya belirli kriterlere uygun olarak seçilmiş deney hayvanları, hasta grubu ya da toplumda; etkene maruz bırakma, ilaçla tedavi etme veya koruma gibi müdahalelerle oluşan etkinin (yarar, zarar, yan etki) kalitatif ve kantitatif olarak saptanması, kontrol olarak kullanılan uygulamalardan farklı olup olmadığının ortaya çıkarılması için düzenlenmiş araştırmalardır.</a:t>
            </a:r>
            <a:endParaRPr lang="tr-TR" dirty="0"/>
          </a:p>
        </p:txBody>
      </p:sp>
    </p:spTree>
    <p:extLst>
      <p:ext uri="{BB962C8B-B14F-4D97-AF65-F5344CB8AC3E}">
        <p14:creationId xmlns:p14="http://schemas.microsoft.com/office/powerpoint/2010/main" val="1215385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Uygulama alanı açısından</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Laboratuvar deneyleri</a:t>
            </a:r>
          </a:p>
          <a:p>
            <a:r>
              <a:rPr lang="tr-TR" dirty="0" smtClean="0"/>
              <a:t>Hayvan deneyleri</a:t>
            </a:r>
          </a:p>
          <a:p>
            <a:r>
              <a:rPr lang="tr-TR" dirty="0" smtClean="0"/>
              <a:t>Klinik deneyler</a:t>
            </a:r>
          </a:p>
          <a:p>
            <a:r>
              <a:rPr lang="tr-TR" dirty="0" smtClean="0"/>
              <a:t>Saha deneyleri</a:t>
            </a:r>
            <a:endParaRPr lang="tr-TR"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86075"/>
            <a:ext cx="56388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606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Amaç açısından</a:t>
            </a:r>
            <a:endParaRPr lang="tr-TR" dirty="0">
              <a:solidFill>
                <a:srgbClr val="C00000"/>
              </a:solidFill>
            </a:endParaRPr>
          </a:p>
        </p:txBody>
      </p:sp>
      <p:sp>
        <p:nvSpPr>
          <p:cNvPr id="3" name="İçerik Yer Tutucusu 2"/>
          <p:cNvSpPr>
            <a:spLocks noGrp="1"/>
          </p:cNvSpPr>
          <p:nvPr>
            <p:ph idx="1"/>
          </p:nvPr>
        </p:nvSpPr>
        <p:spPr/>
        <p:txBody>
          <a:bodyPr/>
          <a:lstStyle/>
          <a:p>
            <a:r>
              <a:rPr lang="tr-TR" dirty="0" smtClean="0"/>
              <a:t>Tedaviye yönelik deneyler</a:t>
            </a:r>
          </a:p>
          <a:p>
            <a:r>
              <a:rPr lang="tr-TR" dirty="0" smtClean="0"/>
              <a:t>Korumaya yönelik deneyler</a:t>
            </a:r>
          </a:p>
          <a:p>
            <a:r>
              <a:rPr lang="tr-TR" dirty="0" smtClean="0"/>
              <a:t>Hastalık etkenini bulmaya yönelik deneyler(</a:t>
            </a:r>
            <a:r>
              <a:rPr lang="tr-TR" dirty="0" err="1"/>
              <a:t>m</a:t>
            </a:r>
            <a:r>
              <a:rPr lang="tr-TR" dirty="0" err="1" smtClean="0"/>
              <a:t>aruziyet</a:t>
            </a:r>
            <a:r>
              <a:rPr lang="tr-TR" dirty="0" smtClean="0"/>
              <a:t> deneyleri)</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861049"/>
            <a:ext cx="3816424" cy="271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204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Korumaya Yönelik Deneyler</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7632848" cy="4424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53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Yöntemsel Olarak</a:t>
            </a:r>
            <a:endParaRPr lang="tr-TR" dirty="0">
              <a:solidFill>
                <a:srgbClr val="C00000"/>
              </a:solidFill>
            </a:endParaRPr>
          </a:p>
        </p:txBody>
      </p:sp>
      <p:sp>
        <p:nvSpPr>
          <p:cNvPr id="3" name="İçerik Yer Tutucusu 2"/>
          <p:cNvSpPr>
            <a:spLocks noGrp="1"/>
          </p:cNvSpPr>
          <p:nvPr>
            <p:ph idx="1"/>
          </p:nvPr>
        </p:nvSpPr>
        <p:spPr/>
        <p:txBody>
          <a:bodyPr>
            <a:normAutofit lnSpcReduction="10000"/>
          </a:bodyPr>
          <a:lstStyle/>
          <a:p>
            <a:pPr marL="457200" lvl="1" indent="0">
              <a:buNone/>
            </a:pPr>
            <a:r>
              <a:rPr lang="tr-TR" sz="3200" b="1" dirty="0" smtClean="0"/>
              <a:t>1.Kontrollu çalışmalar</a:t>
            </a:r>
          </a:p>
          <a:p>
            <a:pPr lvl="2"/>
            <a:r>
              <a:rPr lang="tr-TR" dirty="0" err="1" smtClean="0"/>
              <a:t>Randomize</a:t>
            </a:r>
            <a:r>
              <a:rPr lang="tr-TR" dirty="0" smtClean="0"/>
              <a:t> </a:t>
            </a:r>
            <a:r>
              <a:rPr lang="tr-TR" dirty="0" smtClean="0">
                <a:solidFill>
                  <a:schemeClr val="bg1">
                    <a:lumMod val="50000"/>
                  </a:schemeClr>
                </a:solidFill>
              </a:rPr>
              <a:t>(</a:t>
            </a:r>
            <a:r>
              <a:rPr lang="tr-TR" dirty="0" err="1" smtClean="0">
                <a:solidFill>
                  <a:schemeClr val="bg1">
                    <a:lumMod val="50000"/>
                  </a:schemeClr>
                </a:solidFill>
              </a:rPr>
              <a:t>Randomised</a:t>
            </a:r>
            <a:r>
              <a:rPr lang="tr-TR" dirty="0" smtClean="0">
                <a:solidFill>
                  <a:schemeClr val="bg1">
                    <a:lumMod val="50000"/>
                  </a:schemeClr>
                </a:solidFill>
              </a:rPr>
              <a:t>  </a:t>
            </a:r>
            <a:r>
              <a:rPr lang="tr-TR" dirty="0" err="1" smtClean="0">
                <a:solidFill>
                  <a:schemeClr val="bg1">
                    <a:lumMod val="50000"/>
                  </a:schemeClr>
                </a:solidFill>
              </a:rPr>
              <a:t>trials</a:t>
            </a:r>
            <a:r>
              <a:rPr lang="tr-TR" dirty="0" smtClean="0">
                <a:solidFill>
                  <a:schemeClr val="bg1">
                    <a:lumMod val="50000"/>
                  </a:schemeClr>
                </a:solidFill>
              </a:rPr>
              <a:t>)</a:t>
            </a:r>
          </a:p>
          <a:p>
            <a:pPr lvl="3"/>
            <a:r>
              <a:rPr lang="tr-TR" dirty="0" smtClean="0">
                <a:solidFill>
                  <a:schemeClr val="bg1">
                    <a:lumMod val="50000"/>
                  </a:schemeClr>
                </a:solidFill>
              </a:rPr>
              <a:t>Paralel</a:t>
            </a:r>
          </a:p>
          <a:p>
            <a:pPr lvl="3"/>
            <a:r>
              <a:rPr lang="tr-TR" dirty="0" smtClean="0">
                <a:solidFill>
                  <a:schemeClr val="bg1">
                    <a:lumMod val="50000"/>
                  </a:schemeClr>
                </a:solidFill>
              </a:rPr>
              <a:t>Paralel olmayan</a:t>
            </a:r>
          </a:p>
          <a:p>
            <a:pPr lvl="2"/>
            <a:r>
              <a:rPr lang="tr-TR" dirty="0" err="1" smtClean="0"/>
              <a:t>Randomize</a:t>
            </a:r>
            <a:r>
              <a:rPr lang="tr-TR" dirty="0" smtClean="0"/>
              <a:t> olmayan </a:t>
            </a:r>
            <a:r>
              <a:rPr lang="tr-TR" dirty="0" smtClean="0">
                <a:solidFill>
                  <a:schemeClr val="bg1">
                    <a:lumMod val="50000"/>
                  </a:schemeClr>
                </a:solidFill>
              </a:rPr>
              <a:t>(</a:t>
            </a:r>
            <a:r>
              <a:rPr lang="tr-TR" dirty="0" err="1" smtClean="0">
                <a:solidFill>
                  <a:schemeClr val="bg1">
                    <a:lumMod val="50000"/>
                  </a:schemeClr>
                </a:solidFill>
              </a:rPr>
              <a:t>Nonrandomised</a:t>
            </a:r>
            <a:r>
              <a:rPr lang="tr-TR" dirty="0" smtClean="0">
                <a:solidFill>
                  <a:schemeClr val="bg1">
                    <a:lumMod val="50000"/>
                  </a:schemeClr>
                </a:solidFill>
              </a:rPr>
              <a:t> </a:t>
            </a:r>
            <a:r>
              <a:rPr lang="tr-TR" dirty="0" err="1" smtClean="0">
                <a:solidFill>
                  <a:schemeClr val="bg1">
                    <a:lumMod val="50000"/>
                  </a:schemeClr>
                </a:solidFill>
              </a:rPr>
              <a:t>trials</a:t>
            </a:r>
            <a:r>
              <a:rPr lang="tr-TR" dirty="0" smtClean="0">
                <a:solidFill>
                  <a:schemeClr val="bg1">
                    <a:lumMod val="50000"/>
                  </a:schemeClr>
                </a:solidFill>
              </a:rPr>
              <a:t>)</a:t>
            </a:r>
          </a:p>
          <a:p>
            <a:pPr lvl="2"/>
            <a:r>
              <a:rPr lang="tr-TR" dirty="0" err="1" smtClean="0"/>
              <a:t>Çarpraz</a:t>
            </a:r>
            <a:r>
              <a:rPr lang="tr-TR" dirty="0" smtClean="0"/>
              <a:t> kontrollü </a:t>
            </a:r>
            <a:r>
              <a:rPr lang="tr-TR" dirty="0" smtClean="0">
                <a:solidFill>
                  <a:schemeClr val="bg1">
                    <a:lumMod val="50000"/>
                  </a:schemeClr>
                </a:solidFill>
              </a:rPr>
              <a:t>(</a:t>
            </a:r>
            <a:r>
              <a:rPr lang="tr-TR" dirty="0" err="1" smtClean="0">
                <a:solidFill>
                  <a:schemeClr val="bg1">
                    <a:lumMod val="50000"/>
                  </a:schemeClr>
                </a:solidFill>
              </a:rPr>
              <a:t>Crossover</a:t>
            </a:r>
            <a:r>
              <a:rPr lang="tr-TR" dirty="0" smtClean="0">
                <a:solidFill>
                  <a:schemeClr val="bg1">
                    <a:lumMod val="50000"/>
                  </a:schemeClr>
                </a:solidFill>
              </a:rPr>
              <a:t> </a:t>
            </a:r>
            <a:r>
              <a:rPr lang="tr-TR" dirty="0" err="1" smtClean="0">
                <a:solidFill>
                  <a:schemeClr val="bg1">
                    <a:lumMod val="50000"/>
                  </a:schemeClr>
                </a:solidFill>
              </a:rPr>
              <a:t>studies</a:t>
            </a:r>
            <a:r>
              <a:rPr lang="tr-TR" dirty="0" smtClean="0">
                <a:solidFill>
                  <a:schemeClr val="bg1">
                    <a:lumMod val="50000"/>
                  </a:schemeClr>
                </a:solidFill>
              </a:rPr>
              <a:t>)</a:t>
            </a:r>
          </a:p>
          <a:p>
            <a:pPr lvl="2"/>
            <a:r>
              <a:rPr lang="tr-TR" dirty="0" smtClean="0"/>
              <a:t>Kendiyle kontrollü </a:t>
            </a:r>
            <a:r>
              <a:rPr lang="tr-TR" dirty="0" smtClean="0">
                <a:solidFill>
                  <a:schemeClr val="bg1">
                    <a:lumMod val="50000"/>
                  </a:schemeClr>
                </a:solidFill>
              </a:rPr>
              <a:t>( </a:t>
            </a:r>
            <a:r>
              <a:rPr lang="tr-TR" dirty="0" err="1" smtClean="0">
                <a:solidFill>
                  <a:schemeClr val="bg1">
                    <a:lumMod val="50000"/>
                  </a:schemeClr>
                </a:solidFill>
              </a:rPr>
              <a:t>Trials</a:t>
            </a:r>
            <a:r>
              <a:rPr lang="tr-TR" dirty="0" smtClean="0">
                <a:solidFill>
                  <a:schemeClr val="bg1">
                    <a:lumMod val="50000"/>
                  </a:schemeClr>
                </a:solidFill>
              </a:rPr>
              <a:t> </a:t>
            </a:r>
            <a:r>
              <a:rPr lang="tr-TR" dirty="0" err="1" smtClean="0">
                <a:solidFill>
                  <a:schemeClr val="bg1">
                    <a:lumMod val="50000"/>
                  </a:schemeClr>
                </a:solidFill>
              </a:rPr>
              <a:t>with</a:t>
            </a:r>
            <a:r>
              <a:rPr lang="tr-TR" dirty="0" smtClean="0">
                <a:solidFill>
                  <a:schemeClr val="bg1">
                    <a:lumMod val="50000"/>
                  </a:schemeClr>
                </a:solidFill>
              </a:rPr>
              <a:t> self-</a:t>
            </a:r>
            <a:r>
              <a:rPr lang="tr-TR" dirty="0" err="1" smtClean="0">
                <a:solidFill>
                  <a:schemeClr val="bg1">
                    <a:lumMod val="50000"/>
                  </a:schemeClr>
                </a:solidFill>
              </a:rPr>
              <a:t>controls</a:t>
            </a:r>
            <a:r>
              <a:rPr lang="tr-TR" dirty="0" smtClean="0">
                <a:solidFill>
                  <a:schemeClr val="bg1">
                    <a:lumMod val="50000"/>
                  </a:schemeClr>
                </a:solidFill>
              </a:rPr>
              <a:t>)</a:t>
            </a:r>
          </a:p>
          <a:p>
            <a:pPr lvl="2"/>
            <a:r>
              <a:rPr lang="tr-TR" dirty="0" smtClean="0"/>
              <a:t>Dış kontrollü </a:t>
            </a:r>
            <a:r>
              <a:rPr lang="tr-TR" dirty="0" smtClean="0">
                <a:solidFill>
                  <a:schemeClr val="bg1">
                    <a:lumMod val="50000"/>
                  </a:schemeClr>
                </a:solidFill>
              </a:rPr>
              <a:t>(</a:t>
            </a:r>
            <a:r>
              <a:rPr lang="tr-TR" dirty="0" err="1" smtClean="0">
                <a:solidFill>
                  <a:schemeClr val="bg1">
                    <a:lumMod val="50000"/>
                  </a:schemeClr>
                </a:solidFill>
              </a:rPr>
              <a:t>Trials</a:t>
            </a:r>
            <a:r>
              <a:rPr lang="tr-TR" dirty="0" smtClean="0">
                <a:solidFill>
                  <a:schemeClr val="bg1">
                    <a:lumMod val="50000"/>
                  </a:schemeClr>
                </a:solidFill>
              </a:rPr>
              <a:t> </a:t>
            </a:r>
            <a:r>
              <a:rPr lang="tr-TR" dirty="0" err="1" smtClean="0">
                <a:solidFill>
                  <a:schemeClr val="bg1">
                    <a:lumMod val="50000"/>
                  </a:schemeClr>
                </a:solidFill>
              </a:rPr>
              <a:t>with</a:t>
            </a:r>
            <a:r>
              <a:rPr lang="tr-TR" dirty="0" smtClean="0">
                <a:solidFill>
                  <a:schemeClr val="bg1">
                    <a:lumMod val="50000"/>
                  </a:schemeClr>
                </a:solidFill>
              </a:rPr>
              <a:t> </a:t>
            </a:r>
            <a:r>
              <a:rPr lang="tr-TR" dirty="0" err="1" smtClean="0">
                <a:solidFill>
                  <a:schemeClr val="bg1">
                    <a:lumMod val="50000"/>
                  </a:schemeClr>
                </a:solidFill>
              </a:rPr>
              <a:t>external</a:t>
            </a:r>
            <a:r>
              <a:rPr lang="tr-TR" dirty="0" smtClean="0">
                <a:solidFill>
                  <a:schemeClr val="bg1">
                    <a:lumMod val="50000"/>
                  </a:schemeClr>
                </a:solidFill>
              </a:rPr>
              <a:t> </a:t>
            </a:r>
            <a:r>
              <a:rPr lang="tr-TR" dirty="0" err="1" smtClean="0">
                <a:solidFill>
                  <a:schemeClr val="bg1">
                    <a:lumMod val="50000"/>
                  </a:schemeClr>
                </a:solidFill>
              </a:rPr>
              <a:t>controls</a:t>
            </a:r>
            <a:r>
              <a:rPr lang="tr-TR" dirty="0" smtClean="0">
                <a:solidFill>
                  <a:schemeClr val="bg1">
                    <a:lumMod val="50000"/>
                  </a:schemeClr>
                </a:solidFill>
              </a:rPr>
              <a:t>)</a:t>
            </a:r>
          </a:p>
          <a:p>
            <a:endParaRPr lang="tr-TR" dirty="0" smtClean="0">
              <a:solidFill>
                <a:schemeClr val="bg1">
                  <a:lumMod val="50000"/>
                </a:schemeClr>
              </a:solidFill>
            </a:endParaRPr>
          </a:p>
          <a:p>
            <a:pPr marL="0" indent="0">
              <a:buNone/>
            </a:pPr>
            <a:r>
              <a:rPr lang="tr-TR" dirty="0" smtClean="0"/>
              <a:t>     </a:t>
            </a:r>
            <a:r>
              <a:rPr lang="tr-TR" b="1" dirty="0" smtClean="0"/>
              <a:t>2</a:t>
            </a:r>
            <a:r>
              <a:rPr lang="tr-TR" dirty="0" smtClean="0"/>
              <a:t>.</a:t>
            </a:r>
            <a:r>
              <a:rPr lang="tr-TR" b="1" dirty="0" smtClean="0"/>
              <a:t>Kontrolsüz çalışmalar</a:t>
            </a:r>
          </a:p>
          <a:p>
            <a:pPr lvl="1"/>
            <a:endParaRPr lang="tr-TR" dirty="0" smtClean="0"/>
          </a:p>
        </p:txBody>
      </p:sp>
    </p:spTree>
    <p:extLst>
      <p:ext uri="{BB962C8B-B14F-4D97-AF65-F5344CB8AC3E}">
        <p14:creationId xmlns:p14="http://schemas.microsoft.com/office/powerpoint/2010/main" val="2888998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sp>
        <p:nvSpPr>
          <p:cNvPr id="3" name="İçerik Yer Tutucusu 2"/>
          <p:cNvSpPr>
            <a:spLocks noGrp="1"/>
          </p:cNvSpPr>
          <p:nvPr>
            <p:ph idx="1"/>
          </p:nvPr>
        </p:nvSpPr>
        <p:spPr/>
        <p:txBody>
          <a:bodyPr>
            <a:normAutofit fontScale="92500" lnSpcReduction="20000"/>
          </a:bodyPr>
          <a:lstStyle/>
          <a:p>
            <a:r>
              <a:rPr lang="tr-TR" dirty="0" smtClean="0"/>
              <a:t>Gözleme dayalı araştırmalardan farklı olarak araştırmacı incelediği gruba müdahale eder ve bu müdahalenin sonuçlarını ölçer</a:t>
            </a:r>
          </a:p>
          <a:p>
            <a:r>
              <a:rPr lang="tr-TR" dirty="0" smtClean="0"/>
              <a:t>Bir aşı, ilaç veya cerrahi müdahalenin etkinliğinin değerlendirilmesi bazı aşamalardan geçmeyi gerektirir.</a:t>
            </a:r>
          </a:p>
          <a:p>
            <a:r>
              <a:rPr lang="tr-TR" dirty="0" smtClean="0"/>
              <a:t>Laboratuvarlarda </a:t>
            </a:r>
            <a:r>
              <a:rPr lang="tr-TR" dirty="0" err="1" smtClean="0"/>
              <a:t>invitro</a:t>
            </a:r>
            <a:r>
              <a:rPr lang="tr-TR" dirty="0" smtClean="0"/>
              <a:t> deneylerle başlayan bu aşamalar, hayvan deneyleriyle sürer. Gönüllü sağlam kişiler, gönüllü hastalar, klinik deneyler (faz 1-3) ve yaygın klinik, saha, toplum deneyleriyle (faz 4) devam eder.</a:t>
            </a:r>
          </a:p>
          <a:p>
            <a:endParaRPr lang="tr-TR" dirty="0"/>
          </a:p>
        </p:txBody>
      </p:sp>
    </p:spTree>
    <p:extLst>
      <p:ext uri="{BB962C8B-B14F-4D97-AF65-F5344CB8AC3E}">
        <p14:creationId xmlns:p14="http://schemas.microsoft.com/office/powerpoint/2010/main" val="2314328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sp>
        <p:nvSpPr>
          <p:cNvPr id="3" name="İçerik Yer Tutucusu 2"/>
          <p:cNvSpPr>
            <a:spLocks noGrp="1"/>
          </p:cNvSpPr>
          <p:nvPr>
            <p:ph idx="1"/>
          </p:nvPr>
        </p:nvSpPr>
        <p:spPr>
          <a:xfrm>
            <a:off x="395536" y="1556792"/>
            <a:ext cx="8229600" cy="4525963"/>
          </a:xfrm>
        </p:spPr>
        <p:txBody>
          <a:bodyPr/>
          <a:lstStyle/>
          <a:p>
            <a:r>
              <a:rPr lang="tr-TR" dirty="0" smtClean="0"/>
              <a:t>Bir müdahalenin etkinliğinin (fayda, zarar, yan etki) ispatlanması, bir ilacın kullanıma girmesi yaklaşık 2 ile 10 yıl arasında zaman alır.</a:t>
            </a:r>
            <a:endParaRPr lang="tr-TR" dirty="0"/>
          </a:p>
        </p:txBody>
      </p:sp>
    </p:spTree>
    <p:extLst>
      <p:ext uri="{BB962C8B-B14F-4D97-AF65-F5344CB8AC3E}">
        <p14:creationId xmlns:p14="http://schemas.microsoft.com/office/powerpoint/2010/main" val="212046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496944"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7545" y="5517232"/>
            <a:ext cx="8136904" cy="1200329"/>
          </a:xfrm>
          <a:prstGeom prst="rect">
            <a:avLst/>
          </a:prstGeom>
          <a:noFill/>
        </p:spPr>
        <p:txBody>
          <a:bodyPr wrap="square" rtlCol="0">
            <a:spAutoFit/>
          </a:bodyPr>
          <a:lstStyle/>
          <a:p>
            <a:r>
              <a:rPr lang="tr-TR" sz="2400" dirty="0" smtClean="0">
                <a:latin typeface="Comic Sans MS" panose="030F0702030302020204" pitchFamily="66" charset="0"/>
              </a:rPr>
              <a:t>Bugün taburcu oluyorum. Beni bu  yeni mucize ilaçla iyileştirdiler. Korkarım insanlara uygulanması daha yıllar alacak .</a:t>
            </a:r>
            <a:endParaRPr lang="tr-TR" sz="2400" dirty="0">
              <a:latin typeface="Comic Sans MS" panose="030F0702030302020204" pitchFamily="66" charset="0"/>
            </a:endParaRPr>
          </a:p>
        </p:txBody>
      </p:sp>
    </p:spTree>
    <p:extLst>
      <p:ext uri="{BB962C8B-B14F-4D97-AF65-F5344CB8AC3E}">
        <p14:creationId xmlns:p14="http://schemas.microsoft.com/office/powerpoint/2010/main" val="1969983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buNone/>
            </a:pPr>
            <a:r>
              <a:rPr lang="tr-TR" sz="4400" b="1" dirty="0" smtClean="0"/>
              <a:t>O nedenledir ki, tedavi protokollerindeki, koruyucu önlemlerdeki değişiklikler bugünden yarına gerçekleşmez.</a:t>
            </a:r>
            <a:endParaRPr lang="tr-TR" sz="4400" b="1" dirty="0"/>
          </a:p>
        </p:txBody>
      </p:sp>
    </p:spTree>
    <p:extLst>
      <p:ext uri="{BB962C8B-B14F-4D97-AF65-F5344CB8AC3E}">
        <p14:creationId xmlns:p14="http://schemas.microsoft.com/office/powerpoint/2010/main" val="50872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latin typeface="Comic Sans MS" panose="030F0702030302020204" pitchFamily="66" charset="0"/>
              </a:rPr>
              <a:t>Tabi böyle bir durum yoksa…</a:t>
            </a:r>
            <a:endParaRPr lang="tr-TR" sz="3200" dirty="0">
              <a:latin typeface="Comic Sans MS" panose="030F0702030302020204" pitchFamily="66"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56895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7157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Başlık"/>
          <p:cNvSpPr>
            <a:spLocks noGrp="1"/>
          </p:cNvSpPr>
          <p:nvPr>
            <p:ph type="title"/>
          </p:nvPr>
        </p:nvSpPr>
        <p:spPr/>
        <p:txBody>
          <a:bodyPr/>
          <a:lstStyle/>
          <a:p>
            <a:r>
              <a:rPr lang="tr-TR" altLang="tr-TR" b="1" dirty="0" smtClean="0">
                <a:solidFill>
                  <a:srgbClr val="C00000"/>
                </a:solidFill>
              </a:rPr>
              <a:t>Amaç ve Öğrenim Hedefleri</a:t>
            </a:r>
          </a:p>
        </p:txBody>
      </p:sp>
      <p:sp>
        <p:nvSpPr>
          <p:cNvPr id="3075" name="4 Metin Yer Tutucusu"/>
          <p:cNvSpPr>
            <a:spLocks noGrp="1"/>
          </p:cNvSpPr>
          <p:nvPr>
            <p:ph type="body" idx="1"/>
          </p:nvPr>
        </p:nvSpPr>
        <p:spPr/>
        <p:txBody>
          <a:bodyPr/>
          <a:lstStyle/>
          <a:p>
            <a:r>
              <a:rPr lang="tr-TR" altLang="tr-TR" dirty="0" smtClean="0">
                <a:solidFill>
                  <a:srgbClr val="C00000"/>
                </a:solidFill>
              </a:rPr>
              <a:t>Amaç:</a:t>
            </a:r>
          </a:p>
        </p:txBody>
      </p:sp>
      <p:sp>
        <p:nvSpPr>
          <p:cNvPr id="3076" name="5 İçerik Yer Tutucusu"/>
          <p:cNvSpPr>
            <a:spLocks noGrp="1"/>
          </p:cNvSpPr>
          <p:nvPr>
            <p:ph sz="half" idx="2"/>
          </p:nvPr>
        </p:nvSpPr>
        <p:spPr/>
        <p:txBody>
          <a:bodyPr/>
          <a:lstStyle/>
          <a:p>
            <a:r>
              <a:rPr lang="tr-TR" altLang="tr-TR" dirty="0" smtClean="0"/>
              <a:t>Müdahale çalışmalarının nasıl yapıldığının ve sonuçlarının nasıl yorumlanacağının öğrenilmesi</a:t>
            </a:r>
          </a:p>
        </p:txBody>
      </p:sp>
      <p:sp>
        <p:nvSpPr>
          <p:cNvPr id="3077" name="6 Metin Yer Tutucusu"/>
          <p:cNvSpPr>
            <a:spLocks noGrp="1"/>
          </p:cNvSpPr>
          <p:nvPr>
            <p:ph type="body" sz="quarter" idx="3"/>
          </p:nvPr>
        </p:nvSpPr>
        <p:spPr/>
        <p:txBody>
          <a:bodyPr/>
          <a:lstStyle/>
          <a:p>
            <a:r>
              <a:rPr lang="tr-TR" altLang="tr-TR" dirty="0" smtClean="0">
                <a:solidFill>
                  <a:srgbClr val="C00000"/>
                </a:solidFill>
              </a:rPr>
              <a:t>Öğrenim Hedefleri:</a:t>
            </a:r>
          </a:p>
        </p:txBody>
      </p:sp>
      <p:sp>
        <p:nvSpPr>
          <p:cNvPr id="3078" name="7 İçerik Yer Tutucusu"/>
          <p:cNvSpPr>
            <a:spLocks noGrp="1"/>
          </p:cNvSpPr>
          <p:nvPr>
            <p:ph sz="quarter" idx="4"/>
          </p:nvPr>
        </p:nvSpPr>
        <p:spPr/>
        <p:txBody>
          <a:bodyPr/>
          <a:lstStyle/>
          <a:p>
            <a:r>
              <a:rPr lang="tr-TR" altLang="tr-TR" dirty="0" smtClean="0"/>
              <a:t>Deney kurgusu</a:t>
            </a:r>
          </a:p>
          <a:p>
            <a:r>
              <a:rPr lang="tr-TR" altLang="tr-TR" dirty="0" err="1" smtClean="0"/>
              <a:t>Randomizasyon</a:t>
            </a:r>
            <a:r>
              <a:rPr lang="tr-TR" altLang="tr-TR" dirty="0" smtClean="0"/>
              <a:t> kavramı</a:t>
            </a:r>
          </a:p>
          <a:p>
            <a:r>
              <a:rPr lang="tr-TR" altLang="tr-TR" dirty="0" smtClean="0"/>
              <a:t>Kör yaklaşımı</a:t>
            </a:r>
          </a:p>
          <a:p>
            <a:r>
              <a:rPr lang="tr-TR" altLang="tr-TR" dirty="0" smtClean="0"/>
              <a:t>Paralel kontrol kavramı</a:t>
            </a:r>
          </a:p>
          <a:p>
            <a:r>
              <a:rPr lang="tr-TR" altLang="tr-TR" smtClean="0"/>
              <a:t>Çarpraz</a:t>
            </a:r>
            <a:r>
              <a:rPr lang="tr-TR" altLang="tr-TR" dirty="0" smtClean="0"/>
              <a:t> </a:t>
            </a:r>
            <a:r>
              <a:rPr lang="tr-TR" altLang="tr-TR" dirty="0" smtClean="0"/>
              <a:t>kontrol kavramı</a:t>
            </a:r>
          </a:p>
          <a:p>
            <a:r>
              <a:rPr lang="tr-TR" altLang="tr-TR" dirty="0" smtClean="0"/>
              <a:t>Deneysel çalışmaların avantaj ve dezavantajları</a:t>
            </a:r>
          </a:p>
        </p:txBody>
      </p:sp>
      <p:sp>
        <p:nvSpPr>
          <p:cNvPr id="9" name="8 Veri Yer Tutucusu"/>
          <p:cNvSpPr>
            <a:spLocks noGrp="1"/>
          </p:cNvSpPr>
          <p:nvPr>
            <p:ph type="dt" sz="quarter" idx="10"/>
          </p:nvPr>
        </p:nvSpPr>
        <p:spPr/>
        <p:txBody>
          <a:bodyPr/>
          <a:lstStyle/>
          <a:p>
            <a:pPr>
              <a:defRPr/>
            </a:pPr>
            <a:fld id="{C1B42BC3-6D50-417B-A7B3-BEE74A7B4095}" type="datetime1">
              <a:rPr lang="tr-TR"/>
              <a:pPr>
                <a:defRPr/>
              </a:pPr>
              <a:t>29.09.2015</a:t>
            </a:fld>
            <a:endParaRPr lang="tr-TR"/>
          </a:p>
        </p:txBody>
      </p:sp>
      <p:sp>
        <p:nvSpPr>
          <p:cNvPr id="10" name="9 Slayt Numarası Yer Tutucusu"/>
          <p:cNvSpPr>
            <a:spLocks noGrp="1"/>
          </p:cNvSpPr>
          <p:nvPr>
            <p:ph type="sldNum" sz="quarter" idx="12"/>
          </p:nvPr>
        </p:nvSpPr>
        <p:spPr/>
        <p:txBody>
          <a:bodyPr/>
          <a:lstStyle/>
          <a:p>
            <a:pPr>
              <a:defRPr/>
            </a:pPr>
            <a:fld id="{F7965914-9EA8-4324-A3F2-96CCB7E84A8A}" type="slidenum">
              <a:rPr lang="tr-TR"/>
              <a:pPr>
                <a:defRPr/>
              </a:pPr>
              <a:t>2</a:t>
            </a:fld>
            <a:endParaRPr lang="tr-TR"/>
          </a:p>
        </p:txBody>
      </p:sp>
      <p:sp>
        <p:nvSpPr>
          <p:cNvPr id="11" name="10 Altbilgi Yer Tutucusu"/>
          <p:cNvSpPr>
            <a:spLocks noGrp="1"/>
          </p:cNvSpPr>
          <p:nvPr>
            <p:ph type="ftr" sz="quarter" idx="11"/>
          </p:nvPr>
        </p:nvSpPr>
        <p:spPr/>
        <p:txBody>
          <a:bodyPr/>
          <a:lstStyle/>
          <a:p>
            <a:pPr>
              <a:defRPr/>
            </a:pPr>
            <a:r>
              <a:rPr lang="tr-TR"/>
              <a:t>Kohort Araştırmaları</a:t>
            </a:r>
          </a:p>
        </p:txBody>
      </p:sp>
    </p:spTree>
    <p:extLst>
      <p:ext uri="{BB962C8B-B14F-4D97-AF65-F5344CB8AC3E}">
        <p14:creationId xmlns:p14="http://schemas.microsoft.com/office/powerpoint/2010/main" val="1819793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sp>
        <p:nvSpPr>
          <p:cNvPr id="3" name="İçerik Yer Tutucusu 2"/>
          <p:cNvSpPr>
            <a:spLocks noGrp="1"/>
          </p:cNvSpPr>
          <p:nvPr>
            <p:ph idx="1"/>
          </p:nvPr>
        </p:nvSpPr>
        <p:spPr>
          <a:xfrm>
            <a:off x="457200" y="1600200"/>
            <a:ext cx="5915000" cy="4525963"/>
          </a:xfrm>
        </p:spPr>
        <p:txBody>
          <a:bodyPr>
            <a:normAutofit fontScale="92500" lnSpcReduction="20000"/>
          </a:bodyPr>
          <a:lstStyle/>
          <a:p>
            <a:r>
              <a:rPr lang="tr-TR" dirty="0" smtClean="0"/>
              <a:t>Referans </a:t>
            </a:r>
            <a:r>
              <a:rPr lang="tr-TR" dirty="0" err="1" smtClean="0"/>
              <a:t>populasyondan</a:t>
            </a:r>
            <a:r>
              <a:rPr lang="tr-TR" dirty="0" smtClean="0"/>
              <a:t> belirli kriterlere uygun bir araştırma grubu seçilir</a:t>
            </a:r>
          </a:p>
          <a:p>
            <a:r>
              <a:rPr lang="tr-TR" dirty="0" smtClean="0"/>
              <a:t>Bu gruptaki bireylerin olanaklar ölçüsünde aynı (!) olması gerekir (Yaş, cinsiyet, hastalığın düzeyi, evresi </a:t>
            </a:r>
            <a:r>
              <a:rPr lang="tr-TR" dirty="0" err="1" smtClean="0"/>
              <a:t>vb</a:t>
            </a:r>
            <a:r>
              <a:rPr lang="tr-TR" dirty="0" smtClean="0"/>
              <a:t>)</a:t>
            </a:r>
          </a:p>
          <a:p>
            <a:r>
              <a:rPr lang="tr-TR" dirty="0" smtClean="0"/>
              <a:t>Grup, araştırmacının inisiyatifi dışında, rastgele olarak deney ve kontrol gruplarına ayrılır (</a:t>
            </a:r>
            <a:r>
              <a:rPr lang="tr-TR" dirty="0" err="1" smtClean="0"/>
              <a:t>Randomizasyon</a:t>
            </a:r>
            <a:r>
              <a:rPr lang="tr-TR" dirty="0" smtClean="0"/>
              <a:t>)</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979906"/>
            <a:ext cx="2987824"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236" y="1916831"/>
            <a:ext cx="2828764" cy="289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Düz Bağlayıcı 8"/>
          <p:cNvCxnSpPr/>
          <p:nvPr/>
        </p:nvCxnSpPr>
        <p:spPr>
          <a:xfrm flipH="1">
            <a:off x="6012160" y="2060848"/>
            <a:ext cx="2808312" cy="2304256"/>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142306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332657"/>
            <a:ext cx="4104456" cy="38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16632"/>
            <a:ext cx="438150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3" y="3861048"/>
            <a:ext cx="5184577" cy="273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5442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latin typeface="Comic Sans MS" panose="030F0702030302020204" pitchFamily="66" charset="0"/>
              </a:rPr>
              <a:t>Elimde çalışmanızın gücünü arttıracak biraz daha hasta var.</a:t>
            </a:r>
            <a:endParaRPr lang="tr-TR" sz="2800" dirty="0">
              <a:latin typeface="Comic Sans MS" panose="030F0702030302020204" pitchFamily="66"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820891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6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1800" i="1" dirty="0" smtClean="0">
                <a:solidFill>
                  <a:srgbClr val="C00000"/>
                </a:solidFill>
              </a:rPr>
              <a:t>Senaryo11</a:t>
            </a:r>
            <a:endParaRPr lang="tr-TR" sz="1800" i="1" dirty="0">
              <a:solidFill>
                <a:srgbClr val="C00000"/>
              </a:solidFill>
            </a:endParaRPr>
          </a:p>
        </p:txBody>
      </p:sp>
      <p:sp>
        <p:nvSpPr>
          <p:cNvPr id="3" name="İçerik Yer Tutucusu 2"/>
          <p:cNvSpPr>
            <a:spLocks noGrp="1"/>
          </p:cNvSpPr>
          <p:nvPr>
            <p:ph idx="1"/>
          </p:nvPr>
        </p:nvSpPr>
        <p:spPr>
          <a:xfrm>
            <a:off x="457200" y="1052736"/>
            <a:ext cx="8686800" cy="5616624"/>
          </a:xfrm>
        </p:spPr>
        <p:txBody>
          <a:bodyPr>
            <a:normAutofit fontScale="77500" lnSpcReduction="20000"/>
          </a:bodyPr>
          <a:lstStyle/>
          <a:p>
            <a:pPr marL="0" indent="0">
              <a:buNone/>
            </a:pPr>
            <a:r>
              <a:rPr lang="tr-TR" dirty="0" err="1"/>
              <a:t>Markowitz</a:t>
            </a:r>
            <a:r>
              <a:rPr lang="tr-TR" dirty="0"/>
              <a:t> sinirlidir. Etik komiteden aldığı izinle bu çalışmada hastalarına gördükleri tedavi hakkında bilgi vermemeyi düşünmüştür. Çünkü yıllar boyunca bu ilacın bir yan etkisi olmadığını, gönüllülerde yaptığı deneylerle de oldukça etkili olduğunu göstermiştir. Bu deneyde hastaların psikolojik etkilerini de ortadan kaldırarak ilacın gerçek etkisini bulmak istemektedir. Ancak asistanı hastaları bilgilendirerek her şeyi bozmuştur. </a:t>
            </a:r>
            <a:endParaRPr lang="tr-TR" dirty="0" smtClean="0"/>
          </a:p>
          <a:p>
            <a:pPr marL="0" indent="0">
              <a:buNone/>
            </a:pPr>
            <a:endParaRPr lang="tr-TR" dirty="0"/>
          </a:p>
          <a:p>
            <a:pPr marL="0" indent="0">
              <a:buNone/>
            </a:pPr>
            <a:r>
              <a:rPr lang="tr-TR" dirty="0"/>
              <a:t>Yeni bir hasta grubu oluşturur. Bu zaman alır. Asistanına hastaları kendi kafasına göre </a:t>
            </a:r>
            <a:r>
              <a:rPr lang="tr-TR" dirty="0" smtClean="0"/>
              <a:t>değil, </a:t>
            </a:r>
            <a:r>
              <a:rPr lang="tr-TR" dirty="0"/>
              <a:t>sistemli bir şekilde gruplara ayırmasını söyler. Asistan kliniğe başvuru sırasına </a:t>
            </a:r>
            <a:r>
              <a:rPr lang="tr-TR" dirty="0" smtClean="0"/>
              <a:t>göre; </a:t>
            </a:r>
            <a:r>
              <a:rPr lang="tr-TR" dirty="0"/>
              <a:t>ilk başvuranı kontrol grubuna, ikinciyi deney grubuna, üçüncüyü tekrar kontrol grubuna alarak gruplaşmayı tamamlar. Hastalara tedavileri hakkında bilgi verilmez. Kontrol grubuna hali hazırda tedavide kullanılan rutin ilaçlar verilirken, deney grubuna yeni ilaç verilir. İki ay sonra tedavi tamamlanır. Sıra sonuçların değerlendirilmesine gelmiştir. </a:t>
            </a:r>
          </a:p>
          <a:p>
            <a:endParaRPr lang="tr-TR" dirty="0"/>
          </a:p>
        </p:txBody>
      </p:sp>
    </p:spTree>
    <p:extLst>
      <p:ext uri="{BB962C8B-B14F-4D97-AF65-F5344CB8AC3E}">
        <p14:creationId xmlns:p14="http://schemas.microsoft.com/office/powerpoint/2010/main" val="124991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916832"/>
            <a:ext cx="8229600" cy="4209331"/>
          </a:xfrm>
        </p:spPr>
        <p:txBody>
          <a:bodyPr/>
          <a:lstStyle/>
          <a:p>
            <a:r>
              <a:rPr lang="tr-TR" dirty="0" smtClean="0"/>
              <a:t>Deney grubuna etkinliği ölçülecek müdahale, kontrol grubuna rutinde kullanılan tedavi veya </a:t>
            </a:r>
            <a:r>
              <a:rPr lang="tr-TR" dirty="0" err="1" smtClean="0"/>
              <a:t>plasebo</a:t>
            </a:r>
            <a:r>
              <a:rPr lang="tr-TR" dirty="0" smtClean="0"/>
              <a:t> uygulanır.</a:t>
            </a:r>
          </a:p>
          <a:p>
            <a:r>
              <a:rPr lang="tr-TR" dirty="0" err="1" smtClean="0"/>
              <a:t>Plasebo</a:t>
            </a:r>
            <a:r>
              <a:rPr lang="tr-TR" dirty="0" smtClean="0"/>
              <a:t> farmakolojik özelliği olmayan; renk, koku, </a:t>
            </a:r>
            <a:r>
              <a:rPr lang="tr-TR" dirty="0" err="1" smtClean="0"/>
              <a:t>tad</a:t>
            </a:r>
            <a:r>
              <a:rPr lang="tr-TR" dirty="0" smtClean="0"/>
              <a:t> ve ambalaj yönünden müdahale materyaline benzeyen madde vb. </a:t>
            </a:r>
            <a:r>
              <a:rPr lang="tr-TR" dirty="0" err="1" smtClean="0"/>
              <a:t>dir</a:t>
            </a:r>
            <a:r>
              <a:rPr lang="tr-TR" dirty="0" smtClean="0"/>
              <a:t>.</a:t>
            </a:r>
          </a:p>
          <a:p>
            <a:r>
              <a:rPr lang="tr-TR" dirty="0" smtClean="0"/>
              <a:t>Müdahale tüm bireylere standart olarak uygulanmalıdır (yer, zaman, konfor </a:t>
            </a:r>
            <a:r>
              <a:rPr lang="tr-TR" dirty="0" err="1" smtClean="0"/>
              <a:t>vb</a:t>
            </a:r>
            <a:r>
              <a:rPr lang="tr-TR" dirty="0" smtClean="0"/>
              <a:t>)</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848872"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13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dirty="0" smtClean="0">
                <a:latin typeface="Comic Sans MS" panose="030F0702030302020204" pitchFamily="66" charset="0"/>
              </a:rPr>
              <a:t>(PLASEBO) </a:t>
            </a:r>
            <a:r>
              <a:rPr lang="tr-TR" sz="2000" i="1" dirty="0" smtClean="0">
                <a:latin typeface="Comic Sans MS" panose="030F0702030302020204" pitchFamily="66" charset="0"/>
              </a:rPr>
              <a:t>Bu kapsüller harika, kutuya bakınca öksürüğüm kesiliyor</a:t>
            </a:r>
            <a:endParaRPr lang="tr-TR" sz="2000" i="1" dirty="0">
              <a:latin typeface="Comic Sans MS" panose="030F0702030302020204" pitchFamily="66"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136904"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565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132856"/>
            <a:ext cx="3903003"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125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sp>
        <p:nvSpPr>
          <p:cNvPr id="3" name="İçerik Yer Tutucusu 2"/>
          <p:cNvSpPr>
            <a:spLocks noGrp="1"/>
          </p:cNvSpPr>
          <p:nvPr>
            <p:ph idx="1"/>
          </p:nvPr>
        </p:nvSpPr>
        <p:spPr/>
        <p:txBody>
          <a:bodyPr/>
          <a:lstStyle/>
          <a:p>
            <a:r>
              <a:rPr lang="tr-TR" dirty="0" smtClean="0"/>
              <a:t>Yeterli müdahale (tedavi </a:t>
            </a:r>
            <a:r>
              <a:rPr lang="tr-TR" dirty="0" err="1" smtClean="0"/>
              <a:t>vb</a:t>
            </a:r>
            <a:r>
              <a:rPr lang="tr-TR" dirty="0" smtClean="0"/>
              <a:t>) sürecini takiben, etki, parametreler kullanılarak ölçülür.</a:t>
            </a:r>
          </a:p>
          <a:p>
            <a:r>
              <a:rPr lang="tr-TR" dirty="0" smtClean="0"/>
              <a:t>Parametreler; hastalık </a:t>
            </a:r>
            <a:r>
              <a:rPr lang="tr-TR" dirty="0" err="1" smtClean="0"/>
              <a:t>insidansı</a:t>
            </a:r>
            <a:r>
              <a:rPr lang="tr-TR" dirty="0" smtClean="0"/>
              <a:t>, ölüm, hızı, yaşam süresi, komplikasyon hızı, iyileşme hızı ve benzerleri olabilir.</a:t>
            </a:r>
          </a:p>
          <a:p>
            <a:r>
              <a:rPr lang="tr-TR" dirty="0" smtClean="0"/>
              <a:t>Parametrelerin de hastalarda standart yöntemlerle ölçülmesi gerekir.</a:t>
            </a:r>
            <a:endParaRPr lang="tr-TR" dirty="0"/>
          </a:p>
        </p:txBody>
      </p:sp>
    </p:spTree>
    <p:extLst>
      <p:ext uri="{BB962C8B-B14F-4D97-AF65-F5344CB8AC3E}">
        <p14:creationId xmlns:p14="http://schemas.microsoft.com/office/powerpoint/2010/main" val="262225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3650" y="1701006"/>
            <a:ext cx="40767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027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Farkına Vardırmama (Kör) Uygulaması</a:t>
            </a:r>
            <a:endParaRPr lang="tr-TR" dirty="0">
              <a:solidFill>
                <a:srgbClr val="C0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t>Denekler (Hastalar) kendilerine uygulanan yöntemin; müdahale (tedavi) yöntemi mi, yoksa kontrol (</a:t>
            </a:r>
            <a:r>
              <a:rPr lang="tr-TR" dirty="0" err="1" smtClean="0"/>
              <a:t>plasebo</a:t>
            </a:r>
            <a:r>
              <a:rPr lang="tr-TR" dirty="0" smtClean="0"/>
              <a:t>) yöntemi mi olduğunu bilmiyorlarsa, bu tek kör (</a:t>
            </a:r>
            <a:r>
              <a:rPr lang="tr-TR" dirty="0" err="1" smtClean="0"/>
              <a:t>single</a:t>
            </a:r>
            <a:r>
              <a:rPr lang="tr-TR" dirty="0" smtClean="0"/>
              <a:t> </a:t>
            </a:r>
            <a:r>
              <a:rPr lang="tr-TR" dirty="0" err="1" smtClean="0"/>
              <a:t>blind</a:t>
            </a:r>
            <a:r>
              <a:rPr lang="tr-TR" dirty="0" smtClean="0"/>
              <a:t>) çalışmadır</a:t>
            </a:r>
          </a:p>
          <a:p>
            <a:r>
              <a:rPr lang="tr-TR" dirty="0" smtClean="0"/>
              <a:t>Hem denekler, hem de deneyi uygulayan ve  parametreleri değerlendiren araştırmacılar müdahale tipini bilmiyorsa, bu çift kör (</a:t>
            </a:r>
            <a:r>
              <a:rPr lang="tr-TR" dirty="0" err="1" smtClean="0"/>
              <a:t>double</a:t>
            </a:r>
            <a:r>
              <a:rPr lang="tr-TR" dirty="0" smtClean="0"/>
              <a:t> </a:t>
            </a:r>
            <a:r>
              <a:rPr lang="tr-TR" dirty="0" err="1" smtClean="0"/>
              <a:t>blind</a:t>
            </a:r>
            <a:r>
              <a:rPr lang="tr-TR" dirty="0" smtClean="0"/>
              <a:t>) çalışmadır.</a:t>
            </a:r>
          </a:p>
          <a:p>
            <a:r>
              <a:rPr lang="tr-TR" dirty="0" smtClean="0"/>
              <a:t>Böylece hastaların psikolojik etkilenmeleri ve araştırmacıların taraf tutmaları önlenmiş olur.</a:t>
            </a:r>
          </a:p>
          <a:p>
            <a:endParaRPr lang="tr-TR" dirty="0" smtClean="0"/>
          </a:p>
          <a:p>
            <a:pPr marL="0" indent="0">
              <a:buNone/>
            </a:pPr>
            <a:endParaRPr lang="tr-TR" dirty="0"/>
          </a:p>
        </p:txBody>
      </p:sp>
    </p:spTree>
    <p:extLst>
      <p:ext uri="{BB962C8B-B14F-4D97-AF65-F5344CB8AC3E}">
        <p14:creationId xmlns:p14="http://schemas.microsoft.com/office/powerpoint/2010/main" val="1704411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C00000"/>
                </a:solidFill>
              </a:rPr>
              <a:t>Epidemiyolojik Araştırma Yöntemleri</a:t>
            </a:r>
            <a:endParaRPr lang="tr-TR" dirty="0">
              <a:solidFill>
                <a:srgbClr val="C00000"/>
              </a:solidFill>
            </a:endParaRPr>
          </a:p>
        </p:txBody>
      </p:sp>
      <p:sp>
        <p:nvSpPr>
          <p:cNvPr id="3" name="İçerik Yer Tutucusu 2"/>
          <p:cNvSpPr>
            <a:spLocks noGrp="1"/>
          </p:cNvSpPr>
          <p:nvPr>
            <p:ph idx="1"/>
          </p:nvPr>
        </p:nvSpPr>
        <p:spPr/>
        <p:txBody>
          <a:bodyPr>
            <a:normAutofit fontScale="77500" lnSpcReduction="20000"/>
          </a:bodyPr>
          <a:lstStyle/>
          <a:p>
            <a:pPr marL="0" indent="0">
              <a:buNone/>
            </a:pPr>
            <a:r>
              <a:rPr lang="tr-TR" b="1" dirty="0" smtClean="0">
                <a:solidFill>
                  <a:srgbClr val="CC0000"/>
                </a:solidFill>
              </a:rPr>
              <a:t>A-Gözleme Dayalı Araştırmalar(</a:t>
            </a:r>
            <a:r>
              <a:rPr lang="tr-TR" b="1" dirty="0" err="1" smtClean="0">
                <a:solidFill>
                  <a:srgbClr val="CC0000"/>
                </a:solidFill>
              </a:rPr>
              <a:t>Observational</a:t>
            </a:r>
            <a:r>
              <a:rPr lang="tr-TR" dirty="0" smtClean="0">
                <a:solidFill>
                  <a:srgbClr val="CC0000"/>
                </a:solidFill>
              </a:rPr>
              <a:t>)</a:t>
            </a:r>
          </a:p>
          <a:p>
            <a:pPr marL="514350" indent="-514350">
              <a:buFont typeface="+mj-lt"/>
              <a:buAutoNum type="arabicPeriod"/>
            </a:pPr>
            <a:r>
              <a:rPr lang="tr-TR" dirty="0" smtClean="0"/>
              <a:t>Tanımlayıcı araştırmalar veya vaka serileri(</a:t>
            </a:r>
            <a:r>
              <a:rPr lang="tr-TR" dirty="0" err="1" smtClean="0"/>
              <a:t>Descriptive</a:t>
            </a:r>
            <a:r>
              <a:rPr lang="tr-TR" dirty="0" smtClean="0"/>
              <a:t>)</a:t>
            </a:r>
          </a:p>
          <a:p>
            <a:pPr marL="514350" indent="-514350">
              <a:buFont typeface="+mj-lt"/>
              <a:buAutoNum type="arabicPeriod"/>
            </a:pPr>
            <a:r>
              <a:rPr lang="tr-TR" dirty="0" err="1" smtClean="0"/>
              <a:t>Kesitsel</a:t>
            </a:r>
            <a:r>
              <a:rPr lang="tr-TR" dirty="0" smtClean="0"/>
              <a:t> araştırmalar (Cross-</a:t>
            </a:r>
            <a:r>
              <a:rPr lang="tr-TR" dirty="0" err="1" smtClean="0"/>
              <a:t>sectional</a:t>
            </a:r>
            <a:r>
              <a:rPr lang="tr-TR" dirty="0"/>
              <a:t>) </a:t>
            </a:r>
            <a:endParaRPr lang="tr-TR" dirty="0" smtClean="0"/>
          </a:p>
          <a:p>
            <a:pPr marL="514350" indent="-514350">
              <a:buFont typeface="+mj-lt"/>
              <a:buAutoNum type="arabicPeriod"/>
            </a:pPr>
            <a:r>
              <a:rPr lang="tr-TR" dirty="0" smtClean="0"/>
              <a:t>Vaka </a:t>
            </a:r>
            <a:r>
              <a:rPr lang="tr-TR" dirty="0"/>
              <a:t>kontrol araştırmaları (</a:t>
            </a:r>
            <a:r>
              <a:rPr lang="tr-TR" dirty="0" err="1"/>
              <a:t>Retrospective</a:t>
            </a:r>
            <a:r>
              <a:rPr lang="tr-TR" dirty="0"/>
              <a:t>)</a:t>
            </a:r>
          </a:p>
          <a:p>
            <a:pPr marL="0" indent="0">
              <a:buNone/>
            </a:pPr>
            <a:r>
              <a:rPr lang="tr-TR" dirty="0" smtClean="0"/>
              <a:t>4.    </a:t>
            </a:r>
            <a:r>
              <a:rPr lang="tr-TR" dirty="0" err="1" smtClean="0"/>
              <a:t>Kohort</a:t>
            </a:r>
            <a:r>
              <a:rPr lang="tr-TR" dirty="0" smtClean="0"/>
              <a:t> araştırmaları (</a:t>
            </a:r>
            <a:r>
              <a:rPr lang="tr-TR" dirty="0" err="1" smtClean="0"/>
              <a:t>Prospective</a:t>
            </a:r>
            <a:r>
              <a:rPr lang="tr-TR" dirty="0" smtClean="0"/>
              <a:t>)</a:t>
            </a:r>
          </a:p>
          <a:p>
            <a:pPr marL="0" indent="0">
              <a:buNone/>
            </a:pPr>
            <a:r>
              <a:rPr lang="tr-TR" b="1" dirty="0" smtClean="0">
                <a:solidFill>
                  <a:srgbClr val="0070C0"/>
                </a:solidFill>
              </a:rPr>
              <a:t>B- Deneysel (Müdahale)Araştırmalar (</a:t>
            </a:r>
            <a:r>
              <a:rPr lang="tr-TR" b="1" dirty="0" err="1" smtClean="0">
                <a:solidFill>
                  <a:srgbClr val="0070C0"/>
                </a:solidFill>
              </a:rPr>
              <a:t>Experimental</a:t>
            </a:r>
            <a:r>
              <a:rPr lang="tr-TR" b="1" dirty="0" smtClean="0">
                <a:solidFill>
                  <a:srgbClr val="0070C0"/>
                </a:solidFill>
              </a:rPr>
              <a:t>, </a:t>
            </a:r>
            <a:r>
              <a:rPr lang="tr-TR" b="1" dirty="0" err="1" smtClean="0">
                <a:solidFill>
                  <a:srgbClr val="0070C0"/>
                </a:solidFill>
              </a:rPr>
              <a:t>Interventional</a:t>
            </a:r>
            <a:r>
              <a:rPr lang="tr-TR" b="1" dirty="0" smtClean="0">
                <a:solidFill>
                  <a:srgbClr val="0070C0"/>
                </a:solidFill>
              </a:rPr>
              <a:t>)</a:t>
            </a:r>
          </a:p>
          <a:p>
            <a:pPr marL="514350" indent="-514350">
              <a:buFont typeface="+mj-lt"/>
              <a:buAutoNum type="arabicPeriod"/>
            </a:pPr>
            <a:r>
              <a:rPr lang="tr-TR" dirty="0" smtClean="0"/>
              <a:t>Kontrollü Deneyler (Hayvan, klinik, saha deneyleri)</a:t>
            </a:r>
          </a:p>
          <a:p>
            <a:pPr marL="514350" indent="-514350">
              <a:buFont typeface="+mj-lt"/>
              <a:buAutoNum type="arabicPeriod"/>
            </a:pPr>
            <a:r>
              <a:rPr lang="tr-TR" dirty="0" smtClean="0"/>
              <a:t>Kontrolsüz Deneyler(Hayvan ,klinik, saha deneyleri)</a:t>
            </a:r>
          </a:p>
          <a:p>
            <a:pPr marL="0" indent="0">
              <a:buNone/>
            </a:pPr>
            <a:r>
              <a:rPr lang="tr-TR" b="1" dirty="0" smtClean="0">
                <a:solidFill>
                  <a:srgbClr val="C00000"/>
                </a:solidFill>
              </a:rPr>
              <a:t>C- Metodolojik Araştırmalar</a:t>
            </a:r>
          </a:p>
          <a:p>
            <a:pPr marL="514350" indent="-514350">
              <a:buAutoNum type="arabicPeriod"/>
            </a:pPr>
            <a:r>
              <a:rPr lang="tr-TR" dirty="0" smtClean="0"/>
              <a:t>Geçerlilik araştırmaları (</a:t>
            </a:r>
            <a:r>
              <a:rPr lang="tr-TR" dirty="0" err="1" smtClean="0"/>
              <a:t>Validity</a:t>
            </a:r>
            <a:r>
              <a:rPr lang="tr-TR" dirty="0" smtClean="0"/>
              <a:t>)</a:t>
            </a:r>
          </a:p>
          <a:p>
            <a:pPr marL="514350" indent="-514350">
              <a:buAutoNum type="arabicPeriod"/>
            </a:pPr>
            <a:r>
              <a:rPr lang="tr-TR" dirty="0" smtClean="0"/>
              <a:t>Tutarlılık araştırmaları (</a:t>
            </a:r>
            <a:r>
              <a:rPr lang="tr-TR" dirty="0" err="1" smtClean="0"/>
              <a:t>Consistency</a:t>
            </a:r>
            <a:r>
              <a:rPr lang="tr-TR" dirty="0" smtClean="0"/>
              <a:t>)</a:t>
            </a:r>
          </a:p>
          <a:p>
            <a:pPr marL="0" indent="0">
              <a:buNone/>
            </a:pPr>
            <a:endParaRPr lang="tr-TR" dirty="0" smtClean="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421779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3384376"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3600400"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431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lstStyle/>
          <a:p>
            <a:pPr algn="l"/>
            <a:r>
              <a:rPr lang="tr-TR" sz="1800" i="1" dirty="0">
                <a:solidFill>
                  <a:srgbClr val="C00000"/>
                </a:solidFill>
              </a:rPr>
              <a:t>Senaryo11</a:t>
            </a:r>
            <a:endParaRPr lang="tr-TR" dirty="0"/>
          </a:p>
        </p:txBody>
      </p:sp>
      <p:sp>
        <p:nvSpPr>
          <p:cNvPr id="3" name="İçerik Yer Tutucusu 2"/>
          <p:cNvSpPr>
            <a:spLocks noGrp="1"/>
          </p:cNvSpPr>
          <p:nvPr>
            <p:ph idx="1"/>
          </p:nvPr>
        </p:nvSpPr>
        <p:spPr>
          <a:xfrm>
            <a:off x="457200" y="836712"/>
            <a:ext cx="8229600" cy="5400600"/>
          </a:xfrm>
        </p:spPr>
        <p:txBody>
          <a:bodyPr>
            <a:normAutofit fontScale="85000" lnSpcReduction="10000"/>
          </a:bodyPr>
          <a:lstStyle/>
          <a:p>
            <a:pPr marL="0" indent="0">
              <a:buNone/>
            </a:pPr>
            <a:r>
              <a:rPr lang="tr-TR" dirty="0"/>
              <a:t>Sonuçlar koroner </a:t>
            </a:r>
            <a:r>
              <a:rPr lang="tr-TR" dirty="0" err="1"/>
              <a:t>anjiografi</a:t>
            </a:r>
            <a:r>
              <a:rPr lang="tr-TR" dirty="0"/>
              <a:t> yapılarak değerlendirilecektir. </a:t>
            </a:r>
            <a:r>
              <a:rPr lang="tr-TR" dirty="0" err="1"/>
              <a:t>Markowitz</a:t>
            </a:r>
            <a:r>
              <a:rPr lang="tr-TR" dirty="0"/>
              <a:t> bu iş için bir başka </a:t>
            </a:r>
            <a:r>
              <a:rPr lang="tr-TR" dirty="0" err="1"/>
              <a:t>kardiologtan</a:t>
            </a:r>
            <a:r>
              <a:rPr lang="tr-TR" dirty="0"/>
              <a:t> yardım ister. Değerlendirmeyi yapacak </a:t>
            </a:r>
            <a:r>
              <a:rPr lang="tr-TR" dirty="0" smtClean="0"/>
              <a:t>kişinin, </a:t>
            </a:r>
            <a:r>
              <a:rPr lang="tr-TR" dirty="0"/>
              <a:t>hastanın deney hastası mı, kontrol hastası mı olduğunu bilmemesi gerekmektedir. Böylece taraflı davranması önlenecektir. </a:t>
            </a:r>
            <a:endParaRPr lang="tr-TR" dirty="0" smtClean="0"/>
          </a:p>
          <a:p>
            <a:pPr marL="0" indent="0">
              <a:buNone/>
            </a:pPr>
            <a:r>
              <a:rPr lang="tr-TR" dirty="0" smtClean="0"/>
              <a:t>60 </a:t>
            </a:r>
            <a:r>
              <a:rPr lang="tr-TR" dirty="0"/>
              <a:t>hasta karışık olarak değerlendirilir. Sonuçlar analiz edildiğinde görülür ki, yeni ilacı kullanan hastaların koronerlerinin önemli bir kısmında kontrol grubuna göre belirgin bir şekilde açılma olmuştur. Bu fark istatistiksel olarak çok büyüktür. </a:t>
            </a:r>
            <a:r>
              <a:rPr lang="tr-TR" dirty="0" err="1"/>
              <a:t>Markowitz</a:t>
            </a:r>
            <a:r>
              <a:rPr lang="tr-TR" dirty="0"/>
              <a:t> çok mutludur. Çift kör, kontrollü bir deney yapmış ve çalıştığı ilacın etkisini net bir şekilde ortaya koymuştur. Şimdi sıra ilacın tedavi etkisini en üst düzeye çıkarmanın yollarını aramaya gelmiştir.  </a:t>
            </a:r>
          </a:p>
        </p:txBody>
      </p:sp>
    </p:spTree>
    <p:extLst>
      <p:ext uri="{BB962C8B-B14F-4D97-AF65-F5344CB8AC3E}">
        <p14:creationId xmlns:p14="http://schemas.microsoft.com/office/powerpoint/2010/main" val="2335350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C00000"/>
                </a:solidFill>
              </a:rPr>
              <a:t>Paralel </a:t>
            </a:r>
            <a:r>
              <a:rPr lang="tr-TR" sz="3200" b="1" dirty="0" err="1" smtClean="0">
                <a:solidFill>
                  <a:srgbClr val="C00000"/>
                </a:solidFill>
              </a:rPr>
              <a:t>Kontrollu</a:t>
            </a:r>
            <a:r>
              <a:rPr lang="tr-TR" sz="3200" b="1" dirty="0" smtClean="0">
                <a:solidFill>
                  <a:srgbClr val="C00000"/>
                </a:solidFill>
              </a:rPr>
              <a:t> </a:t>
            </a:r>
            <a:r>
              <a:rPr lang="tr-TR" sz="3200" b="1" dirty="0" err="1" smtClean="0">
                <a:solidFill>
                  <a:srgbClr val="C00000"/>
                </a:solidFill>
              </a:rPr>
              <a:t>Randomize</a:t>
            </a:r>
            <a:r>
              <a:rPr lang="tr-TR" sz="3200" b="1" dirty="0" smtClean="0">
                <a:solidFill>
                  <a:srgbClr val="C00000"/>
                </a:solidFill>
              </a:rPr>
              <a:t> Deney Kurgusu</a:t>
            </a:r>
            <a:endParaRPr lang="tr-TR" sz="3200" b="1" dirty="0">
              <a:solidFill>
                <a:srgbClr val="C00000"/>
              </a:solidFill>
            </a:endParaRPr>
          </a:p>
        </p:txBody>
      </p:sp>
      <p:sp>
        <p:nvSpPr>
          <p:cNvPr id="7" name="Yuvarlatılmış Dikdörtgen 6"/>
          <p:cNvSpPr/>
          <p:nvPr/>
        </p:nvSpPr>
        <p:spPr>
          <a:xfrm>
            <a:off x="5650" y="2996952"/>
            <a:ext cx="10801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Araştırma grubu</a:t>
            </a:r>
            <a:endParaRPr lang="tr-TR" sz="1600" dirty="0"/>
          </a:p>
        </p:txBody>
      </p:sp>
      <p:sp>
        <p:nvSpPr>
          <p:cNvPr id="8" name="Yuvarlatılmış Dikdörtgen 7"/>
          <p:cNvSpPr/>
          <p:nvPr/>
        </p:nvSpPr>
        <p:spPr>
          <a:xfrm>
            <a:off x="2195736" y="2348880"/>
            <a:ext cx="10801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Deney grubu</a:t>
            </a:r>
            <a:endParaRPr lang="tr-TR" dirty="0"/>
          </a:p>
        </p:txBody>
      </p:sp>
      <p:sp>
        <p:nvSpPr>
          <p:cNvPr id="10" name="Yuvarlatılmış Dikdörtgen 9"/>
          <p:cNvSpPr/>
          <p:nvPr/>
        </p:nvSpPr>
        <p:spPr>
          <a:xfrm>
            <a:off x="2223219" y="3789040"/>
            <a:ext cx="10801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Kontrol grubu</a:t>
            </a:r>
            <a:endParaRPr lang="tr-TR" dirty="0"/>
          </a:p>
        </p:txBody>
      </p:sp>
      <p:sp>
        <p:nvSpPr>
          <p:cNvPr id="11" name="Yuvarlatılmış Dikdörtgen 10"/>
          <p:cNvSpPr/>
          <p:nvPr/>
        </p:nvSpPr>
        <p:spPr>
          <a:xfrm>
            <a:off x="6621441" y="1779335"/>
            <a:ext cx="194421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sonuç</a:t>
            </a:r>
            <a:endParaRPr lang="tr-TR" dirty="0"/>
          </a:p>
        </p:txBody>
      </p:sp>
      <p:sp>
        <p:nvSpPr>
          <p:cNvPr id="12" name="Yuvarlatılmış Dikdörtgen 11"/>
          <p:cNvSpPr/>
          <p:nvPr/>
        </p:nvSpPr>
        <p:spPr>
          <a:xfrm>
            <a:off x="6589275" y="2847510"/>
            <a:ext cx="1944216"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 sonuç</a:t>
            </a:r>
            <a:endParaRPr lang="tr-TR" dirty="0"/>
          </a:p>
        </p:txBody>
      </p:sp>
      <p:sp>
        <p:nvSpPr>
          <p:cNvPr id="13" name="Yuvarlatılmış Dikdörtgen 12"/>
          <p:cNvSpPr/>
          <p:nvPr/>
        </p:nvSpPr>
        <p:spPr>
          <a:xfrm>
            <a:off x="6588224" y="4509120"/>
            <a:ext cx="1944216" cy="550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 sonuç</a:t>
            </a:r>
            <a:endParaRPr lang="tr-TR" dirty="0"/>
          </a:p>
        </p:txBody>
      </p:sp>
      <p:sp>
        <p:nvSpPr>
          <p:cNvPr id="14" name="Yuvarlatılmış Dikdörtgen 13"/>
          <p:cNvSpPr/>
          <p:nvPr/>
        </p:nvSpPr>
        <p:spPr>
          <a:xfrm>
            <a:off x="6588224" y="3573016"/>
            <a:ext cx="1944216" cy="228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 sonuç</a:t>
            </a:r>
            <a:endParaRPr lang="tr-TR" dirty="0"/>
          </a:p>
        </p:txBody>
      </p:sp>
      <p:cxnSp>
        <p:nvCxnSpPr>
          <p:cNvPr id="16" name="Düz Bağlayıcı 15"/>
          <p:cNvCxnSpPr>
            <a:endCxn id="8" idx="1"/>
          </p:cNvCxnSpPr>
          <p:nvPr/>
        </p:nvCxnSpPr>
        <p:spPr>
          <a:xfrm flipV="1">
            <a:off x="1619672" y="2672916"/>
            <a:ext cx="576064" cy="781236"/>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Düz Bağlayıcı 17"/>
          <p:cNvCxnSpPr>
            <a:endCxn id="10" idx="1"/>
          </p:cNvCxnSpPr>
          <p:nvPr/>
        </p:nvCxnSpPr>
        <p:spPr>
          <a:xfrm>
            <a:off x="1619672" y="3454152"/>
            <a:ext cx="603547" cy="694928"/>
          </a:xfrm>
          <a:prstGeom prst="line">
            <a:avLst/>
          </a:prstGeom>
        </p:spPr>
        <p:style>
          <a:lnRef idx="2">
            <a:schemeClr val="accent1"/>
          </a:lnRef>
          <a:fillRef idx="0">
            <a:schemeClr val="accent1"/>
          </a:fillRef>
          <a:effectRef idx="1">
            <a:schemeClr val="accent1"/>
          </a:effectRef>
          <a:fontRef idx="minor">
            <a:schemeClr val="tx1"/>
          </a:fontRef>
        </p:style>
      </p:cxnSp>
      <p:sp>
        <p:nvSpPr>
          <p:cNvPr id="19" name="Sağ Ok 18"/>
          <p:cNvSpPr/>
          <p:nvPr/>
        </p:nvSpPr>
        <p:spPr>
          <a:xfrm>
            <a:off x="3510684" y="2456892"/>
            <a:ext cx="2232248"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ağ Ok 20"/>
          <p:cNvSpPr/>
          <p:nvPr/>
        </p:nvSpPr>
        <p:spPr>
          <a:xfrm>
            <a:off x="3563888" y="4149080"/>
            <a:ext cx="2232248" cy="14401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23" name="Metin kutusu 22"/>
          <p:cNvSpPr txBox="1"/>
          <p:nvPr/>
        </p:nvSpPr>
        <p:spPr>
          <a:xfrm>
            <a:off x="3962147" y="3063534"/>
            <a:ext cx="1593706" cy="369332"/>
          </a:xfrm>
          <a:prstGeom prst="rect">
            <a:avLst/>
          </a:prstGeom>
          <a:noFill/>
        </p:spPr>
        <p:txBody>
          <a:bodyPr wrap="none" rtlCol="0">
            <a:spAutoFit/>
          </a:bodyPr>
          <a:lstStyle/>
          <a:p>
            <a:r>
              <a:rPr lang="tr-TR" b="1" dirty="0" smtClean="0">
                <a:solidFill>
                  <a:srgbClr val="FF0000"/>
                </a:solidFill>
              </a:rPr>
              <a:t>İzleme dönemi</a:t>
            </a:r>
            <a:endParaRPr lang="tr-TR" b="1" dirty="0">
              <a:solidFill>
                <a:srgbClr val="FF0000"/>
              </a:solidFill>
            </a:endParaRPr>
          </a:p>
        </p:txBody>
      </p:sp>
      <p:sp>
        <p:nvSpPr>
          <p:cNvPr id="26" name="Sağ Ok 25"/>
          <p:cNvSpPr/>
          <p:nvPr/>
        </p:nvSpPr>
        <p:spPr>
          <a:xfrm>
            <a:off x="467544" y="5397881"/>
            <a:ext cx="28083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Yukarı Ok 26"/>
          <p:cNvSpPr/>
          <p:nvPr/>
        </p:nvSpPr>
        <p:spPr>
          <a:xfrm>
            <a:off x="3995932" y="5157192"/>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Yukarı Ok 27"/>
          <p:cNvSpPr/>
          <p:nvPr/>
        </p:nvSpPr>
        <p:spPr>
          <a:xfrm>
            <a:off x="4227607" y="5157192"/>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Yukarı Ok 29"/>
          <p:cNvSpPr/>
          <p:nvPr/>
        </p:nvSpPr>
        <p:spPr>
          <a:xfrm>
            <a:off x="4462617" y="5157192"/>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Yukarı Ok 30"/>
          <p:cNvSpPr/>
          <p:nvPr/>
        </p:nvSpPr>
        <p:spPr>
          <a:xfrm>
            <a:off x="4701162" y="5157680"/>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Yukarı Ok 31"/>
          <p:cNvSpPr/>
          <p:nvPr/>
        </p:nvSpPr>
        <p:spPr>
          <a:xfrm>
            <a:off x="4932040" y="5157680"/>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Sağ Ok 32"/>
          <p:cNvSpPr/>
          <p:nvPr/>
        </p:nvSpPr>
        <p:spPr>
          <a:xfrm>
            <a:off x="5724128" y="5289869"/>
            <a:ext cx="280831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0" y="5795972"/>
            <a:ext cx="2220480" cy="369332"/>
          </a:xfrm>
          <a:prstGeom prst="rect">
            <a:avLst/>
          </a:prstGeom>
          <a:noFill/>
        </p:spPr>
        <p:txBody>
          <a:bodyPr wrap="none" rtlCol="0">
            <a:spAutoFit/>
          </a:bodyPr>
          <a:lstStyle/>
          <a:p>
            <a:r>
              <a:rPr lang="tr-TR" b="1" dirty="0" smtClean="0">
                <a:solidFill>
                  <a:srgbClr val="FF0000"/>
                </a:solidFill>
              </a:rPr>
              <a:t>Çalışmanın başlangıcı</a:t>
            </a:r>
            <a:endParaRPr lang="tr-TR" b="1" dirty="0">
              <a:solidFill>
                <a:srgbClr val="FF0000"/>
              </a:solidFill>
            </a:endParaRPr>
          </a:p>
        </p:txBody>
      </p:sp>
      <p:sp>
        <p:nvSpPr>
          <p:cNvPr id="35" name="Metin kutusu 34"/>
          <p:cNvSpPr txBox="1"/>
          <p:nvPr/>
        </p:nvSpPr>
        <p:spPr>
          <a:xfrm>
            <a:off x="3995932" y="5795972"/>
            <a:ext cx="1156086" cy="369332"/>
          </a:xfrm>
          <a:prstGeom prst="rect">
            <a:avLst/>
          </a:prstGeom>
          <a:noFill/>
        </p:spPr>
        <p:txBody>
          <a:bodyPr wrap="none" rtlCol="0">
            <a:spAutoFit/>
          </a:bodyPr>
          <a:lstStyle/>
          <a:p>
            <a:r>
              <a:rPr lang="tr-TR" b="1" dirty="0" smtClean="0">
                <a:solidFill>
                  <a:srgbClr val="FF0000"/>
                </a:solidFill>
              </a:rPr>
              <a:t>Müdahale</a:t>
            </a:r>
            <a:endParaRPr lang="tr-TR" b="1" dirty="0">
              <a:solidFill>
                <a:srgbClr val="FF0000"/>
              </a:solidFill>
            </a:endParaRPr>
          </a:p>
        </p:txBody>
      </p:sp>
      <p:sp>
        <p:nvSpPr>
          <p:cNvPr id="36" name="Metin kutusu 35"/>
          <p:cNvSpPr txBox="1"/>
          <p:nvPr/>
        </p:nvSpPr>
        <p:spPr>
          <a:xfrm>
            <a:off x="7900293" y="5614392"/>
            <a:ext cx="799578" cy="369332"/>
          </a:xfrm>
          <a:prstGeom prst="rect">
            <a:avLst/>
          </a:prstGeom>
          <a:noFill/>
        </p:spPr>
        <p:txBody>
          <a:bodyPr wrap="none" rtlCol="0">
            <a:spAutoFit/>
          </a:bodyPr>
          <a:lstStyle/>
          <a:p>
            <a:r>
              <a:rPr lang="tr-TR" dirty="0" smtClean="0">
                <a:solidFill>
                  <a:srgbClr val="FF0000"/>
                </a:solidFill>
              </a:rPr>
              <a:t>zaman</a:t>
            </a:r>
            <a:endParaRPr lang="tr-TR" dirty="0">
              <a:solidFill>
                <a:srgbClr val="FF0000"/>
              </a:solidFill>
            </a:endParaRPr>
          </a:p>
        </p:txBody>
      </p:sp>
      <p:sp>
        <p:nvSpPr>
          <p:cNvPr id="37" name="Sol Köşeli Ayraç 36"/>
          <p:cNvSpPr/>
          <p:nvPr/>
        </p:nvSpPr>
        <p:spPr>
          <a:xfrm>
            <a:off x="6094856" y="2031363"/>
            <a:ext cx="504056"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38" name="Sol Köşeli Ayraç 37"/>
          <p:cNvSpPr/>
          <p:nvPr/>
        </p:nvSpPr>
        <p:spPr>
          <a:xfrm rot="10800000" flipH="1">
            <a:off x="6084168" y="3687316"/>
            <a:ext cx="505107" cy="1097260"/>
          </a:xfrm>
          <a:prstGeom prst="leftBracket">
            <a:avLst>
              <a:gd name="adj" fmla="val 148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39" name="Metin kutusu 38"/>
          <p:cNvSpPr txBox="1"/>
          <p:nvPr/>
        </p:nvSpPr>
        <p:spPr>
          <a:xfrm>
            <a:off x="429332" y="4818759"/>
            <a:ext cx="189058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tr-TR" dirty="0" smtClean="0"/>
              <a:t>RANDOMİZASYON</a:t>
            </a:r>
            <a:endParaRPr lang="tr-TR" dirty="0"/>
          </a:p>
        </p:txBody>
      </p:sp>
      <p:cxnSp>
        <p:nvCxnSpPr>
          <p:cNvPr id="51" name="Düz Bağlayıcı 50"/>
          <p:cNvCxnSpPr>
            <a:stCxn id="7" idx="3"/>
          </p:cNvCxnSpPr>
          <p:nvPr/>
        </p:nvCxnSpPr>
        <p:spPr>
          <a:xfrm>
            <a:off x="1085770" y="3454152"/>
            <a:ext cx="5339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Düz Ok Bağlayıcısı 52"/>
          <p:cNvCxnSpPr/>
          <p:nvPr/>
        </p:nvCxnSpPr>
        <p:spPr>
          <a:xfrm flipH="1" flipV="1">
            <a:off x="1352721" y="3524848"/>
            <a:ext cx="21902" cy="12457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4" name="Metin kutusu 53"/>
          <p:cNvSpPr txBox="1"/>
          <p:nvPr/>
        </p:nvSpPr>
        <p:spPr>
          <a:xfrm>
            <a:off x="4227607" y="2011701"/>
            <a:ext cx="797013" cy="369332"/>
          </a:xfrm>
          <a:prstGeom prst="rect">
            <a:avLst/>
          </a:prstGeom>
          <a:noFill/>
        </p:spPr>
        <p:txBody>
          <a:bodyPr wrap="none" rtlCol="0">
            <a:spAutoFit/>
          </a:bodyPr>
          <a:lstStyle/>
          <a:p>
            <a:r>
              <a:rPr lang="tr-TR" b="1" dirty="0" smtClean="0">
                <a:solidFill>
                  <a:srgbClr val="002060"/>
                </a:solidFill>
              </a:rPr>
              <a:t>İlaç </a:t>
            </a:r>
            <a:r>
              <a:rPr lang="tr-TR" b="1" dirty="0" err="1" smtClean="0">
                <a:solidFill>
                  <a:srgbClr val="002060"/>
                </a:solidFill>
              </a:rPr>
              <a:t>vb</a:t>
            </a:r>
            <a:endParaRPr lang="tr-TR" b="1" dirty="0">
              <a:solidFill>
                <a:srgbClr val="002060"/>
              </a:solidFill>
            </a:endParaRPr>
          </a:p>
        </p:txBody>
      </p:sp>
      <p:sp>
        <p:nvSpPr>
          <p:cNvPr id="55" name="Metin kutusu 54"/>
          <p:cNvSpPr txBox="1"/>
          <p:nvPr/>
        </p:nvSpPr>
        <p:spPr>
          <a:xfrm>
            <a:off x="4220591" y="4449427"/>
            <a:ext cx="931665" cy="369332"/>
          </a:xfrm>
          <a:prstGeom prst="rect">
            <a:avLst/>
          </a:prstGeom>
          <a:noFill/>
        </p:spPr>
        <p:txBody>
          <a:bodyPr wrap="none" rtlCol="0">
            <a:spAutoFit/>
          </a:bodyPr>
          <a:lstStyle/>
          <a:p>
            <a:r>
              <a:rPr lang="tr-TR" b="1" dirty="0" err="1" smtClean="0">
                <a:solidFill>
                  <a:srgbClr val="00B050"/>
                </a:solidFill>
              </a:rPr>
              <a:t>plasebo</a:t>
            </a:r>
            <a:endParaRPr lang="tr-TR" b="1" dirty="0">
              <a:solidFill>
                <a:srgbClr val="00B050"/>
              </a:solidFill>
            </a:endParaRPr>
          </a:p>
        </p:txBody>
      </p:sp>
    </p:spTree>
    <p:extLst>
      <p:ext uri="{BB962C8B-B14F-4D97-AF65-F5344CB8AC3E}">
        <p14:creationId xmlns:p14="http://schemas.microsoft.com/office/powerpoint/2010/main" val="24551887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err="1" smtClean="0">
                <a:solidFill>
                  <a:srgbClr val="C00000"/>
                </a:solidFill>
              </a:rPr>
              <a:t>Çarpraz</a:t>
            </a:r>
            <a:r>
              <a:rPr lang="tr-TR" sz="3200" b="1" dirty="0" smtClean="0">
                <a:solidFill>
                  <a:srgbClr val="C00000"/>
                </a:solidFill>
              </a:rPr>
              <a:t> </a:t>
            </a:r>
            <a:r>
              <a:rPr lang="tr-TR" sz="3200" b="1" dirty="0" err="1" smtClean="0">
                <a:solidFill>
                  <a:srgbClr val="C00000"/>
                </a:solidFill>
              </a:rPr>
              <a:t>Kontrollu</a:t>
            </a:r>
            <a:r>
              <a:rPr lang="tr-TR" sz="3200" b="1" dirty="0" smtClean="0">
                <a:solidFill>
                  <a:srgbClr val="C00000"/>
                </a:solidFill>
              </a:rPr>
              <a:t> Deney Kurgusu</a:t>
            </a:r>
            <a:endParaRPr lang="tr-TR" sz="3200" b="1" dirty="0">
              <a:solidFill>
                <a:srgbClr val="C00000"/>
              </a:solidFill>
            </a:endParaRPr>
          </a:p>
        </p:txBody>
      </p:sp>
      <p:sp>
        <p:nvSpPr>
          <p:cNvPr id="7" name="Yuvarlatılmış Dikdörtgen 6"/>
          <p:cNvSpPr/>
          <p:nvPr/>
        </p:nvSpPr>
        <p:spPr>
          <a:xfrm>
            <a:off x="5650" y="2996952"/>
            <a:ext cx="10801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Araştırma grubu</a:t>
            </a:r>
            <a:endParaRPr lang="tr-TR" sz="1600" dirty="0"/>
          </a:p>
        </p:txBody>
      </p:sp>
      <p:sp>
        <p:nvSpPr>
          <p:cNvPr id="8" name="Yuvarlatılmış Dikdörtgen 7"/>
          <p:cNvSpPr/>
          <p:nvPr/>
        </p:nvSpPr>
        <p:spPr>
          <a:xfrm>
            <a:off x="1583668" y="2346753"/>
            <a:ext cx="10801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Deney grubu</a:t>
            </a:r>
            <a:endParaRPr lang="tr-TR" dirty="0"/>
          </a:p>
        </p:txBody>
      </p:sp>
      <p:sp>
        <p:nvSpPr>
          <p:cNvPr id="10" name="Yuvarlatılmış Dikdörtgen 9"/>
          <p:cNvSpPr/>
          <p:nvPr/>
        </p:nvSpPr>
        <p:spPr>
          <a:xfrm>
            <a:off x="1622710" y="3687316"/>
            <a:ext cx="10801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Kontrol grubu</a:t>
            </a:r>
            <a:endParaRPr lang="tr-TR" dirty="0"/>
          </a:p>
        </p:txBody>
      </p:sp>
      <p:sp>
        <p:nvSpPr>
          <p:cNvPr id="11" name="Yuvarlatılmış Dikdörtgen 10"/>
          <p:cNvSpPr/>
          <p:nvPr/>
        </p:nvSpPr>
        <p:spPr>
          <a:xfrm>
            <a:off x="3729054" y="1842746"/>
            <a:ext cx="877583"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 sonuç</a:t>
            </a:r>
            <a:endParaRPr lang="tr-TR" sz="1600" dirty="0"/>
          </a:p>
        </p:txBody>
      </p:sp>
      <p:sp>
        <p:nvSpPr>
          <p:cNvPr id="12" name="Yuvarlatılmış Dikdörtgen 11"/>
          <p:cNvSpPr/>
          <p:nvPr/>
        </p:nvSpPr>
        <p:spPr>
          <a:xfrm>
            <a:off x="3729054" y="2828032"/>
            <a:ext cx="877583"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 sonuç</a:t>
            </a:r>
            <a:endParaRPr lang="tr-TR" sz="1600" dirty="0"/>
          </a:p>
        </p:txBody>
      </p:sp>
      <p:sp>
        <p:nvSpPr>
          <p:cNvPr id="13" name="Yuvarlatılmış Dikdörtgen 12"/>
          <p:cNvSpPr/>
          <p:nvPr/>
        </p:nvSpPr>
        <p:spPr>
          <a:xfrm>
            <a:off x="3729054" y="4509120"/>
            <a:ext cx="877583" cy="550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dirty="0" smtClean="0"/>
              <a:t>- sonuç</a:t>
            </a:r>
            <a:endParaRPr lang="tr-TR" sz="1600" dirty="0"/>
          </a:p>
        </p:txBody>
      </p:sp>
      <p:sp>
        <p:nvSpPr>
          <p:cNvPr id="14" name="Yuvarlatılmış Dikdörtgen 13"/>
          <p:cNvSpPr/>
          <p:nvPr/>
        </p:nvSpPr>
        <p:spPr>
          <a:xfrm>
            <a:off x="3729054" y="3570831"/>
            <a:ext cx="877583" cy="2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dirty="0" smtClean="0"/>
              <a:t>+ sonuç</a:t>
            </a:r>
            <a:endParaRPr lang="tr-TR" sz="1600" dirty="0"/>
          </a:p>
        </p:txBody>
      </p:sp>
      <p:cxnSp>
        <p:nvCxnSpPr>
          <p:cNvPr id="16" name="Düz Bağlayıcı 15"/>
          <p:cNvCxnSpPr>
            <a:endCxn id="8" idx="1"/>
          </p:cNvCxnSpPr>
          <p:nvPr/>
        </p:nvCxnSpPr>
        <p:spPr>
          <a:xfrm flipV="1">
            <a:off x="1110240" y="2670789"/>
            <a:ext cx="473428" cy="78336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Düz Bağlayıcı 17"/>
          <p:cNvCxnSpPr>
            <a:endCxn id="10" idx="1"/>
          </p:cNvCxnSpPr>
          <p:nvPr/>
        </p:nvCxnSpPr>
        <p:spPr>
          <a:xfrm>
            <a:off x="1110240" y="3454152"/>
            <a:ext cx="512470" cy="593204"/>
          </a:xfrm>
          <a:prstGeom prst="line">
            <a:avLst/>
          </a:prstGeom>
        </p:spPr>
        <p:style>
          <a:lnRef idx="2">
            <a:schemeClr val="accent1"/>
          </a:lnRef>
          <a:fillRef idx="0">
            <a:schemeClr val="accent1"/>
          </a:fillRef>
          <a:effectRef idx="1">
            <a:schemeClr val="accent1"/>
          </a:effectRef>
          <a:fontRef idx="minor">
            <a:schemeClr val="tx1"/>
          </a:fontRef>
        </p:style>
      </p:cxnSp>
      <p:sp>
        <p:nvSpPr>
          <p:cNvPr id="19" name="Sağ Ok 18"/>
          <p:cNvSpPr/>
          <p:nvPr/>
        </p:nvSpPr>
        <p:spPr>
          <a:xfrm>
            <a:off x="2664242" y="2616783"/>
            <a:ext cx="611614"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Sağ Ok 20"/>
          <p:cNvSpPr/>
          <p:nvPr/>
        </p:nvSpPr>
        <p:spPr>
          <a:xfrm>
            <a:off x="2708054" y="3911352"/>
            <a:ext cx="567802" cy="13600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23" name="Metin kutusu 22"/>
          <p:cNvSpPr txBox="1"/>
          <p:nvPr/>
        </p:nvSpPr>
        <p:spPr>
          <a:xfrm>
            <a:off x="2195102" y="3087896"/>
            <a:ext cx="1593706" cy="369332"/>
          </a:xfrm>
          <a:prstGeom prst="rect">
            <a:avLst/>
          </a:prstGeom>
          <a:noFill/>
        </p:spPr>
        <p:txBody>
          <a:bodyPr wrap="none" rtlCol="0">
            <a:spAutoFit/>
          </a:bodyPr>
          <a:lstStyle/>
          <a:p>
            <a:r>
              <a:rPr lang="tr-TR" b="1" dirty="0" smtClean="0">
                <a:solidFill>
                  <a:srgbClr val="FF0000"/>
                </a:solidFill>
              </a:rPr>
              <a:t>İzleme dönemi</a:t>
            </a:r>
            <a:endParaRPr lang="tr-TR" b="1" dirty="0">
              <a:solidFill>
                <a:srgbClr val="FF0000"/>
              </a:solidFill>
            </a:endParaRPr>
          </a:p>
        </p:txBody>
      </p:sp>
      <p:sp>
        <p:nvSpPr>
          <p:cNvPr id="26" name="Sağ Ok 25"/>
          <p:cNvSpPr/>
          <p:nvPr/>
        </p:nvSpPr>
        <p:spPr>
          <a:xfrm>
            <a:off x="467544" y="5397881"/>
            <a:ext cx="14041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Yukarı Ok 26"/>
          <p:cNvSpPr/>
          <p:nvPr/>
        </p:nvSpPr>
        <p:spPr>
          <a:xfrm>
            <a:off x="2592232" y="5169525"/>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Yukarı Ok 27"/>
          <p:cNvSpPr/>
          <p:nvPr/>
        </p:nvSpPr>
        <p:spPr>
          <a:xfrm>
            <a:off x="2919945" y="5169525"/>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Yukarı Ok 30"/>
          <p:cNvSpPr/>
          <p:nvPr/>
        </p:nvSpPr>
        <p:spPr>
          <a:xfrm>
            <a:off x="6945005" y="5147283"/>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Yukarı Ok 31"/>
          <p:cNvSpPr/>
          <p:nvPr/>
        </p:nvSpPr>
        <p:spPr>
          <a:xfrm>
            <a:off x="7228906" y="5147283"/>
            <a:ext cx="144020" cy="4567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Sağ Ok 32"/>
          <p:cNvSpPr/>
          <p:nvPr/>
        </p:nvSpPr>
        <p:spPr>
          <a:xfrm>
            <a:off x="7856034" y="5387971"/>
            <a:ext cx="90749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10459" y="5996056"/>
            <a:ext cx="2220480" cy="369332"/>
          </a:xfrm>
          <a:prstGeom prst="rect">
            <a:avLst/>
          </a:prstGeom>
          <a:noFill/>
        </p:spPr>
        <p:txBody>
          <a:bodyPr wrap="none" rtlCol="0">
            <a:spAutoFit/>
          </a:bodyPr>
          <a:lstStyle/>
          <a:p>
            <a:r>
              <a:rPr lang="tr-TR" b="1" dirty="0" smtClean="0">
                <a:solidFill>
                  <a:srgbClr val="FF0000"/>
                </a:solidFill>
              </a:rPr>
              <a:t>Çalışmanın başlangıcı</a:t>
            </a:r>
            <a:endParaRPr lang="tr-TR" b="1" dirty="0">
              <a:solidFill>
                <a:srgbClr val="FF0000"/>
              </a:solidFill>
            </a:endParaRPr>
          </a:p>
        </p:txBody>
      </p:sp>
      <p:sp>
        <p:nvSpPr>
          <p:cNvPr id="35" name="Metin kutusu 34"/>
          <p:cNvSpPr txBox="1"/>
          <p:nvPr/>
        </p:nvSpPr>
        <p:spPr>
          <a:xfrm>
            <a:off x="2303994" y="5983724"/>
            <a:ext cx="1156086" cy="369332"/>
          </a:xfrm>
          <a:prstGeom prst="rect">
            <a:avLst/>
          </a:prstGeom>
          <a:noFill/>
        </p:spPr>
        <p:txBody>
          <a:bodyPr wrap="none" rtlCol="0">
            <a:spAutoFit/>
          </a:bodyPr>
          <a:lstStyle/>
          <a:p>
            <a:r>
              <a:rPr lang="tr-TR" b="1" dirty="0" smtClean="0">
                <a:solidFill>
                  <a:srgbClr val="FF0000"/>
                </a:solidFill>
              </a:rPr>
              <a:t>Müdahale</a:t>
            </a:r>
            <a:endParaRPr lang="tr-TR" b="1" dirty="0">
              <a:solidFill>
                <a:srgbClr val="FF0000"/>
              </a:solidFill>
            </a:endParaRPr>
          </a:p>
        </p:txBody>
      </p:sp>
      <p:sp>
        <p:nvSpPr>
          <p:cNvPr id="36" name="Metin kutusu 35"/>
          <p:cNvSpPr txBox="1"/>
          <p:nvPr/>
        </p:nvSpPr>
        <p:spPr>
          <a:xfrm>
            <a:off x="7900293" y="5614392"/>
            <a:ext cx="799578" cy="369332"/>
          </a:xfrm>
          <a:prstGeom prst="rect">
            <a:avLst/>
          </a:prstGeom>
          <a:noFill/>
        </p:spPr>
        <p:txBody>
          <a:bodyPr wrap="none" rtlCol="0">
            <a:spAutoFit/>
          </a:bodyPr>
          <a:lstStyle/>
          <a:p>
            <a:r>
              <a:rPr lang="tr-TR" dirty="0" smtClean="0">
                <a:solidFill>
                  <a:srgbClr val="FF0000"/>
                </a:solidFill>
              </a:rPr>
              <a:t>zaman</a:t>
            </a:r>
            <a:endParaRPr lang="tr-TR" dirty="0">
              <a:solidFill>
                <a:srgbClr val="FF0000"/>
              </a:solidFill>
            </a:endParaRPr>
          </a:p>
        </p:txBody>
      </p:sp>
      <p:sp>
        <p:nvSpPr>
          <p:cNvPr id="37" name="Sol Köşeli Ayraç 36"/>
          <p:cNvSpPr/>
          <p:nvPr/>
        </p:nvSpPr>
        <p:spPr>
          <a:xfrm>
            <a:off x="3275856" y="2031363"/>
            <a:ext cx="432048" cy="9144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38" name="Sol Köşeli Ayraç 37"/>
          <p:cNvSpPr/>
          <p:nvPr/>
        </p:nvSpPr>
        <p:spPr>
          <a:xfrm rot="10800000" flipH="1">
            <a:off x="3275857" y="3682849"/>
            <a:ext cx="453197" cy="1101727"/>
          </a:xfrm>
          <a:prstGeom prst="leftBracket">
            <a:avLst>
              <a:gd name="adj" fmla="val 148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cxnSp>
        <p:nvCxnSpPr>
          <p:cNvPr id="15" name="Düz Bağlayıcı 14"/>
          <p:cNvCxnSpPr/>
          <p:nvPr/>
        </p:nvCxnSpPr>
        <p:spPr>
          <a:xfrm>
            <a:off x="4716016" y="1417638"/>
            <a:ext cx="0" cy="4315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a:off x="5580112" y="1417638"/>
            <a:ext cx="0" cy="43156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Düz Ok Bağlayıcısı 42"/>
          <p:cNvCxnSpPr/>
          <p:nvPr/>
        </p:nvCxnSpPr>
        <p:spPr>
          <a:xfrm>
            <a:off x="4860032" y="2670789"/>
            <a:ext cx="648072" cy="1736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Düz Ok Bağlayıcısı 44"/>
          <p:cNvCxnSpPr/>
          <p:nvPr/>
        </p:nvCxnSpPr>
        <p:spPr>
          <a:xfrm flipV="1">
            <a:off x="4860032" y="2670789"/>
            <a:ext cx="648072" cy="1736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2" name="Yuvarlatılmış Dikdörtgen 51"/>
          <p:cNvSpPr/>
          <p:nvPr/>
        </p:nvSpPr>
        <p:spPr>
          <a:xfrm>
            <a:off x="5725004" y="3759324"/>
            <a:ext cx="1080120"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Deney grubu</a:t>
            </a:r>
            <a:endParaRPr lang="tr-TR" dirty="0"/>
          </a:p>
        </p:txBody>
      </p:sp>
      <p:sp>
        <p:nvSpPr>
          <p:cNvPr id="56" name="Yuvarlatılmış Dikdörtgen 55"/>
          <p:cNvSpPr/>
          <p:nvPr/>
        </p:nvSpPr>
        <p:spPr>
          <a:xfrm>
            <a:off x="5713400" y="2231607"/>
            <a:ext cx="1080120" cy="7200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smtClean="0"/>
              <a:t>Kontrol grubu</a:t>
            </a:r>
            <a:endParaRPr lang="tr-TR" dirty="0"/>
          </a:p>
        </p:txBody>
      </p:sp>
      <p:sp>
        <p:nvSpPr>
          <p:cNvPr id="57" name="Sağ Ok 56"/>
          <p:cNvSpPr/>
          <p:nvPr/>
        </p:nvSpPr>
        <p:spPr>
          <a:xfrm>
            <a:off x="6805124" y="2538920"/>
            <a:ext cx="567802" cy="13600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58" name="Sağ Ok 57"/>
          <p:cNvSpPr/>
          <p:nvPr/>
        </p:nvSpPr>
        <p:spPr>
          <a:xfrm>
            <a:off x="6805124" y="4038184"/>
            <a:ext cx="611614" cy="108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9" name="Sol Köşeli Ayraç 58"/>
          <p:cNvSpPr/>
          <p:nvPr/>
        </p:nvSpPr>
        <p:spPr>
          <a:xfrm rot="10800000" flipH="1">
            <a:off x="7447096" y="3764884"/>
            <a:ext cx="453197" cy="1101727"/>
          </a:xfrm>
          <a:prstGeom prst="leftBracket">
            <a:avLst>
              <a:gd name="adj" fmla="val 148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60" name="Sol Köşeli Ayraç 59"/>
          <p:cNvSpPr/>
          <p:nvPr/>
        </p:nvSpPr>
        <p:spPr>
          <a:xfrm rot="10800000" flipH="1">
            <a:off x="7372926" y="1893098"/>
            <a:ext cx="453197" cy="1101727"/>
          </a:xfrm>
          <a:prstGeom prst="leftBracket">
            <a:avLst>
              <a:gd name="adj" fmla="val 14867"/>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tr-TR"/>
          </a:p>
        </p:txBody>
      </p:sp>
      <p:sp>
        <p:nvSpPr>
          <p:cNvPr id="61" name="Yuvarlatılmış Dikdörtgen 60"/>
          <p:cNvSpPr/>
          <p:nvPr/>
        </p:nvSpPr>
        <p:spPr>
          <a:xfrm>
            <a:off x="7919500" y="3528636"/>
            <a:ext cx="877583"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 sonuç</a:t>
            </a:r>
            <a:endParaRPr lang="tr-TR" sz="1600" dirty="0"/>
          </a:p>
        </p:txBody>
      </p:sp>
      <p:sp>
        <p:nvSpPr>
          <p:cNvPr id="62" name="Yuvarlatılmış Dikdörtgen 61"/>
          <p:cNvSpPr/>
          <p:nvPr/>
        </p:nvSpPr>
        <p:spPr>
          <a:xfrm>
            <a:off x="7919500" y="4775995"/>
            <a:ext cx="877583"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t>- sonuç</a:t>
            </a:r>
            <a:endParaRPr lang="tr-TR" sz="1600" dirty="0"/>
          </a:p>
        </p:txBody>
      </p:sp>
      <p:sp>
        <p:nvSpPr>
          <p:cNvPr id="63" name="Yuvarlatılmış Dikdörtgen 62"/>
          <p:cNvSpPr/>
          <p:nvPr/>
        </p:nvSpPr>
        <p:spPr>
          <a:xfrm>
            <a:off x="7856034" y="2884934"/>
            <a:ext cx="877583" cy="2240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dirty="0" smtClean="0"/>
              <a:t>+ sonuç</a:t>
            </a:r>
            <a:endParaRPr lang="tr-TR" sz="1600" dirty="0"/>
          </a:p>
        </p:txBody>
      </p:sp>
      <p:sp>
        <p:nvSpPr>
          <p:cNvPr id="64" name="Yuvarlatılmış Dikdörtgen 63"/>
          <p:cNvSpPr/>
          <p:nvPr/>
        </p:nvSpPr>
        <p:spPr>
          <a:xfrm>
            <a:off x="7856033" y="1705228"/>
            <a:ext cx="877583" cy="5509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1600" dirty="0" smtClean="0"/>
              <a:t>- sonuç</a:t>
            </a:r>
            <a:endParaRPr lang="tr-TR" sz="1600" dirty="0"/>
          </a:p>
        </p:txBody>
      </p:sp>
      <p:sp>
        <p:nvSpPr>
          <p:cNvPr id="48" name="Metin kutusu 47"/>
          <p:cNvSpPr txBox="1"/>
          <p:nvPr/>
        </p:nvSpPr>
        <p:spPr>
          <a:xfrm>
            <a:off x="4677493" y="5653572"/>
            <a:ext cx="902619" cy="923330"/>
          </a:xfrm>
          <a:prstGeom prst="rect">
            <a:avLst/>
          </a:prstGeom>
          <a:noFill/>
        </p:spPr>
        <p:txBody>
          <a:bodyPr wrap="none" rtlCol="0">
            <a:spAutoFit/>
          </a:bodyPr>
          <a:lstStyle/>
          <a:p>
            <a:r>
              <a:rPr lang="tr-TR" b="1" dirty="0" smtClean="0">
                <a:solidFill>
                  <a:srgbClr val="C00000"/>
                </a:solidFill>
              </a:rPr>
              <a:t>Etkiden</a:t>
            </a:r>
          </a:p>
          <a:p>
            <a:r>
              <a:rPr lang="tr-TR" b="1" dirty="0">
                <a:solidFill>
                  <a:srgbClr val="C00000"/>
                </a:solidFill>
              </a:rPr>
              <a:t>a</a:t>
            </a:r>
            <a:r>
              <a:rPr lang="tr-TR" b="1" dirty="0" smtClean="0">
                <a:solidFill>
                  <a:srgbClr val="C00000"/>
                </a:solidFill>
              </a:rPr>
              <a:t>rınma</a:t>
            </a:r>
          </a:p>
          <a:p>
            <a:r>
              <a:rPr lang="tr-TR" b="1" dirty="0" smtClean="0">
                <a:solidFill>
                  <a:srgbClr val="C00000"/>
                </a:solidFill>
              </a:rPr>
              <a:t>süresi</a:t>
            </a:r>
            <a:endParaRPr lang="tr-TR" b="1" dirty="0">
              <a:solidFill>
                <a:srgbClr val="C00000"/>
              </a:solidFill>
            </a:endParaRPr>
          </a:p>
        </p:txBody>
      </p:sp>
      <p:sp>
        <p:nvSpPr>
          <p:cNvPr id="50" name="Dikdörtgen 49"/>
          <p:cNvSpPr/>
          <p:nvPr/>
        </p:nvSpPr>
        <p:spPr>
          <a:xfrm>
            <a:off x="6650863" y="5930571"/>
            <a:ext cx="1156086" cy="369332"/>
          </a:xfrm>
          <a:prstGeom prst="rect">
            <a:avLst/>
          </a:prstGeom>
        </p:spPr>
        <p:txBody>
          <a:bodyPr wrap="none">
            <a:spAutoFit/>
          </a:bodyPr>
          <a:lstStyle/>
          <a:p>
            <a:pPr lvl="0"/>
            <a:r>
              <a:rPr lang="tr-TR" b="1" dirty="0">
                <a:solidFill>
                  <a:srgbClr val="FF0000"/>
                </a:solidFill>
              </a:rPr>
              <a:t>Müdahale</a:t>
            </a:r>
          </a:p>
        </p:txBody>
      </p:sp>
      <p:sp>
        <p:nvSpPr>
          <p:cNvPr id="65" name="Sağ Ok 64"/>
          <p:cNvSpPr/>
          <p:nvPr/>
        </p:nvSpPr>
        <p:spPr>
          <a:xfrm>
            <a:off x="5897630" y="5337361"/>
            <a:ext cx="90749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Sağ Ok 65"/>
          <p:cNvSpPr/>
          <p:nvPr/>
        </p:nvSpPr>
        <p:spPr>
          <a:xfrm>
            <a:off x="3502455" y="5390684"/>
            <a:ext cx="90749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86342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C00000"/>
                </a:solidFill>
                <a:latin typeface="Times New Roman" pitchFamily="18" charset="0"/>
                <a:ea typeface="+mn-ea"/>
                <a:cs typeface="+mn-cs"/>
              </a:rPr>
              <a:t>Avantajları</a:t>
            </a:r>
            <a:endParaRPr lang="tr-TR" sz="2800" b="1" dirty="0">
              <a:solidFill>
                <a:srgbClr val="C00000"/>
              </a:solidFill>
              <a:latin typeface="Times New Roman" pitchFamily="18" charset="0"/>
              <a:ea typeface="+mn-ea"/>
              <a:cs typeface="+mn-cs"/>
            </a:endParaRPr>
          </a:p>
        </p:txBody>
      </p:sp>
      <p:sp>
        <p:nvSpPr>
          <p:cNvPr id="3" name="İçerik Yer Tutucusu 2"/>
          <p:cNvSpPr>
            <a:spLocks noGrp="1"/>
          </p:cNvSpPr>
          <p:nvPr>
            <p:ph idx="1"/>
          </p:nvPr>
        </p:nvSpPr>
        <p:spPr/>
        <p:txBody>
          <a:bodyPr/>
          <a:lstStyle/>
          <a:p>
            <a:pPr lvl="1">
              <a:buFontTx/>
              <a:buChar char="–"/>
            </a:pPr>
            <a:r>
              <a:rPr lang="tr-TR" altLang="tr-TR" dirty="0" smtClean="0">
                <a:solidFill>
                  <a:schemeClr val="tx1">
                    <a:lumMod val="95000"/>
                    <a:lumOff val="5000"/>
                  </a:schemeClr>
                </a:solidFill>
                <a:latin typeface="Times New Roman" pitchFamily="18" charset="0"/>
              </a:rPr>
              <a:t>İncelenen faktörler araştırıcının kontrolü altındadır</a:t>
            </a:r>
          </a:p>
          <a:p>
            <a:pPr lvl="1">
              <a:buFontTx/>
              <a:buChar char="–"/>
            </a:pPr>
            <a:r>
              <a:rPr lang="tr-TR" altLang="tr-TR" dirty="0" smtClean="0">
                <a:solidFill>
                  <a:schemeClr val="tx1">
                    <a:lumMod val="95000"/>
                    <a:lumOff val="5000"/>
                  </a:schemeClr>
                </a:solidFill>
                <a:latin typeface="Times New Roman" pitchFamily="18" charset="0"/>
              </a:rPr>
              <a:t>Diğer tüm değişkenler sabit tutulabilir</a:t>
            </a:r>
          </a:p>
          <a:p>
            <a:pPr lvl="1">
              <a:buFontTx/>
              <a:buChar char="–"/>
            </a:pPr>
            <a:r>
              <a:rPr lang="tr-TR" altLang="tr-TR" dirty="0" err="1" smtClean="0">
                <a:solidFill>
                  <a:schemeClr val="tx1">
                    <a:lumMod val="95000"/>
                    <a:lumOff val="5000"/>
                  </a:schemeClr>
                </a:solidFill>
                <a:latin typeface="Times New Roman" pitchFamily="18" charset="0"/>
              </a:rPr>
              <a:t>Randomizasyon</a:t>
            </a:r>
            <a:r>
              <a:rPr lang="tr-TR" altLang="tr-TR" dirty="0" smtClean="0">
                <a:solidFill>
                  <a:schemeClr val="tx1">
                    <a:lumMod val="95000"/>
                    <a:lumOff val="5000"/>
                  </a:schemeClr>
                </a:solidFill>
                <a:latin typeface="Times New Roman" pitchFamily="18" charset="0"/>
              </a:rPr>
              <a:t> kolaydır</a:t>
            </a:r>
          </a:p>
          <a:p>
            <a:pPr lvl="1">
              <a:buFontTx/>
              <a:buChar char="–"/>
            </a:pPr>
            <a:r>
              <a:rPr lang="tr-TR" altLang="tr-TR" dirty="0" smtClean="0">
                <a:solidFill>
                  <a:schemeClr val="tx1">
                    <a:lumMod val="95000"/>
                    <a:lumOff val="5000"/>
                  </a:schemeClr>
                </a:solidFill>
                <a:latin typeface="Times New Roman" pitchFamily="18" charset="0"/>
              </a:rPr>
              <a:t>Neden-sonuç ilişkisi tam ve doğru şekilde saptanabilir</a:t>
            </a:r>
          </a:p>
          <a:p>
            <a:pPr lvl="1">
              <a:buFontTx/>
              <a:buChar char="–"/>
            </a:pPr>
            <a:r>
              <a:rPr lang="tr-TR" altLang="tr-TR" dirty="0" smtClean="0">
                <a:solidFill>
                  <a:schemeClr val="tx1">
                    <a:lumMod val="95000"/>
                    <a:lumOff val="5000"/>
                  </a:schemeClr>
                </a:solidFill>
                <a:latin typeface="Times New Roman" pitchFamily="18" charset="0"/>
              </a:rPr>
              <a:t>Deneysel koşullar istendiği zaman ve sayıda tekrarlanabilir</a:t>
            </a:r>
          </a:p>
          <a:p>
            <a:pPr lvl="1">
              <a:buFontTx/>
              <a:buChar char="–"/>
            </a:pPr>
            <a:r>
              <a:rPr lang="tr-TR" altLang="tr-TR" dirty="0" smtClean="0">
                <a:solidFill>
                  <a:schemeClr val="tx1">
                    <a:lumMod val="95000"/>
                    <a:lumOff val="5000"/>
                  </a:schemeClr>
                </a:solidFill>
                <a:latin typeface="Times New Roman" pitchFamily="18" charset="0"/>
              </a:rPr>
              <a:t>Ancak; deneysel koşullar gerçek hayattaki ile her zaman birebir aynı değildir</a:t>
            </a:r>
            <a:endParaRPr lang="tr-TR" dirty="0">
              <a:solidFill>
                <a:schemeClr val="tx1">
                  <a:lumMod val="95000"/>
                  <a:lumOff val="5000"/>
                </a:schemeClr>
              </a:solidFill>
            </a:endParaRPr>
          </a:p>
        </p:txBody>
      </p:sp>
    </p:spTree>
    <p:extLst>
      <p:ext uri="{BB962C8B-B14F-4D97-AF65-F5344CB8AC3E}">
        <p14:creationId xmlns:p14="http://schemas.microsoft.com/office/powerpoint/2010/main" val="19149208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C00000"/>
                </a:solidFill>
              </a:rPr>
              <a:t>Müdahale Araştırmalarında Temel Sorunlar</a:t>
            </a:r>
            <a:endParaRPr lang="tr-TR" sz="3200" b="1" dirty="0">
              <a:solidFill>
                <a:srgbClr val="C00000"/>
              </a:solidFill>
            </a:endParaRPr>
          </a:p>
        </p:txBody>
      </p:sp>
      <p:sp>
        <p:nvSpPr>
          <p:cNvPr id="3" name="İçerik Yer Tutucusu 2"/>
          <p:cNvSpPr>
            <a:spLocks noGrp="1"/>
          </p:cNvSpPr>
          <p:nvPr>
            <p:ph idx="1"/>
          </p:nvPr>
        </p:nvSpPr>
        <p:spPr/>
        <p:txBody>
          <a:bodyPr>
            <a:normAutofit lnSpcReduction="10000"/>
          </a:bodyPr>
          <a:lstStyle/>
          <a:p>
            <a:pPr>
              <a:lnSpc>
                <a:spcPct val="80000"/>
              </a:lnSpc>
            </a:pPr>
            <a:r>
              <a:rPr lang="en-US" altLang="tr-TR" sz="2400" dirty="0" smtClean="0">
                <a:solidFill>
                  <a:schemeClr val="tx2"/>
                </a:solidFill>
              </a:rPr>
              <a:t>Et</a:t>
            </a:r>
            <a:r>
              <a:rPr lang="tr-TR" altLang="tr-TR" sz="2400" dirty="0" err="1" smtClean="0">
                <a:solidFill>
                  <a:schemeClr val="tx2"/>
                </a:solidFill>
              </a:rPr>
              <a:t>ik</a:t>
            </a:r>
            <a:r>
              <a:rPr lang="tr-TR" altLang="tr-TR" sz="2400" dirty="0" smtClean="0">
                <a:solidFill>
                  <a:schemeClr val="tx2"/>
                </a:solidFill>
              </a:rPr>
              <a:t> sorunlar</a:t>
            </a:r>
            <a:endParaRPr lang="en-US" altLang="tr-TR" sz="2400" dirty="0" smtClean="0"/>
          </a:p>
          <a:p>
            <a:pPr lvl="1">
              <a:lnSpc>
                <a:spcPct val="80000"/>
              </a:lnSpc>
            </a:pPr>
            <a:r>
              <a:rPr lang="tr-TR" altLang="tr-TR" sz="2000" dirty="0" smtClean="0"/>
              <a:t>Katılımcıya zarar verilmemeli</a:t>
            </a:r>
            <a:endParaRPr lang="en-US" altLang="tr-TR" sz="2000" dirty="0" smtClean="0"/>
          </a:p>
          <a:p>
            <a:pPr lvl="1">
              <a:lnSpc>
                <a:spcPct val="80000"/>
              </a:lnSpc>
            </a:pPr>
            <a:r>
              <a:rPr lang="tr-TR" altLang="tr-TR" sz="2000" dirty="0" smtClean="0"/>
              <a:t>Gönüllü ve uygun katılımcılar bulunmalı (</a:t>
            </a:r>
            <a:r>
              <a:rPr lang="tr-TR" altLang="tr-TR" sz="2000" dirty="0" err="1" smtClean="0"/>
              <a:t>eligibility</a:t>
            </a:r>
            <a:r>
              <a:rPr lang="tr-TR" altLang="tr-TR" sz="2000" dirty="0" smtClean="0"/>
              <a:t>)</a:t>
            </a:r>
            <a:endParaRPr lang="en-US" altLang="tr-TR" sz="2000" dirty="0" smtClean="0"/>
          </a:p>
          <a:p>
            <a:pPr lvl="1">
              <a:lnSpc>
                <a:spcPct val="80000"/>
              </a:lnSpc>
            </a:pPr>
            <a:r>
              <a:rPr lang="tr-TR" altLang="tr-TR" sz="2000" dirty="0" smtClean="0"/>
              <a:t>Katılımcılara yeterli bilgi verilmeli (aydınlatılmış onam)</a:t>
            </a:r>
            <a:endParaRPr lang="en-US" altLang="tr-TR" sz="2000" dirty="0" smtClean="0"/>
          </a:p>
          <a:p>
            <a:pPr lvl="1">
              <a:lnSpc>
                <a:spcPct val="80000"/>
              </a:lnSpc>
            </a:pPr>
            <a:r>
              <a:rPr lang="tr-TR" altLang="tr-TR" sz="2000" dirty="0" smtClean="0"/>
              <a:t>Zaman zaman analiz yapılmalı (erken sonlandırma)</a:t>
            </a:r>
            <a:endParaRPr lang="en-US" altLang="tr-TR" sz="2000" dirty="0" smtClean="0"/>
          </a:p>
          <a:p>
            <a:pPr lvl="1">
              <a:lnSpc>
                <a:spcPct val="80000"/>
              </a:lnSpc>
            </a:pPr>
            <a:r>
              <a:rPr lang="tr-TR" altLang="tr-TR" sz="2000" dirty="0" smtClean="0"/>
              <a:t>İzinler alınmalı (etik kurul)</a:t>
            </a:r>
          </a:p>
          <a:p>
            <a:pPr lvl="1">
              <a:lnSpc>
                <a:spcPct val="80000"/>
              </a:lnSpc>
            </a:pPr>
            <a:r>
              <a:rPr lang="tr-TR" altLang="tr-TR" sz="2000" dirty="0" smtClean="0"/>
              <a:t>Olumlu sonuçlar bir an önce yayınlanmalı (toplumu bilgilendirme)</a:t>
            </a:r>
            <a:endParaRPr lang="en-US" altLang="tr-TR" sz="2000" dirty="0" smtClean="0"/>
          </a:p>
          <a:p>
            <a:pPr>
              <a:lnSpc>
                <a:spcPct val="80000"/>
              </a:lnSpc>
            </a:pPr>
            <a:r>
              <a:rPr lang="tr-TR" altLang="tr-TR" sz="2400" dirty="0" smtClean="0">
                <a:solidFill>
                  <a:schemeClr val="tx2"/>
                </a:solidFill>
              </a:rPr>
              <a:t>Yapılabilirlik</a:t>
            </a:r>
            <a:endParaRPr lang="en-US" altLang="tr-TR" sz="2400" dirty="0" smtClean="0">
              <a:solidFill>
                <a:schemeClr val="tx2"/>
              </a:solidFill>
            </a:endParaRPr>
          </a:p>
          <a:p>
            <a:pPr lvl="1">
              <a:lnSpc>
                <a:spcPct val="80000"/>
              </a:lnSpc>
            </a:pPr>
            <a:r>
              <a:rPr lang="tr-TR" altLang="tr-TR" sz="2000" dirty="0" smtClean="0"/>
              <a:t>Katılımcı bulmak zordur</a:t>
            </a:r>
            <a:endParaRPr lang="en-US" altLang="tr-TR" sz="2000" dirty="0" smtClean="0"/>
          </a:p>
          <a:p>
            <a:pPr lvl="1">
              <a:lnSpc>
                <a:spcPct val="80000"/>
              </a:lnSpc>
            </a:pPr>
            <a:r>
              <a:rPr lang="tr-TR" altLang="tr-TR" sz="2000" dirty="0" smtClean="0"/>
              <a:t>Uzun zaman alabilir</a:t>
            </a:r>
          </a:p>
          <a:p>
            <a:pPr lvl="1">
              <a:lnSpc>
                <a:spcPct val="80000"/>
              </a:lnSpc>
            </a:pPr>
            <a:r>
              <a:rPr lang="tr-TR" altLang="tr-TR" sz="2000" dirty="0" smtClean="0"/>
              <a:t>İzlemede kayıplar ortaya çıkabilir </a:t>
            </a:r>
          </a:p>
          <a:p>
            <a:pPr>
              <a:lnSpc>
                <a:spcPct val="80000"/>
              </a:lnSpc>
            </a:pPr>
            <a:r>
              <a:rPr lang="tr-TR" altLang="tr-TR" sz="2400" dirty="0" smtClean="0">
                <a:solidFill>
                  <a:schemeClr val="tx2"/>
                </a:solidFill>
              </a:rPr>
              <a:t>Çalışmanın maliyeti</a:t>
            </a:r>
            <a:endParaRPr lang="en-US" altLang="tr-TR" sz="2400" dirty="0" smtClean="0"/>
          </a:p>
          <a:p>
            <a:pPr lvl="1">
              <a:lnSpc>
                <a:spcPct val="80000"/>
              </a:lnSpc>
            </a:pPr>
            <a:r>
              <a:rPr lang="tr-TR" altLang="tr-TR" sz="2000" dirty="0" smtClean="0"/>
              <a:t>Parasal</a:t>
            </a:r>
          </a:p>
          <a:p>
            <a:pPr lvl="1">
              <a:lnSpc>
                <a:spcPct val="80000"/>
              </a:lnSpc>
            </a:pPr>
            <a:r>
              <a:rPr lang="tr-TR" altLang="tr-TR" sz="2000" dirty="0" smtClean="0"/>
              <a:t>Sosyal</a:t>
            </a:r>
          </a:p>
          <a:p>
            <a:pPr lvl="1">
              <a:lnSpc>
                <a:spcPct val="80000"/>
              </a:lnSpc>
            </a:pPr>
            <a:r>
              <a:rPr lang="tr-TR" altLang="tr-TR" sz="2000" dirty="0" smtClean="0"/>
              <a:t>Ruhsal</a:t>
            </a:r>
          </a:p>
          <a:p>
            <a:endParaRPr lang="tr-TR" dirty="0"/>
          </a:p>
        </p:txBody>
      </p:sp>
    </p:spTree>
    <p:extLst>
      <p:ext uri="{BB962C8B-B14F-4D97-AF65-F5344CB8AC3E}">
        <p14:creationId xmlns:p14="http://schemas.microsoft.com/office/powerpoint/2010/main" val="5470108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403648" y="3462362"/>
            <a:ext cx="2088232" cy="1819141"/>
          </a:xfrm>
        </p:spPr>
        <p:txBody>
          <a:bodyPr/>
          <a:lstStyle/>
          <a:p>
            <a:endParaRPr lang="tr-TR"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715000"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5165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9813"/>
            <a:ext cx="3096344" cy="218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800917"/>
            <a:ext cx="3648075"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182" y="1332185"/>
            <a:ext cx="3680817"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951" y="407476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1400"/>
            <a:ext cx="265540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60848"/>
            <a:ext cx="3414713"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2120" y="0"/>
            <a:ext cx="349188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5"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3250" y="-31541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6"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808" y="106172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2894507"/>
            <a:ext cx="2771800"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0805" y="4049404"/>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0"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05216" y="4143375"/>
            <a:ext cx="2738784"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1"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25" y="5229200"/>
            <a:ext cx="2616326" cy="1681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2"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448" y="5573404"/>
            <a:ext cx="4180662" cy="154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53"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43600" y="5482204"/>
            <a:ext cx="32004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9361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330718"/>
            <a:ext cx="8229600" cy="6338642"/>
          </a:xfrm>
        </p:spPr>
        <p:txBody>
          <a:bodyPr>
            <a:normAutofit fontScale="70000" lnSpcReduction="20000"/>
          </a:bodyPr>
          <a:lstStyle/>
          <a:p>
            <a:pPr marL="0" indent="0">
              <a:spcAft>
                <a:spcPts val="0"/>
              </a:spcAft>
              <a:buNone/>
            </a:pPr>
            <a:r>
              <a:rPr lang="tr-TR" dirty="0" err="1" smtClean="0">
                <a:effectLst/>
                <a:latin typeface="Times New Roman"/>
                <a:ea typeface="Times New Roman"/>
              </a:rPr>
              <a:t>Framingham</a:t>
            </a:r>
            <a:r>
              <a:rPr lang="tr-TR" dirty="0" smtClean="0">
                <a:effectLst/>
                <a:latin typeface="Times New Roman"/>
                <a:ea typeface="Times New Roman"/>
              </a:rPr>
              <a:t> araştırması sürerken Sovyetler Birliğinde Dr. </a:t>
            </a:r>
            <a:r>
              <a:rPr lang="tr-TR" dirty="0" err="1" smtClean="0">
                <a:effectLst/>
                <a:latin typeface="Times New Roman"/>
                <a:ea typeface="Times New Roman"/>
              </a:rPr>
              <a:t>Markowitz</a:t>
            </a:r>
            <a:r>
              <a:rPr lang="tr-TR" dirty="0" smtClean="0">
                <a:effectLst/>
                <a:latin typeface="Times New Roman"/>
                <a:ea typeface="Times New Roman"/>
              </a:rPr>
              <a:t> ve ekibi </a:t>
            </a:r>
            <a:r>
              <a:rPr lang="tr-TR" dirty="0" err="1" smtClean="0">
                <a:effectLst/>
                <a:latin typeface="Times New Roman"/>
                <a:ea typeface="Times New Roman"/>
              </a:rPr>
              <a:t>iskemik</a:t>
            </a:r>
            <a:r>
              <a:rPr lang="tr-TR" dirty="0" smtClean="0">
                <a:effectLst/>
                <a:latin typeface="Times New Roman"/>
                <a:ea typeface="Times New Roman"/>
              </a:rPr>
              <a:t> kalp hastalığının medikal tedavisi ile uğraşmaktadır. O güne kadar </a:t>
            </a:r>
            <a:r>
              <a:rPr lang="tr-TR" dirty="0" err="1" smtClean="0">
                <a:effectLst/>
                <a:latin typeface="Times New Roman"/>
                <a:ea typeface="Times New Roman"/>
              </a:rPr>
              <a:t>iskemik</a:t>
            </a:r>
            <a:r>
              <a:rPr lang="tr-TR" dirty="0" smtClean="0">
                <a:effectLst/>
                <a:latin typeface="Times New Roman"/>
                <a:ea typeface="Times New Roman"/>
              </a:rPr>
              <a:t> hastalarda  medikal olarak </a:t>
            </a:r>
            <a:r>
              <a:rPr lang="tr-TR" dirty="0" err="1" smtClean="0">
                <a:effectLst/>
                <a:latin typeface="Times New Roman"/>
                <a:ea typeface="Times New Roman"/>
              </a:rPr>
              <a:t>vazodilatatör</a:t>
            </a:r>
            <a:r>
              <a:rPr lang="tr-TR" dirty="0" smtClean="0">
                <a:effectLst/>
                <a:latin typeface="Times New Roman"/>
                <a:ea typeface="Times New Roman"/>
              </a:rPr>
              <a:t> ilaçlar kullanılmaktadır. Farmakologlar bir araştırma sırasında </a:t>
            </a:r>
            <a:r>
              <a:rPr lang="tr-TR" dirty="0" err="1" smtClean="0">
                <a:effectLst/>
                <a:latin typeface="Times New Roman"/>
                <a:ea typeface="Times New Roman"/>
              </a:rPr>
              <a:t>laboratuarda</a:t>
            </a:r>
            <a:r>
              <a:rPr lang="tr-TR" dirty="0" smtClean="0">
                <a:effectLst/>
                <a:latin typeface="Times New Roman"/>
                <a:ea typeface="Times New Roman"/>
              </a:rPr>
              <a:t> tesadüfen bir kimyasal ajanın </a:t>
            </a:r>
            <a:r>
              <a:rPr lang="tr-TR" dirty="0" err="1" smtClean="0">
                <a:effectLst/>
                <a:latin typeface="Times New Roman"/>
                <a:ea typeface="Times New Roman"/>
              </a:rPr>
              <a:t>tromboze</a:t>
            </a:r>
            <a:r>
              <a:rPr lang="tr-TR" dirty="0" smtClean="0">
                <a:effectLst/>
                <a:latin typeface="Times New Roman"/>
                <a:ea typeface="Times New Roman"/>
              </a:rPr>
              <a:t> oluşumları parçaladığını ve bir süre sonra yok ettiğini bulmuşlardır. Yıllar süren hayvan deneyleri bu bulguyu doğrularken, kimyasal ajanın hayvan organizmasına bir zarar vermediğini ortaya koymuştur. Daha sonra bazı gönüllülerde yapılan uygulamalar da bu bulguları desteklemiştir. Şimdi hastalar üzerinde ilacı deneme aşamasına gelinmiştir. Bu çalışmaların başarıyla sonuçlanması halinde ilaç yaygın olarak kullanılabilecek ve pek çok ölümcül hasta tedavi edilebilecektir. </a:t>
            </a:r>
          </a:p>
          <a:p>
            <a:pPr marL="0" indent="0">
              <a:spcAft>
                <a:spcPts val="0"/>
              </a:spcAft>
              <a:buNone/>
            </a:pPr>
            <a:endParaRPr lang="tr-TR" dirty="0" smtClean="0">
              <a:effectLst/>
              <a:latin typeface="Times New Roman"/>
              <a:ea typeface="Times New Roman"/>
            </a:endParaRPr>
          </a:p>
          <a:p>
            <a:pPr marL="0" indent="0">
              <a:spcAft>
                <a:spcPts val="0"/>
              </a:spcAft>
              <a:buNone/>
            </a:pPr>
            <a:r>
              <a:rPr lang="tr-TR" dirty="0" err="1" smtClean="0">
                <a:effectLst/>
                <a:latin typeface="Times New Roman"/>
                <a:ea typeface="Times New Roman"/>
              </a:rPr>
              <a:t>Markowitz</a:t>
            </a:r>
            <a:r>
              <a:rPr lang="tr-TR" dirty="0" smtClean="0">
                <a:effectLst/>
                <a:latin typeface="Times New Roman"/>
                <a:ea typeface="Times New Roman"/>
              </a:rPr>
              <a:t> cerrahi </a:t>
            </a:r>
            <a:r>
              <a:rPr lang="tr-TR" dirty="0" err="1" smtClean="0">
                <a:effectLst/>
                <a:latin typeface="Times New Roman"/>
                <a:ea typeface="Times New Roman"/>
              </a:rPr>
              <a:t>endikasyonu</a:t>
            </a:r>
            <a:r>
              <a:rPr lang="tr-TR" dirty="0" smtClean="0">
                <a:effectLst/>
                <a:latin typeface="Times New Roman"/>
                <a:ea typeface="Times New Roman"/>
              </a:rPr>
              <a:t> konamayan ve koroner tıkanma yerleşimi ve tıkanma düzeyleri aynı olan hastalarını belirler. Bunlar yaklaşık 60 kişidir. Bu sayı böyle bir araştırma için sınırdadır ancak yeterlidir. </a:t>
            </a:r>
            <a:r>
              <a:rPr lang="tr-TR" dirty="0" err="1" smtClean="0">
                <a:effectLst/>
                <a:latin typeface="Times New Roman"/>
                <a:ea typeface="Times New Roman"/>
              </a:rPr>
              <a:t>Markowitz</a:t>
            </a:r>
            <a:r>
              <a:rPr lang="tr-TR" dirty="0" smtClean="0">
                <a:effectLst/>
                <a:latin typeface="Times New Roman"/>
                <a:ea typeface="Times New Roman"/>
              </a:rPr>
              <a:t> deney ve kontrol olmak üzere iki grupta çalışacak dolayısıyla her iki grupta 30’ar kişi olacaktır. Asistanına grubu deney ve kontrol olarak iki gruba ayırmasını söyler. Asistan hastalarla görüşerek kimini deney, kimini kontrol grubuna ayırır. Hastalara kimlerin nasıl tedavi göreceğini ayrıntılı olarak anlatır. </a:t>
            </a:r>
          </a:p>
          <a:p>
            <a:endParaRPr lang="tr-TR" dirty="0"/>
          </a:p>
        </p:txBody>
      </p:sp>
      <p:sp>
        <p:nvSpPr>
          <p:cNvPr id="5" name="Dikdörtgen 4"/>
          <p:cNvSpPr/>
          <p:nvPr/>
        </p:nvSpPr>
        <p:spPr>
          <a:xfrm>
            <a:off x="467544" y="-38615"/>
            <a:ext cx="1224631" cy="369332"/>
          </a:xfrm>
          <a:prstGeom prst="rect">
            <a:avLst/>
          </a:prstGeom>
        </p:spPr>
        <p:txBody>
          <a:bodyPr wrap="none">
            <a:spAutoFit/>
          </a:bodyPr>
          <a:lstStyle/>
          <a:p>
            <a:pPr lvl="0">
              <a:spcBef>
                <a:spcPct val="0"/>
              </a:spcBef>
            </a:pPr>
            <a:r>
              <a:rPr lang="tr-TR" i="1" dirty="0">
                <a:solidFill>
                  <a:srgbClr val="C00000"/>
                </a:solidFill>
                <a:ea typeface="+mj-ea"/>
                <a:cs typeface="+mj-cs"/>
              </a:rPr>
              <a:t>Senaryo 10</a:t>
            </a:r>
          </a:p>
        </p:txBody>
      </p:sp>
    </p:spTree>
    <p:extLst>
      <p:ext uri="{BB962C8B-B14F-4D97-AF65-F5344CB8AC3E}">
        <p14:creationId xmlns:p14="http://schemas.microsoft.com/office/powerpoint/2010/main" val="2384835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44824"/>
            <a:ext cx="4320480"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5" y="1916832"/>
            <a:ext cx="3888432" cy="250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540632"/>
            <a:ext cx="4320480" cy="231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036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normAutofit/>
          </a:bodyPr>
          <a:lstStyle/>
          <a:p>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226" y="1484784"/>
            <a:ext cx="6413548"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1041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29891"/>
            <a:ext cx="435597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descr="http://i59.fastpic.ru/big/2013/1017/0f/5a90dd51ff9b3a72c7fa94937a87c40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5724128"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s://www.nhlbi.nih.gov/sites/www.nhlbi.nih.gov/files/images_1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6554" y="0"/>
            <a:ext cx="2477446" cy="187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8" y="2543175"/>
            <a:ext cx="3419872" cy="1953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99392"/>
            <a:ext cx="2856554"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4496940"/>
            <a:ext cx="3709987" cy="2410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2437" y="1873424"/>
            <a:ext cx="1533699" cy="17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38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Müdahale (Deneysel) Araştırmalar</a:t>
            </a:r>
            <a:endParaRPr lang="tr-TR" dirty="0"/>
          </a:p>
        </p:txBody>
      </p:sp>
      <p:sp>
        <p:nvSpPr>
          <p:cNvPr id="3" name="İçerik Yer Tutucusu 2"/>
          <p:cNvSpPr>
            <a:spLocks noGrp="1"/>
          </p:cNvSpPr>
          <p:nvPr>
            <p:ph idx="1"/>
          </p:nvPr>
        </p:nvSpPr>
        <p:spPr/>
        <p:txBody>
          <a:bodyPr/>
          <a:lstStyle/>
          <a:p>
            <a:r>
              <a:rPr lang="tr-TR" dirty="0" err="1" smtClean="0"/>
              <a:t>Experimental</a:t>
            </a:r>
            <a:r>
              <a:rPr lang="tr-TR" dirty="0" smtClean="0"/>
              <a:t> </a:t>
            </a:r>
            <a:r>
              <a:rPr lang="tr-TR" dirty="0" err="1" smtClean="0"/>
              <a:t>studies</a:t>
            </a:r>
            <a:endParaRPr lang="tr-TR" dirty="0" smtClean="0"/>
          </a:p>
          <a:p>
            <a:r>
              <a:rPr lang="tr-TR" dirty="0" err="1" smtClean="0"/>
              <a:t>Intervention</a:t>
            </a:r>
            <a:r>
              <a:rPr lang="tr-TR" dirty="0" smtClean="0"/>
              <a:t> </a:t>
            </a:r>
            <a:r>
              <a:rPr lang="tr-TR" dirty="0" err="1" smtClean="0"/>
              <a:t>studies</a:t>
            </a:r>
            <a:endParaRPr lang="tr-TR" dirty="0" smtClean="0"/>
          </a:p>
          <a:p>
            <a:r>
              <a:rPr lang="tr-TR" dirty="0" err="1" smtClean="0"/>
              <a:t>Clinical</a:t>
            </a:r>
            <a:r>
              <a:rPr lang="tr-TR" dirty="0" smtClean="0"/>
              <a:t> </a:t>
            </a:r>
            <a:r>
              <a:rPr lang="tr-TR" dirty="0" err="1" smtClean="0"/>
              <a:t>trials</a:t>
            </a:r>
            <a:endParaRPr lang="tr-TR" dirty="0"/>
          </a:p>
        </p:txBody>
      </p:sp>
    </p:spTree>
    <p:extLst>
      <p:ext uri="{BB962C8B-B14F-4D97-AF65-F5344CB8AC3E}">
        <p14:creationId xmlns:p14="http://schemas.microsoft.com/office/powerpoint/2010/main" val="3777394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1261</Words>
  <Application>Microsoft Office PowerPoint</Application>
  <PresentationFormat>Ekran Gösterisi (4:3)</PresentationFormat>
  <Paragraphs>154</Paragraphs>
  <Slides>36</Slides>
  <Notes>0</Notes>
  <HiddenSlides>0</HiddenSlides>
  <MMClips>0</MMClips>
  <ScaleCrop>false</ScaleCrop>
  <HeadingPairs>
    <vt:vector size="4" baseType="variant">
      <vt:variant>
        <vt:lpstr>Tema</vt:lpstr>
      </vt:variant>
      <vt:variant>
        <vt:i4>1</vt:i4>
      </vt:variant>
      <vt:variant>
        <vt:lpstr>Slayt Başlıkları</vt:lpstr>
      </vt:variant>
      <vt:variant>
        <vt:i4>36</vt:i4>
      </vt:variant>
    </vt:vector>
  </HeadingPairs>
  <TitlesOfParts>
    <vt:vector size="37" baseType="lpstr">
      <vt:lpstr>Ofis Teması</vt:lpstr>
      <vt:lpstr>Müdahale (Deneysel) Araştırmalar</vt:lpstr>
      <vt:lpstr>Amaç ve Öğrenim Hedefleri</vt:lpstr>
      <vt:lpstr>Epidemiyolojik Araştırma Yöntemleri</vt:lpstr>
      <vt:lpstr>PowerPoint Sunusu</vt:lpstr>
      <vt:lpstr>PowerPoint Sunusu</vt:lpstr>
      <vt:lpstr>PowerPoint Sunusu</vt:lpstr>
      <vt:lpstr>PowerPoint Sunusu</vt:lpstr>
      <vt:lpstr>PowerPoint Sunusu</vt:lpstr>
      <vt:lpstr>Müdahale (Deneysel) Araştırmalar</vt:lpstr>
      <vt:lpstr>Müdahale (Deneysel) Araştırmalar</vt:lpstr>
      <vt:lpstr>Uygulama alanı açısından</vt:lpstr>
      <vt:lpstr>Amaç açısından</vt:lpstr>
      <vt:lpstr>Korumaya Yönelik Deneyler</vt:lpstr>
      <vt:lpstr>Yöntemsel Olarak</vt:lpstr>
      <vt:lpstr>Müdahale (Deneysel) Araştırmalar</vt:lpstr>
      <vt:lpstr>Müdahale (Deneysel) Araştırmalar</vt:lpstr>
      <vt:lpstr>PowerPoint Sunusu</vt:lpstr>
      <vt:lpstr>PowerPoint Sunusu</vt:lpstr>
      <vt:lpstr>Tabi böyle bir durum yoksa…</vt:lpstr>
      <vt:lpstr>Müdahale (Deneysel) Araştırmalar</vt:lpstr>
      <vt:lpstr>PowerPoint Sunusu</vt:lpstr>
      <vt:lpstr>Elimde çalışmanızın gücünü arttıracak biraz daha hasta var.</vt:lpstr>
      <vt:lpstr>Senaryo11</vt:lpstr>
      <vt:lpstr>PowerPoint Sunusu</vt:lpstr>
      <vt:lpstr>(PLASEBO) Bu kapsüller harika, kutuya bakınca öksürüğüm kesiliyor</vt:lpstr>
      <vt:lpstr>Müdahale (Deneysel) Araştırmalar</vt:lpstr>
      <vt:lpstr>Müdahale (Deneysel) Araştırmalar</vt:lpstr>
      <vt:lpstr>PowerPoint Sunusu</vt:lpstr>
      <vt:lpstr>Farkına Vardırmama (Kör) Uygulaması</vt:lpstr>
      <vt:lpstr>Müdahale (Deneysel) Araştırmalar</vt:lpstr>
      <vt:lpstr>Senaryo11</vt:lpstr>
      <vt:lpstr>Paralel Kontrollu Randomize Deney Kurgusu</vt:lpstr>
      <vt:lpstr>Çarpraz Kontrollu Deney Kurgusu</vt:lpstr>
      <vt:lpstr>Avantajları</vt:lpstr>
      <vt:lpstr>Müdahale Araştırmalarında Temel Sorunlar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Müdahale (Deneysel) Araştırmalar</dc:title>
  <dc:creator>genel</dc:creator>
  <cp:lastModifiedBy>genel</cp:lastModifiedBy>
  <cp:revision>39</cp:revision>
  <dcterms:created xsi:type="dcterms:W3CDTF">2015-07-31T06:20:33Z</dcterms:created>
  <dcterms:modified xsi:type="dcterms:W3CDTF">2015-09-29T09:18:23Z</dcterms:modified>
</cp:coreProperties>
</file>