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3" r:id="rId5"/>
    <p:sldId id="258" r:id="rId6"/>
    <p:sldId id="259" r:id="rId7"/>
    <p:sldId id="268" r:id="rId8"/>
    <p:sldId id="266" r:id="rId9"/>
    <p:sldId id="260" r:id="rId10"/>
    <p:sldId id="274" r:id="rId11"/>
    <p:sldId id="265" r:id="rId12"/>
    <p:sldId id="261" r:id="rId13"/>
    <p:sldId id="264" r:id="rId14"/>
    <p:sldId id="262" r:id="rId15"/>
    <p:sldId id="270" r:id="rId16"/>
    <p:sldId id="269" r:id="rId17"/>
    <p:sldId id="271" r:id="rId18"/>
    <p:sldId id="263" r:id="rId19"/>
    <p:sldId id="272" r:id="rId20"/>
    <p:sldId id="267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38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79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08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88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40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69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82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386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24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60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70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F429-F552-4ADE-8E53-251B96365704}" type="datetimeFigureOut">
              <a:rPr lang="tr-TR" smtClean="0"/>
              <a:t>13.08.2015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508A-661B-4FBF-8372-A17A2613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61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EPiDEMİYOLOJİDE</a:t>
            </a:r>
            <a:r>
              <a:rPr lang="tr-TR" dirty="0" smtClean="0">
                <a:solidFill>
                  <a:srgbClr val="C00000"/>
                </a:solidFill>
              </a:rPr>
              <a:t> NEDENSELLİK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Prof.Dr.Mehmet</a:t>
            </a:r>
            <a:r>
              <a:rPr lang="tr-TR" dirty="0" smtClean="0"/>
              <a:t> Aktekin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855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Hataya bağlı ilişki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86" y="1600200"/>
            <a:ext cx="63522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4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Hataya bağlı ilişki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7719"/>
            <a:ext cx="468052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00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3.Sekonder ilişki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Bağımlı ve bağımsız değişkenler arasında neden-sonuç ilişkisi olmadığı halde, her iki değişkeni de etkileyen ortak faktörler (</a:t>
            </a:r>
            <a:r>
              <a:rPr lang="tr-TR" dirty="0" err="1" smtClean="0"/>
              <a:t>confounding</a:t>
            </a:r>
            <a:r>
              <a:rPr lang="tr-TR" dirty="0" smtClean="0"/>
              <a:t> </a:t>
            </a:r>
            <a:r>
              <a:rPr lang="tr-TR" dirty="0" err="1" smtClean="0"/>
              <a:t>variables</a:t>
            </a:r>
            <a:r>
              <a:rPr lang="tr-TR" dirty="0" smtClean="0"/>
              <a:t>) nedeniyle görülen ilişkidir.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(Dondurma tüketimi ve suda boğulma ilişkisi)  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7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Sekonder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>
                <a:solidFill>
                  <a:srgbClr val="C00000"/>
                </a:solidFill>
              </a:rPr>
              <a:t>ilişki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19526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6076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4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4. </a:t>
            </a:r>
            <a:r>
              <a:rPr lang="tr-TR" dirty="0" err="1" smtClean="0">
                <a:solidFill>
                  <a:srgbClr val="C00000"/>
                </a:solidFill>
              </a:rPr>
              <a:t>Nedensel</a:t>
            </a:r>
            <a:r>
              <a:rPr lang="tr-TR" dirty="0" smtClean="0">
                <a:solidFill>
                  <a:srgbClr val="C00000"/>
                </a:solidFill>
              </a:rPr>
              <a:t> ilişki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Bir mikrobiyolojik etkenin bir hastalığa yol açmasında olduğu gibi </a:t>
            </a:r>
            <a:r>
              <a:rPr lang="tr-TR" sz="4000" b="1" dirty="0" smtClean="0"/>
              <a:t>direk</a:t>
            </a:r>
            <a:r>
              <a:rPr lang="tr-TR" sz="4000" dirty="0" smtClean="0"/>
              <a:t>, ya da kronik hastalıklarda olduğu gibi birden çok nedenin etken olduğu </a:t>
            </a:r>
            <a:r>
              <a:rPr lang="tr-TR" sz="4000" b="1" dirty="0" err="1" smtClean="0"/>
              <a:t>indirek</a:t>
            </a:r>
            <a:r>
              <a:rPr lang="tr-TR" sz="4000" dirty="0" smtClean="0"/>
              <a:t> ilişkiler </a:t>
            </a:r>
            <a:r>
              <a:rPr lang="tr-TR" sz="4000" dirty="0" err="1" smtClean="0"/>
              <a:t>nedensel</a:t>
            </a:r>
            <a:r>
              <a:rPr lang="tr-TR" sz="4000" dirty="0" smtClean="0"/>
              <a:t> ilişkilerdir.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721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KOCH fenomeni- direk ilişki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altLang="tr-TR" dirty="0"/>
              <a:t>Bir biyolojik etkenin hastalığın nedeni olup olmadığı:</a:t>
            </a:r>
          </a:p>
          <a:p>
            <a:pPr lvl="1"/>
            <a:r>
              <a:rPr lang="tr-TR" altLang="tr-TR" sz="3200" dirty="0"/>
              <a:t>Benzer klinik tablo gösteren vakaların hepsinde aynı biyolojik etken bulunmalıdır</a:t>
            </a:r>
          </a:p>
          <a:p>
            <a:pPr lvl="1"/>
            <a:r>
              <a:rPr lang="tr-TR" altLang="tr-TR" sz="3200" dirty="0"/>
              <a:t>Biyolojik etken tüm hastalardan izole edilmeli ve/veya kültürde üretilmelidir</a:t>
            </a:r>
          </a:p>
          <a:p>
            <a:pPr lvl="1"/>
            <a:r>
              <a:rPr lang="tr-TR" altLang="tr-TR" sz="3200" dirty="0"/>
              <a:t>Kültürde üretilen ajan hassas hayvan veya insana verildiğinde aynı klinik tablo meydana gelmelidir</a:t>
            </a:r>
          </a:p>
        </p:txBody>
      </p:sp>
    </p:spTree>
    <p:extLst>
      <p:ext uri="{BB962C8B-B14F-4D97-AF65-F5344CB8AC3E}">
        <p14:creationId xmlns:p14="http://schemas.microsoft.com/office/powerpoint/2010/main" val="133013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Çok etkenli (</a:t>
            </a:r>
            <a:r>
              <a:rPr lang="tr-TR" dirty="0" err="1" smtClean="0">
                <a:solidFill>
                  <a:srgbClr val="C00000"/>
                </a:solidFill>
              </a:rPr>
              <a:t>indirek</a:t>
            </a:r>
            <a:r>
              <a:rPr lang="tr-TR" dirty="0" smtClean="0">
                <a:solidFill>
                  <a:srgbClr val="C00000"/>
                </a:solidFill>
              </a:rPr>
              <a:t>) ilişki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76328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39952" y="303382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Hücre düzeyinde değişiklikler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60232" y="3321507"/>
            <a:ext cx="92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Hastalık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699792" y="2380238"/>
            <a:ext cx="233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Çok etkenli nedensellik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823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</a:rPr>
              <a:t>Nedensel</a:t>
            </a:r>
            <a:r>
              <a:rPr lang="tr-TR" dirty="0">
                <a:solidFill>
                  <a:srgbClr val="C00000"/>
                </a:solidFill>
              </a:rPr>
              <a:t> ilişki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Değişkenler arası ilişkinin </a:t>
            </a:r>
            <a:r>
              <a:rPr lang="tr-TR" dirty="0" err="1"/>
              <a:t>nedensel</a:t>
            </a:r>
            <a:r>
              <a:rPr lang="tr-TR" dirty="0"/>
              <a:t> olup olmadığını belirlemek için çeşitli kriterler göz önüne alınır (</a:t>
            </a:r>
            <a:r>
              <a:rPr lang="tr-TR" dirty="0" err="1"/>
              <a:t>Hill</a:t>
            </a:r>
            <a:r>
              <a:rPr lang="tr-TR" dirty="0"/>
              <a:t> </a:t>
            </a:r>
            <a:r>
              <a:rPr lang="tr-TR" dirty="0" smtClean="0"/>
              <a:t>Kriterleri)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393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</a:rPr>
              <a:t>Nedensel</a:t>
            </a:r>
            <a:r>
              <a:rPr lang="tr-TR" dirty="0">
                <a:solidFill>
                  <a:srgbClr val="C00000"/>
                </a:solidFill>
              </a:rPr>
              <a:t> ilişki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İlişkinin kuvveti : Arttıkça </a:t>
            </a:r>
            <a:r>
              <a:rPr lang="tr-TR" dirty="0" err="1" smtClean="0"/>
              <a:t>nedensel</a:t>
            </a:r>
            <a:r>
              <a:rPr lang="tr-TR" dirty="0" smtClean="0"/>
              <a:t> olma olasılığı artar; rölatif risk ve tahmini rölatif risk bu gücü belirler.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Etkenin varlığı ve dozu arttıkça sonucun artışı beklenir. Korelasyon katsayısı ve doz cevap ilişkisi bu nedenselliğin belirleyicisidir.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İlişkinin </a:t>
            </a:r>
            <a:r>
              <a:rPr lang="tr-TR" dirty="0" err="1" smtClean="0"/>
              <a:t>tutarlılığı:Hem</a:t>
            </a:r>
            <a:r>
              <a:rPr lang="tr-TR" dirty="0" smtClean="0"/>
              <a:t> hastalık hem de nedenin toplumda dağılımının benzerliği nedenselliği destekler.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İlişkinin sürekliliği: Araştırmanın tekrarlanması halinde aynı ilişkinin bulunması.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İlişkinin spesifik olması: Tek bir etkenin tek bir hastalığa neden olması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İlişkinin zamana uyumu: Neden olarak düşünülen olayın, sonuç olarak düşünülen olaydan daha önce var olması.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İlşkinin</a:t>
            </a:r>
            <a:r>
              <a:rPr lang="tr-TR" dirty="0" smtClean="0"/>
              <a:t> mantıklı olması: Elde bulunan </a:t>
            </a:r>
            <a:r>
              <a:rPr lang="tr-TR" dirty="0" err="1" smtClean="0"/>
              <a:t>laboratuar</a:t>
            </a:r>
            <a:r>
              <a:rPr lang="tr-TR" dirty="0" smtClean="0"/>
              <a:t>, klinik ve toplumsal bilgilerle uyumlu olması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207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7768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95684" y="3100318"/>
            <a:ext cx="15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Direk </a:t>
            </a:r>
            <a:r>
              <a:rPr lang="tr-TR" dirty="0" err="1" smtClean="0"/>
              <a:t>nedensel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475656" y="3604374"/>
            <a:ext cx="174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İndirek</a:t>
            </a:r>
            <a:r>
              <a:rPr lang="tr-TR" dirty="0" smtClean="0"/>
              <a:t> </a:t>
            </a:r>
            <a:r>
              <a:rPr lang="tr-TR" dirty="0" err="1" smtClean="0"/>
              <a:t>nedensel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672015" y="4180438"/>
            <a:ext cx="106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S</a:t>
            </a:r>
            <a:r>
              <a:rPr lang="tr-TR" dirty="0" err="1" smtClean="0"/>
              <a:t>ekonder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331640" y="479659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Şansa bağlı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929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C00000"/>
                </a:solidFill>
              </a:rPr>
              <a:t>Epidemiyolojide Nedensellik</a:t>
            </a:r>
          </a:p>
        </p:txBody>
      </p:sp>
      <p:sp>
        <p:nvSpPr>
          <p:cNvPr id="3075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C00000"/>
                </a:solidFill>
              </a:rPr>
              <a:t>Amaç:</a:t>
            </a:r>
          </a:p>
        </p:txBody>
      </p:sp>
      <p:sp>
        <p:nvSpPr>
          <p:cNvPr id="3076" name="8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altLang="tr-TR" dirty="0" smtClean="0"/>
              <a:t>Neden sonuç ilişkisinde;</a:t>
            </a:r>
          </a:p>
          <a:p>
            <a:pPr lvl="1"/>
            <a:r>
              <a:rPr lang="tr-TR" altLang="tr-TR" dirty="0" smtClean="0"/>
              <a:t>nedenselliğe nasıl karar verilebileceğinin öğrenilmesi</a:t>
            </a:r>
          </a:p>
        </p:txBody>
      </p:sp>
      <p:sp>
        <p:nvSpPr>
          <p:cNvPr id="3077" name="9 Metin Yer Tutucusu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r>
              <a:rPr lang="tr-TR" altLang="tr-TR" dirty="0" smtClean="0">
                <a:solidFill>
                  <a:srgbClr val="C00000"/>
                </a:solidFill>
              </a:rPr>
              <a:t>Öğrenim Hedefleri:</a:t>
            </a:r>
          </a:p>
        </p:txBody>
      </p:sp>
      <p:sp>
        <p:nvSpPr>
          <p:cNvPr id="3078" name="10 İçerik Yer Tutucusu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3951288"/>
          </a:xfrm>
        </p:spPr>
        <p:txBody>
          <a:bodyPr>
            <a:normAutofit/>
          </a:bodyPr>
          <a:lstStyle/>
          <a:p>
            <a:r>
              <a:rPr lang="tr-TR" altLang="tr-TR" dirty="0" err="1" smtClean="0"/>
              <a:t>Nedensel</a:t>
            </a:r>
            <a:r>
              <a:rPr lang="tr-TR" altLang="tr-TR" dirty="0" smtClean="0"/>
              <a:t> </a:t>
            </a:r>
            <a:r>
              <a:rPr lang="tr-TR" altLang="tr-TR" dirty="0" smtClean="0"/>
              <a:t>ve </a:t>
            </a:r>
            <a:r>
              <a:rPr lang="tr-TR" altLang="tr-TR" dirty="0" err="1" smtClean="0"/>
              <a:t>nedensel</a:t>
            </a:r>
            <a:r>
              <a:rPr lang="tr-TR" altLang="tr-TR" dirty="0" smtClean="0"/>
              <a:t> olmayan ilişki kavramı</a:t>
            </a:r>
          </a:p>
          <a:p>
            <a:r>
              <a:rPr lang="tr-TR" altLang="tr-TR" dirty="0" smtClean="0"/>
              <a:t>Şansa bağlı ilişki</a:t>
            </a:r>
          </a:p>
          <a:p>
            <a:r>
              <a:rPr lang="tr-TR" altLang="tr-TR" dirty="0" smtClean="0"/>
              <a:t>Hataya bağlı ilişki</a:t>
            </a:r>
          </a:p>
          <a:p>
            <a:r>
              <a:rPr lang="tr-TR" altLang="tr-TR" dirty="0" err="1" smtClean="0"/>
              <a:t>Sekonder</a:t>
            </a:r>
            <a:r>
              <a:rPr lang="tr-TR" altLang="tr-TR" dirty="0" smtClean="0"/>
              <a:t> ilişki</a:t>
            </a:r>
          </a:p>
          <a:p>
            <a:r>
              <a:rPr lang="tr-TR" altLang="tr-TR" dirty="0" smtClean="0"/>
              <a:t>Direk ilişki (</a:t>
            </a:r>
            <a:r>
              <a:rPr lang="tr-TR" altLang="tr-TR" dirty="0" err="1" smtClean="0"/>
              <a:t>Koch</a:t>
            </a:r>
            <a:r>
              <a:rPr lang="tr-TR" altLang="tr-TR" dirty="0" smtClean="0"/>
              <a:t> Fenomeni)</a:t>
            </a:r>
            <a:endParaRPr lang="tr-TR" altLang="tr-TR" dirty="0"/>
          </a:p>
          <a:p>
            <a:r>
              <a:rPr lang="tr-TR" altLang="tr-TR" dirty="0" err="1" smtClean="0"/>
              <a:t>Multifaktöriyel</a:t>
            </a:r>
            <a:r>
              <a:rPr lang="tr-TR" altLang="tr-TR" dirty="0" smtClean="0"/>
              <a:t> nedensellik (</a:t>
            </a:r>
            <a:r>
              <a:rPr lang="tr-TR" altLang="tr-TR" dirty="0" err="1" smtClean="0"/>
              <a:t>İndirek</a:t>
            </a:r>
            <a:r>
              <a:rPr lang="tr-TR" altLang="tr-TR" dirty="0" smtClean="0"/>
              <a:t> İlişki-</a:t>
            </a:r>
            <a:r>
              <a:rPr lang="tr-TR" altLang="tr-TR" dirty="0" err="1" smtClean="0"/>
              <a:t>Hill</a:t>
            </a:r>
            <a:r>
              <a:rPr lang="tr-TR" altLang="tr-TR" dirty="0" smtClean="0"/>
              <a:t> Kriterleri)</a:t>
            </a:r>
            <a:endParaRPr lang="tr-TR" altLang="tr-TR" dirty="0" smtClean="0"/>
          </a:p>
          <a:p>
            <a:endParaRPr lang="tr-TR" altLang="tr-TR" dirty="0" smtClean="0"/>
          </a:p>
          <a:p>
            <a:endParaRPr lang="tr-TR" altLang="tr-TR" dirty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AD58F3-4A7B-4C13-93DA-94E4EBA52265}" type="datetime1">
              <a:rPr lang="tr-TR" smtClean="0"/>
              <a:pPr>
                <a:defRPr/>
              </a:pPr>
              <a:t>13.08.2015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Epidemiyolojide Nedensellik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0691C-0F35-4CA9-8183-F01F408CC9A4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32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</a:rPr>
              <a:t>EPiDEMİYOLOJİDE</a:t>
            </a:r>
            <a:r>
              <a:rPr lang="tr-TR" dirty="0">
                <a:solidFill>
                  <a:srgbClr val="C00000"/>
                </a:solidFill>
              </a:rPr>
              <a:t> NEDENSELLİK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Epidemiyolojik araştırmalarda bağımlı ve bağımsız değişkenler arasında ortaya çıkan ilişkiler çeşitli faktörlere bağlı olabilir.</a:t>
            </a:r>
          </a:p>
          <a:p>
            <a:r>
              <a:rPr lang="tr-TR" dirty="0" smtClean="0"/>
              <a:t>Bu ilişkilerin bazıları </a:t>
            </a:r>
            <a:r>
              <a:rPr lang="tr-TR" dirty="0" err="1" smtClean="0"/>
              <a:t>nedensel</a:t>
            </a:r>
            <a:r>
              <a:rPr lang="tr-TR" dirty="0" smtClean="0"/>
              <a:t> olduğu halde bazıları </a:t>
            </a:r>
            <a:r>
              <a:rPr lang="tr-TR" dirty="0" err="1" smtClean="0"/>
              <a:t>nedensel</a:t>
            </a:r>
            <a:r>
              <a:rPr lang="tr-TR" dirty="0" smtClean="0"/>
              <a:t> değildir.</a:t>
            </a:r>
          </a:p>
          <a:p>
            <a:r>
              <a:rPr lang="tr-TR" dirty="0" smtClean="0"/>
              <a:t>Araştırmada önemli olan </a:t>
            </a:r>
            <a:r>
              <a:rPr lang="tr-TR" dirty="0" err="1" smtClean="0"/>
              <a:t>nedensel</a:t>
            </a:r>
            <a:r>
              <a:rPr lang="tr-TR" dirty="0" smtClean="0"/>
              <a:t> ilişkileri, </a:t>
            </a:r>
            <a:r>
              <a:rPr lang="tr-TR" dirty="0" err="1" smtClean="0"/>
              <a:t>nedensel</a:t>
            </a:r>
            <a:r>
              <a:rPr lang="tr-TR" dirty="0" smtClean="0"/>
              <a:t> olmayanlardan ayırabilmektir.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517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</a:rPr>
              <a:t>EPiDEMİYOLOJİDE</a:t>
            </a:r>
            <a:r>
              <a:rPr lang="tr-TR" dirty="0">
                <a:solidFill>
                  <a:srgbClr val="C00000"/>
                </a:solidFill>
              </a:rPr>
              <a:t> NEDENSELLİK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9127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47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</a:rPr>
              <a:t>EPiDEMİYOLOJİDE</a:t>
            </a:r>
            <a:r>
              <a:rPr lang="tr-TR" dirty="0">
                <a:solidFill>
                  <a:srgbClr val="C00000"/>
                </a:solidFill>
              </a:rPr>
              <a:t> NEDENSELLİK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Şansa bağlı ilişki (</a:t>
            </a:r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Hataya bağlı ilişki (</a:t>
            </a:r>
            <a:r>
              <a:rPr lang="tr-TR" dirty="0" err="1" smtClean="0"/>
              <a:t>Artefaktual</a:t>
            </a:r>
            <a:r>
              <a:rPr lang="tr-TR" dirty="0" smtClean="0"/>
              <a:t>  </a:t>
            </a:r>
            <a:r>
              <a:rPr lang="tr-TR" dirty="0" err="1" smtClean="0"/>
              <a:t>association</a:t>
            </a:r>
            <a:r>
              <a:rPr lang="tr-T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Sekonder</a:t>
            </a:r>
            <a:r>
              <a:rPr lang="tr-TR" dirty="0" smtClean="0"/>
              <a:t> ilişki (</a:t>
            </a:r>
            <a:r>
              <a:rPr lang="tr-TR" dirty="0" err="1" smtClean="0"/>
              <a:t>Secondery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Nedensel</a:t>
            </a:r>
            <a:r>
              <a:rPr lang="tr-TR" dirty="0" smtClean="0"/>
              <a:t> ilişki(Direct/</a:t>
            </a:r>
            <a:r>
              <a:rPr lang="tr-TR" dirty="0" err="1"/>
              <a:t>I</a:t>
            </a:r>
            <a:r>
              <a:rPr lang="tr-TR" dirty="0" err="1" smtClean="0"/>
              <a:t>ndirect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451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1. Şansa Bağlı İlişki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Bağımlı ve bağımsız değişkenler arasında gerçek bir ilişki olmadığı halde yapılan analizlerde tesadüfen ortaya çıkan ilişki türüdür.</a:t>
            </a:r>
          </a:p>
          <a:p>
            <a:r>
              <a:rPr lang="tr-TR" dirty="0" smtClean="0"/>
              <a:t>Araştırmanın tekrarlanması ve örnek büyüklüğünün arttırılması ile ortadan kaldırılabilir.</a:t>
            </a:r>
          </a:p>
          <a:p>
            <a:r>
              <a:rPr lang="tr-TR" dirty="0" smtClean="0"/>
              <a:t>Araştırma sonunda yapılan istatistiksel önemlilik testleri ile bertaraf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127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Şansa Bağlı </a:t>
            </a:r>
            <a:r>
              <a:rPr lang="tr-TR" dirty="0">
                <a:solidFill>
                  <a:srgbClr val="C00000"/>
                </a:solidFill>
              </a:rPr>
              <a:t>İlişki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3367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73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Şansa Bağlı </a:t>
            </a:r>
            <a:r>
              <a:rPr lang="tr-TR" dirty="0">
                <a:solidFill>
                  <a:srgbClr val="C00000"/>
                </a:solidFill>
              </a:rPr>
              <a:t>İlişki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9046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2. Hataya bağlı ilişki (</a:t>
            </a:r>
            <a:r>
              <a:rPr lang="tr-TR" dirty="0" err="1" smtClean="0">
                <a:solidFill>
                  <a:srgbClr val="C00000"/>
                </a:solidFill>
              </a:rPr>
              <a:t>bias</a:t>
            </a:r>
            <a:r>
              <a:rPr lang="tr-TR" dirty="0" smtClean="0">
                <a:solidFill>
                  <a:srgbClr val="C00000"/>
                </a:solidFill>
              </a:rPr>
              <a:t>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Araştırmanın planlanması, uygulanması ve değerlendirilmesi sırasında yapılan hatalara bağlı ilişkidir.</a:t>
            </a:r>
          </a:p>
          <a:p>
            <a:pPr lvl="1"/>
            <a:r>
              <a:rPr lang="tr-TR" dirty="0" smtClean="0"/>
              <a:t>Seçici hatırlama</a:t>
            </a:r>
          </a:p>
          <a:p>
            <a:pPr lvl="1"/>
            <a:r>
              <a:rPr lang="tr-TR" dirty="0" smtClean="0"/>
              <a:t>Tanı hataları</a:t>
            </a:r>
          </a:p>
          <a:p>
            <a:pPr lvl="1"/>
            <a:r>
              <a:rPr lang="tr-TR" dirty="0" smtClean="0"/>
              <a:t>Seçici </a:t>
            </a:r>
            <a:r>
              <a:rPr lang="tr-TR" dirty="0" err="1" smtClean="0"/>
              <a:t>mortalite</a:t>
            </a:r>
            <a:r>
              <a:rPr lang="tr-TR" dirty="0" smtClean="0"/>
              <a:t>, seçici yaşama</a:t>
            </a:r>
          </a:p>
          <a:p>
            <a:pPr lvl="1"/>
            <a:r>
              <a:rPr lang="tr-TR" dirty="0" smtClean="0"/>
              <a:t>Kayıt hataları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787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459</Words>
  <Application>Microsoft Office PowerPoint</Application>
  <PresentationFormat>Ekran Gösterisi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EPiDEMİYOLOJİDE NEDENSELLİK</vt:lpstr>
      <vt:lpstr>Epidemiyolojide Nedensellik</vt:lpstr>
      <vt:lpstr>EPiDEMİYOLOJİDE NEDENSELLİK</vt:lpstr>
      <vt:lpstr>EPiDEMİYOLOJİDE NEDENSELLİK</vt:lpstr>
      <vt:lpstr>EPiDEMİYOLOJİDE NEDENSELLİK</vt:lpstr>
      <vt:lpstr>1. Şansa Bağlı İlişki</vt:lpstr>
      <vt:lpstr>Şansa Bağlı İlişki</vt:lpstr>
      <vt:lpstr>Şansa Bağlı İlişki</vt:lpstr>
      <vt:lpstr>2. Hataya bağlı ilişki (bias)</vt:lpstr>
      <vt:lpstr>Hataya bağlı ilişki</vt:lpstr>
      <vt:lpstr>Hataya bağlı ilişki</vt:lpstr>
      <vt:lpstr>3.Sekonder ilişki</vt:lpstr>
      <vt:lpstr>Sekonder ilişki</vt:lpstr>
      <vt:lpstr>4. Nedensel ilişki</vt:lpstr>
      <vt:lpstr>KOCH fenomeni- direk ilişki</vt:lpstr>
      <vt:lpstr>Çok etkenli (indirek) ilişki</vt:lpstr>
      <vt:lpstr>Nedensel ilişki</vt:lpstr>
      <vt:lpstr>Nedensel ilişki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EPiDeMİYOLOJİDE NEDENSELLİK</dc:title>
  <dc:creator>genel</dc:creator>
  <cp:lastModifiedBy>genel</cp:lastModifiedBy>
  <cp:revision>16</cp:revision>
  <dcterms:created xsi:type="dcterms:W3CDTF">2015-08-03T12:21:11Z</dcterms:created>
  <dcterms:modified xsi:type="dcterms:W3CDTF">2015-08-13T08:33:07Z</dcterms:modified>
</cp:coreProperties>
</file>