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57" r:id="rId4"/>
    <p:sldId id="258" r:id="rId5"/>
    <p:sldId id="306" r:id="rId6"/>
    <p:sldId id="259" r:id="rId7"/>
    <p:sldId id="260" r:id="rId8"/>
    <p:sldId id="261" r:id="rId9"/>
    <p:sldId id="262" r:id="rId10"/>
    <p:sldId id="263" r:id="rId11"/>
    <p:sldId id="303" r:id="rId12"/>
    <p:sldId id="264" r:id="rId13"/>
    <p:sldId id="304" r:id="rId14"/>
    <p:sldId id="265" r:id="rId15"/>
    <p:sldId id="305" r:id="rId16"/>
    <p:sldId id="266" r:id="rId17"/>
    <p:sldId id="267" r:id="rId18"/>
    <p:sldId id="268" r:id="rId19"/>
    <p:sldId id="269" r:id="rId20"/>
    <p:sldId id="270" r:id="rId21"/>
    <p:sldId id="271" r:id="rId22"/>
    <p:sldId id="272" r:id="rId23"/>
    <p:sldId id="273" r:id="rId24"/>
    <p:sldId id="274" r:id="rId25"/>
    <p:sldId id="275" r:id="rId26"/>
    <p:sldId id="277" r:id="rId27"/>
    <p:sldId id="278" r:id="rId28"/>
    <p:sldId id="279" r:id="rId29"/>
    <p:sldId id="280" r:id="rId30"/>
    <p:sldId id="283" r:id="rId31"/>
    <p:sldId id="281" r:id="rId32"/>
    <p:sldId id="282" r:id="rId33"/>
    <p:sldId id="284" r:id="rId34"/>
    <p:sldId id="285" r:id="rId35"/>
    <p:sldId id="286" r:id="rId36"/>
    <p:sldId id="307" r:id="rId37"/>
    <p:sldId id="287" r:id="rId38"/>
    <p:sldId id="288" r:id="rId39"/>
    <p:sldId id="290" r:id="rId40"/>
    <p:sldId id="291" r:id="rId41"/>
    <p:sldId id="292" r:id="rId42"/>
    <p:sldId id="293" r:id="rId43"/>
    <p:sldId id="294" r:id="rId44"/>
    <p:sldId id="308" r:id="rId45"/>
    <p:sldId id="295" r:id="rId46"/>
    <p:sldId id="296" r:id="rId47"/>
    <p:sldId id="297" r:id="rId48"/>
    <p:sldId id="298" r:id="rId49"/>
    <p:sldId id="289" r:id="rId50"/>
    <p:sldId id="299" r:id="rId51"/>
    <p:sldId id="300" r:id="rId52"/>
    <p:sldId id="301" r:id="rId53"/>
    <p:sldId id="302" r:id="rId5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9E0D8E48-21B0-4575-8581-2675305A1934}">
          <p14:sldIdLst>
            <p14:sldId id="256"/>
            <p14:sldId id="310"/>
            <p14:sldId id="257"/>
            <p14:sldId id="258"/>
            <p14:sldId id="306"/>
            <p14:sldId id="259"/>
            <p14:sldId id="260"/>
            <p14:sldId id="261"/>
            <p14:sldId id="262"/>
            <p14:sldId id="263"/>
            <p14:sldId id="303"/>
            <p14:sldId id="264"/>
            <p14:sldId id="304"/>
            <p14:sldId id="265"/>
            <p14:sldId id="305"/>
            <p14:sldId id="266"/>
            <p14:sldId id="267"/>
            <p14:sldId id="268"/>
            <p14:sldId id="269"/>
            <p14:sldId id="270"/>
            <p14:sldId id="271"/>
            <p14:sldId id="272"/>
            <p14:sldId id="273"/>
            <p14:sldId id="274"/>
          </p14:sldIdLst>
        </p14:section>
        <p14:section name="Başlıksız Bölüm" id="{2A773200-567D-49CC-A411-EC5F0D7FB7C6}">
          <p14:sldIdLst>
            <p14:sldId id="275"/>
            <p14:sldId id="277"/>
            <p14:sldId id="278"/>
            <p14:sldId id="279"/>
            <p14:sldId id="280"/>
            <p14:sldId id="283"/>
            <p14:sldId id="281"/>
            <p14:sldId id="282"/>
            <p14:sldId id="284"/>
            <p14:sldId id="285"/>
            <p14:sldId id="286"/>
            <p14:sldId id="307"/>
            <p14:sldId id="287"/>
            <p14:sldId id="288"/>
            <p14:sldId id="290"/>
            <p14:sldId id="291"/>
            <p14:sldId id="292"/>
            <p14:sldId id="293"/>
            <p14:sldId id="294"/>
            <p14:sldId id="308"/>
            <p14:sldId id="295"/>
            <p14:sldId id="296"/>
            <p14:sldId id="297"/>
            <p14:sldId id="298"/>
            <p14:sldId id="289"/>
            <p14:sldId id="299"/>
            <p14:sldId id="300"/>
            <p14:sldId id="301"/>
            <p14:sldId id="30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6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0E78F6F-E5D1-4035-B58E-F6A41AF70348}"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2727752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0E78F6F-E5D1-4035-B58E-F6A41AF70348}"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394057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0E78F6F-E5D1-4035-B58E-F6A41AF70348}"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3938883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0E78F6F-E5D1-4035-B58E-F6A41AF70348}"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302579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0E78F6F-E5D1-4035-B58E-F6A41AF70348}" type="datetimeFigureOut">
              <a:rPr lang="tr-TR" smtClean="0"/>
              <a:t>31.08.2015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102169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0E78F6F-E5D1-4035-B58E-F6A41AF70348}"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186127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0E78F6F-E5D1-4035-B58E-F6A41AF70348}" type="datetimeFigureOut">
              <a:rPr lang="tr-TR" smtClean="0"/>
              <a:t>31.08.2015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288688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0E78F6F-E5D1-4035-B58E-F6A41AF70348}" type="datetimeFigureOut">
              <a:rPr lang="tr-TR" smtClean="0"/>
              <a:t>31.08.2015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120642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0E78F6F-E5D1-4035-B58E-F6A41AF70348}" type="datetimeFigureOut">
              <a:rPr lang="tr-TR" smtClean="0"/>
              <a:t>31.08.2015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388699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0E78F6F-E5D1-4035-B58E-F6A41AF70348}"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411492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0E78F6F-E5D1-4035-B58E-F6A41AF70348}" type="datetimeFigureOut">
              <a:rPr lang="tr-TR" smtClean="0"/>
              <a:t>31.08.2015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BF52A6-654C-4682-A54D-77BF9FBF9BFC}" type="slidenum">
              <a:rPr lang="tr-TR" smtClean="0"/>
              <a:t>‹#›</a:t>
            </a:fld>
            <a:endParaRPr lang="tr-TR"/>
          </a:p>
        </p:txBody>
      </p:sp>
    </p:spTree>
    <p:extLst>
      <p:ext uri="{BB962C8B-B14F-4D97-AF65-F5344CB8AC3E}">
        <p14:creationId xmlns:p14="http://schemas.microsoft.com/office/powerpoint/2010/main" val="209386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78F6F-E5D1-4035-B58E-F6A41AF70348}" type="datetimeFigureOut">
              <a:rPr lang="tr-TR" smtClean="0"/>
              <a:t>31.08.2015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F52A6-654C-4682-A54D-77BF9FBF9BFC}" type="slidenum">
              <a:rPr lang="tr-TR" smtClean="0"/>
              <a:t>‹#›</a:t>
            </a:fld>
            <a:endParaRPr lang="tr-TR"/>
          </a:p>
        </p:txBody>
      </p:sp>
    </p:spTree>
    <p:extLst>
      <p:ext uri="{BB962C8B-B14F-4D97-AF65-F5344CB8AC3E}">
        <p14:creationId xmlns:p14="http://schemas.microsoft.com/office/powerpoint/2010/main" val="780444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b="1" dirty="0" smtClean="0">
                <a:solidFill>
                  <a:srgbClr val="7A0000"/>
                </a:solidFill>
              </a:rPr>
              <a:t>Epidemiyolojik Yöntem ve Süre</a:t>
            </a:r>
            <a:r>
              <a:rPr lang="tr-TR" b="1" dirty="0" smtClean="0">
                <a:solidFill>
                  <a:srgbClr val="600000"/>
                </a:solidFill>
              </a:rPr>
              <a:t>ç</a:t>
            </a:r>
            <a:endParaRPr lang="tr-TR" b="1" dirty="0">
              <a:solidFill>
                <a:srgbClr val="600000"/>
              </a:solidFill>
            </a:endParaRPr>
          </a:p>
        </p:txBody>
      </p:sp>
      <p:sp>
        <p:nvSpPr>
          <p:cNvPr id="3" name="Alt Başlık 2"/>
          <p:cNvSpPr>
            <a:spLocks noGrp="1"/>
          </p:cNvSpPr>
          <p:nvPr>
            <p:ph type="subTitle" idx="1"/>
          </p:nvPr>
        </p:nvSpPr>
        <p:spPr/>
        <p:txBody>
          <a:bodyPr/>
          <a:lstStyle/>
          <a:p>
            <a:r>
              <a:rPr lang="tr-TR" dirty="0" err="1" smtClean="0"/>
              <a:t>Prof.Dr.Mehmet</a:t>
            </a:r>
            <a:r>
              <a:rPr lang="tr-TR" dirty="0" smtClean="0"/>
              <a:t> Aktekin</a:t>
            </a:r>
            <a:endParaRPr lang="tr-TR" dirty="0"/>
          </a:p>
        </p:txBody>
      </p:sp>
    </p:spTree>
    <p:extLst>
      <p:ext uri="{BB962C8B-B14F-4D97-AF65-F5344CB8AC3E}">
        <p14:creationId xmlns:p14="http://schemas.microsoft.com/office/powerpoint/2010/main" val="2707291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Hastanın Hikayesi (</a:t>
            </a:r>
            <a:r>
              <a:rPr lang="tr-TR" dirty="0" err="1" smtClean="0">
                <a:solidFill>
                  <a:srgbClr val="C00000"/>
                </a:solidFill>
              </a:rPr>
              <a:t>Anamnez</a:t>
            </a:r>
            <a:r>
              <a:rPr lang="tr-TR" dirty="0" smtClean="0">
                <a:solidFill>
                  <a:srgbClr val="C00000"/>
                </a:solidFill>
              </a:rPr>
              <a:t>)</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Maruz kalınan risklerin olup olmadığı, varsa neler olduğu</a:t>
            </a:r>
          </a:p>
          <a:p>
            <a:r>
              <a:rPr lang="tr-TR" dirty="0" smtClean="0"/>
              <a:t>Hastalığın kuluçka süresi</a:t>
            </a:r>
          </a:p>
          <a:p>
            <a:r>
              <a:rPr lang="tr-TR" dirty="0" smtClean="0"/>
              <a:t>Hastalığın evreleri ve </a:t>
            </a:r>
            <a:r>
              <a:rPr lang="tr-TR" dirty="0" err="1" smtClean="0"/>
              <a:t>prognozu</a:t>
            </a:r>
            <a:endParaRPr lang="tr-TR" dirty="0" smtClean="0"/>
          </a:p>
          <a:p>
            <a:endParaRPr lang="tr-TR" dirty="0"/>
          </a:p>
          <a:p>
            <a:pPr marL="0" indent="0">
              <a:buNone/>
            </a:pPr>
            <a:r>
              <a:rPr lang="tr-TR" i="1" dirty="0" smtClean="0"/>
              <a:t> </a:t>
            </a:r>
            <a:r>
              <a:rPr lang="tr-TR" sz="2800" i="1" dirty="0" smtClean="0"/>
              <a:t>gibi konularda bilgilerin açığa çıkmasını sağlayabilir</a:t>
            </a:r>
          </a:p>
          <a:p>
            <a:endParaRPr lang="tr-TR" dirty="0"/>
          </a:p>
        </p:txBody>
      </p:sp>
    </p:spTree>
    <p:extLst>
      <p:ext uri="{BB962C8B-B14F-4D97-AF65-F5344CB8AC3E}">
        <p14:creationId xmlns:p14="http://schemas.microsoft.com/office/powerpoint/2010/main" val="3926120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Anamnez</a:t>
            </a:r>
            <a:r>
              <a:rPr lang="tr-TR" dirty="0" smtClean="0"/>
              <a:t> soruları iyi seçilmelidir</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648072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95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Fizik Muayene</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Bireylerin hasta ve sağlam olarak gruplandırılması</a:t>
            </a:r>
          </a:p>
          <a:p>
            <a:r>
              <a:rPr lang="tr-TR" dirty="0" smtClean="0"/>
              <a:t>Hastaların; hastalığının tipi, evresi ve </a:t>
            </a:r>
            <a:r>
              <a:rPr lang="tr-TR" dirty="0" err="1" smtClean="0"/>
              <a:t>prognozu</a:t>
            </a:r>
            <a:endParaRPr lang="tr-TR" dirty="0" smtClean="0"/>
          </a:p>
          <a:p>
            <a:endParaRPr lang="tr-TR" dirty="0"/>
          </a:p>
          <a:p>
            <a:pPr marL="0" indent="0">
              <a:buNone/>
            </a:pPr>
            <a:r>
              <a:rPr lang="tr-TR" sz="2800" i="1" dirty="0"/>
              <a:t>k</a:t>
            </a:r>
            <a:r>
              <a:rPr lang="tr-TR" sz="2800" i="1" dirty="0" smtClean="0"/>
              <a:t>onularında bilgi verir</a:t>
            </a:r>
            <a:endParaRPr lang="tr-TR" sz="2800" i="1" dirty="0"/>
          </a:p>
        </p:txBody>
      </p:sp>
    </p:spTree>
    <p:extLst>
      <p:ext uri="{BB962C8B-B14F-4D97-AF65-F5344CB8AC3E}">
        <p14:creationId xmlns:p14="http://schemas.microsoft.com/office/powerpoint/2010/main" val="332492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Detaylar gözden kaçırılmamalıdır</a:t>
            </a:r>
            <a:endParaRPr lang="tr-T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763284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519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Laboratuar</a:t>
            </a:r>
            <a:r>
              <a:rPr lang="tr-TR" dirty="0" smtClean="0">
                <a:solidFill>
                  <a:srgbClr val="C00000"/>
                </a:solidFill>
              </a:rPr>
              <a:t> Testleri</a:t>
            </a:r>
            <a:endParaRPr lang="tr-TR" dirty="0">
              <a:solidFill>
                <a:srgbClr val="C00000"/>
              </a:solidFill>
            </a:endParaRPr>
          </a:p>
        </p:txBody>
      </p:sp>
      <p:sp>
        <p:nvSpPr>
          <p:cNvPr id="3" name="İçerik Yer Tutucusu 2"/>
          <p:cNvSpPr>
            <a:spLocks noGrp="1"/>
          </p:cNvSpPr>
          <p:nvPr>
            <p:ph idx="1"/>
          </p:nvPr>
        </p:nvSpPr>
        <p:spPr/>
        <p:txBody>
          <a:bodyPr/>
          <a:lstStyle/>
          <a:p>
            <a:r>
              <a:rPr lang="tr-TR" dirty="0" smtClean="0"/>
              <a:t>Klinik olarak belirti vermeyen hastaların saptanmasını</a:t>
            </a:r>
          </a:p>
          <a:p>
            <a:endParaRPr lang="tr-TR" dirty="0"/>
          </a:p>
          <a:p>
            <a:pPr marL="0" indent="0">
              <a:buNone/>
            </a:pPr>
            <a:r>
              <a:rPr lang="tr-TR" sz="2800" i="1" dirty="0" smtClean="0"/>
              <a:t>Sağlayabilir.</a:t>
            </a:r>
            <a:endParaRPr lang="tr-TR" sz="2800" i="1" dirty="0"/>
          </a:p>
        </p:txBody>
      </p:sp>
    </p:spTree>
    <p:extLst>
      <p:ext uri="{BB962C8B-B14F-4D97-AF65-F5344CB8AC3E}">
        <p14:creationId xmlns:p14="http://schemas.microsoft.com/office/powerpoint/2010/main" val="1701539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2060848"/>
            <a:ext cx="49685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276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7A0000"/>
                </a:solidFill>
              </a:rPr>
              <a:t>Epidemiyolojik Yöntem ve Süre</a:t>
            </a:r>
            <a:r>
              <a:rPr lang="tr-TR" b="1" dirty="0">
                <a:solidFill>
                  <a:srgbClr val="600000"/>
                </a:solidFill>
              </a:rPr>
              <a:t>ç</a:t>
            </a:r>
            <a:endParaRPr lang="tr-TR" dirty="0"/>
          </a:p>
        </p:txBody>
      </p:sp>
      <p:sp>
        <p:nvSpPr>
          <p:cNvPr id="3" name="İçerik Yer Tutucusu 2"/>
          <p:cNvSpPr>
            <a:spLocks noGrp="1"/>
          </p:cNvSpPr>
          <p:nvPr>
            <p:ph idx="1"/>
          </p:nvPr>
        </p:nvSpPr>
        <p:spPr/>
        <p:txBody>
          <a:bodyPr/>
          <a:lstStyle/>
          <a:p>
            <a:r>
              <a:rPr lang="tr-TR" dirty="0" smtClean="0"/>
              <a:t>Saha gözlemleri epidemiyolojik çalışmaların olmazsa olmazıdır.</a:t>
            </a:r>
          </a:p>
          <a:p>
            <a:endParaRPr lang="tr-TR" dirty="0"/>
          </a:p>
          <a:p>
            <a:r>
              <a:rPr lang="tr-TR" dirty="0" smtClean="0"/>
              <a:t>Epidemiyoloji, klinik tıptan farklı olarak tek tek bireylerle değil incelenen ve belirli özelliği olan toplumun tümüyle ilgilenir.</a:t>
            </a: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437112"/>
            <a:ext cx="316835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37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solidFill>
                  <a:srgbClr val="C00000"/>
                </a:solidFill>
              </a:rPr>
              <a:t>Epidemiyolojik Çalışmalarda Sıralama</a:t>
            </a:r>
            <a:endParaRPr lang="tr-TR" dirty="0">
              <a:solidFill>
                <a:srgbClr val="C00000"/>
              </a:solidFill>
            </a:endParaRPr>
          </a:p>
        </p:txBody>
      </p:sp>
      <p:sp>
        <p:nvSpPr>
          <p:cNvPr id="3" name="İçerik Yer Tutucusu 2"/>
          <p:cNvSpPr>
            <a:spLocks noGrp="1"/>
          </p:cNvSpPr>
          <p:nvPr>
            <p:ph idx="1"/>
          </p:nvPr>
        </p:nvSpPr>
        <p:spPr/>
        <p:txBody>
          <a:bodyPr>
            <a:normAutofit fontScale="70000" lnSpcReduction="20000"/>
          </a:bodyPr>
          <a:lstStyle/>
          <a:p>
            <a:pPr marL="0" indent="0">
              <a:buNone/>
            </a:pPr>
            <a:r>
              <a:rPr lang="tr-TR" b="1" dirty="0" smtClean="0"/>
              <a:t>Epidemiyolojik çalışma disiplininde düzenli bir sıralama vardır.</a:t>
            </a:r>
          </a:p>
          <a:p>
            <a:pPr marL="0" indent="0">
              <a:buNone/>
            </a:pPr>
            <a:endParaRPr lang="tr-TR" b="1" dirty="0" smtClean="0"/>
          </a:p>
          <a:p>
            <a:pPr marL="514350" indent="-514350">
              <a:buFont typeface="+mj-lt"/>
              <a:buAutoNum type="arabicPeriod"/>
            </a:pPr>
            <a:r>
              <a:rPr lang="tr-TR" dirty="0" smtClean="0"/>
              <a:t>Gözlem yapma (sahada veya klinikte)</a:t>
            </a:r>
          </a:p>
          <a:p>
            <a:pPr marL="514350" indent="-514350">
              <a:buFont typeface="+mj-lt"/>
              <a:buAutoNum type="arabicPeriod"/>
            </a:pPr>
            <a:r>
              <a:rPr lang="tr-TR" dirty="0" smtClean="0"/>
              <a:t>Vaka ve olayları sayma, gruplandırma, risk altındaki toplumu belirleme</a:t>
            </a:r>
          </a:p>
          <a:p>
            <a:pPr marL="514350" indent="-514350">
              <a:buFont typeface="+mj-lt"/>
              <a:buAutoNum type="arabicPeriod"/>
            </a:pPr>
            <a:r>
              <a:rPr lang="tr-TR" dirty="0" smtClean="0"/>
              <a:t>Hızları hesaplama</a:t>
            </a:r>
          </a:p>
          <a:p>
            <a:pPr marL="514350" indent="-514350">
              <a:buFont typeface="+mj-lt"/>
              <a:buAutoNum type="arabicPeriod"/>
            </a:pPr>
            <a:r>
              <a:rPr lang="tr-TR" dirty="0" smtClean="0"/>
              <a:t>Karşılaştırmalar yapma</a:t>
            </a:r>
          </a:p>
          <a:p>
            <a:pPr marL="514350" indent="-514350">
              <a:buFont typeface="+mj-lt"/>
              <a:buAutoNum type="arabicPeriod"/>
            </a:pPr>
            <a:r>
              <a:rPr lang="tr-TR" dirty="0" smtClean="0"/>
              <a:t>Hipotez geliştirme</a:t>
            </a:r>
          </a:p>
          <a:p>
            <a:pPr marL="514350" indent="-514350">
              <a:buFont typeface="+mj-lt"/>
              <a:buAutoNum type="arabicPeriod"/>
            </a:pPr>
            <a:r>
              <a:rPr lang="tr-TR" dirty="0" smtClean="0"/>
              <a:t>Hipotezi test etme (araştırma planlama ve uygulama)</a:t>
            </a:r>
          </a:p>
          <a:p>
            <a:pPr marL="514350" indent="-514350">
              <a:buFont typeface="+mj-lt"/>
              <a:buAutoNum type="arabicPeriod"/>
            </a:pPr>
            <a:r>
              <a:rPr lang="tr-TR" dirty="0" smtClean="0"/>
              <a:t>Bilimsel çıkarımlar yapma</a:t>
            </a:r>
          </a:p>
          <a:p>
            <a:pPr marL="514350" indent="-514350">
              <a:buFont typeface="+mj-lt"/>
              <a:buAutoNum type="arabicPeriod"/>
            </a:pPr>
            <a:r>
              <a:rPr lang="tr-TR" dirty="0" smtClean="0"/>
              <a:t>Deneysel araştırmalar planlama  ve yürütme (etkeni veya tedaviyi bulmak için)</a:t>
            </a:r>
          </a:p>
          <a:p>
            <a:pPr marL="514350" indent="-514350">
              <a:buFont typeface="+mj-lt"/>
              <a:buAutoNum type="arabicPeriod"/>
            </a:pPr>
            <a:r>
              <a:rPr lang="tr-TR" dirty="0" smtClean="0"/>
              <a:t>Müdahale ve değerlendirmeler yapma (etkeni veya hastalığı ortadan kaldırmak için)</a:t>
            </a:r>
          </a:p>
          <a:p>
            <a:pPr marL="514350" indent="-514350">
              <a:buFont typeface="+mj-lt"/>
              <a:buAutoNum type="arabicPeriod"/>
            </a:pPr>
            <a:endParaRPr lang="tr-TR" dirty="0"/>
          </a:p>
          <a:p>
            <a:pPr marL="0" indent="0">
              <a:buNone/>
            </a:pPr>
            <a:endParaRPr lang="tr-TR" dirty="0"/>
          </a:p>
        </p:txBody>
      </p:sp>
    </p:spTree>
    <p:extLst>
      <p:ext uri="{BB962C8B-B14F-4D97-AF65-F5344CB8AC3E}">
        <p14:creationId xmlns:p14="http://schemas.microsoft.com/office/powerpoint/2010/main" val="216121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err="1" smtClean="0">
                <a:solidFill>
                  <a:srgbClr val="C00000"/>
                </a:solidFill>
              </a:rPr>
              <a:t>Epidemiyolojil</a:t>
            </a:r>
            <a:r>
              <a:rPr lang="tr-TR" dirty="0" smtClean="0">
                <a:solidFill>
                  <a:srgbClr val="C00000"/>
                </a:solidFill>
              </a:rPr>
              <a:t> Süreçte Bilimsel Bilgi Üretmenin İki Temel Yolu Vardır</a:t>
            </a:r>
            <a:endParaRPr lang="tr-TR" dirty="0">
              <a:solidFill>
                <a:srgbClr val="C00000"/>
              </a:solidFill>
            </a:endParaRPr>
          </a:p>
        </p:txBody>
      </p:sp>
      <p:sp>
        <p:nvSpPr>
          <p:cNvPr id="3" name="İçerik Yer Tutucusu 2"/>
          <p:cNvSpPr>
            <a:spLocks noGrp="1"/>
          </p:cNvSpPr>
          <p:nvPr>
            <p:ph idx="1"/>
          </p:nvPr>
        </p:nvSpPr>
        <p:spPr/>
        <p:txBody>
          <a:bodyPr/>
          <a:lstStyle/>
          <a:p>
            <a:pPr marL="0" indent="0">
              <a:buNone/>
            </a:pPr>
            <a:endParaRPr lang="tr-TR" dirty="0"/>
          </a:p>
          <a:p>
            <a:pPr marL="0" indent="0">
              <a:buNone/>
            </a:pPr>
            <a:r>
              <a:rPr lang="tr-TR" b="1" dirty="0" smtClean="0"/>
              <a:t>A</a:t>
            </a:r>
            <a:r>
              <a:rPr lang="tr-TR" dirty="0" smtClean="0"/>
              <a:t>.  </a:t>
            </a:r>
            <a:r>
              <a:rPr lang="tr-TR" dirty="0" err="1" smtClean="0"/>
              <a:t>Sürveyans</a:t>
            </a:r>
            <a:r>
              <a:rPr lang="tr-TR" dirty="0" smtClean="0"/>
              <a:t> </a:t>
            </a:r>
            <a:r>
              <a:rPr lang="tr-TR" dirty="0" smtClean="0"/>
              <a:t>Sistemleri</a:t>
            </a:r>
          </a:p>
          <a:p>
            <a:pPr marL="0" indent="0">
              <a:buNone/>
            </a:pPr>
            <a:r>
              <a:rPr lang="tr-TR" b="1" dirty="0" smtClean="0"/>
              <a:t>B</a:t>
            </a:r>
            <a:r>
              <a:rPr lang="tr-TR" dirty="0" smtClean="0"/>
              <a:t>.  Özel Planlanan Araştırmalar</a:t>
            </a:r>
            <a:endParaRPr lang="tr-TR" dirty="0"/>
          </a:p>
        </p:txBody>
      </p:sp>
    </p:spTree>
    <p:extLst>
      <p:ext uri="{BB962C8B-B14F-4D97-AF65-F5344CB8AC3E}">
        <p14:creationId xmlns:p14="http://schemas.microsoft.com/office/powerpoint/2010/main" val="3351152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A. </a:t>
            </a:r>
            <a:r>
              <a:rPr lang="tr-TR" dirty="0" err="1" smtClean="0">
                <a:solidFill>
                  <a:srgbClr val="C00000"/>
                </a:solidFill>
              </a:rPr>
              <a:t>Sürveyans</a:t>
            </a:r>
            <a:r>
              <a:rPr lang="tr-TR" dirty="0" smtClean="0">
                <a:solidFill>
                  <a:srgbClr val="C00000"/>
                </a:solidFill>
              </a:rPr>
              <a:t> </a:t>
            </a:r>
            <a:r>
              <a:rPr lang="tr-TR" dirty="0" smtClean="0">
                <a:solidFill>
                  <a:srgbClr val="C00000"/>
                </a:solidFill>
              </a:rPr>
              <a:t>Sistemleri</a:t>
            </a:r>
            <a:endParaRPr lang="tr-TR" dirty="0">
              <a:solidFill>
                <a:srgbClr val="C0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2776"/>
            <a:ext cx="9143999"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4707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Başlık"/>
          <p:cNvSpPr>
            <a:spLocks noGrp="1"/>
          </p:cNvSpPr>
          <p:nvPr>
            <p:ph type="title"/>
          </p:nvPr>
        </p:nvSpPr>
        <p:spPr/>
        <p:txBody>
          <a:bodyPr/>
          <a:lstStyle/>
          <a:p>
            <a:r>
              <a:rPr lang="tr-TR" altLang="tr-TR" b="1" dirty="0" smtClean="0">
                <a:solidFill>
                  <a:srgbClr val="C00000"/>
                </a:solidFill>
              </a:rPr>
              <a:t>Amaç ve Öğrenim Hedefleri</a:t>
            </a:r>
          </a:p>
        </p:txBody>
      </p:sp>
      <p:sp>
        <p:nvSpPr>
          <p:cNvPr id="3075" name="3 Metin Yer Tutucusu"/>
          <p:cNvSpPr>
            <a:spLocks noGrp="1"/>
          </p:cNvSpPr>
          <p:nvPr>
            <p:ph type="body" idx="1"/>
          </p:nvPr>
        </p:nvSpPr>
        <p:spPr/>
        <p:txBody>
          <a:bodyPr/>
          <a:lstStyle/>
          <a:p>
            <a:r>
              <a:rPr lang="tr-TR" altLang="tr-TR" dirty="0" smtClean="0">
                <a:solidFill>
                  <a:srgbClr val="C00000"/>
                </a:solidFill>
              </a:rPr>
              <a:t>Amaç:</a:t>
            </a:r>
          </a:p>
        </p:txBody>
      </p:sp>
      <p:sp>
        <p:nvSpPr>
          <p:cNvPr id="3076" name="4 İçerik Yer Tutucusu"/>
          <p:cNvSpPr>
            <a:spLocks noGrp="1"/>
          </p:cNvSpPr>
          <p:nvPr>
            <p:ph sz="half" idx="2"/>
          </p:nvPr>
        </p:nvSpPr>
        <p:spPr/>
        <p:txBody>
          <a:bodyPr/>
          <a:lstStyle/>
          <a:p>
            <a:r>
              <a:rPr lang="tr-TR" altLang="tr-TR" dirty="0" smtClean="0"/>
              <a:t>Bu dersin amacı:</a:t>
            </a:r>
          </a:p>
          <a:p>
            <a:pPr lvl="1"/>
            <a:r>
              <a:rPr lang="tr-TR" altLang="tr-TR" dirty="0" smtClean="0"/>
              <a:t>Sağlığı ilgilendiren konularda bilgiye ulaşma ve değerlendirme sürecinin öğrenilmesidir.</a:t>
            </a:r>
          </a:p>
        </p:txBody>
      </p:sp>
      <p:sp>
        <p:nvSpPr>
          <p:cNvPr id="3077" name="5 Metin Yer Tutucusu"/>
          <p:cNvSpPr>
            <a:spLocks noGrp="1"/>
          </p:cNvSpPr>
          <p:nvPr>
            <p:ph type="body" sz="quarter" idx="3"/>
          </p:nvPr>
        </p:nvSpPr>
        <p:spPr/>
        <p:txBody>
          <a:bodyPr/>
          <a:lstStyle/>
          <a:p>
            <a:r>
              <a:rPr lang="tr-TR" altLang="tr-TR" dirty="0" smtClean="0">
                <a:solidFill>
                  <a:srgbClr val="C00000"/>
                </a:solidFill>
              </a:rPr>
              <a:t>Öğrenim Hedefleri:</a:t>
            </a:r>
          </a:p>
        </p:txBody>
      </p:sp>
      <p:sp>
        <p:nvSpPr>
          <p:cNvPr id="3078" name="6 İçerik Yer Tutucusu"/>
          <p:cNvSpPr>
            <a:spLocks noGrp="1"/>
          </p:cNvSpPr>
          <p:nvPr>
            <p:ph sz="quarter" idx="4"/>
          </p:nvPr>
        </p:nvSpPr>
        <p:spPr/>
        <p:txBody>
          <a:bodyPr>
            <a:normAutofit lnSpcReduction="10000"/>
          </a:bodyPr>
          <a:lstStyle/>
          <a:p>
            <a:endParaRPr lang="tr-TR" altLang="tr-TR" dirty="0" smtClean="0"/>
          </a:p>
          <a:p>
            <a:pPr lvl="1"/>
            <a:r>
              <a:rPr lang="tr-TR" altLang="tr-TR" dirty="0" err="1" smtClean="0"/>
              <a:t>Epidemiyoloğun</a:t>
            </a:r>
            <a:r>
              <a:rPr lang="tr-TR" altLang="tr-TR" dirty="0" smtClean="0"/>
              <a:t> görevi ve çalışma stratejisi</a:t>
            </a:r>
          </a:p>
          <a:p>
            <a:pPr lvl="1"/>
            <a:r>
              <a:rPr lang="tr-TR" altLang="tr-TR" dirty="0" smtClean="0"/>
              <a:t>Klinikte bilgi kaynakları</a:t>
            </a:r>
          </a:p>
          <a:p>
            <a:pPr lvl="1"/>
            <a:r>
              <a:rPr lang="tr-TR" altLang="tr-TR" dirty="0" smtClean="0"/>
              <a:t>Epidemiyolojik çalışma düzeni ve etkinlik sıralaması</a:t>
            </a:r>
          </a:p>
          <a:p>
            <a:pPr lvl="1"/>
            <a:r>
              <a:rPr lang="tr-TR" altLang="tr-TR" dirty="0" smtClean="0"/>
              <a:t>Bilgiye ulaşma yolları</a:t>
            </a:r>
          </a:p>
          <a:p>
            <a:pPr lvl="1"/>
            <a:r>
              <a:rPr lang="tr-TR" altLang="tr-TR" dirty="0" smtClean="0"/>
              <a:t>Sürveyansın </a:t>
            </a:r>
            <a:r>
              <a:rPr lang="tr-TR" altLang="tr-TR" dirty="0" smtClean="0"/>
              <a:t>tanımı ve kullanımı</a:t>
            </a:r>
          </a:p>
          <a:p>
            <a:pPr lvl="1"/>
            <a:r>
              <a:rPr lang="tr-TR" altLang="tr-TR" dirty="0" smtClean="0"/>
              <a:t>Planlı araştırma kavramı</a:t>
            </a:r>
          </a:p>
          <a:p>
            <a:pPr lvl="1"/>
            <a:r>
              <a:rPr lang="tr-TR" altLang="tr-TR" dirty="0" smtClean="0"/>
              <a:t>Araştırmada on adım yaklaşımı</a:t>
            </a:r>
          </a:p>
        </p:txBody>
      </p:sp>
      <p:sp>
        <p:nvSpPr>
          <p:cNvPr id="7" name="6 Veri Yer Tutucusu"/>
          <p:cNvSpPr>
            <a:spLocks noGrp="1"/>
          </p:cNvSpPr>
          <p:nvPr>
            <p:ph type="dt" sz="quarter" idx="10"/>
          </p:nvPr>
        </p:nvSpPr>
        <p:spPr/>
        <p:txBody>
          <a:bodyPr/>
          <a:lstStyle/>
          <a:p>
            <a:pPr>
              <a:defRPr/>
            </a:pPr>
            <a:fld id="{0BF4F97C-B304-41D7-871F-F561F45D7528}" type="datetime1">
              <a:rPr lang="tr-TR"/>
              <a:pPr>
                <a:defRPr/>
              </a:pPr>
              <a:t>31.08.2015</a:t>
            </a:fld>
            <a:endParaRPr lang="tr-TR"/>
          </a:p>
        </p:txBody>
      </p:sp>
      <p:sp>
        <p:nvSpPr>
          <p:cNvPr id="8" name="7 Slayt Numarası Yer Tutucusu"/>
          <p:cNvSpPr>
            <a:spLocks noGrp="1"/>
          </p:cNvSpPr>
          <p:nvPr>
            <p:ph type="sldNum" sz="quarter" idx="12"/>
          </p:nvPr>
        </p:nvSpPr>
        <p:spPr/>
        <p:txBody>
          <a:bodyPr/>
          <a:lstStyle/>
          <a:p>
            <a:pPr>
              <a:defRPr/>
            </a:pPr>
            <a:fld id="{2B22A5C9-E2EB-4CA4-93DB-0B7A2E0D3BDF}" type="slidenum">
              <a:rPr lang="tr-TR"/>
              <a:pPr>
                <a:defRPr/>
              </a:pPr>
              <a:t>2</a:t>
            </a:fld>
            <a:endParaRPr lang="tr-TR"/>
          </a:p>
        </p:txBody>
      </p:sp>
      <p:sp>
        <p:nvSpPr>
          <p:cNvPr id="9" name="8 Altbilgi Yer Tutucusu"/>
          <p:cNvSpPr>
            <a:spLocks noGrp="1"/>
          </p:cNvSpPr>
          <p:nvPr>
            <p:ph type="ftr" sz="quarter" idx="11"/>
          </p:nvPr>
        </p:nvSpPr>
        <p:spPr/>
        <p:txBody>
          <a:bodyPr/>
          <a:lstStyle/>
          <a:p>
            <a:pPr>
              <a:defRPr/>
            </a:pPr>
            <a:r>
              <a:rPr lang="tr-TR"/>
              <a:t>Araştırma Yöntemleri</a:t>
            </a:r>
          </a:p>
        </p:txBody>
      </p:sp>
    </p:spTree>
    <p:extLst>
      <p:ext uri="{BB962C8B-B14F-4D97-AF65-F5344CB8AC3E}">
        <p14:creationId xmlns:p14="http://schemas.microsoft.com/office/powerpoint/2010/main" val="1377401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Sistemleri</a:t>
            </a:r>
            <a:endParaRPr lang="tr-TR" dirty="0"/>
          </a:p>
        </p:txBody>
      </p:sp>
      <p:sp>
        <p:nvSpPr>
          <p:cNvPr id="3" name="İçerik Yer Tutucusu 2"/>
          <p:cNvSpPr>
            <a:spLocks noGrp="1"/>
          </p:cNvSpPr>
          <p:nvPr>
            <p:ph idx="1"/>
          </p:nvPr>
        </p:nvSpPr>
        <p:spPr/>
        <p:txBody>
          <a:bodyPr>
            <a:normAutofit/>
          </a:bodyPr>
          <a:lstStyle/>
          <a:p>
            <a:pPr marL="0" indent="0">
              <a:buNone/>
            </a:pPr>
            <a:r>
              <a:rPr lang="tr-TR" sz="4000" dirty="0" err="1" smtClean="0"/>
              <a:t>Sürveyans</a:t>
            </a:r>
            <a:r>
              <a:rPr lang="tr-TR" sz="4000" dirty="0" smtClean="0"/>
              <a:t> </a:t>
            </a:r>
            <a:r>
              <a:rPr lang="tr-TR" sz="4000" dirty="0" smtClean="0"/>
              <a:t>Halk Sağlığı çalışmalarının planlanması, uygulanması ve değerlendirilmesi için gerekli sağlık verilerinin sürekli ve sistematik bir şekilde toplanması, analiz edilmesi, yorumlanması ve ihtiyaç sahiplerine dağıtılmasıdır.</a:t>
            </a:r>
            <a:endParaRPr lang="tr-TR" sz="4000" dirty="0"/>
          </a:p>
        </p:txBody>
      </p:sp>
    </p:spTree>
    <p:extLst>
      <p:ext uri="{BB962C8B-B14F-4D97-AF65-F5344CB8AC3E}">
        <p14:creationId xmlns:p14="http://schemas.microsoft.com/office/powerpoint/2010/main" val="172431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11" y="-243408"/>
            <a:ext cx="9180512" cy="710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059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Sistemleri</a:t>
            </a:r>
            <a:endParaRPr lang="tr-TR" dirty="0"/>
          </a:p>
        </p:txBody>
      </p:sp>
      <p:sp>
        <p:nvSpPr>
          <p:cNvPr id="4" name="İçerik Yer Tutucusu 3"/>
          <p:cNvSpPr>
            <a:spLocks noGrp="1"/>
          </p:cNvSpPr>
          <p:nvPr>
            <p:ph idx="1"/>
          </p:nvPr>
        </p:nvSpPr>
        <p:spPr/>
        <p:txBody>
          <a:bodyPr>
            <a:normAutofit/>
          </a:bodyPr>
          <a:lstStyle/>
          <a:p>
            <a:pPr marL="0" indent="0">
              <a:buNone/>
            </a:pPr>
            <a:r>
              <a:rPr lang="tr-TR" sz="4000" dirty="0" err="1" smtClean="0"/>
              <a:t>Sürveyans</a:t>
            </a:r>
            <a:r>
              <a:rPr lang="tr-TR" sz="4000" dirty="0" smtClean="0"/>
              <a:t>, </a:t>
            </a:r>
            <a:r>
              <a:rPr lang="tr-TR" sz="4000" dirty="0" smtClean="0"/>
              <a:t>doğası gereği tanımlayıcı olup araştırmadan farklıdır. Rutin veri toplayıp sürekli izleme gerektiğinden, araştırmalar için hipotez hazırlanmasını, gerektiğinde ise hızla eyleme geçilip önlem alınmasını sağlar.</a:t>
            </a:r>
            <a:endParaRPr lang="tr-TR" sz="4000" dirty="0"/>
          </a:p>
        </p:txBody>
      </p:sp>
    </p:spTree>
    <p:extLst>
      <p:ext uri="{BB962C8B-B14F-4D97-AF65-F5344CB8AC3E}">
        <p14:creationId xmlns:p14="http://schemas.microsoft.com/office/powerpoint/2010/main" val="100863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Sistemleri</a:t>
            </a:r>
            <a:endParaRPr lang="tr-T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525658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792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Etkili Bir </a:t>
            </a:r>
            <a:r>
              <a:rPr lang="tr-TR" dirty="0" err="1" smtClean="0">
                <a:solidFill>
                  <a:srgbClr val="C00000"/>
                </a:solidFill>
              </a:rPr>
              <a:t>Sürveyans</a:t>
            </a:r>
            <a:r>
              <a:rPr lang="tr-TR" dirty="0" smtClean="0">
                <a:solidFill>
                  <a:srgbClr val="C00000"/>
                </a:solidFill>
              </a:rPr>
              <a:t> </a:t>
            </a:r>
            <a:r>
              <a:rPr lang="tr-TR" dirty="0" smtClean="0">
                <a:solidFill>
                  <a:srgbClr val="C00000"/>
                </a:solidFill>
              </a:rPr>
              <a:t>Sistemi</a:t>
            </a:r>
            <a:endParaRPr lang="tr-TR" dirty="0">
              <a:solidFill>
                <a:srgbClr val="C00000"/>
              </a:solidFill>
            </a:endParaRPr>
          </a:p>
        </p:txBody>
      </p:sp>
      <p:sp>
        <p:nvSpPr>
          <p:cNvPr id="3" name="İçerik Yer Tutucusu 2"/>
          <p:cNvSpPr>
            <a:spLocks noGrp="1"/>
          </p:cNvSpPr>
          <p:nvPr>
            <p:ph idx="1"/>
          </p:nvPr>
        </p:nvSpPr>
        <p:spPr/>
        <p:txBody>
          <a:bodyPr/>
          <a:lstStyle/>
          <a:p>
            <a:pPr marL="514350" indent="-514350">
              <a:buFont typeface="+mj-lt"/>
              <a:buAutoNum type="arabicPeriod"/>
            </a:pPr>
            <a:r>
              <a:rPr lang="tr-TR" dirty="0" smtClean="0"/>
              <a:t>Basit olmalıdır.</a:t>
            </a:r>
          </a:p>
          <a:p>
            <a:pPr marL="514350" indent="-514350">
              <a:buFont typeface="+mj-lt"/>
              <a:buAutoNum type="arabicPeriod"/>
            </a:pPr>
            <a:r>
              <a:rPr lang="tr-TR" dirty="0" smtClean="0"/>
              <a:t>Tanıya duyarlı olmalıdır</a:t>
            </a:r>
          </a:p>
          <a:p>
            <a:pPr marL="514350" indent="-514350">
              <a:buFont typeface="+mj-lt"/>
              <a:buAutoNum type="arabicPeriod"/>
            </a:pPr>
            <a:r>
              <a:rPr lang="tr-TR" dirty="0" smtClean="0"/>
              <a:t>Esnek olmalıdır</a:t>
            </a:r>
          </a:p>
          <a:p>
            <a:pPr marL="514350" indent="-514350">
              <a:buFont typeface="+mj-lt"/>
              <a:buAutoNum type="arabicPeriod"/>
            </a:pPr>
            <a:r>
              <a:rPr lang="tr-TR" dirty="0" smtClean="0"/>
              <a:t>Kabul edilebilir olmalıdır</a:t>
            </a:r>
          </a:p>
          <a:p>
            <a:pPr marL="514350" indent="-514350">
              <a:buFont typeface="+mj-lt"/>
              <a:buAutoNum type="arabicPeriod"/>
            </a:pPr>
            <a:r>
              <a:rPr lang="tr-TR" dirty="0" smtClean="0"/>
              <a:t>Güncel olmalıdır</a:t>
            </a:r>
          </a:p>
          <a:p>
            <a:pPr marL="514350" indent="-514350">
              <a:buFont typeface="+mj-lt"/>
              <a:buAutoNum type="arabicPeriod"/>
            </a:pPr>
            <a:r>
              <a:rPr lang="tr-TR" dirty="0" smtClean="0"/>
              <a:t>Temsil edebilir olmalıdır</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72816"/>
            <a:ext cx="3419872"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834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err="1" smtClean="0">
                <a:solidFill>
                  <a:srgbClr val="C00000"/>
                </a:solidFill>
              </a:rPr>
              <a:t>Sürveyans</a:t>
            </a:r>
            <a:r>
              <a:rPr lang="tr-TR" b="1" dirty="0" smtClean="0">
                <a:solidFill>
                  <a:srgbClr val="C00000"/>
                </a:solidFill>
              </a:rPr>
              <a:t> </a:t>
            </a:r>
            <a:r>
              <a:rPr lang="tr-TR" b="1" dirty="0">
                <a:solidFill>
                  <a:srgbClr val="C00000"/>
                </a:solidFill>
              </a:rPr>
              <a:t>Sistemleri</a:t>
            </a:r>
            <a:endParaRPr lang="tr-TR" b="1" dirty="0"/>
          </a:p>
        </p:txBody>
      </p:sp>
      <p:sp>
        <p:nvSpPr>
          <p:cNvPr id="4" name="İçerik Yer Tutucusu 3"/>
          <p:cNvSpPr>
            <a:spLocks noGrp="1"/>
          </p:cNvSpPr>
          <p:nvPr>
            <p:ph idx="1"/>
          </p:nvPr>
        </p:nvSpPr>
        <p:spPr/>
        <p:txBody>
          <a:bodyPr>
            <a:normAutofit/>
          </a:bodyPr>
          <a:lstStyle/>
          <a:p>
            <a:r>
              <a:rPr lang="tr-TR" sz="4400" dirty="0" smtClean="0"/>
              <a:t>Sürveyansın </a:t>
            </a:r>
            <a:r>
              <a:rPr lang="tr-TR" sz="4400" dirty="0" smtClean="0"/>
              <a:t>amacına ulaşabilmesi, sürdürülebilmesi, ekonomik ve insan gücü anlamında yapılabilir olması için; izlenecek olay ya da hastalıkların çok yerinde belirlenmesi gerekir.</a:t>
            </a:r>
            <a:endParaRPr lang="tr-TR" sz="4400" dirty="0"/>
          </a:p>
        </p:txBody>
      </p:sp>
    </p:spTree>
    <p:extLst>
      <p:ext uri="{BB962C8B-B14F-4D97-AF65-F5344CB8AC3E}">
        <p14:creationId xmlns:p14="http://schemas.microsoft.com/office/powerpoint/2010/main" val="1056183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Seçim Kriterleri</a:t>
            </a:r>
          </a:p>
        </p:txBody>
      </p:sp>
      <p:sp>
        <p:nvSpPr>
          <p:cNvPr id="3" name="İçerik Yer Tutucusu 2"/>
          <p:cNvSpPr>
            <a:spLocks noGrp="1"/>
          </p:cNvSpPr>
          <p:nvPr>
            <p:ph sz="half" idx="1"/>
          </p:nvPr>
        </p:nvSpPr>
        <p:spPr/>
        <p:txBody>
          <a:bodyPr>
            <a:normAutofit/>
          </a:bodyPr>
          <a:lstStyle/>
          <a:p>
            <a:pPr marL="0" indent="0">
              <a:buNone/>
            </a:pPr>
            <a:r>
              <a:rPr lang="tr-TR" sz="4000" b="1" dirty="0" smtClean="0"/>
              <a:t>Hastalık sık görülen, sakat bırakan ya da çok ölüme yol açan bir hastalık olmalıdır.</a:t>
            </a:r>
            <a:endParaRPr lang="tr-TR" sz="4000" b="1"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99992" y="2204864"/>
            <a:ext cx="446449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1911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Seçim Kriterleri</a:t>
            </a:r>
            <a:endParaRPr lang="tr-TR" dirty="0"/>
          </a:p>
        </p:txBody>
      </p:sp>
      <p:sp>
        <p:nvSpPr>
          <p:cNvPr id="3" name="İçerik Yer Tutucusu 2"/>
          <p:cNvSpPr>
            <a:spLocks noGrp="1"/>
          </p:cNvSpPr>
          <p:nvPr>
            <p:ph sz="half" idx="1"/>
          </p:nvPr>
        </p:nvSpPr>
        <p:spPr>
          <a:xfrm>
            <a:off x="457200" y="1600200"/>
            <a:ext cx="3898776" cy="4525963"/>
          </a:xfrm>
        </p:spPr>
        <p:txBody>
          <a:bodyPr>
            <a:normAutofit/>
          </a:bodyPr>
          <a:lstStyle/>
          <a:p>
            <a:pPr marL="0" indent="0">
              <a:buNone/>
            </a:pPr>
            <a:r>
              <a:rPr lang="tr-TR" sz="4800" b="1" dirty="0" smtClean="0"/>
              <a:t>Hastalığın önemli bir salgın potansiyeli olmalıdır.</a:t>
            </a:r>
            <a:endParaRPr lang="tr-TR" sz="4800" b="1"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700808"/>
            <a:ext cx="4536503"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748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Seçim Kriterleri</a:t>
            </a:r>
            <a:endParaRPr lang="tr-TR" dirty="0"/>
          </a:p>
        </p:txBody>
      </p:sp>
      <p:sp>
        <p:nvSpPr>
          <p:cNvPr id="3" name="İçerik Yer Tutucusu 2"/>
          <p:cNvSpPr>
            <a:spLocks noGrp="1"/>
          </p:cNvSpPr>
          <p:nvPr>
            <p:ph sz="half" idx="1"/>
          </p:nvPr>
        </p:nvSpPr>
        <p:spPr/>
        <p:txBody>
          <a:bodyPr>
            <a:normAutofit/>
          </a:bodyPr>
          <a:lstStyle/>
          <a:p>
            <a:pPr marL="0" indent="0">
              <a:buNone/>
            </a:pPr>
            <a:r>
              <a:rPr lang="tr-TR" sz="4400" b="1" dirty="0" smtClean="0"/>
              <a:t>Hastalık bölgesel, ulusal, ya da uluslar arası bir programın hedefi olmalıdır.</a:t>
            </a:r>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83968" y="2132856"/>
            <a:ext cx="486003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78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Seçim Kriterleri</a:t>
            </a:r>
            <a:endParaRPr lang="tr-TR" dirty="0"/>
          </a:p>
        </p:txBody>
      </p:sp>
      <p:sp>
        <p:nvSpPr>
          <p:cNvPr id="3" name="İçerik Yer Tutucusu 2"/>
          <p:cNvSpPr>
            <a:spLocks noGrp="1"/>
          </p:cNvSpPr>
          <p:nvPr>
            <p:ph sz="half" idx="1"/>
          </p:nvPr>
        </p:nvSpPr>
        <p:spPr>
          <a:xfrm>
            <a:off x="457200" y="1628800"/>
            <a:ext cx="3610744" cy="4497363"/>
          </a:xfrm>
        </p:spPr>
        <p:txBody>
          <a:bodyPr>
            <a:normAutofit/>
          </a:bodyPr>
          <a:lstStyle/>
          <a:p>
            <a:pPr marL="0" indent="0">
              <a:buNone/>
            </a:pPr>
            <a:r>
              <a:rPr lang="tr-TR" sz="4400" b="1" dirty="0" smtClean="0"/>
              <a:t>Toplanan bilgiler önemli bir halk sağlığı eylemine kapı açmalıdır.</a:t>
            </a:r>
            <a:endParaRPr lang="tr-TR" sz="4400" b="1"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39952" y="2204864"/>
            <a:ext cx="475252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155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7A0000"/>
                </a:solidFill>
              </a:rPr>
              <a:t>Epidemiyolojik Yöntem ve Süre</a:t>
            </a:r>
            <a:r>
              <a:rPr lang="tr-TR" b="1" dirty="0">
                <a:solidFill>
                  <a:srgbClr val="600000"/>
                </a:solidFill>
              </a:rPr>
              <a:t>ç</a:t>
            </a:r>
            <a:endParaRPr lang="tr-TR" dirty="0"/>
          </a:p>
        </p:txBody>
      </p:sp>
      <p:sp>
        <p:nvSpPr>
          <p:cNvPr id="3" name="İçerik Yer Tutucusu 2"/>
          <p:cNvSpPr>
            <a:spLocks noGrp="1"/>
          </p:cNvSpPr>
          <p:nvPr>
            <p:ph idx="1"/>
          </p:nvPr>
        </p:nvSpPr>
        <p:spPr/>
        <p:txBody>
          <a:bodyPr>
            <a:normAutofit lnSpcReduction="10000"/>
          </a:bodyPr>
          <a:lstStyle/>
          <a:p>
            <a:r>
              <a:rPr lang="tr-TR" dirty="0" smtClean="0"/>
              <a:t>Epidemiyoloji, bir toplumda sağlıkla ilgili olayların dağılımını ve nedenlerini belirlemek, sağlık problemleri ve hastalıkların önlenmesi, kontrolü ve </a:t>
            </a:r>
            <a:r>
              <a:rPr lang="tr-TR" dirty="0"/>
              <a:t>t</a:t>
            </a:r>
            <a:r>
              <a:rPr lang="tr-TR" dirty="0" smtClean="0"/>
              <a:t>edavisi için, ilgili tüm yöntemleri  ve araçları uygular. Klinik, </a:t>
            </a:r>
            <a:r>
              <a:rPr lang="tr-TR" dirty="0" err="1" smtClean="0"/>
              <a:t>laboratuar</a:t>
            </a:r>
            <a:r>
              <a:rPr lang="tr-TR" dirty="0" smtClean="0"/>
              <a:t> ve saha gözlemlerinin tümü kullanılır. </a:t>
            </a:r>
          </a:p>
          <a:p>
            <a:r>
              <a:rPr lang="tr-TR" dirty="0" err="1" smtClean="0"/>
              <a:t>Epidemiyoloğun</a:t>
            </a:r>
            <a:r>
              <a:rPr lang="tr-TR" dirty="0" smtClean="0"/>
              <a:t> sorunla ilgili tüm faktörleri birbirine bağlayabilmesi, ilişki kurabilmesi ve bir sonuç çıkarabilmesinin tek yolu budur. </a:t>
            </a:r>
            <a:endParaRPr lang="tr-TR" dirty="0"/>
          </a:p>
        </p:txBody>
      </p:sp>
    </p:spTree>
    <p:extLst>
      <p:ext uri="{BB962C8B-B14F-4D97-AF65-F5344CB8AC3E}">
        <p14:creationId xmlns:p14="http://schemas.microsoft.com/office/powerpoint/2010/main" val="3540586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6624736"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284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smtClean="0">
                <a:solidFill>
                  <a:srgbClr val="C00000"/>
                </a:solidFill>
              </a:rPr>
              <a:t>Verileri</a:t>
            </a:r>
            <a:endParaRPr lang="tr-TR" dirty="0">
              <a:solidFill>
                <a:srgbClr val="C00000"/>
              </a:solidFill>
            </a:endParaRPr>
          </a:p>
        </p:txBody>
      </p:sp>
      <p:sp>
        <p:nvSpPr>
          <p:cNvPr id="3" name="İçerik Yer Tutucusu 2"/>
          <p:cNvSpPr>
            <a:spLocks noGrp="1"/>
          </p:cNvSpPr>
          <p:nvPr>
            <p:ph idx="1"/>
          </p:nvPr>
        </p:nvSpPr>
        <p:spPr/>
        <p:txBody>
          <a:bodyPr>
            <a:normAutofit fontScale="92500" lnSpcReduction="10000"/>
          </a:bodyPr>
          <a:lstStyle/>
          <a:p>
            <a:r>
              <a:rPr lang="tr-TR" dirty="0" smtClean="0"/>
              <a:t>Doğum, ölüm gibi yaşamsal kayıtlardan</a:t>
            </a:r>
          </a:p>
          <a:p>
            <a:r>
              <a:rPr lang="tr-TR" dirty="0" smtClean="0"/>
              <a:t>Sağlık çalışanlarınca raporlanan hastalık bildirimlerinden</a:t>
            </a:r>
          </a:p>
          <a:p>
            <a:r>
              <a:rPr lang="tr-TR" dirty="0" smtClean="0"/>
              <a:t>Hastane kayıtlarından</a:t>
            </a:r>
          </a:p>
          <a:p>
            <a:r>
              <a:rPr lang="tr-TR" dirty="0" smtClean="0"/>
              <a:t>Yerel sağlık otoritelerince tutulan kayıtlardan</a:t>
            </a:r>
          </a:p>
          <a:p>
            <a:r>
              <a:rPr lang="tr-TR" dirty="0" smtClean="0"/>
              <a:t>Toplumsal </a:t>
            </a:r>
            <a:r>
              <a:rPr lang="tr-TR" dirty="0" err="1" smtClean="0"/>
              <a:t>surveylerden</a:t>
            </a:r>
            <a:r>
              <a:rPr lang="tr-TR" dirty="0" smtClean="0"/>
              <a:t> (tarama </a:t>
            </a:r>
            <a:r>
              <a:rPr lang="tr-TR" dirty="0" err="1" smtClean="0"/>
              <a:t>vb</a:t>
            </a:r>
            <a:r>
              <a:rPr lang="tr-TR" dirty="0" smtClean="0"/>
              <a:t>)</a:t>
            </a:r>
          </a:p>
          <a:p>
            <a:r>
              <a:rPr lang="tr-TR" dirty="0" smtClean="0"/>
              <a:t>Diğer sağlıkla ilgili kayıtlardan </a:t>
            </a:r>
          </a:p>
          <a:p>
            <a:pPr marL="0" indent="0">
              <a:buNone/>
            </a:pPr>
            <a:endParaRPr lang="tr-TR" dirty="0" smtClean="0"/>
          </a:p>
          <a:p>
            <a:pPr marL="0" indent="0">
              <a:buNone/>
            </a:pPr>
            <a:r>
              <a:rPr lang="tr-TR" sz="2800" i="1" dirty="0" smtClean="0"/>
              <a:t>elde edilir</a:t>
            </a:r>
          </a:p>
          <a:p>
            <a:endParaRPr lang="tr-TR" dirty="0"/>
          </a:p>
        </p:txBody>
      </p:sp>
    </p:spTree>
    <p:extLst>
      <p:ext uri="{BB962C8B-B14F-4D97-AF65-F5344CB8AC3E}">
        <p14:creationId xmlns:p14="http://schemas.microsoft.com/office/powerpoint/2010/main" val="3468604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632848" cy="511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872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Verileri</a:t>
            </a:r>
            <a:endParaRPr lang="tr-TR" dirty="0"/>
          </a:p>
        </p:txBody>
      </p:sp>
      <p:sp>
        <p:nvSpPr>
          <p:cNvPr id="3" name="İçerik Yer Tutucusu 2"/>
          <p:cNvSpPr>
            <a:spLocks noGrp="1"/>
          </p:cNvSpPr>
          <p:nvPr>
            <p:ph idx="1"/>
          </p:nvPr>
        </p:nvSpPr>
        <p:spPr/>
        <p:txBody>
          <a:bodyPr/>
          <a:lstStyle/>
          <a:p>
            <a:r>
              <a:rPr lang="tr-TR" dirty="0" smtClean="0"/>
              <a:t>Bu kayıtların tutulması, toplanması, nakledilmesi ve işlenmesi sırasında verinin kalitesinin sağlanması ve korunması çok önemlidir. </a:t>
            </a:r>
          </a:p>
          <a:p>
            <a:r>
              <a:rPr lang="tr-TR" dirty="0" smtClean="0"/>
              <a:t>Hatalı veri tutulması  ya da hatalı veri işlenmesi sonucu elde edilen bilginin ve bilginin ulaştığı sonucun bir değeri olmayacaktır.</a:t>
            </a:r>
            <a:endParaRPr lang="tr-TR" dirty="0"/>
          </a:p>
        </p:txBody>
      </p:sp>
    </p:spTree>
    <p:extLst>
      <p:ext uri="{BB962C8B-B14F-4D97-AF65-F5344CB8AC3E}">
        <p14:creationId xmlns:p14="http://schemas.microsoft.com/office/powerpoint/2010/main" val="2978186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solidFill>
                  <a:srgbClr val="C00000"/>
                </a:solidFill>
              </a:rPr>
              <a:t>Sürveyans</a:t>
            </a:r>
            <a:r>
              <a:rPr lang="tr-TR" dirty="0" smtClean="0">
                <a:solidFill>
                  <a:srgbClr val="C00000"/>
                </a:solidFill>
              </a:rPr>
              <a:t> </a:t>
            </a:r>
            <a:r>
              <a:rPr lang="tr-TR" dirty="0">
                <a:solidFill>
                  <a:srgbClr val="C00000"/>
                </a:solidFill>
              </a:rPr>
              <a:t>Verileri</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844824"/>
            <a:ext cx="460851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923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Bir </a:t>
            </a:r>
            <a:r>
              <a:rPr lang="tr-TR" dirty="0" err="1" smtClean="0">
                <a:solidFill>
                  <a:srgbClr val="C00000"/>
                </a:solidFill>
              </a:rPr>
              <a:t>Sürveyans</a:t>
            </a:r>
            <a:r>
              <a:rPr lang="tr-TR" dirty="0" smtClean="0">
                <a:solidFill>
                  <a:srgbClr val="C00000"/>
                </a:solidFill>
              </a:rPr>
              <a:t> </a:t>
            </a:r>
            <a:r>
              <a:rPr lang="tr-TR" dirty="0" smtClean="0">
                <a:solidFill>
                  <a:srgbClr val="C00000"/>
                </a:solidFill>
              </a:rPr>
              <a:t>Çalışması Örneği </a:t>
            </a:r>
            <a:endParaRPr lang="tr-TR" dirty="0">
              <a:solidFill>
                <a:srgbClr val="C00000"/>
              </a:solidFill>
            </a:endParaRPr>
          </a:p>
        </p:txBody>
      </p:sp>
      <p:sp>
        <p:nvSpPr>
          <p:cNvPr id="3" name="İçerik Yer Tutucusu 2"/>
          <p:cNvSpPr>
            <a:spLocks noGrp="1"/>
          </p:cNvSpPr>
          <p:nvPr>
            <p:ph idx="1"/>
          </p:nvPr>
        </p:nvSpPr>
        <p:spPr/>
        <p:txBody>
          <a:bodyPr/>
          <a:lstStyle/>
          <a:p>
            <a:pPr marL="0" indent="0">
              <a:buNone/>
            </a:pPr>
            <a:r>
              <a:rPr lang="tr-TR" dirty="0" smtClean="0"/>
              <a:t>1981 yılının ortalarında  Los Angeles Bölge sağlık Ofisinde görevli bir </a:t>
            </a:r>
            <a:r>
              <a:rPr lang="tr-TR" dirty="0" err="1" smtClean="0"/>
              <a:t>epidemiyolog</a:t>
            </a:r>
            <a:r>
              <a:rPr lang="tr-TR" dirty="0" smtClean="0"/>
              <a:t>; </a:t>
            </a:r>
            <a:r>
              <a:rPr lang="tr-TR" dirty="0" err="1" smtClean="0"/>
              <a:t>Pneumocystis</a:t>
            </a:r>
            <a:r>
              <a:rPr lang="tr-TR" dirty="0" smtClean="0"/>
              <a:t> </a:t>
            </a:r>
            <a:r>
              <a:rPr lang="tr-TR" dirty="0" err="1" smtClean="0"/>
              <a:t>Carinii’nin</a:t>
            </a:r>
            <a:r>
              <a:rPr lang="tr-TR" dirty="0" smtClean="0"/>
              <a:t> neden olduğu ve oldukça nadir görülen ve salgın şüphesi uyandıran 5 </a:t>
            </a:r>
            <a:r>
              <a:rPr lang="tr-TR" dirty="0" err="1" smtClean="0"/>
              <a:t>pnömoni</a:t>
            </a:r>
            <a:r>
              <a:rPr lang="tr-TR" dirty="0" smtClean="0"/>
              <a:t> vakasının rapor edildiğini fark eder.</a:t>
            </a:r>
          </a:p>
          <a:p>
            <a:pPr marL="0" indent="0">
              <a:buNone/>
            </a:pPr>
            <a:endParaRPr lang="tr-TR" dirty="0"/>
          </a:p>
          <a:p>
            <a:pPr marL="0" indent="0">
              <a:buNone/>
            </a:pPr>
            <a:r>
              <a:rPr lang="tr-TR" sz="2000" i="1" dirty="0" smtClean="0">
                <a:solidFill>
                  <a:schemeClr val="bg1">
                    <a:lumMod val="50000"/>
                  </a:schemeClr>
                </a:solidFill>
              </a:rPr>
              <a:t>Tartışma: bilginin doğuşu, dönemin bilgisayar olanakları, dikkat</a:t>
            </a:r>
            <a:endParaRPr lang="tr-TR" sz="2000" i="1" dirty="0">
              <a:solidFill>
                <a:schemeClr val="bg1">
                  <a:lumMod val="50000"/>
                </a:schemeClr>
              </a:solidFill>
            </a:endParaRPr>
          </a:p>
        </p:txBody>
      </p:sp>
    </p:spTree>
    <p:extLst>
      <p:ext uri="{BB962C8B-B14F-4D97-AF65-F5344CB8AC3E}">
        <p14:creationId xmlns:p14="http://schemas.microsoft.com/office/powerpoint/2010/main" val="3409442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777686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966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p:txBody>
          <a:bodyPr/>
          <a:lstStyle/>
          <a:p>
            <a:r>
              <a:rPr lang="tr-TR" dirty="0" smtClean="0"/>
              <a:t>Hastalık üç farklı hastaneden bildirilmektedir. 25 ve 36 yaş arası erkekleri tutmuştur. Bu tarz </a:t>
            </a:r>
            <a:r>
              <a:rPr lang="tr-TR" dirty="0" err="1" smtClean="0"/>
              <a:t>pnömoniler</a:t>
            </a:r>
            <a:r>
              <a:rPr lang="tr-TR" dirty="0" smtClean="0"/>
              <a:t> genellikle </a:t>
            </a:r>
            <a:r>
              <a:rPr lang="tr-TR" dirty="0" err="1" smtClean="0"/>
              <a:t>immun</a:t>
            </a:r>
            <a:r>
              <a:rPr lang="tr-TR" dirty="0" smtClean="0"/>
              <a:t> sistemi baskılanan kişilerde, örneğin kanser kemoterapisi alan kişilerde görülmektedir. </a:t>
            </a:r>
          </a:p>
          <a:p>
            <a:r>
              <a:rPr lang="tr-TR" dirty="0" smtClean="0"/>
              <a:t>Oysa bu vakalar kanserin görece az olduğu genç yaş erkeklerde ortaya çıkmıştır.</a:t>
            </a:r>
            <a:endParaRPr lang="tr-TR" dirty="0"/>
          </a:p>
        </p:txBody>
      </p:sp>
    </p:spTree>
    <p:extLst>
      <p:ext uri="{BB962C8B-B14F-4D97-AF65-F5344CB8AC3E}">
        <p14:creationId xmlns:p14="http://schemas.microsoft.com/office/powerpoint/2010/main" val="3551405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p:txBody>
          <a:bodyPr/>
          <a:lstStyle/>
          <a:p>
            <a:r>
              <a:rPr lang="tr-TR" dirty="0" smtClean="0"/>
              <a:t>Bir ay sonra ABD’nin bir başka bölgesinden aynı hastalık rapor edilir. Ek olarak bir başka nadir görülen hastalık «</a:t>
            </a:r>
            <a:r>
              <a:rPr lang="tr-TR" dirty="0" err="1" smtClean="0"/>
              <a:t>Kaposi</a:t>
            </a:r>
            <a:r>
              <a:rPr lang="tr-TR" dirty="0" smtClean="0"/>
              <a:t> Sarkomu» bildirimleri artmıştır. Bu gruptaki 26 hastanın yaşları da çoğu genç yaşlarda olmak üzere 26 ve 51 arasında değişmektedir.</a:t>
            </a:r>
          </a:p>
          <a:p>
            <a:endParaRPr lang="tr-TR" dirty="0"/>
          </a:p>
          <a:p>
            <a:r>
              <a:rPr lang="tr-TR" dirty="0" smtClean="0"/>
              <a:t>Ne olmaktadır?</a:t>
            </a:r>
            <a:endParaRPr lang="tr-TR" dirty="0"/>
          </a:p>
        </p:txBody>
      </p:sp>
    </p:spTree>
    <p:extLst>
      <p:ext uri="{BB962C8B-B14F-4D97-AF65-F5344CB8AC3E}">
        <p14:creationId xmlns:p14="http://schemas.microsoft.com/office/powerpoint/2010/main" val="1651429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09942"/>
            <a:ext cx="2808312" cy="2909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57" y="1700808"/>
            <a:ext cx="2095500" cy="299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2100254"/>
            <a:ext cx="17621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rgbClr val="C00000"/>
                </a:solidFill>
              </a:rPr>
              <a:t>Epidemiyolojik analiz bir grup temel ve basit uygulamaya dayanmaktadır</a:t>
            </a:r>
            <a:endParaRPr lang="tr-TR" b="1" dirty="0">
              <a:solidFill>
                <a:srgbClr val="C00000"/>
              </a:solidFill>
            </a:endParaRPr>
          </a:p>
        </p:txBody>
      </p:sp>
      <p:sp>
        <p:nvSpPr>
          <p:cNvPr id="3" name="İçerik Yer Tutucusu 2"/>
          <p:cNvSpPr>
            <a:spLocks noGrp="1"/>
          </p:cNvSpPr>
          <p:nvPr>
            <p:ph idx="1"/>
          </p:nvPr>
        </p:nvSpPr>
        <p:spPr/>
        <p:txBody>
          <a:bodyPr>
            <a:normAutofit fontScale="85000" lnSpcReduction="20000"/>
          </a:bodyPr>
          <a:lstStyle/>
          <a:p>
            <a:r>
              <a:rPr lang="tr-TR" dirty="0" smtClean="0"/>
              <a:t>Öncelikle </a:t>
            </a:r>
            <a:r>
              <a:rPr lang="tr-TR" dirty="0" err="1" smtClean="0"/>
              <a:t>epidemiyolog</a:t>
            </a:r>
            <a:r>
              <a:rPr lang="tr-TR" dirty="0" smtClean="0"/>
              <a:t> dikkatli özgün ve objektif gözlemleri kullanarak, çalışacağı klinik vakaları veya sağlıkla ilgili olayları tanımlar.</a:t>
            </a:r>
          </a:p>
          <a:p>
            <a:r>
              <a:rPr lang="tr-TR" dirty="0" smtClean="0"/>
              <a:t>Daha sonra bu olay veya vakaları zaman, kişi ve yer özellikleri açısından konumlandırır.</a:t>
            </a:r>
          </a:p>
          <a:p>
            <a:r>
              <a:rPr lang="tr-TR" dirty="0" smtClean="0"/>
              <a:t>Bu konumlandırmadan sonra </a:t>
            </a:r>
            <a:r>
              <a:rPr lang="tr-TR" dirty="0" err="1" smtClean="0"/>
              <a:t>epidemiyolog</a:t>
            </a:r>
            <a:r>
              <a:rPr lang="tr-TR" dirty="0" smtClean="0"/>
              <a:t> risk altındaki toplumu belirlemeli, olay veya hastalıkları bir kesrin pay kısmına, bu olay ve hastalıklar açısından risk altında olan kişi sayısını paydaya yazarak olay-hastalık hızlarını hesaplamalıdır.</a:t>
            </a:r>
          </a:p>
          <a:p>
            <a:r>
              <a:rPr lang="tr-TR" dirty="0" smtClean="0"/>
              <a:t>Ardından bu hızlar başka toplum, topluluk ya da gruplardaki hızlarla karşılaştırılır.</a:t>
            </a:r>
          </a:p>
          <a:p>
            <a:endParaRPr lang="tr-TR" dirty="0"/>
          </a:p>
        </p:txBody>
      </p:sp>
    </p:spTree>
    <p:extLst>
      <p:ext uri="{BB962C8B-B14F-4D97-AF65-F5344CB8AC3E}">
        <p14:creationId xmlns:p14="http://schemas.microsoft.com/office/powerpoint/2010/main" val="1087658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p:txBody>
          <a:bodyPr>
            <a:normAutofit/>
          </a:bodyPr>
          <a:lstStyle/>
          <a:p>
            <a:r>
              <a:rPr lang="tr-TR" sz="3600" b="1" dirty="0" smtClean="0"/>
              <a:t>Yirmisi New York, altısı Kaliforniya’da yaşayan bu vakaların 8’i </a:t>
            </a:r>
            <a:r>
              <a:rPr lang="tr-TR" sz="3600" b="1" dirty="0" smtClean="0"/>
              <a:t>iki </a:t>
            </a:r>
            <a:r>
              <a:rPr lang="tr-TR" sz="3600" b="1" dirty="0" smtClean="0"/>
              <a:t>yıl içinde kaybedilir.</a:t>
            </a:r>
          </a:p>
          <a:p>
            <a:r>
              <a:rPr lang="tr-TR" sz="3600" b="1" dirty="0" smtClean="0"/>
              <a:t>Bu sekiz vakanın tümü de homoseksüeldir.</a:t>
            </a:r>
            <a:endParaRPr lang="tr-TR" sz="36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780928"/>
            <a:ext cx="259228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34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556792"/>
            <a:ext cx="2232248" cy="4320480"/>
          </a:xfrm>
          <a:prstGeom prst="rect">
            <a:avLst/>
          </a:prstGeom>
          <a:noFill/>
          <a:ln>
            <a:noFill/>
          </a:ln>
          <a:effectLst>
            <a:reflection endPos="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a:xfrm>
            <a:off x="1187624" y="1556792"/>
            <a:ext cx="5338936" cy="4525963"/>
          </a:xfrm>
          <a:noFill/>
        </p:spPr>
        <p:txBody>
          <a:bodyPr>
            <a:normAutofit fontScale="85000" lnSpcReduction="10000"/>
          </a:bodyPr>
          <a:lstStyle/>
          <a:p>
            <a:pPr marL="0" indent="0">
              <a:buNone/>
            </a:pPr>
            <a:r>
              <a:rPr lang="tr-TR" sz="4400" dirty="0" smtClean="0"/>
              <a:t>Ertesi yıl </a:t>
            </a:r>
            <a:r>
              <a:rPr lang="tr-TR" sz="4400" dirty="0" err="1" smtClean="0"/>
              <a:t>CDC’a</a:t>
            </a:r>
            <a:r>
              <a:rPr lang="tr-TR" sz="4400" dirty="0" smtClean="0"/>
              <a:t>(</a:t>
            </a:r>
            <a:r>
              <a:rPr lang="tr-TR" sz="4400" dirty="0" err="1" smtClean="0"/>
              <a:t>Centers</a:t>
            </a:r>
            <a:r>
              <a:rPr lang="tr-TR" sz="4400" dirty="0" smtClean="0"/>
              <a:t> </a:t>
            </a:r>
            <a:r>
              <a:rPr lang="tr-TR" sz="4400" dirty="0" err="1" smtClean="0"/>
              <a:t>for</a:t>
            </a:r>
            <a:r>
              <a:rPr lang="tr-TR" sz="4400" dirty="0" smtClean="0"/>
              <a:t> </a:t>
            </a:r>
            <a:r>
              <a:rPr lang="tr-TR" sz="4400" dirty="0" err="1" smtClean="0"/>
              <a:t>Disease</a:t>
            </a:r>
            <a:r>
              <a:rPr lang="tr-TR" sz="4400" dirty="0" smtClean="0"/>
              <a:t> Control </a:t>
            </a:r>
            <a:r>
              <a:rPr lang="tr-TR" sz="4400" dirty="0" err="1" smtClean="0"/>
              <a:t>and</a:t>
            </a:r>
            <a:r>
              <a:rPr lang="tr-TR" sz="4400" dirty="0" smtClean="0"/>
              <a:t> </a:t>
            </a:r>
            <a:r>
              <a:rPr lang="tr-TR" sz="4400" dirty="0" err="1" smtClean="0"/>
              <a:t>Prevention</a:t>
            </a:r>
            <a:r>
              <a:rPr lang="tr-TR" sz="4400" dirty="0" smtClean="0"/>
              <a:t>) 355 ilave vaka daha rapor edilir. Bu vakaların %86’sı Kaliforniya, Florida, New York, New Jersey ve </a:t>
            </a:r>
            <a:r>
              <a:rPr lang="tr-TR" sz="4400" dirty="0" err="1" smtClean="0"/>
              <a:t>Teksas’dan</a:t>
            </a:r>
            <a:r>
              <a:rPr lang="tr-TR" sz="4400" dirty="0" smtClean="0"/>
              <a:t> bildirilmektedir.</a:t>
            </a:r>
            <a:endParaRPr lang="tr-TR" sz="4400" dirty="0"/>
          </a:p>
        </p:txBody>
      </p:sp>
    </p:spTree>
    <p:extLst>
      <p:ext uri="{BB962C8B-B14F-4D97-AF65-F5344CB8AC3E}">
        <p14:creationId xmlns:p14="http://schemas.microsoft.com/office/powerpoint/2010/main" val="583730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8520" y="-2475656"/>
            <a:ext cx="8496944" cy="907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İçerik Yer Tutucusu 2"/>
          <p:cNvSpPr>
            <a:spLocks noGrp="1"/>
          </p:cNvSpPr>
          <p:nvPr>
            <p:ph idx="1"/>
          </p:nvPr>
        </p:nvSpPr>
        <p:spPr>
          <a:xfrm>
            <a:off x="611560" y="2204864"/>
            <a:ext cx="8229600" cy="4032448"/>
          </a:xfrm>
        </p:spPr>
        <p:txBody>
          <a:bodyPr>
            <a:normAutofit/>
          </a:bodyPr>
          <a:lstStyle/>
          <a:p>
            <a:pPr marL="0" indent="0" algn="ctr">
              <a:buNone/>
            </a:pPr>
            <a:r>
              <a:rPr lang="tr-TR" sz="5400" b="1"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BU, </a:t>
            </a:r>
            <a:r>
              <a:rPr lang="tr-TR" sz="5400" b="1"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DÜNYADA </a:t>
            </a:r>
          </a:p>
          <a:p>
            <a:pPr marL="0" indent="0" algn="ctr">
              <a:buNone/>
            </a:pPr>
            <a:r>
              <a:rPr lang="tr-TR" sz="5400" b="1" spc="50" dirty="0" smtClean="0">
                <a:ln w="13500">
                  <a:solidFill>
                    <a:schemeClr val="accent1">
                      <a:shade val="2500"/>
                      <a:alpha val="6500"/>
                    </a:schemeClr>
                  </a:solidFill>
                  <a:prstDash val="solid"/>
                </a:ln>
                <a:solidFill>
                  <a:schemeClr val="tx1">
                    <a:alpha val="95000"/>
                  </a:schemeClr>
                </a:solidFill>
                <a:effectLst>
                  <a:innerShdw blurRad="50900" dist="38500" dir="13500000">
                    <a:srgbClr val="000000">
                      <a:alpha val="60000"/>
                    </a:srgbClr>
                  </a:innerShdw>
                </a:effectLst>
              </a:rPr>
              <a:t>AIDS  SALGINININ BAŞLANGICININ TANIMLANMASIDIR</a:t>
            </a:r>
            <a:r>
              <a:rPr lang="tr-TR" sz="5400" b="1" spc="50" dirty="0" smtClean="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rPr>
              <a:t>…</a:t>
            </a:r>
            <a:endParaRPr lang="tr-TR" sz="5400" b="1" spc="50" dirty="0">
              <a:ln w="13500">
                <a:solidFill>
                  <a:schemeClr val="accent1">
                    <a:shade val="2500"/>
                    <a:alpha val="6500"/>
                  </a:schemeClr>
                </a:solidFill>
                <a:prstDash val="solid"/>
              </a:ln>
              <a:solidFill>
                <a:srgbClr val="C00000">
                  <a:alpha val="95000"/>
                </a:srgb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355275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393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6785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60648"/>
            <a:ext cx="5256584" cy="619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080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p:txBody>
          <a:bodyPr/>
          <a:lstStyle/>
          <a:p>
            <a:r>
              <a:rPr lang="tr-TR" sz="3600" b="1" dirty="0" smtClean="0"/>
              <a:t>1989’a gelindiğinde en az 120.000 vaka rapor edilmiş, 70.000’den fazla kişi AIDS nedeniyle ölmüştür.</a:t>
            </a:r>
          </a:p>
          <a:p>
            <a:r>
              <a:rPr lang="tr-TR" sz="3600" b="1" dirty="0" smtClean="0"/>
              <a:t>Günümüzde dünya ölçeğinde AIDS ölümleri 1981’den 2014’e dek 39.1 milyona ulaşmıştır</a:t>
            </a:r>
            <a:r>
              <a:rPr lang="tr-TR" dirty="0" smtClean="0"/>
              <a:t>.</a:t>
            </a:r>
            <a:endParaRPr lang="tr-TR" dirty="0"/>
          </a:p>
        </p:txBody>
      </p:sp>
    </p:spTree>
    <p:extLst>
      <p:ext uri="{BB962C8B-B14F-4D97-AF65-F5344CB8AC3E}">
        <p14:creationId xmlns:p14="http://schemas.microsoft.com/office/powerpoint/2010/main" val="24021691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2329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Bir </a:t>
            </a:r>
            <a:r>
              <a:rPr lang="tr-TR" dirty="0" err="1" smtClean="0">
                <a:solidFill>
                  <a:srgbClr val="C00000"/>
                </a:solidFill>
              </a:rPr>
              <a:t>Sürveyans</a:t>
            </a:r>
            <a:r>
              <a:rPr lang="tr-TR" dirty="0" smtClean="0">
                <a:solidFill>
                  <a:srgbClr val="C00000"/>
                </a:solidFill>
              </a:rPr>
              <a:t> </a:t>
            </a:r>
            <a:r>
              <a:rPr lang="tr-TR" dirty="0">
                <a:solidFill>
                  <a:srgbClr val="C00000"/>
                </a:solidFill>
              </a:rPr>
              <a:t>Çalışması Örneği </a:t>
            </a:r>
            <a:endParaRPr lang="tr-TR" dirty="0"/>
          </a:p>
        </p:txBody>
      </p:sp>
      <p:sp>
        <p:nvSpPr>
          <p:cNvPr id="3" name="İçerik Yer Tutucusu 2"/>
          <p:cNvSpPr>
            <a:spLocks noGrp="1"/>
          </p:cNvSpPr>
          <p:nvPr>
            <p:ph idx="1"/>
          </p:nvPr>
        </p:nvSpPr>
        <p:spPr/>
        <p:txBody>
          <a:bodyPr>
            <a:normAutofit fontScale="92500"/>
          </a:bodyPr>
          <a:lstStyle/>
          <a:p>
            <a:r>
              <a:rPr lang="tr-TR" dirty="0" smtClean="0"/>
              <a:t>Daha sonraları virüsün 1959’dan beri insanlarda bu hastalığa sebep olduğu anlaşılmıştır. </a:t>
            </a:r>
          </a:p>
          <a:p>
            <a:r>
              <a:rPr lang="tr-TR" dirty="0" smtClean="0"/>
              <a:t>Beş vaka ile </a:t>
            </a:r>
            <a:r>
              <a:rPr lang="tr-TR" dirty="0" err="1" smtClean="0"/>
              <a:t>alarme</a:t>
            </a:r>
            <a:r>
              <a:rPr lang="tr-TR" dirty="0" smtClean="0"/>
              <a:t> olan sağlık otoriteleri, alınan önlemlerle milyonlarca ölüme engel olmuşlardır.</a:t>
            </a:r>
          </a:p>
          <a:p>
            <a:r>
              <a:rPr lang="tr-TR" dirty="0" smtClean="0"/>
              <a:t>Ne var ki </a:t>
            </a:r>
            <a:r>
              <a:rPr lang="tr-TR" dirty="0" err="1" smtClean="0"/>
              <a:t>sürveyans</a:t>
            </a:r>
            <a:r>
              <a:rPr lang="tr-TR" dirty="0" smtClean="0"/>
              <a:t> </a:t>
            </a:r>
            <a:r>
              <a:rPr lang="tr-TR" dirty="0" smtClean="0"/>
              <a:t>sistemleri daha erken dönemlerde hastalığın tahminen kaynaklandığı bölge, Afrika’da mevcut olabilseydi, bugüne dek görülen ölümlerin çoğunun önüne geçilebilirdi.</a:t>
            </a:r>
            <a:endParaRPr lang="tr-TR" dirty="0"/>
          </a:p>
        </p:txBody>
      </p:sp>
    </p:spTree>
    <p:extLst>
      <p:ext uri="{BB962C8B-B14F-4D97-AF65-F5344CB8AC3E}">
        <p14:creationId xmlns:p14="http://schemas.microsoft.com/office/powerpoint/2010/main" val="3145670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616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B. Planlı Araştırmalar</a:t>
            </a:r>
            <a:endParaRPr lang="tr-TR" b="1" dirty="0">
              <a:solidFill>
                <a:srgbClr val="C00000"/>
              </a:solidFill>
            </a:endParaRPr>
          </a:p>
        </p:txBody>
      </p:sp>
      <p:sp>
        <p:nvSpPr>
          <p:cNvPr id="3" name="İçerik Yer Tutucusu 2"/>
          <p:cNvSpPr>
            <a:spLocks noGrp="1"/>
          </p:cNvSpPr>
          <p:nvPr>
            <p:ph idx="1"/>
          </p:nvPr>
        </p:nvSpPr>
        <p:spPr/>
        <p:txBody>
          <a:bodyPr>
            <a:normAutofit fontScale="92500" lnSpcReduction="20000"/>
          </a:bodyPr>
          <a:lstStyle/>
          <a:p>
            <a:r>
              <a:rPr lang="tr-TR" dirty="0" smtClean="0"/>
              <a:t>Araştırma sözlük anlamıyla bir konu hakkında bilgi edinmek amacıyla yapılan incelemedir. </a:t>
            </a:r>
          </a:p>
          <a:p>
            <a:r>
              <a:rPr lang="tr-TR" dirty="0" err="1" smtClean="0"/>
              <a:t>Surveyans’tan</a:t>
            </a:r>
            <a:r>
              <a:rPr lang="tr-TR" dirty="0" smtClean="0"/>
              <a:t> sürekli ve rutin olmamasıyla ayrılır</a:t>
            </a:r>
          </a:p>
          <a:p>
            <a:r>
              <a:rPr lang="tr-TR" dirty="0" smtClean="0"/>
              <a:t>Araştırma özgün bir planlamayla yeni ve orijinal olarak üretilen verilerle yapılabildiği gibi, </a:t>
            </a:r>
            <a:r>
              <a:rPr lang="tr-TR" dirty="0" err="1" smtClean="0"/>
              <a:t>sürveyans</a:t>
            </a:r>
            <a:r>
              <a:rPr lang="tr-TR" dirty="0" smtClean="0"/>
              <a:t> </a:t>
            </a:r>
            <a:r>
              <a:rPr lang="tr-TR" dirty="0" smtClean="0"/>
              <a:t>sistemlerinin kullandığı rutin veri ve kayıtları kullanarak da dizayn edilebilir. </a:t>
            </a:r>
          </a:p>
          <a:p>
            <a:r>
              <a:rPr lang="tr-TR" dirty="0" smtClean="0"/>
              <a:t>Ancak araştırma özgün bir kurguya sahiptir, farklı analizler kullanır, farklı bilgileri bir araya getirir ve daha komplike, daha kesin sonuçlar elde etmeyi amaçlar.</a:t>
            </a:r>
            <a:endParaRPr lang="tr-TR" dirty="0"/>
          </a:p>
        </p:txBody>
      </p:sp>
    </p:spTree>
    <p:extLst>
      <p:ext uri="{BB962C8B-B14F-4D97-AF65-F5344CB8AC3E}">
        <p14:creationId xmlns:p14="http://schemas.microsoft.com/office/powerpoint/2010/main" val="2892425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132856"/>
            <a:ext cx="626469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017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8455784" y="0"/>
            <a:ext cx="70410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32379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Planlı Araştırmalar</a:t>
            </a:r>
            <a:endParaRPr lang="tr-TR" dirty="0"/>
          </a:p>
        </p:txBody>
      </p:sp>
      <p:sp>
        <p:nvSpPr>
          <p:cNvPr id="3" name="İçerik Yer Tutucusu 2"/>
          <p:cNvSpPr>
            <a:spLocks noGrp="1"/>
          </p:cNvSpPr>
          <p:nvPr>
            <p:ph idx="1"/>
          </p:nvPr>
        </p:nvSpPr>
        <p:spPr>
          <a:xfrm>
            <a:off x="467544" y="1598066"/>
            <a:ext cx="5554960" cy="4525963"/>
          </a:xfrm>
        </p:spPr>
        <p:txBody>
          <a:bodyPr>
            <a:normAutofit fontScale="92500"/>
          </a:bodyPr>
          <a:lstStyle/>
          <a:p>
            <a:r>
              <a:rPr lang="tr-TR" dirty="0" smtClean="0"/>
              <a:t>Öncelikle o güne kadar konuyla ilgili bilinenlerin hepsi </a:t>
            </a:r>
            <a:r>
              <a:rPr lang="tr-TR" dirty="0" err="1" smtClean="0"/>
              <a:t>biraraya</a:t>
            </a:r>
            <a:r>
              <a:rPr lang="tr-TR" dirty="0" smtClean="0"/>
              <a:t> getirilmeli ve yanıt aranan sorunun gerçekten eksik ve yanıtlanması gereken bir soru olduğuna karar verilmelidir.</a:t>
            </a:r>
          </a:p>
          <a:p>
            <a:r>
              <a:rPr lang="tr-TR" dirty="0" smtClean="0"/>
              <a:t>Araştırma güç, pahalı ve zaman tüketen bir süreçtir. Yerli yerinde yapılmalıdır.</a:t>
            </a:r>
            <a:endParaRPr lang="tr-T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772816"/>
            <a:ext cx="291581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4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C00000"/>
                </a:solidFill>
              </a:rPr>
              <a:t>Planlı Araştırmalar</a:t>
            </a:r>
            <a:endParaRPr lang="tr-TR" dirty="0"/>
          </a:p>
        </p:txBody>
      </p:sp>
      <p:sp>
        <p:nvSpPr>
          <p:cNvPr id="3" name="İçerik Yer Tutucusu 2"/>
          <p:cNvSpPr>
            <a:spLocks noGrp="1"/>
          </p:cNvSpPr>
          <p:nvPr>
            <p:ph idx="1"/>
          </p:nvPr>
        </p:nvSpPr>
        <p:spPr/>
        <p:txBody>
          <a:bodyPr>
            <a:normAutofit lnSpcReduction="10000"/>
          </a:bodyPr>
          <a:lstStyle/>
          <a:p>
            <a:r>
              <a:rPr lang="tr-TR" dirty="0" smtClean="0"/>
              <a:t>Araştırma toplumsal hizmet ( salgın </a:t>
            </a:r>
            <a:r>
              <a:rPr lang="tr-TR" dirty="0" err="1" smtClean="0"/>
              <a:t>kontrolu</a:t>
            </a:r>
            <a:r>
              <a:rPr lang="tr-TR" dirty="0" smtClean="0"/>
              <a:t>, çevresel bir kirleticinin etkisi) ya da bilimsel gereksinim(hastalığın etkeninin bulunması, tedavinin etkinliğinin ölçülmesi) amacıyla yapılabilir.</a:t>
            </a:r>
          </a:p>
          <a:p>
            <a:r>
              <a:rPr lang="tr-TR" dirty="0" smtClean="0"/>
              <a:t>Araştırmanın konusuna ve kurgusuna göre varlığı ve sırası değişebilmekle birlikte epidemiyolojik bir araştırmada on adımın dikkate alınması gerekir.</a:t>
            </a:r>
            <a:endParaRPr lang="tr-TR" dirty="0"/>
          </a:p>
        </p:txBody>
      </p:sp>
    </p:spTree>
    <p:extLst>
      <p:ext uri="{BB962C8B-B14F-4D97-AF65-F5344CB8AC3E}">
        <p14:creationId xmlns:p14="http://schemas.microsoft.com/office/powerpoint/2010/main" val="1706340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C00000"/>
                </a:solidFill>
              </a:rPr>
              <a:t>Araştırmada on adım yaklaşımı</a:t>
            </a:r>
            <a:endParaRPr lang="tr-TR" dirty="0">
              <a:solidFill>
                <a:srgbClr val="C00000"/>
              </a:solidFill>
            </a:endParaRPr>
          </a:p>
        </p:txBody>
      </p:sp>
      <p:sp>
        <p:nvSpPr>
          <p:cNvPr id="3" name="İçerik Yer Tutucusu 2"/>
          <p:cNvSpPr>
            <a:spLocks noGrp="1"/>
          </p:cNvSpPr>
          <p:nvPr>
            <p:ph idx="1"/>
          </p:nvPr>
        </p:nvSpPr>
        <p:spPr>
          <a:xfrm>
            <a:off x="107504" y="1268760"/>
            <a:ext cx="8928992" cy="5328592"/>
          </a:xfrm>
        </p:spPr>
        <p:txBody>
          <a:bodyPr>
            <a:normAutofit fontScale="85000" lnSpcReduction="20000"/>
          </a:bodyPr>
          <a:lstStyle/>
          <a:p>
            <a:pPr marL="514350" indent="-514350">
              <a:buFont typeface="+mj-lt"/>
              <a:buAutoNum type="arabicPeriod"/>
            </a:pPr>
            <a:r>
              <a:rPr lang="tr-TR" dirty="0" smtClean="0"/>
              <a:t>Bir epideminin varlığından emin olma (beklenenden fazla vaka görülüyor mu?)</a:t>
            </a:r>
          </a:p>
          <a:p>
            <a:pPr marL="514350" indent="-514350">
              <a:buFont typeface="+mj-lt"/>
              <a:buAutoNum type="arabicPeriod"/>
            </a:pPr>
            <a:r>
              <a:rPr lang="tr-TR" dirty="0" smtClean="0"/>
              <a:t>Tanıyı doğrulama (hasta kabul edilenlerin gerçekten vaka tanımına uygun olduğunun gösterilmesi</a:t>
            </a:r>
          </a:p>
          <a:p>
            <a:pPr marL="514350" indent="-514350">
              <a:buFont typeface="+mj-lt"/>
              <a:buAutoNum type="arabicPeriod"/>
            </a:pPr>
            <a:r>
              <a:rPr lang="tr-TR" dirty="0" smtClean="0"/>
              <a:t>Vaka sayısının tahmini</a:t>
            </a:r>
          </a:p>
          <a:p>
            <a:pPr marL="514350" indent="-514350">
              <a:buFont typeface="+mj-lt"/>
              <a:buAutoNum type="arabicPeriod"/>
            </a:pPr>
            <a:r>
              <a:rPr lang="tr-TR" dirty="0" smtClean="0"/>
              <a:t>Verilerin kişi, yer, zaman özelliğine göre sınıflandırılması</a:t>
            </a:r>
          </a:p>
          <a:p>
            <a:pPr marL="514350" indent="-514350">
              <a:buFont typeface="+mj-lt"/>
              <a:buAutoNum type="arabicPeriod"/>
            </a:pPr>
            <a:r>
              <a:rPr lang="tr-TR" dirty="0" smtClean="0"/>
              <a:t>Risk altındaki grupların belirlenmesi, hızların hesaplanması</a:t>
            </a:r>
          </a:p>
          <a:p>
            <a:pPr marL="514350" indent="-514350">
              <a:buFont typeface="+mj-lt"/>
              <a:buAutoNum type="arabicPeriod"/>
            </a:pPr>
            <a:r>
              <a:rPr lang="tr-TR" dirty="0" smtClean="0"/>
              <a:t>Açıklayıcı hipotezlerin kurulması</a:t>
            </a:r>
          </a:p>
          <a:p>
            <a:pPr marL="514350" indent="-514350">
              <a:buFont typeface="+mj-lt"/>
              <a:buAutoNum type="arabicPeriod"/>
            </a:pPr>
            <a:r>
              <a:rPr lang="tr-TR" dirty="0" smtClean="0"/>
              <a:t>Hipotezlerin değerlendirilmesi, mevcut bilgilerle uyumunun gösterilmesi</a:t>
            </a:r>
          </a:p>
          <a:p>
            <a:pPr marL="514350" indent="-514350">
              <a:buFont typeface="+mj-lt"/>
              <a:buAutoNum type="arabicPeriod"/>
            </a:pPr>
            <a:r>
              <a:rPr lang="tr-TR" dirty="0" smtClean="0"/>
              <a:t>Daha sistematik ve komplike çalışmalar planlanması</a:t>
            </a:r>
          </a:p>
          <a:p>
            <a:pPr marL="514350" indent="-514350">
              <a:buFont typeface="+mj-lt"/>
              <a:buAutoNum type="arabicPeriod"/>
            </a:pPr>
            <a:r>
              <a:rPr lang="tr-TR" dirty="0" smtClean="0"/>
              <a:t>Yazılı bir rapor hazırlanması</a:t>
            </a:r>
          </a:p>
          <a:p>
            <a:pPr marL="514350" indent="-514350">
              <a:buFont typeface="+mj-lt"/>
              <a:buAutoNum type="arabicPeriod"/>
            </a:pPr>
            <a:r>
              <a:rPr lang="tr-TR" dirty="0" smtClean="0"/>
              <a:t>Önleme, kontrol ve tedavi yöntemleri geliştirilmesi.</a:t>
            </a:r>
            <a:endParaRPr lang="tr-TR" dirty="0"/>
          </a:p>
        </p:txBody>
      </p:sp>
    </p:spTree>
    <p:extLst>
      <p:ext uri="{BB962C8B-B14F-4D97-AF65-F5344CB8AC3E}">
        <p14:creationId xmlns:p14="http://schemas.microsoft.com/office/powerpoint/2010/main" val="1429260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4800" b="1" dirty="0" smtClean="0">
                <a:solidFill>
                  <a:srgbClr val="7A0000"/>
                </a:solidFill>
              </a:rPr>
              <a:t>KARŞILAŞTIRMA EPİDEMİYOLOJİK YÖNTEMİN TEMEL STRATEJİSİDİR</a:t>
            </a:r>
            <a:r>
              <a:rPr lang="tr-TR" sz="4400" b="1" dirty="0" smtClean="0">
                <a:solidFill>
                  <a:srgbClr val="7A0000"/>
                </a:solidFill>
              </a:rPr>
              <a:t>.</a:t>
            </a:r>
            <a:endParaRPr lang="tr-TR" sz="4400" b="1" dirty="0">
              <a:solidFill>
                <a:srgbClr val="7A0000"/>
              </a:solidFill>
            </a:endParaRPr>
          </a:p>
        </p:txBody>
      </p:sp>
    </p:spTree>
    <p:extLst>
      <p:ext uri="{BB962C8B-B14F-4D97-AF65-F5344CB8AC3E}">
        <p14:creationId xmlns:p14="http://schemas.microsoft.com/office/powerpoint/2010/main" val="674556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7A0000"/>
                </a:solidFill>
              </a:rPr>
              <a:t>Epidemiyolojik Yöntem ve Süre</a:t>
            </a:r>
            <a:r>
              <a:rPr lang="tr-TR" b="1" dirty="0">
                <a:solidFill>
                  <a:srgbClr val="600000"/>
                </a:solidFill>
              </a:rPr>
              <a:t>ç</a:t>
            </a:r>
            <a:endParaRPr lang="tr-TR" dirty="0"/>
          </a:p>
        </p:txBody>
      </p:sp>
      <p:sp>
        <p:nvSpPr>
          <p:cNvPr id="3" name="İçerik Yer Tutucusu 2"/>
          <p:cNvSpPr>
            <a:spLocks noGrp="1"/>
          </p:cNvSpPr>
          <p:nvPr>
            <p:ph idx="1"/>
          </p:nvPr>
        </p:nvSpPr>
        <p:spPr/>
        <p:txBody>
          <a:bodyPr/>
          <a:lstStyle/>
          <a:p>
            <a:r>
              <a:rPr lang="tr-TR" dirty="0" err="1"/>
              <a:t>E</a:t>
            </a:r>
            <a:r>
              <a:rPr lang="tr-TR" dirty="0" err="1" smtClean="0"/>
              <a:t>pidemiyolog</a:t>
            </a:r>
            <a:r>
              <a:rPr lang="tr-TR" dirty="0" smtClean="0"/>
              <a:t> bu bilgileri kullanarak</a:t>
            </a:r>
          </a:p>
          <a:p>
            <a:endParaRPr lang="tr-TR" dirty="0" smtClean="0"/>
          </a:p>
          <a:p>
            <a:pPr marL="514350" indent="-514350">
              <a:buFont typeface="+mj-lt"/>
              <a:buAutoNum type="arabicPeriod"/>
            </a:pPr>
            <a:r>
              <a:rPr lang="tr-TR" dirty="0" smtClean="0"/>
              <a:t>Sağlık sorununu tanımlar</a:t>
            </a:r>
          </a:p>
          <a:p>
            <a:pPr marL="514350" indent="-514350">
              <a:buFont typeface="+mj-lt"/>
              <a:buAutoNum type="arabicPeriod"/>
            </a:pPr>
            <a:r>
              <a:rPr lang="tr-TR" dirty="0" smtClean="0"/>
              <a:t>Bu soruna yol açan ajan veya ajanları belirler</a:t>
            </a:r>
          </a:p>
          <a:p>
            <a:pPr marL="514350" indent="-514350">
              <a:buFont typeface="+mj-lt"/>
              <a:buAutoNum type="arabicPeriod"/>
            </a:pPr>
            <a:r>
              <a:rPr lang="tr-TR" dirty="0" smtClean="0"/>
              <a:t>Sonucun ortaya çıkma riskini arttıran faktörleri saptar</a:t>
            </a:r>
          </a:p>
          <a:p>
            <a:pPr marL="514350" indent="-514350">
              <a:buFont typeface="+mj-lt"/>
              <a:buAutoNum type="arabicPeriod"/>
            </a:pPr>
            <a:r>
              <a:rPr lang="tr-TR" dirty="0" smtClean="0"/>
              <a:t>Ajanın yayılma yollarını bulur.</a:t>
            </a:r>
          </a:p>
          <a:p>
            <a:pPr marL="514350" indent="-514350">
              <a:buFont typeface="+mj-lt"/>
              <a:buAutoNum type="arabicPeriod"/>
            </a:pPr>
            <a:endParaRPr lang="tr-TR" dirty="0" smtClean="0"/>
          </a:p>
          <a:p>
            <a:pPr marL="514350" indent="-514350">
              <a:buFont typeface="+mj-lt"/>
              <a:buAutoNum type="arabicPeriod"/>
            </a:pPr>
            <a:endParaRPr lang="tr-TR" dirty="0"/>
          </a:p>
        </p:txBody>
      </p:sp>
    </p:spTree>
    <p:extLst>
      <p:ext uri="{BB962C8B-B14F-4D97-AF65-F5344CB8AC3E}">
        <p14:creationId xmlns:p14="http://schemas.microsoft.com/office/powerpoint/2010/main" val="118168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solidFill>
                  <a:srgbClr val="7A0000"/>
                </a:solidFill>
              </a:rPr>
              <a:t>Epidemiyolojik Yöntem ve Süre</a:t>
            </a:r>
            <a:r>
              <a:rPr lang="tr-TR" b="1" dirty="0">
                <a:solidFill>
                  <a:srgbClr val="600000"/>
                </a:solidFill>
              </a:rPr>
              <a:t>ç</a:t>
            </a:r>
            <a:endParaRPr lang="tr-TR" dirty="0"/>
          </a:p>
        </p:txBody>
      </p:sp>
      <p:sp>
        <p:nvSpPr>
          <p:cNvPr id="3" name="İçerik Yer Tutucusu 2"/>
          <p:cNvSpPr>
            <a:spLocks noGrp="1"/>
          </p:cNvSpPr>
          <p:nvPr>
            <p:ph idx="1"/>
          </p:nvPr>
        </p:nvSpPr>
        <p:spPr/>
        <p:txBody>
          <a:bodyPr/>
          <a:lstStyle/>
          <a:p>
            <a:r>
              <a:rPr lang="tr-TR" dirty="0" smtClean="0"/>
              <a:t>Ve en sonunda </a:t>
            </a:r>
            <a:r>
              <a:rPr lang="tr-TR" dirty="0" err="1" smtClean="0"/>
              <a:t>epidemiyolog</a:t>
            </a:r>
            <a:r>
              <a:rPr lang="tr-TR" dirty="0" smtClean="0"/>
              <a:t>, tüm bu bilgiler ışığında; ilgili diğer sağlık çalışanlarıyla da işbirliğine giderek kontrol önlemlerine karar verir ve gözlemlerine devam ederek kontrol programlarını hazırlar. Gerekli hallerde ileri araştırma yöntemleriyle hastalığın en etkin tedavisi bulunur ve tedavi programları hazırlanır.</a:t>
            </a:r>
          </a:p>
          <a:p>
            <a:endParaRPr lang="tr-TR" dirty="0" smtClean="0"/>
          </a:p>
          <a:p>
            <a:pPr marL="0" indent="0">
              <a:buNone/>
            </a:pPr>
            <a:endParaRPr lang="tr-TR" dirty="0"/>
          </a:p>
        </p:txBody>
      </p:sp>
    </p:spTree>
    <p:extLst>
      <p:ext uri="{BB962C8B-B14F-4D97-AF65-F5344CB8AC3E}">
        <p14:creationId xmlns:p14="http://schemas.microsoft.com/office/powerpoint/2010/main" val="85076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a:solidFill>
                  <a:srgbClr val="7A0000"/>
                </a:solidFill>
              </a:rPr>
              <a:t>Epidemiyolojik Yöntem ve Süre</a:t>
            </a:r>
            <a:r>
              <a:rPr lang="tr-TR" b="1" dirty="0">
                <a:solidFill>
                  <a:srgbClr val="600000"/>
                </a:solidFill>
              </a:rPr>
              <a:t>ç</a:t>
            </a:r>
            <a:endParaRPr lang="tr-TR" dirty="0"/>
          </a:p>
        </p:txBody>
      </p:sp>
      <p:sp>
        <p:nvSpPr>
          <p:cNvPr id="3" name="İçerik Yer Tutucusu 2"/>
          <p:cNvSpPr>
            <a:spLocks noGrp="1"/>
          </p:cNvSpPr>
          <p:nvPr>
            <p:ph idx="1"/>
          </p:nvPr>
        </p:nvSpPr>
        <p:spPr/>
        <p:txBody>
          <a:bodyPr/>
          <a:lstStyle/>
          <a:p>
            <a:pPr marL="0" indent="0">
              <a:buNone/>
            </a:pPr>
            <a:r>
              <a:rPr lang="tr-TR" sz="4000" b="1" dirty="0">
                <a:solidFill>
                  <a:prstClr val="black"/>
                </a:solidFill>
                <a:ea typeface="+mj-ea"/>
                <a:cs typeface="+mj-cs"/>
              </a:rPr>
              <a:t>Sağlık sorunlarının ve hastalığın belirlenmesinde  çeşitli klinik incelemelere gereksinim duyulabilir</a:t>
            </a:r>
            <a:endParaRPr lang="tr-TR" b="1" dirty="0"/>
          </a:p>
        </p:txBody>
      </p:sp>
    </p:spTree>
    <p:extLst>
      <p:ext uri="{BB962C8B-B14F-4D97-AF65-F5344CB8AC3E}">
        <p14:creationId xmlns:p14="http://schemas.microsoft.com/office/powerpoint/2010/main" val="151582807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1284</Words>
  <Application>Microsoft Office PowerPoint</Application>
  <PresentationFormat>Ekran Gösterisi (4:3)</PresentationFormat>
  <Paragraphs>159</Paragraphs>
  <Slides>53</Slides>
  <Notes>0</Notes>
  <HiddenSlides>0</HiddenSlides>
  <MMClips>0</MMClips>
  <ScaleCrop>false</ScaleCrop>
  <HeadingPairs>
    <vt:vector size="4" baseType="variant">
      <vt:variant>
        <vt:lpstr>Tema</vt:lpstr>
      </vt:variant>
      <vt:variant>
        <vt:i4>1</vt:i4>
      </vt:variant>
      <vt:variant>
        <vt:lpstr>Slayt Başlıkları</vt:lpstr>
      </vt:variant>
      <vt:variant>
        <vt:i4>53</vt:i4>
      </vt:variant>
    </vt:vector>
  </HeadingPairs>
  <TitlesOfParts>
    <vt:vector size="54" baseType="lpstr">
      <vt:lpstr>Ofis Teması</vt:lpstr>
      <vt:lpstr>Epidemiyolojik Yöntem ve Süreç</vt:lpstr>
      <vt:lpstr>Amaç ve Öğrenim Hedefleri</vt:lpstr>
      <vt:lpstr>Epidemiyolojik Yöntem ve Süreç</vt:lpstr>
      <vt:lpstr>Epidemiyolojik analiz bir grup temel ve basit uygulamaya dayanmaktadır</vt:lpstr>
      <vt:lpstr>PowerPoint Sunusu</vt:lpstr>
      <vt:lpstr>PowerPoint Sunusu</vt:lpstr>
      <vt:lpstr>Epidemiyolojik Yöntem ve Süreç</vt:lpstr>
      <vt:lpstr>Epidemiyolojik Yöntem ve Süreç</vt:lpstr>
      <vt:lpstr>Epidemiyolojik Yöntem ve Süreç</vt:lpstr>
      <vt:lpstr>Hastanın Hikayesi (Anamnez)</vt:lpstr>
      <vt:lpstr>Anamnez soruları iyi seçilmelidir</vt:lpstr>
      <vt:lpstr>Fizik Muayene</vt:lpstr>
      <vt:lpstr>Detaylar gözden kaçırılmamalıdır</vt:lpstr>
      <vt:lpstr>Laboratuar Testleri</vt:lpstr>
      <vt:lpstr>PowerPoint Sunusu</vt:lpstr>
      <vt:lpstr>Epidemiyolojik Yöntem ve Süreç</vt:lpstr>
      <vt:lpstr>Epidemiyolojik Çalışmalarda Sıralama</vt:lpstr>
      <vt:lpstr>Epidemiyolojil Süreçte Bilimsel Bilgi Üretmenin İki Temel Yolu Vardır</vt:lpstr>
      <vt:lpstr>A. Sürveyans Sistemleri</vt:lpstr>
      <vt:lpstr>Sürveyans Sistemleri</vt:lpstr>
      <vt:lpstr>PowerPoint Sunusu</vt:lpstr>
      <vt:lpstr>Sürveyans Sistemleri</vt:lpstr>
      <vt:lpstr>Sürveyans Sistemleri</vt:lpstr>
      <vt:lpstr>Etkili Bir Sürveyans Sistemi</vt:lpstr>
      <vt:lpstr>Sürveyans Sistemleri</vt:lpstr>
      <vt:lpstr>Sürveyans Seçim Kriterleri</vt:lpstr>
      <vt:lpstr>Sürveyans Seçim Kriterleri</vt:lpstr>
      <vt:lpstr>Sürveyans Seçim Kriterleri</vt:lpstr>
      <vt:lpstr>Sürveyans Seçim Kriterleri</vt:lpstr>
      <vt:lpstr>PowerPoint Sunusu</vt:lpstr>
      <vt:lpstr>Sürveyans Verileri</vt:lpstr>
      <vt:lpstr>PowerPoint Sunusu</vt:lpstr>
      <vt:lpstr>Sürveyans Verileri</vt:lpstr>
      <vt:lpstr>Sürveyans Verileri</vt:lpstr>
      <vt:lpstr>Bir Sürveyans Çalışması Örneği </vt:lpstr>
      <vt:lpstr>PowerPoint Sunusu</vt:lpstr>
      <vt:lpstr>Bir Sürveyans Çalışması Örneği </vt:lpstr>
      <vt:lpstr>Bir Sürveyans Çalışması Örneği </vt:lpstr>
      <vt:lpstr>Bir Sürveyans Çalışması Örneği </vt:lpstr>
      <vt:lpstr>Bir Sürveyans Çalışması Örneği </vt:lpstr>
      <vt:lpstr>Bir Sürveyans Çalışması Örneği </vt:lpstr>
      <vt:lpstr>PowerPoint Sunusu</vt:lpstr>
      <vt:lpstr>PowerPoint Sunusu</vt:lpstr>
      <vt:lpstr>PowerPoint Sunusu</vt:lpstr>
      <vt:lpstr>Bir Sürveyans Çalışması Örneği </vt:lpstr>
      <vt:lpstr>PowerPoint Sunusu</vt:lpstr>
      <vt:lpstr>Bir Sürveyans Çalışması Örneği </vt:lpstr>
      <vt:lpstr>PowerPoint Sunusu</vt:lpstr>
      <vt:lpstr>B. Planlı Araştırmalar</vt:lpstr>
      <vt:lpstr>PowerPoint Sunusu</vt:lpstr>
      <vt:lpstr>Planlı Araştırmalar</vt:lpstr>
      <vt:lpstr>Planlı Araştırmalar</vt:lpstr>
      <vt:lpstr>Araştırmada on adım yaklaşımı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Epidemiyolojik Yöntem ve Süreç</dc:title>
  <dc:creator>genel</dc:creator>
  <cp:lastModifiedBy>genel</cp:lastModifiedBy>
  <cp:revision>45</cp:revision>
  <dcterms:created xsi:type="dcterms:W3CDTF">2015-07-27T05:43:19Z</dcterms:created>
  <dcterms:modified xsi:type="dcterms:W3CDTF">2015-08-31T11:02:19Z</dcterms:modified>
</cp:coreProperties>
</file>