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2"/>
  </p:notesMasterIdLst>
  <p:handoutMasterIdLst>
    <p:handoutMasterId r:id="rId43"/>
  </p:handoutMasterIdLst>
  <p:sldIdLst>
    <p:sldId id="372" r:id="rId2"/>
    <p:sldId id="257" r:id="rId3"/>
    <p:sldId id="331" r:id="rId4"/>
    <p:sldId id="332" r:id="rId5"/>
    <p:sldId id="37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59" r:id="rId32"/>
    <p:sldId id="360" r:id="rId33"/>
    <p:sldId id="361" r:id="rId34"/>
    <p:sldId id="374" r:id="rId35"/>
    <p:sldId id="362" r:id="rId36"/>
    <p:sldId id="363" r:id="rId37"/>
    <p:sldId id="364" r:id="rId38"/>
    <p:sldId id="365" r:id="rId39"/>
    <p:sldId id="366" r:id="rId40"/>
    <p:sldId id="367"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E53C25-A2A6-4A5E-B1C3-A683FE52B235}" type="datetimeFigureOut">
              <a:rPr lang="tr-TR" smtClean="0"/>
              <a:pPr/>
              <a:t>5.10.2020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935A58-5FE5-49EC-B165-096933E1AC40}" type="slidenum">
              <a:rPr lang="tr-TR" smtClean="0"/>
              <a:pPr/>
              <a:t>‹#›</a:t>
            </a:fld>
            <a:endParaRPr lang="tr-TR"/>
          </a:p>
        </p:txBody>
      </p:sp>
    </p:spTree>
    <p:extLst>
      <p:ext uri="{BB962C8B-B14F-4D97-AF65-F5344CB8AC3E}">
        <p14:creationId xmlns:p14="http://schemas.microsoft.com/office/powerpoint/2010/main" val="346332296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81BC5A-D19E-47A9-9609-49EFA37212D4}" type="datetimeFigureOut">
              <a:rPr lang="tr-TR" smtClean="0"/>
              <a:pPr/>
              <a:t>5.10.2020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C92428-1680-4053-B663-6CAB3B58142B}" type="slidenum">
              <a:rPr lang="tr-TR" smtClean="0"/>
              <a:pPr/>
              <a:t>‹#›</a:t>
            </a:fld>
            <a:endParaRPr lang="tr-TR"/>
          </a:p>
        </p:txBody>
      </p:sp>
    </p:spTree>
    <p:extLst>
      <p:ext uri="{BB962C8B-B14F-4D97-AF65-F5344CB8AC3E}">
        <p14:creationId xmlns:p14="http://schemas.microsoft.com/office/powerpoint/2010/main" val="11490223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7C92428-1680-4053-B663-6CAB3B58142B}" type="slidenum">
              <a:rPr lang="tr-TR" smtClean="0"/>
              <a:pPr/>
              <a:t>2</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114547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endParaRPr lang="tr-TR"/>
          </a:p>
        </p:txBody>
      </p:sp>
      <p:sp>
        <p:nvSpPr>
          <p:cNvPr id="5" name="Slayt Numarası Yer Tutucusu 4"/>
          <p:cNvSpPr>
            <a:spLocks noGrp="1"/>
          </p:cNvSpPr>
          <p:nvPr>
            <p:ph type="sldNum" sz="quarter" idx="11"/>
          </p:nvPr>
        </p:nvSpPr>
        <p:spPr/>
        <p:txBody>
          <a:bodyPr/>
          <a:lstStyle/>
          <a:p>
            <a:fld id="{E7C92428-1680-4053-B663-6CAB3B58142B}" type="slidenum">
              <a:rPr lang="tr-TR" smtClean="0"/>
              <a:pPr/>
              <a:t>4</a:t>
            </a:fld>
            <a:endParaRPr lang="tr-TR"/>
          </a:p>
        </p:txBody>
      </p:sp>
    </p:spTree>
    <p:extLst>
      <p:ext uri="{BB962C8B-B14F-4D97-AF65-F5344CB8AC3E}">
        <p14:creationId xmlns:p14="http://schemas.microsoft.com/office/powerpoint/2010/main" val="122066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pPr defTabSz="685800"/>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pPr defTabSz="685800"/>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pPr defTabSz="685800"/>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defTabSz="685800"/>
            <a:fld id="{479FDF46-1AB3-FE4B-9279-152ABED9FE7C}" type="datetimeFigureOut">
              <a:rPr lang="tr-TR" smtClean="0">
                <a:solidFill>
                  <a:prstClr val="black">
                    <a:tint val="75000"/>
                  </a:prstClr>
                </a:solidFill>
              </a:rPr>
              <a:pPr defTabSz="685800"/>
              <a:t>5.10.2020</a:t>
            </a:fld>
            <a:endParaRPr lang="tr-TR">
              <a:solidFill>
                <a:prstClr val="black">
                  <a:tint val="75000"/>
                </a:prstClr>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defTabSz="685800"/>
            <a:endParaRPr lang="tr-TR">
              <a:solidFill>
                <a:prstClr val="black">
                  <a:tint val="75000"/>
                </a:prstClr>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defTabSz="685800"/>
            <a:fld id="{AF874451-6340-7345-8D88-AF83AEC52B7B}" type="slidenum">
              <a:rPr lang="tr-TR" smtClean="0">
                <a:solidFill>
                  <a:prstClr val="black">
                    <a:tint val="75000"/>
                  </a:prstClr>
                </a:solidFill>
              </a:rPr>
              <a:pPr defTabSz="685800"/>
              <a:t>‹#›</a:t>
            </a:fld>
            <a:endParaRPr lang="tr-TR">
              <a:solidFill>
                <a:prstClr val="black">
                  <a:tint val="75000"/>
                </a:prstClr>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pic>
        <p:nvPicPr>
          <p:cNvPr id="15" name="Resim 14">
            <a:extLst>
              <a:ext uri="{FF2B5EF4-FFF2-40B4-BE49-F238E27FC236}">
                <a16:creationId xmlns="" xmlns:a16="http://schemas.microsoft.com/office/drawing/2014/main" id="{DCB4C698-A677-1D4A-8886-B99A1279E0BA}"/>
              </a:ext>
            </a:extLst>
          </p:cNvPr>
          <p:cNvPicPr>
            <a:picLocks noChangeAspect="1"/>
          </p:cNvPicPr>
          <p:nvPr userDrawn="1"/>
        </p:nvPicPr>
        <p:blipFill>
          <a:blip r:embed="rId13"/>
          <a:stretch>
            <a:fillRect/>
          </a:stretch>
        </p:blipFill>
        <p:spPr>
          <a:xfrm>
            <a:off x="9268" y="-24715"/>
            <a:ext cx="9134732" cy="6851049"/>
          </a:xfrm>
          <a:prstGeom prst="rect">
            <a:avLst/>
          </a:prstGeom>
        </p:spPr>
      </p:pic>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27584" y="1844824"/>
            <a:ext cx="7416824" cy="2677656"/>
          </a:xfrm>
          <a:prstGeom prst="rect">
            <a:avLst/>
          </a:prstGeom>
        </p:spPr>
        <p:txBody>
          <a:bodyPr wrap="square">
            <a:spAutoFit/>
          </a:bodyPr>
          <a:lstStyle/>
          <a:p>
            <a:r>
              <a:rPr lang="tr-TR" sz="2400" b="1" dirty="0"/>
              <a:t>Salata genellikle çiğ, bazen pişirilmiş sebzelerin karışımından oluşan, genellikle bitki yağları ve asit karışımı soslar, bazen daha koyu kıvamlı soslar ile servis edilen; et, peynir, deniz ürünleri tahıl ve </a:t>
            </a:r>
            <a:r>
              <a:rPr lang="tr-TR" sz="2400" b="1" dirty="0" err="1"/>
              <a:t>kurubaklagiller</a:t>
            </a:r>
            <a:r>
              <a:rPr lang="tr-TR" sz="2400" b="1" dirty="0"/>
              <a:t>, meyveler, kuru meyveler, kuru yemişler ile zenginleştirilebilen genellikle soğuk servis edilen yiyeceklerdir.</a:t>
            </a:r>
          </a:p>
        </p:txBody>
      </p:sp>
    </p:spTree>
    <p:extLst>
      <p:ext uri="{BB962C8B-B14F-4D97-AF65-F5344CB8AC3E}">
        <p14:creationId xmlns:p14="http://schemas.microsoft.com/office/powerpoint/2010/main" val="376095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10</a:t>
            </a:fld>
            <a:endParaRPr lang="tr-TR"/>
          </a:p>
        </p:txBody>
      </p:sp>
      <p:sp>
        <p:nvSpPr>
          <p:cNvPr id="3" name="İçerik Yer Tutucusu 2"/>
          <p:cNvSpPr>
            <a:spLocks noGrp="1"/>
          </p:cNvSpPr>
          <p:nvPr>
            <p:ph type="subTitle" idx="4294967295"/>
          </p:nvPr>
        </p:nvSpPr>
        <p:spPr>
          <a:xfrm>
            <a:off x="0" y="1557338"/>
            <a:ext cx="6858000" cy="1655762"/>
          </a:xfrm>
        </p:spPr>
        <p:txBody>
          <a:bodyPr>
            <a:noAutofit/>
          </a:bodyPr>
          <a:lstStyle/>
          <a:p>
            <a:pPr marL="118872" indent="0">
              <a:buNone/>
            </a:pPr>
            <a:r>
              <a:rPr lang="tr-TR" sz="2800" b="1" dirty="0"/>
              <a:t>		Örnekler: </a:t>
            </a:r>
          </a:p>
          <a:p>
            <a:pPr marL="118872" indent="0">
              <a:buNone/>
            </a:pPr>
            <a:endParaRPr lang="tr-TR" sz="2800" b="1" dirty="0"/>
          </a:p>
          <a:p>
            <a:r>
              <a:rPr lang="tr-TR" sz="2800" b="1" dirty="0" err="1"/>
              <a:t>Salad</a:t>
            </a:r>
            <a:r>
              <a:rPr lang="tr-TR" sz="2800" b="1" dirty="0"/>
              <a:t> </a:t>
            </a:r>
            <a:r>
              <a:rPr lang="tr-TR" sz="2800" b="1" dirty="0" err="1"/>
              <a:t>niçoise</a:t>
            </a:r>
            <a:r>
              <a:rPr lang="tr-TR" sz="2800" b="1" dirty="0"/>
              <a:t> (</a:t>
            </a:r>
            <a:r>
              <a:rPr lang="tr-TR" sz="2800" b="1" dirty="0" err="1"/>
              <a:t>salade</a:t>
            </a:r>
            <a:r>
              <a:rPr lang="tr-TR" sz="2800" b="1" dirty="0"/>
              <a:t> </a:t>
            </a:r>
            <a:r>
              <a:rPr lang="tr-TR" sz="2800" b="1" dirty="0" err="1"/>
              <a:t>niçoise</a:t>
            </a:r>
            <a:r>
              <a:rPr lang="tr-TR" sz="2800" b="1" dirty="0"/>
              <a:t>),</a:t>
            </a:r>
          </a:p>
          <a:p>
            <a:endParaRPr lang="tr-TR" sz="2800" b="1" dirty="0"/>
          </a:p>
          <a:p>
            <a:r>
              <a:rPr lang="tr-TR" sz="2800" b="1" dirty="0" err="1"/>
              <a:t>Lakme</a:t>
            </a:r>
            <a:r>
              <a:rPr lang="tr-TR" sz="2800" b="1" dirty="0"/>
              <a:t> </a:t>
            </a:r>
            <a:r>
              <a:rPr lang="tr-TR" sz="2800" b="1" dirty="0" err="1"/>
              <a:t>salad</a:t>
            </a:r>
            <a:r>
              <a:rPr lang="tr-TR" sz="2800" b="1" dirty="0"/>
              <a:t> (</a:t>
            </a:r>
            <a:r>
              <a:rPr lang="tr-TR" sz="2800" b="1" dirty="0" err="1"/>
              <a:t>salade</a:t>
            </a:r>
            <a:r>
              <a:rPr lang="tr-TR" sz="2800" b="1" dirty="0"/>
              <a:t> </a:t>
            </a:r>
            <a:r>
              <a:rPr lang="tr-TR" sz="2800" b="1" dirty="0" err="1"/>
              <a:t>lakme</a:t>
            </a:r>
            <a:r>
              <a:rPr lang="tr-TR" sz="2800" b="1" dirty="0"/>
              <a:t>),</a:t>
            </a:r>
          </a:p>
          <a:p>
            <a:endParaRPr lang="tr-TR" sz="2800" b="1" dirty="0"/>
          </a:p>
          <a:p>
            <a:endParaRPr lang="tr-TR" sz="2800" b="1" dirty="0"/>
          </a:p>
          <a:p>
            <a:r>
              <a:rPr lang="pt-BR" sz="2800" b="1" dirty="0"/>
              <a:t>Florida salads (salade florida).</a:t>
            </a:r>
            <a:endParaRPr lang="tr-TR" sz="2800" b="1" dirty="0"/>
          </a:p>
        </p:txBody>
      </p:sp>
    </p:spTree>
    <p:extLst>
      <p:ext uri="{BB962C8B-B14F-4D97-AF65-F5344CB8AC3E}">
        <p14:creationId xmlns:p14="http://schemas.microsoft.com/office/powerpoint/2010/main" val="1095080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11</a:t>
            </a:fld>
            <a:endParaRPr lang="tr-TR"/>
          </a:p>
        </p:txBody>
      </p:sp>
      <p:sp>
        <p:nvSpPr>
          <p:cNvPr id="3" name="İçerik Yer Tutucusu 2"/>
          <p:cNvSpPr>
            <a:spLocks noGrp="1"/>
          </p:cNvSpPr>
          <p:nvPr>
            <p:ph type="subTitle" idx="4294967295"/>
          </p:nvPr>
        </p:nvSpPr>
        <p:spPr>
          <a:xfrm>
            <a:off x="1259632" y="2636912"/>
            <a:ext cx="7362056" cy="1655762"/>
          </a:xfrm>
        </p:spPr>
        <p:txBody>
          <a:bodyPr>
            <a:normAutofit/>
          </a:bodyPr>
          <a:lstStyle/>
          <a:p>
            <a:pPr marL="118872" indent="0" algn="just">
              <a:buNone/>
            </a:pPr>
            <a:r>
              <a:rPr lang="tr-TR" sz="2800" b="1" dirty="0"/>
              <a:t>	En çok vitamin ve mineral madde içeren yiyecekler grubuna girerler. Bu nedenle besin değerleri oldukça yüksektir.</a:t>
            </a:r>
          </a:p>
        </p:txBody>
      </p:sp>
      <p:sp>
        <p:nvSpPr>
          <p:cNvPr id="2" name="Başlık 1"/>
          <p:cNvSpPr>
            <a:spLocks noGrp="1"/>
          </p:cNvSpPr>
          <p:nvPr>
            <p:ph type="title" idx="4294967295"/>
          </p:nvPr>
        </p:nvSpPr>
        <p:spPr>
          <a:xfrm>
            <a:off x="0" y="365125"/>
            <a:ext cx="7886700" cy="471587"/>
          </a:xfrm>
        </p:spPr>
        <p:txBody>
          <a:bodyPr>
            <a:normAutofit fontScale="90000"/>
          </a:bodyPr>
          <a:lstStyle/>
          <a:p>
            <a:pPr algn="ctr"/>
            <a:r>
              <a:rPr lang="tr-TR" dirty="0"/>
              <a:t>Salatanın Mönüdeki Yeri ve Önemi</a:t>
            </a:r>
          </a:p>
        </p:txBody>
      </p:sp>
    </p:spTree>
    <p:extLst>
      <p:ext uri="{BB962C8B-B14F-4D97-AF65-F5344CB8AC3E}">
        <p14:creationId xmlns:p14="http://schemas.microsoft.com/office/powerpoint/2010/main" val="213893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12</a:t>
            </a:fld>
            <a:endParaRPr lang="tr-TR"/>
          </a:p>
        </p:txBody>
      </p:sp>
      <p:sp>
        <p:nvSpPr>
          <p:cNvPr id="3" name="İçerik Yer Tutucusu 2"/>
          <p:cNvSpPr>
            <a:spLocks noGrp="1"/>
          </p:cNvSpPr>
          <p:nvPr>
            <p:ph type="subTitle" idx="4294967295"/>
          </p:nvPr>
        </p:nvSpPr>
        <p:spPr>
          <a:xfrm>
            <a:off x="683568" y="2565400"/>
            <a:ext cx="8460432" cy="1655763"/>
          </a:xfrm>
        </p:spPr>
        <p:txBody>
          <a:bodyPr>
            <a:normAutofit/>
          </a:bodyPr>
          <a:lstStyle/>
          <a:p>
            <a:pPr marL="118872" indent="0" algn="just">
              <a:buNone/>
            </a:pPr>
            <a:r>
              <a:rPr lang="tr-TR" sz="2800" b="1" dirty="0"/>
              <a:t>	Salatalar bir porsiyonluk servis yapılabildikleri gibi çok fazla sayıda kişiye sunulmak üzere büyük miktarlarda da hazırlanabilirler.</a:t>
            </a:r>
          </a:p>
        </p:txBody>
      </p:sp>
    </p:spTree>
    <p:extLst>
      <p:ext uri="{BB962C8B-B14F-4D97-AF65-F5344CB8AC3E}">
        <p14:creationId xmlns:p14="http://schemas.microsoft.com/office/powerpoint/2010/main" val="999666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13</a:t>
            </a:fld>
            <a:endParaRPr lang="tr-TR"/>
          </a:p>
        </p:txBody>
      </p:sp>
      <p:sp>
        <p:nvSpPr>
          <p:cNvPr id="3" name="İçerik Yer Tutucusu 2"/>
          <p:cNvSpPr>
            <a:spLocks noGrp="1"/>
          </p:cNvSpPr>
          <p:nvPr>
            <p:ph type="subTitle" idx="4294967295"/>
          </p:nvPr>
        </p:nvSpPr>
        <p:spPr>
          <a:xfrm>
            <a:off x="0" y="1196975"/>
            <a:ext cx="6858000" cy="1655763"/>
          </a:xfrm>
        </p:spPr>
        <p:txBody>
          <a:bodyPr>
            <a:noAutofit/>
          </a:bodyPr>
          <a:lstStyle/>
          <a:p>
            <a:pPr marL="118872" indent="0">
              <a:buNone/>
            </a:pPr>
            <a:r>
              <a:rPr lang="tr-TR" sz="2800" b="1" dirty="0"/>
              <a:t>	Salatalar menüde şu şekillerde yer alırlar:</a:t>
            </a:r>
          </a:p>
          <a:p>
            <a:pPr marL="118872" indent="0">
              <a:buNone/>
            </a:pPr>
            <a:endParaRPr lang="tr-TR" sz="2800" b="1" dirty="0"/>
          </a:p>
          <a:p>
            <a:r>
              <a:rPr lang="tr-TR" sz="2800" b="1" dirty="0"/>
              <a:t>İştah açıcı olarak sunulan salatalar</a:t>
            </a:r>
          </a:p>
          <a:p>
            <a:endParaRPr lang="tr-TR" sz="2800" b="1" dirty="0"/>
          </a:p>
          <a:p>
            <a:r>
              <a:rPr lang="tr-TR" sz="2800" b="1" dirty="0"/>
              <a:t>Yemeklerin yanında sunulan salatalar</a:t>
            </a:r>
          </a:p>
          <a:p>
            <a:endParaRPr lang="tr-TR" sz="2800" b="1" dirty="0"/>
          </a:p>
          <a:p>
            <a:r>
              <a:rPr lang="tr-TR" sz="2800" b="1" dirty="0"/>
              <a:t>Asıl yemek olarak sunulan salatalar</a:t>
            </a:r>
          </a:p>
          <a:p>
            <a:endParaRPr lang="tr-TR" sz="2800" b="1" dirty="0"/>
          </a:p>
          <a:p>
            <a:r>
              <a:rPr lang="tr-TR" sz="2800" b="1" dirty="0"/>
              <a:t>Tatlı olarak sunulan salatalar</a:t>
            </a:r>
          </a:p>
        </p:txBody>
      </p:sp>
    </p:spTree>
    <p:extLst>
      <p:ext uri="{BB962C8B-B14F-4D97-AF65-F5344CB8AC3E}">
        <p14:creationId xmlns:p14="http://schemas.microsoft.com/office/powerpoint/2010/main" val="3347250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pPr algn="just"/>
            <a:fld id="{B1DEFA8C-F947-479F-BE07-76B6B3F80BF1}" type="slidenum">
              <a:rPr lang="tr-TR" smtClean="0"/>
              <a:pPr algn="just"/>
              <a:t>14</a:t>
            </a:fld>
            <a:endParaRPr lang="tr-TR"/>
          </a:p>
        </p:txBody>
      </p:sp>
      <p:sp>
        <p:nvSpPr>
          <p:cNvPr id="3" name="İçerik Yer Tutucusu 2"/>
          <p:cNvSpPr>
            <a:spLocks noGrp="1"/>
          </p:cNvSpPr>
          <p:nvPr>
            <p:ph type="subTitle" idx="4294967295"/>
          </p:nvPr>
        </p:nvSpPr>
        <p:spPr>
          <a:xfrm>
            <a:off x="1152525" y="1412875"/>
            <a:ext cx="7991475" cy="4792663"/>
          </a:xfrm>
        </p:spPr>
        <p:txBody>
          <a:bodyPr>
            <a:noAutofit/>
          </a:bodyPr>
          <a:lstStyle/>
          <a:p>
            <a:pPr algn="just"/>
            <a:r>
              <a:rPr lang="tr-TR" sz="1400" b="1" dirty="0"/>
              <a:t>Meyve ve sebzeleri seçerken taze, lekesiz ve temiz olmasına dikkat edilmelidir.</a:t>
            </a:r>
          </a:p>
          <a:p>
            <a:pPr algn="just"/>
            <a:endParaRPr lang="tr-TR" sz="1400" b="1" dirty="0"/>
          </a:p>
          <a:p>
            <a:pPr algn="just"/>
            <a:r>
              <a:rPr lang="tr-TR" sz="1400" b="1" dirty="0"/>
              <a:t>Salata sebzelerinin tazeliğini korumak için hazırlanmadan önce soğuk su içerisinde bekletilmelidir.</a:t>
            </a:r>
          </a:p>
          <a:p>
            <a:pPr algn="just"/>
            <a:endParaRPr lang="tr-TR" sz="1400" b="1" dirty="0"/>
          </a:p>
          <a:p>
            <a:pPr algn="just"/>
            <a:r>
              <a:rPr lang="tr-TR" sz="1400" b="1" dirty="0"/>
              <a:t>Salatada kullanılan gereçleri seçerken birbirlerini tat, renk ve yapı olarak tamamlamalarına dikkat edilmelidir.</a:t>
            </a:r>
          </a:p>
          <a:p>
            <a:pPr algn="just"/>
            <a:endParaRPr lang="tr-TR" sz="1400" b="1" dirty="0"/>
          </a:p>
          <a:p>
            <a:pPr algn="just"/>
            <a:r>
              <a:rPr lang="tr-TR" sz="1400" b="1" dirty="0"/>
              <a:t>Salatanın lezzet ve besin değerini artırmak için yapısına uygun sos kullanılmalıdır.</a:t>
            </a:r>
          </a:p>
          <a:p>
            <a:pPr algn="just"/>
            <a:endParaRPr lang="tr-TR" sz="1400" b="1" dirty="0"/>
          </a:p>
          <a:p>
            <a:pPr algn="just"/>
            <a:r>
              <a:rPr lang="tr-TR" sz="1400" b="1" dirty="0"/>
              <a:t>Salatanın görünüşünün doğal olması sağlanmalıdır.</a:t>
            </a:r>
          </a:p>
          <a:p>
            <a:pPr algn="just"/>
            <a:endParaRPr lang="tr-TR" sz="1400" b="1" dirty="0"/>
          </a:p>
          <a:p>
            <a:pPr algn="just"/>
            <a:r>
              <a:rPr lang="tr-TR" sz="1400" b="1" dirty="0"/>
              <a:t>Fazla abartılı dekorasyonlardan kaçınılmalıdır.</a:t>
            </a:r>
          </a:p>
          <a:p>
            <a:pPr algn="just"/>
            <a:endParaRPr lang="tr-TR" sz="1400" b="1" dirty="0"/>
          </a:p>
          <a:p>
            <a:pPr algn="just"/>
            <a:r>
              <a:rPr lang="tr-TR" sz="1400" b="1" dirty="0"/>
              <a:t>Salatayı süslerken kullanılan gereçlerin yenilebilir olmasına dikkat edilmelidir.</a:t>
            </a:r>
          </a:p>
          <a:p>
            <a:pPr algn="just"/>
            <a:endParaRPr lang="tr-TR" sz="1400" b="1" dirty="0"/>
          </a:p>
          <a:p>
            <a:pPr algn="just"/>
            <a:r>
              <a:rPr lang="tr-TR" sz="1400" b="1" dirty="0"/>
              <a:t>Salata yemek zamanına çok yakın bir sürede hazırlanmalıdır. Eğer bekletilmesi gerekiyorsa soğukta saklanmalıdır ve soğuk tabakta servis yapılmalıdır.</a:t>
            </a:r>
          </a:p>
        </p:txBody>
      </p:sp>
      <p:sp>
        <p:nvSpPr>
          <p:cNvPr id="2" name="Başlık 1"/>
          <p:cNvSpPr>
            <a:spLocks noGrp="1"/>
          </p:cNvSpPr>
          <p:nvPr>
            <p:ph type="title" idx="4294967295"/>
          </p:nvPr>
        </p:nvSpPr>
        <p:spPr>
          <a:xfrm>
            <a:off x="251520" y="365125"/>
            <a:ext cx="8064896" cy="399579"/>
          </a:xfrm>
        </p:spPr>
        <p:txBody>
          <a:bodyPr>
            <a:normAutofit fontScale="90000"/>
          </a:bodyPr>
          <a:lstStyle/>
          <a:p>
            <a:pPr algn="just"/>
            <a:r>
              <a:rPr lang="tr-TR" sz="3000" b="0" dirty="0"/>
              <a:t>Salata yapımında dikkat edilmesi gereken kurallar</a:t>
            </a:r>
            <a:endParaRPr lang="tr-TR" sz="3000" dirty="0"/>
          </a:p>
        </p:txBody>
      </p:sp>
    </p:spTree>
    <p:extLst>
      <p:ext uri="{BB962C8B-B14F-4D97-AF65-F5344CB8AC3E}">
        <p14:creationId xmlns:p14="http://schemas.microsoft.com/office/powerpoint/2010/main" val="1796450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ltbilgi Yer Tutucusu 7"/>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15</a:t>
            </a:fld>
            <a:endParaRPr lang="tr-TR"/>
          </a:p>
        </p:txBody>
      </p:sp>
      <p:sp>
        <p:nvSpPr>
          <p:cNvPr id="7" name="İçerik Yer Tutucusu 6"/>
          <p:cNvSpPr>
            <a:spLocks noGrp="1"/>
          </p:cNvSpPr>
          <p:nvPr>
            <p:ph sz="quarter" idx="4294967295"/>
          </p:nvPr>
        </p:nvSpPr>
        <p:spPr>
          <a:xfrm>
            <a:off x="5102225" y="1863725"/>
            <a:ext cx="4041775" cy="3951288"/>
          </a:xfrm>
        </p:spPr>
        <p:txBody>
          <a:bodyPr>
            <a:normAutofit fontScale="70000" lnSpcReduction="20000"/>
          </a:bodyPr>
          <a:lstStyle/>
          <a:p>
            <a:r>
              <a:rPr lang="tr-TR" b="1" dirty="0"/>
              <a:t>Brokoli, Brüksel lahanası vb.</a:t>
            </a:r>
          </a:p>
          <a:p>
            <a:r>
              <a:rPr lang="tr-TR" b="1" dirty="0" smtClean="0"/>
              <a:t>Ispanak</a:t>
            </a:r>
            <a:endParaRPr lang="tr-TR" b="1" dirty="0"/>
          </a:p>
          <a:p>
            <a:r>
              <a:rPr lang="tr-TR" b="1" dirty="0"/>
              <a:t>Taze reyhan, fesleğen, nane vb.</a:t>
            </a:r>
          </a:p>
          <a:p>
            <a:r>
              <a:rPr lang="tr-TR" b="1" dirty="0"/>
              <a:t>Pırasa</a:t>
            </a:r>
          </a:p>
          <a:p>
            <a:r>
              <a:rPr lang="tr-TR" b="1" dirty="0"/>
              <a:t>Kuru soğan / yeşil soğan</a:t>
            </a:r>
          </a:p>
          <a:p>
            <a:r>
              <a:rPr lang="tr-TR" b="1" dirty="0"/>
              <a:t>Limon</a:t>
            </a:r>
          </a:p>
          <a:p>
            <a:r>
              <a:rPr lang="tr-TR" b="1" dirty="0"/>
              <a:t>Nar taneleri ve suyu</a:t>
            </a:r>
          </a:p>
          <a:p>
            <a:r>
              <a:rPr lang="tr-TR" b="1" dirty="0"/>
              <a:t>Elma çeşitleri</a:t>
            </a:r>
          </a:p>
          <a:p>
            <a:r>
              <a:rPr lang="tr-TR" b="1" dirty="0"/>
              <a:t>Portakal, ,greyfurt, turunç vb.</a:t>
            </a:r>
          </a:p>
          <a:p>
            <a:r>
              <a:rPr lang="tr-TR" b="1" dirty="0"/>
              <a:t>Muz</a:t>
            </a:r>
          </a:p>
          <a:p>
            <a:r>
              <a:rPr lang="tr-TR" b="1" dirty="0"/>
              <a:t>Armut çeşitleri</a:t>
            </a:r>
          </a:p>
          <a:p>
            <a:r>
              <a:rPr lang="tr-TR" b="1" dirty="0"/>
              <a:t>Ayva çeşitleri</a:t>
            </a:r>
          </a:p>
          <a:p>
            <a:r>
              <a:rPr lang="tr-TR" b="1" dirty="0"/>
              <a:t>Hindiba, turp otu vb.</a:t>
            </a:r>
          </a:p>
          <a:p>
            <a:r>
              <a:rPr lang="tr-TR" b="1" dirty="0"/>
              <a:t>Sarımsak</a:t>
            </a:r>
          </a:p>
          <a:p>
            <a:pPr marL="118872" indent="0">
              <a:buNone/>
            </a:pPr>
            <a:endParaRPr lang="tr-TR" b="1" dirty="0"/>
          </a:p>
        </p:txBody>
      </p:sp>
      <p:sp>
        <p:nvSpPr>
          <p:cNvPr id="3" name="İçerik Yer Tutucusu 2"/>
          <p:cNvSpPr>
            <a:spLocks noGrp="1"/>
          </p:cNvSpPr>
          <p:nvPr>
            <p:ph type="subTitle" idx="4294967295"/>
          </p:nvPr>
        </p:nvSpPr>
        <p:spPr>
          <a:xfrm>
            <a:off x="0" y="1844675"/>
            <a:ext cx="6858000" cy="1655763"/>
          </a:xfrm>
        </p:spPr>
        <p:txBody>
          <a:bodyPr>
            <a:noAutofit/>
          </a:bodyPr>
          <a:lstStyle/>
          <a:p>
            <a:r>
              <a:rPr lang="tr-TR" sz="1600" b="1" dirty="0"/>
              <a:t>Marul çeşitleri, kıvırcık, </a:t>
            </a:r>
            <a:r>
              <a:rPr lang="tr-TR" sz="1600" b="1" dirty="0" err="1"/>
              <a:t>endive</a:t>
            </a:r>
            <a:r>
              <a:rPr lang="tr-TR" sz="1600" b="1" dirty="0"/>
              <a:t> vb.</a:t>
            </a:r>
          </a:p>
          <a:p>
            <a:r>
              <a:rPr lang="tr-TR" sz="1600" b="1" dirty="0"/>
              <a:t>Kabak, patlıcan vb..</a:t>
            </a:r>
          </a:p>
          <a:p>
            <a:r>
              <a:rPr lang="tr-TR" sz="1600" b="1" dirty="0"/>
              <a:t>Salatalık</a:t>
            </a:r>
          </a:p>
          <a:p>
            <a:r>
              <a:rPr lang="tr-TR" sz="1600" b="1" dirty="0"/>
              <a:t>Havuç</a:t>
            </a:r>
          </a:p>
          <a:p>
            <a:r>
              <a:rPr lang="tr-TR" sz="1600" b="1" dirty="0"/>
              <a:t>Domates,</a:t>
            </a:r>
          </a:p>
          <a:p>
            <a:r>
              <a:rPr lang="tr-TR" sz="1600" b="1" dirty="0"/>
              <a:t>Semizotu, ısırgan otu vb.</a:t>
            </a:r>
          </a:p>
          <a:p>
            <a:r>
              <a:rPr lang="tr-TR" sz="1600" b="1" dirty="0"/>
              <a:t>Yeşil / kırmızı biber kereviz</a:t>
            </a:r>
          </a:p>
          <a:p>
            <a:r>
              <a:rPr lang="tr-TR" sz="1600" b="1" dirty="0"/>
              <a:t>Renkli dolma biberler</a:t>
            </a:r>
          </a:p>
          <a:p>
            <a:r>
              <a:rPr lang="tr-TR" sz="1600" b="1" dirty="0"/>
              <a:t>Maydanoz, dereotu</a:t>
            </a:r>
          </a:p>
          <a:p>
            <a:r>
              <a:rPr lang="tr-TR" sz="1600" b="1" dirty="0"/>
              <a:t>Tere, roka vb.</a:t>
            </a:r>
          </a:p>
          <a:p>
            <a:r>
              <a:rPr lang="tr-TR" sz="1600" b="1" dirty="0"/>
              <a:t>Enginar, kuşkonmaz, kereviz vb.</a:t>
            </a:r>
          </a:p>
          <a:p>
            <a:r>
              <a:rPr lang="tr-TR" sz="1600" b="1" dirty="0"/>
              <a:t>Mısır</a:t>
            </a:r>
          </a:p>
          <a:p>
            <a:r>
              <a:rPr lang="tr-TR" sz="1600" b="1" dirty="0"/>
              <a:t>Şalgam / pancar / turp vb.</a:t>
            </a:r>
          </a:p>
          <a:p>
            <a:r>
              <a:rPr lang="tr-TR" sz="1600" b="1" dirty="0"/>
              <a:t>Patates</a:t>
            </a:r>
          </a:p>
        </p:txBody>
      </p:sp>
      <p:sp>
        <p:nvSpPr>
          <p:cNvPr id="2" name="Başlık 1"/>
          <p:cNvSpPr>
            <a:spLocks noGrp="1"/>
          </p:cNvSpPr>
          <p:nvPr>
            <p:ph type="title" idx="4294967295"/>
          </p:nvPr>
        </p:nvSpPr>
        <p:spPr>
          <a:xfrm>
            <a:off x="0" y="365125"/>
            <a:ext cx="7886700" cy="615603"/>
          </a:xfrm>
        </p:spPr>
        <p:txBody>
          <a:bodyPr>
            <a:normAutofit fontScale="90000"/>
          </a:bodyPr>
          <a:lstStyle/>
          <a:p>
            <a:pPr algn="ctr"/>
            <a:r>
              <a:rPr lang="tr-TR" sz="3000" dirty="0"/>
              <a:t>Salata Hazırlamada Kullanılan Sebze ve Meyveler</a:t>
            </a:r>
          </a:p>
        </p:txBody>
      </p:sp>
    </p:spTree>
    <p:extLst>
      <p:ext uri="{BB962C8B-B14F-4D97-AF65-F5344CB8AC3E}">
        <p14:creationId xmlns:p14="http://schemas.microsoft.com/office/powerpoint/2010/main" val="3435046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1DEFA8C-F947-479F-BE07-76B6B3F80BF1}" type="slidenum">
              <a:rPr lang="tr-TR" smtClean="0"/>
              <a:pPr/>
              <a:t>16</a:t>
            </a:fld>
            <a:endParaRPr lang="tr-TR"/>
          </a:p>
        </p:txBody>
      </p:sp>
      <p:sp>
        <p:nvSpPr>
          <p:cNvPr id="8" name="Başlık 7"/>
          <p:cNvSpPr>
            <a:spLocks noGrp="1"/>
          </p:cNvSpPr>
          <p:nvPr>
            <p:ph type="title" idx="4294967295"/>
          </p:nvPr>
        </p:nvSpPr>
        <p:spPr>
          <a:xfrm>
            <a:off x="0" y="365125"/>
            <a:ext cx="7886700" cy="687611"/>
          </a:xfrm>
        </p:spPr>
        <p:txBody>
          <a:bodyPr>
            <a:normAutofit fontScale="90000"/>
          </a:bodyPr>
          <a:lstStyle/>
          <a:p>
            <a:pPr algn="ctr"/>
            <a:r>
              <a:rPr lang="es-ES" dirty="0"/>
              <a:t>Çiğ Sebze ve Otlarla Yapılan Salatalar</a:t>
            </a:r>
            <a:endParaRPr lang="tr-TR" dirty="0"/>
          </a:p>
        </p:txBody>
      </p:sp>
    </p:spTree>
    <p:extLst>
      <p:ext uri="{BB962C8B-B14F-4D97-AF65-F5344CB8AC3E}">
        <p14:creationId xmlns:p14="http://schemas.microsoft.com/office/powerpoint/2010/main" val="50773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17</a:t>
            </a:fld>
            <a:endParaRPr lang="tr-TR"/>
          </a:p>
        </p:txBody>
      </p:sp>
      <p:sp>
        <p:nvSpPr>
          <p:cNvPr id="3" name="İçerik Yer Tutucusu 2"/>
          <p:cNvSpPr>
            <a:spLocks noGrp="1"/>
          </p:cNvSpPr>
          <p:nvPr>
            <p:ph type="subTitle" idx="4294967295"/>
          </p:nvPr>
        </p:nvSpPr>
        <p:spPr>
          <a:xfrm>
            <a:off x="0" y="1268413"/>
            <a:ext cx="6858000" cy="1655762"/>
          </a:xfrm>
        </p:spPr>
        <p:txBody>
          <a:bodyPr>
            <a:noAutofit/>
          </a:bodyPr>
          <a:lstStyle/>
          <a:p>
            <a:pPr marL="118872" indent="0" algn="just">
              <a:buNone/>
            </a:pPr>
            <a:r>
              <a:rPr lang="tr-TR" sz="1600" b="1" dirty="0"/>
              <a:t>	Gereçler</a:t>
            </a:r>
          </a:p>
          <a:p>
            <a:pPr marL="118872" indent="0" algn="just">
              <a:buNone/>
            </a:pPr>
            <a:endParaRPr lang="tr-TR" sz="1600" b="1" dirty="0"/>
          </a:p>
          <a:p>
            <a:pPr algn="just"/>
            <a:r>
              <a:rPr lang="tr-TR" sz="1600" b="1" dirty="0"/>
              <a:t>½ kg dereotu</a:t>
            </a:r>
          </a:p>
          <a:p>
            <a:pPr algn="just"/>
            <a:r>
              <a:rPr lang="tr-TR" sz="1600" b="1" dirty="0"/>
              <a:t>½ çay bardağı zeytinyağı</a:t>
            </a:r>
          </a:p>
          <a:p>
            <a:pPr algn="just"/>
            <a:r>
              <a:rPr lang="pt-BR" sz="1600" b="1" dirty="0"/>
              <a:t>1 limon, 2 yumurta</a:t>
            </a:r>
          </a:p>
          <a:p>
            <a:pPr algn="just"/>
            <a:r>
              <a:rPr lang="tr-TR" sz="1600" b="1" dirty="0"/>
              <a:t>½ çay kaşığı tuz</a:t>
            </a:r>
          </a:p>
          <a:p>
            <a:pPr algn="just"/>
            <a:r>
              <a:rPr lang="tr-TR" sz="1600" b="1" dirty="0"/>
              <a:t>½ çay kaşığı kırmızı biber</a:t>
            </a:r>
          </a:p>
          <a:p>
            <a:pPr algn="just"/>
            <a:r>
              <a:rPr lang="tr-TR" sz="1600" b="1" dirty="0"/>
              <a:t>5-6 dal maydanoz</a:t>
            </a:r>
          </a:p>
          <a:p>
            <a:pPr marL="118872" indent="0" algn="just">
              <a:buNone/>
            </a:pPr>
            <a:endParaRPr lang="tr-TR" sz="1600" b="1" dirty="0"/>
          </a:p>
          <a:p>
            <a:pPr marL="118872" indent="0" algn="just">
              <a:buNone/>
            </a:pPr>
            <a:r>
              <a:rPr lang="tr-TR" sz="1600" b="1" dirty="0"/>
              <a:t>	İşlem basamakları</a:t>
            </a:r>
          </a:p>
          <a:p>
            <a:pPr marL="118872" indent="0" algn="just">
              <a:buNone/>
            </a:pPr>
            <a:endParaRPr lang="tr-TR" sz="1600" b="1" dirty="0"/>
          </a:p>
          <a:p>
            <a:pPr algn="just"/>
            <a:r>
              <a:rPr lang="tr-TR" sz="1600" b="1" dirty="0"/>
              <a:t>Dereotu ve maydanoz ayıklanır, yıkanır, yumurta katı haşlanır.</a:t>
            </a:r>
          </a:p>
          <a:p>
            <a:pPr algn="just"/>
            <a:r>
              <a:rPr lang="tr-TR" sz="1600" b="1" dirty="0"/>
              <a:t>Maydanozla dereotu birlikte incecik kıyılarak salata kasesine alınır.</a:t>
            </a:r>
          </a:p>
          <a:p>
            <a:pPr algn="just"/>
            <a:r>
              <a:rPr lang="tr-TR" sz="1600" b="1" dirty="0"/>
              <a:t>Yağ, limon suyu, tuz ve kırmızı biber, çukur bir kasede iyice karıştırılır.</a:t>
            </a:r>
          </a:p>
          <a:p>
            <a:pPr algn="just"/>
            <a:r>
              <a:rPr lang="tr-TR" sz="1600" b="1" dirty="0"/>
              <a:t>Katı pişmiş yumurta doğranarak salatanın üzerine yerleştirilir.</a:t>
            </a:r>
          </a:p>
          <a:p>
            <a:pPr algn="just"/>
            <a:r>
              <a:rPr lang="tr-TR" sz="1600" b="1" dirty="0"/>
              <a:t>Sosuyla birlikte servise alınır.</a:t>
            </a:r>
          </a:p>
        </p:txBody>
      </p:sp>
      <p:sp>
        <p:nvSpPr>
          <p:cNvPr id="2" name="Başlık 1"/>
          <p:cNvSpPr>
            <a:spLocks noGrp="1"/>
          </p:cNvSpPr>
          <p:nvPr>
            <p:ph type="title" idx="4294967295"/>
          </p:nvPr>
        </p:nvSpPr>
        <p:spPr>
          <a:xfrm>
            <a:off x="0" y="365125"/>
            <a:ext cx="7886700" cy="471587"/>
          </a:xfrm>
        </p:spPr>
        <p:txBody>
          <a:bodyPr>
            <a:normAutofit fontScale="90000"/>
          </a:bodyPr>
          <a:lstStyle/>
          <a:p>
            <a:pPr algn="ctr"/>
            <a:r>
              <a:rPr lang="tr-TR" dirty="0"/>
              <a:t>Dereotu salatası (samut salatası)</a:t>
            </a:r>
          </a:p>
        </p:txBody>
      </p:sp>
    </p:spTree>
    <p:extLst>
      <p:ext uri="{BB962C8B-B14F-4D97-AF65-F5344CB8AC3E}">
        <p14:creationId xmlns:p14="http://schemas.microsoft.com/office/powerpoint/2010/main" val="4096715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18</a:t>
            </a:fld>
            <a:endParaRPr lang="tr-TR"/>
          </a:p>
        </p:txBody>
      </p:sp>
      <p:sp>
        <p:nvSpPr>
          <p:cNvPr id="3" name="İçerik Yer Tutucusu 2"/>
          <p:cNvSpPr>
            <a:spLocks noGrp="1"/>
          </p:cNvSpPr>
          <p:nvPr>
            <p:ph type="subTitle" idx="4294967295"/>
          </p:nvPr>
        </p:nvSpPr>
        <p:spPr>
          <a:xfrm>
            <a:off x="0" y="1412875"/>
            <a:ext cx="6858000" cy="1655763"/>
          </a:xfrm>
        </p:spPr>
        <p:txBody>
          <a:bodyPr>
            <a:noAutofit/>
          </a:bodyPr>
          <a:lstStyle/>
          <a:p>
            <a:pPr marL="118872" indent="0" algn="just">
              <a:buNone/>
            </a:pPr>
            <a:r>
              <a:rPr lang="tr-TR" sz="1800" b="1" dirty="0"/>
              <a:t>	Gereçler</a:t>
            </a:r>
          </a:p>
          <a:p>
            <a:pPr marL="118872" indent="0" algn="just">
              <a:buNone/>
            </a:pPr>
            <a:endParaRPr lang="tr-TR" sz="1800" b="1" dirty="0"/>
          </a:p>
          <a:p>
            <a:pPr algn="just"/>
            <a:r>
              <a:rPr lang="tr-TR" sz="1800" b="1" dirty="0"/>
              <a:t>½ kg semizotu</a:t>
            </a:r>
          </a:p>
          <a:p>
            <a:pPr algn="just"/>
            <a:r>
              <a:rPr lang="tr-TR" sz="1800" b="1" dirty="0"/>
              <a:t>½ çay bardağı zeytinyağı</a:t>
            </a:r>
          </a:p>
          <a:p>
            <a:pPr algn="just"/>
            <a:r>
              <a:rPr lang="tr-TR" sz="1800" b="1" dirty="0"/>
              <a:t>½ limon suyu</a:t>
            </a:r>
          </a:p>
          <a:p>
            <a:pPr algn="just"/>
            <a:r>
              <a:rPr lang="tr-TR" sz="1800" b="1" dirty="0"/>
              <a:t>2-3 diş sarımsak</a:t>
            </a:r>
          </a:p>
          <a:p>
            <a:pPr algn="just"/>
            <a:r>
              <a:rPr lang="tr-TR" sz="1800" b="1" dirty="0"/>
              <a:t>½ çay kaşığı tuz</a:t>
            </a:r>
          </a:p>
          <a:p>
            <a:pPr marL="118872" indent="0" algn="just">
              <a:buNone/>
            </a:pPr>
            <a:endParaRPr lang="tr-TR" sz="1800" b="1" dirty="0"/>
          </a:p>
          <a:p>
            <a:pPr marL="118872" indent="0" algn="just">
              <a:buNone/>
            </a:pPr>
            <a:r>
              <a:rPr lang="tr-TR" sz="1800" b="1" dirty="0"/>
              <a:t>	İşlem basamakları</a:t>
            </a:r>
          </a:p>
          <a:p>
            <a:pPr marL="118872" indent="0" algn="just">
              <a:buNone/>
            </a:pPr>
            <a:endParaRPr lang="tr-TR" sz="1800" b="1" dirty="0"/>
          </a:p>
          <a:p>
            <a:pPr algn="just"/>
            <a:r>
              <a:rPr lang="tr-TR" sz="1800" b="1" dirty="0"/>
              <a:t>Semizotu dal dal ayrılarak servis tabağına alınır.</a:t>
            </a:r>
          </a:p>
          <a:p>
            <a:pPr algn="just"/>
            <a:r>
              <a:rPr lang="tr-TR" sz="1800" b="1" dirty="0"/>
              <a:t>Sarımsak ezilerek, yağ, limon suyu ve tuzla iyice karıştırılır.</a:t>
            </a:r>
          </a:p>
          <a:p>
            <a:pPr algn="just"/>
            <a:r>
              <a:rPr lang="tr-TR" sz="1800" b="1" dirty="0"/>
              <a:t>Sosuyla birlikte servise alınır.</a:t>
            </a:r>
          </a:p>
        </p:txBody>
      </p:sp>
      <p:sp>
        <p:nvSpPr>
          <p:cNvPr id="2" name="Başlık 1"/>
          <p:cNvSpPr>
            <a:spLocks noGrp="1"/>
          </p:cNvSpPr>
          <p:nvPr>
            <p:ph type="title" idx="4294967295"/>
          </p:nvPr>
        </p:nvSpPr>
        <p:spPr>
          <a:xfrm>
            <a:off x="0" y="365125"/>
            <a:ext cx="7886700" cy="327571"/>
          </a:xfrm>
        </p:spPr>
        <p:txBody>
          <a:bodyPr>
            <a:normAutofit fontScale="90000"/>
          </a:bodyPr>
          <a:lstStyle/>
          <a:p>
            <a:pPr algn="ctr"/>
            <a:r>
              <a:rPr lang="tr-TR" dirty="0"/>
              <a:t>Semizotu salatası</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1988840"/>
            <a:ext cx="23717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497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19</a:t>
            </a:fld>
            <a:endParaRPr lang="tr-TR"/>
          </a:p>
        </p:txBody>
      </p:sp>
      <p:sp>
        <p:nvSpPr>
          <p:cNvPr id="3" name="İçerik Yer Tutucusu 2"/>
          <p:cNvSpPr>
            <a:spLocks noGrp="1"/>
          </p:cNvSpPr>
          <p:nvPr>
            <p:ph type="subTitle" idx="4294967295"/>
          </p:nvPr>
        </p:nvSpPr>
        <p:spPr>
          <a:xfrm>
            <a:off x="0" y="1125538"/>
            <a:ext cx="6858000" cy="1654175"/>
          </a:xfrm>
        </p:spPr>
        <p:txBody>
          <a:bodyPr>
            <a:noAutofit/>
          </a:bodyPr>
          <a:lstStyle/>
          <a:p>
            <a:pPr marL="118872" indent="0" algn="just">
              <a:buNone/>
            </a:pPr>
            <a:r>
              <a:rPr lang="tr-TR" sz="1800" b="1" dirty="0"/>
              <a:t>	Gereçler</a:t>
            </a:r>
          </a:p>
          <a:p>
            <a:pPr marL="118872" indent="0" algn="just">
              <a:buNone/>
            </a:pPr>
            <a:endParaRPr lang="tr-TR" sz="1800" b="1" dirty="0"/>
          </a:p>
          <a:p>
            <a:pPr algn="just"/>
            <a:r>
              <a:rPr lang="tr-TR" sz="1800" b="1" dirty="0"/>
              <a:t>3 orta boy domates</a:t>
            </a:r>
          </a:p>
          <a:p>
            <a:pPr algn="just"/>
            <a:r>
              <a:rPr lang="tr-TR" sz="1800" b="1" dirty="0"/>
              <a:t>2 orta boy salatalık</a:t>
            </a:r>
          </a:p>
          <a:p>
            <a:pPr algn="just"/>
            <a:r>
              <a:rPr lang="it-IT" sz="1800" b="1" dirty="0"/>
              <a:t>3-4 dal yeşil soğan</a:t>
            </a:r>
          </a:p>
          <a:p>
            <a:pPr algn="just"/>
            <a:r>
              <a:rPr lang="fi-FI" sz="1800" b="1" dirty="0"/>
              <a:t>İstenilen çeşit salata sosu</a:t>
            </a:r>
          </a:p>
          <a:p>
            <a:pPr marL="118872" indent="0" algn="just">
              <a:buNone/>
            </a:pPr>
            <a:endParaRPr lang="tr-TR" sz="1800" b="1" dirty="0"/>
          </a:p>
          <a:p>
            <a:pPr marL="118872" indent="0" algn="just">
              <a:buNone/>
            </a:pPr>
            <a:r>
              <a:rPr lang="tr-TR" sz="1800" b="1" dirty="0"/>
              <a:t>	İşlem basamakları</a:t>
            </a:r>
          </a:p>
          <a:p>
            <a:pPr marL="118872" indent="0" algn="just">
              <a:buNone/>
            </a:pPr>
            <a:endParaRPr lang="tr-TR" sz="1800" b="1" dirty="0"/>
          </a:p>
          <a:p>
            <a:pPr algn="just"/>
            <a:r>
              <a:rPr lang="tr-TR" sz="1800" b="1" dirty="0"/>
              <a:t>Salatalıklar soyularak muntazam dilimler halinde salata tabağının ortasına yerleştirilir.</a:t>
            </a:r>
          </a:p>
          <a:p>
            <a:pPr algn="just"/>
            <a:r>
              <a:rPr lang="tr-TR" sz="1800" b="1" dirty="0"/>
              <a:t>Domatesler soyularak dilimler halinde salatalığın etrafına düzgünce dizilir.</a:t>
            </a:r>
          </a:p>
          <a:p>
            <a:pPr algn="just"/>
            <a:r>
              <a:rPr lang="tr-TR" sz="1800" b="1" dirty="0"/>
              <a:t>Yeşil soğan incecik kıyılarak üzerine gezdirilir.</a:t>
            </a:r>
          </a:p>
          <a:p>
            <a:pPr algn="just"/>
            <a:r>
              <a:rPr lang="tr-TR" sz="1800" b="1" dirty="0"/>
              <a:t>İstenilen salata sosu hazırlanarak birlikte servis yapılır.</a:t>
            </a:r>
          </a:p>
        </p:txBody>
      </p:sp>
      <p:sp>
        <p:nvSpPr>
          <p:cNvPr id="2" name="Başlık 1"/>
          <p:cNvSpPr>
            <a:spLocks noGrp="1"/>
          </p:cNvSpPr>
          <p:nvPr>
            <p:ph type="title" idx="4294967295"/>
          </p:nvPr>
        </p:nvSpPr>
        <p:spPr>
          <a:xfrm>
            <a:off x="0" y="365125"/>
            <a:ext cx="7886700" cy="1325563"/>
          </a:xfrm>
        </p:spPr>
        <p:txBody>
          <a:bodyPr>
            <a:normAutofit/>
          </a:bodyPr>
          <a:lstStyle/>
          <a:p>
            <a:pPr algn="ctr"/>
            <a:r>
              <a:rPr lang="tr-TR" dirty="0"/>
              <a:t>Salatalık ve domates salatası</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1758694"/>
            <a:ext cx="2714625"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75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normAutofit/>
          </a:bodyPr>
          <a:lstStyle/>
          <a:p>
            <a:fld id="{B1DEFA8C-F947-479F-BE07-76B6B3F80BF1}" type="slidenum">
              <a:rPr lang="tr-TR" smtClean="0"/>
              <a:pPr/>
              <a:t>2</a:t>
            </a:fld>
            <a:endParaRPr lang="tr-TR" dirty="0"/>
          </a:p>
        </p:txBody>
      </p:sp>
      <p:sp>
        <p:nvSpPr>
          <p:cNvPr id="3" name="2 İçerik Yer Tutucusu"/>
          <p:cNvSpPr>
            <a:spLocks noGrp="1"/>
          </p:cNvSpPr>
          <p:nvPr>
            <p:ph type="subTitle" idx="4294967295"/>
          </p:nvPr>
        </p:nvSpPr>
        <p:spPr>
          <a:xfrm>
            <a:off x="1239838" y="2420938"/>
            <a:ext cx="7904162" cy="1655762"/>
          </a:xfrm>
        </p:spPr>
        <p:txBody>
          <a:bodyPr>
            <a:noAutofit/>
          </a:bodyPr>
          <a:lstStyle/>
          <a:p>
            <a:pPr marL="514350" indent="-514350">
              <a:buNone/>
            </a:pPr>
            <a:r>
              <a:rPr lang="tr-TR" sz="2800" b="1" dirty="0" smtClean="0"/>
              <a:t>Salatalar </a:t>
            </a:r>
            <a:r>
              <a:rPr lang="tr-TR" sz="2800" b="1" dirty="0"/>
              <a:t>yılın her mevsiminde aranan </a:t>
            </a:r>
            <a:r>
              <a:rPr lang="tr-TR" sz="2800" b="1" dirty="0" smtClean="0"/>
              <a:t>ve tercih </a:t>
            </a:r>
            <a:r>
              <a:rPr lang="tr-TR" sz="2800" b="1" dirty="0"/>
              <a:t>edilen bir yiyecek türüdür. </a:t>
            </a:r>
            <a:endParaRPr lang="tr-TR" sz="2800" b="1" dirty="0" smtClean="0"/>
          </a:p>
          <a:p>
            <a:pPr marL="514350" indent="-514350">
              <a:buNone/>
            </a:pPr>
            <a:r>
              <a:rPr lang="tr-TR" sz="2800" b="1" dirty="0" smtClean="0"/>
              <a:t>Fakat </a:t>
            </a:r>
            <a:r>
              <a:rPr lang="tr-TR" sz="2800" b="1" dirty="0"/>
              <a:t>özellikle sıcak yemeklere </a:t>
            </a:r>
            <a:r>
              <a:rPr lang="tr-TR" sz="2800" b="1" dirty="0" smtClean="0"/>
              <a:t>alternatif olarak </a:t>
            </a:r>
            <a:r>
              <a:rPr lang="tr-TR" sz="2800" b="1" dirty="0"/>
              <a:t>verildikleri yaz mevsiminde çok tercih edilirler.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20</a:t>
            </a:fld>
            <a:endParaRPr lang="tr-TR"/>
          </a:p>
        </p:txBody>
      </p:sp>
      <p:sp>
        <p:nvSpPr>
          <p:cNvPr id="2" name="Başlık 1"/>
          <p:cNvSpPr>
            <a:spLocks noGrp="1"/>
          </p:cNvSpPr>
          <p:nvPr>
            <p:ph type="title" idx="4294967295"/>
          </p:nvPr>
        </p:nvSpPr>
        <p:spPr>
          <a:xfrm>
            <a:off x="0" y="365125"/>
            <a:ext cx="7886700" cy="1325563"/>
          </a:xfrm>
        </p:spPr>
        <p:txBody>
          <a:bodyPr>
            <a:normAutofit fontScale="90000"/>
          </a:bodyPr>
          <a:lstStyle/>
          <a:p>
            <a:pPr algn="ctr"/>
            <a:r>
              <a:rPr lang="tr-TR" dirty="0"/>
              <a:t>Pişmiş Sebzelerle Yapılan Salatalar</a:t>
            </a:r>
          </a:p>
        </p:txBody>
      </p:sp>
    </p:spTree>
    <p:extLst>
      <p:ext uri="{BB962C8B-B14F-4D97-AF65-F5344CB8AC3E}">
        <p14:creationId xmlns:p14="http://schemas.microsoft.com/office/powerpoint/2010/main" val="1560165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21</a:t>
            </a:fld>
            <a:endParaRPr lang="tr-TR"/>
          </a:p>
        </p:txBody>
      </p:sp>
      <p:sp>
        <p:nvSpPr>
          <p:cNvPr id="3" name="İçerik Yer Tutucusu 2"/>
          <p:cNvSpPr>
            <a:spLocks noGrp="1"/>
          </p:cNvSpPr>
          <p:nvPr>
            <p:ph type="subTitle" idx="4294967295"/>
          </p:nvPr>
        </p:nvSpPr>
        <p:spPr>
          <a:xfrm>
            <a:off x="0" y="1511300"/>
            <a:ext cx="6858000" cy="1655763"/>
          </a:xfrm>
        </p:spPr>
        <p:txBody>
          <a:bodyPr>
            <a:noAutofit/>
          </a:bodyPr>
          <a:lstStyle/>
          <a:p>
            <a:pPr marL="118872" indent="0" algn="just">
              <a:buNone/>
            </a:pPr>
            <a:r>
              <a:rPr lang="tr-TR" sz="1600" b="1" dirty="0"/>
              <a:t>	Gereçler</a:t>
            </a:r>
          </a:p>
          <a:p>
            <a:pPr algn="just"/>
            <a:r>
              <a:rPr lang="tr-TR" sz="1600" b="1" dirty="0"/>
              <a:t>2.5 kg pancar</a:t>
            </a:r>
          </a:p>
          <a:p>
            <a:pPr algn="just"/>
            <a:r>
              <a:rPr lang="tr-TR" sz="1600" b="1" dirty="0"/>
              <a:t>1 adet yeşil kıvırcık salata</a:t>
            </a:r>
          </a:p>
          <a:p>
            <a:pPr algn="just"/>
            <a:r>
              <a:rPr lang="tr-TR" sz="1600" b="1" dirty="0"/>
              <a:t>1 demet maydanoz</a:t>
            </a:r>
          </a:p>
          <a:p>
            <a:pPr algn="just"/>
            <a:r>
              <a:rPr lang="tr-TR" sz="1600" b="1" dirty="0"/>
              <a:t>100 gr ince kıyılmış taze soğan</a:t>
            </a:r>
          </a:p>
          <a:p>
            <a:pPr algn="just"/>
            <a:r>
              <a:rPr lang="tr-TR" sz="1600" b="1" dirty="0"/>
              <a:t>150 ml </a:t>
            </a:r>
            <a:r>
              <a:rPr lang="tr-TR" sz="1600" b="1" dirty="0" err="1"/>
              <a:t>vinegrot</a:t>
            </a:r>
            <a:r>
              <a:rPr lang="tr-TR" sz="1600" b="1" dirty="0"/>
              <a:t> sos</a:t>
            </a:r>
          </a:p>
          <a:p>
            <a:pPr marL="118872" indent="0" algn="just">
              <a:buNone/>
            </a:pPr>
            <a:endParaRPr lang="tr-TR" sz="1600" b="1" dirty="0"/>
          </a:p>
          <a:p>
            <a:pPr marL="118872" indent="0" algn="just">
              <a:buNone/>
            </a:pPr>
            <a:r>
              <a:rPr lang="tr-TR" sz="1600" b="1" dirty="0"/>
              <a:t>	İşlem basamakları</a:t>
            </a:r>
          </a:p>
          <a:p>
            <a:pPr marL="118872" indent="0" algn="just">
              <a:buNone/>
            </a:pPr>
            <a:endParaRPr lang="tr-TR" sz="1600" b="1" dirty="0"/>
          </a:p>
          <a:p>
            <a:pPr algn="just"/>
            <a:r>
              <a:rPr lang="tr-TR" sz="1600" b="1" dirty="0"/>
              <a:t>Pancarlar yıkanır, haşlanır, soğutulur.</a:t>
            </a:r>
          </a:p>
          <a:p>
            <a:pPr algn="just"/>
            <a:r>
              <a:rPr lang="tr-TR" sz="1600" b="1" dirty="0"/>
              <a:t>Soğuduktan sonra kabukları soyulur ½ cm-2.5 cm </a:t>
            </a:r>
            <a:r>
              <a:rPr lang="tr-TR" sz="1600" b="1" dirty="0" err="1"/>
              <a:t>lik</a:t>
            </a:r>
            <a:r>
              <a:rPr lang="tr-TR" sz="1600" b="1" dirty="0"/>
              <a:t> </a:t>
            </a:r>
            <a:r>
              <a:rPr lang="tr-TR" sz="1600" b="1" dirty="0" err="1"/>
              <a:t>batonlar</a:t>
            </a:r>
            <a:r>
              <a:rPr lang="tr-TR" sz="1600" b="1" dirty="0"/>
              <a:t> doğranır.</a:t>
            </a:r>
          </a:p>
          <a:p>
            <a:pPr algn="just"/>
            <a:r>
              <a:rPr lang="tr-TR" sz="1600" b="1" dirty="0"/>
              <a:t>Salata yaprakları ve pancarlardan sonra kıyılmış soğan ve maydanoz serpilir</a:t>
            </a:r>
          </a:p>
          <a:p>
            <a:pPr algn="just"/>
            <a:r>
              <a:rPr lang="es-ES" sz="1600" b="1" dirty="0"/>
              <a:t>Vinegrot sosla servis yapılır.</a:t>
            </a:r>
            <a:endParaRPr lang="tr-TR" sz="1600" b="1" dirty="0"/>
          </a:p>
        </p:txBody>
      </p:sp>
      <p:sp>
        <p:nvSpPr>
          <p:cNvPr id="2" name="Başlık 1"/>
          <p:cNvSpPr>
            <a:spLocks noGrp="1"/>
          </p:cNvSpPr>
          <p:nvPr>
            <p:ph type="title" idx="4294967295"/>
          </p:nvPr>
        </p:nvSpPr>
        <p:spPr>
          <a:xfrm>
            <a:off x="0" y="365125"/>
            <a:ext cx="7886700" cy="471587"/>
          </a:xfrm>
        </p:spPr>
        <p:txBody>
          <a:bodyPr>
            <a:normAutofit fontScale="90000"/>
          </a:bodyPr>
          <a:lstStyle/>
          <a:p>
            <a:pPr algn="ctr"/>
            <a:r>
              <a:rPr lang="tr-TR" dirty="0"/>
              <a:t>Pancar salatası</a:t>
            </a:r>
          </a:p>
        </p:txBody>
      </p:sp>
    </p:spTree>
    <p:extLst>
      <p:ext uri="{BB962C8B-B14F-4D97-AF65-F5344CB8AC3E}">
        <p14:creationId xmlns:p14="http://schemas.microsoft.com/office/powerpoint/2010/main" val="4213943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22</a:t>
            </a:fld>
            <a:endParaRPr lang="tr-TR"/>
          </a:p>
        </p:txBody>
      </p:sp>
      <p:sp>
        <p:nvSpPr>
          <p:cNvPr id="3" name="İçerik Yer Tutucusu 2"/>
          <p:cNvSpPr>
            <a:spLocks noGrp="1"/>
          </p:cNvSpPr>
          <p:nvPr>
            <p:ph type="subTitle" idx="4294967295"/>
          </p:nvPr>
        </p:nvSpPr>
        <p:spPr>
          <a:xfrm>
            <a:off x="0" y="1125538"/>
            <a:ext cx="6858000" cy="1654175"/>
          </a:xfrm>
        </p:spPr>
        <p:txBody>
          <a:bodyPr>
            <a:noAutofit/>
          </a:bodyPr>
          <a:lstStyle/>
          <a:p>
            <a:pPr marL="118872" indent="0">
              <a:buNone/>
            </a:pPr>
            <a:r>
              <a:rPr lang="tr-TR" sz="1400" b="1" dirty="0"/>
              <a:t>Gereçler</a:t>
            </a:r>
          </a:p>
          <a:p>
            <a:pPr marL="118872" indent="0">
              <a:buNone/>
            </a:pPr>
            <a:endParaRPr lang="tr-TR" sz="1400" b="1" dirty="0"/>
          </a:p>
          <a:p>
            <a:r>
              <a:rPr lang="pt-BR" sz="1400" b="1" dirty="0"/>
              <a:t>1 demet pancar yaprağı</a:t>
            </a:r>
          </a:p>
          <a:p>
            <a:r>
              <a:rPr lang="tr-TR" sz="1400" b="1" dirty="0"/>
              <a:t>1 diş sarımsak</a:t>
            </a:r>
          </a:p>
          <a:p>
            <a:r>
              <a:rPr lang="tr-TR" sz="1400" b="1" dirty="0"/>
              <a:t>¼ tatlı kaşığı tuz - karabiber</a:t>
            </a:r>
          </a:p>
          <a:p>
            <a:r>
              <a:rPr lang="tr-TR" sz="1400" b="1" dirty="0"/>
              <a:t>150 g küçük brokoli parçaları</a:t>
            </a:r>
          </a:p>
          <a:p>
            <a:r>
              <a:rPr lang="tr-TR" sz="1400" b="1" dirty="0"/>
              <a:t>2 havuç - 3 küçük soğan</a:t>
            </a:r>
          </a:p>
          <a:p>
            <a:r>
              <a:rPr lang="pt-BR" sz="1400" b="1" dirty="0"/>
              <a:t>2 küçük şalgam - 250 g kabak</a:t>
            </a:r>
          </a:p>
          <a:p>
            <a:r>
              <a:rPr lang="tr-TR" sz="1400" b="1" dirty="0"/>
              <a:t>2 1/2 yemek kaşığı sızma zeytinyağı</a:t>
            </a:r>
          </a:p>
          <a:p>
            <a:r>
              <a:rPr lang="tr-TR" sz="1400" b="1" dirty="0"/>
              <a:t>6 yemek kaşığı </a:t>
            </a:r>
            <a:r>
              <a:rPr lang="tr-TR" sz="1400" b="1" dirty="0" err="1"/>
              <a:t>balzamik</a:t>
            </a:r>
            <a:r>
              <a:rPr lang="tr-TR" sz="1400" b="1" dirty="0"/>
              <a:t> sirke</a:t>
            </a:r>
          </a:p>
          <a:p>
            <a:pPr marL="118872" indent="0">
              <a:buNone/>
            </a:pPr>
            <a:endParaRPr lang="tr-TR" sz="1400" b="1" dirty="0"/>
          </a:p>
          <a:p>
            <a:pPr marL="118872" indent="0">
              <a:buNone/>
            </a:pPr>
            <a:r>
              <a:rPr lang="tr-TR" sz="1400" b="1" dirty="0"/>
              <a:t>İşlem basamakları</a:t>
            </a:r>
          </a:p>
          <a:p>
            <a:pPr marL="118872" indent="0">
              <a:buNone/>
            </a:pPr>
            <a:endParaRPr lang="tr-TR" sz="1400" b="1" dirty="0"/>
          </a:p>
          <a:p>
            <a:r>
              <a:rPr lang="tr-TR" sz="1400" b="1" dirty="0"/>
              <a:t>Tüm sebzeler ayıklanır ve yıkanır.</a:t>
            </a:r>
          </a:p>
          <a:p>
            <a:r>
              <a:rPr lang="tr-TR" sz="1400" b="1" dirty="0"/>
              <a:t>Pancar yaprağı kıyılır.</a:t>
            </a:r>
          </a:p>
          <a:p>
            <a:r>
              <a:rPr lang="tr-TR" sz="1400" b="1" dirty="0"/>
              <a:t>Havuç, kabak ikiye bölüp verev dilimlenir.</a:t>
            </a:r>
          </a:p>
          <a:p>
            <a:r>
              <a:rPr lang="tr-TR" sz="1400" b="1" dirty="0"/>
              <a:t>Şalgam soyularak zar büyüklükte doğranır.</a:t>
            </a:r>
          </a:p>
          <a:p>
            <a:r>
              <a:rPr lang="tr-TR" sz="1400" b="1" dirty="0"/>
              <a:t>Brokoli ayıklanarak küçük parçalara ayrılır.</a:t>
            </a:r>
          </a:p>
          <a:p>
            <a:r>
              <a:rPr lang="tr-TR" sz="1400" b="1" dirty="0"/>
              <a:t>Soğan ve sarımsaklar ince doğranır.</a:t>
            </a:r>
          </a:p>
        </p:txBody>
      </p:sp>
      <p:sp>
        <p:nvSpPr>
          <p:cNvPr id="2" name="Başlık 1"/>
          <p:cNvSpPr>
            <a:spLocks noGrp="1"/>
          </p:cNvSpPr>
          <p:nvPr>
            <p:ph type="title" idx="4294967295"/>
          </p:nvPr>
        </p:nvSpPr>
        <p:spPr>
          <a:xfrm>
            <a:off x="0" y="365125"/>
            <a:ext cx="7886700" cy="471587"/>
          </a:xfrm>
        </p:spPr>
        <p:txBody>
          <a:bodyPr>
            <a:normAutofit fontScale="90000"/>
          </a:bodyPr>
          <a:lstStyle/>
          <a:p>
            <a:pPr algn="ctr"/>
            <a:r>
              <a:rPr lang="tr-TR" sz="3000" dirty="0" err="1"/>
              <a:t>Balzamik</a:t>
            </a:r>
            <a:r>
              <a:rPr lang="tr-TR" sz="3000" dirty="0"/>
              <a:t> sirkede dinlendirilmiş sebze </a:t>
            </a:r>
            <a:r>
              <a:rPr lang="tr-TR" sz="3000" dirty="0" err="1"/>
              <a:t>potporisi</a:t>
            </a:r>
            <a:endParaRPr lang="tr-TR" sz="3000" dirty="0"/>
          </a:p>
        </p:txBody>
      </p:sp>
    </p:spTree>
    <p:extLst>
      <p:ext uri="{BB962C8B-B14F-4D97-AF65-F5344CB8AC3E}">
        <p14:creationId xmlns:p14="http://schemas.microsoft.com/office/powerpoint/2010/main" val="1759562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23</a:t>
            </a:fld>
            <a:endParaRPr lang="tr-TR"/>
          </a:p>
        </p:txBody>
      </p:sp>
      <p:sp>
        <p:nvSpPr>
          <p:cNvPr id="3" name="İçerik Yer Tutucusu 2"/>
          <p:cNvSpPr>
            <a:spLocks noGrp="1"/>
          </p:cNvSpPr>
          <p:nvPr>
            <p:ph type="subTitle" idx="4294967295"/>
          </p:nvPr>
        </p:nvSpPr>
        <p:spPr>
          <a:xfrm>
            <a:off x="0" y="981075"/>
            <a:ext cx="6858000" cy="1655763"/>
          </a:xfrm>
        </p:spPr>
        <p:txBody>
          <a:bodyPr>
            <a:noAutofit/>
          </a:bodyPr>
          <a:lstStyle/>
          <a:p>
            <a:pPr algn="just"/>
            <a:r>
              <a:rPr lang="tr-TR" sz="1800" b="1" dirty="0"/>
              <a:t>3 litre su 1 tatlı kaşığı tuz kaynatılır</a:t>
            </a:r>
          </a:p>
          <a:p>
            <a:pPr algn="just"/>
            <a:r>
              <a:rPr lang="tr-TR" sz="1800" b="1" dirty="0"/>
              <a:t>Kaynar suda havuçlar 1 dakika pişirilir.</a:t>
            </a:r>
          </a:p>
          <a:p>
            <a:pPr algn="just"/>
            <a:r>
              <a:rPr lang="tr-TR" sz="1800" b="1" dirty="0"/>
              <a:t>Şalgam ve brokoli ekleyip 2 dakika pişirilir.</a:t>
            </a:r>
          </a:p>
          <a:p>
            <a:pPr algn="just"/>
            <a:r>
              <a:rPr lang="tr-TR" sz="1800" b="1" dirty="0"/>
              <a:t>Kabaklar ilave edilerek 30 saniye daha pişirilir.</a:t>
            </a:r>
          </a:p>
          <a:p>
            <a:pPr algn="just"/>
            <a:r>
              <a:rPr lang="tr-TR" sz="1800" b="1" dirty="0"/>
              <a:t>Sebzeler süzülerek soğuk sudan geçirilir, soğuyunca kağıt havluda suları süzülür.</a:t>
            </a:r>
          </a:p>
          <a:p>
            <a:pPr algn="just"/>
            <a:r>
              <a:rPr lang="tr-TR" sz="1800" b="1" dirty="0"/>
              <a:t>Bu arada ayrı bir tavada yağın 1.5 kaşığı orta ateşte ısıtılarak, soğan ve sarımsak ilavesiyle 2 dakika pişirilir.</a:t>
            </a:r>
          </a:p>
          <a:p>
            <a:pPr algn="just"/>
            <a:r>
              <a:rPr lang="tr-TR" sz="1800" b="1" dirty="0"/>
              <a:t>Pancar yapraklarına, ¼ tatlı kaşığı tuz ve karabiber eklenir.</a:t>
            </a:r>
          </a:p>
          <a:p>
            <a:pPr algn="just"/>
            <a:r>
              <a:rPr lang="tr-TR" sz="1800" b="1" dirty="0"/>
              <a:t>Devamlı karıştırarak 7 dakika pişirilir.</a:t>
            </a:r>
          </a:p>
          <a:p>
            <a:pPr algn="just"/>
            <a:r>
              <a:rPr lang="tr-TR" sz="1800" b="1" dirty="0"/>
              <a:t>Sirke karışıma eklenerek, iyice karıştırılır ve tava ateşten alınır.</a:t>
            </a:r>
          </a:p>
          <a:p>
            <a:pPr algn="just"/>
            <a:r>
              <a:rPr lang="tr-TR" sz="1800" b="1" dirty="0"/>
              <a:t>Sebzeler salata servis kabına çıkarılarak tavadaki malzeme üstüne dökülür.</a:t>
            </a:r>
          </a:p>
          <a:p>
            <a:pPr algn="just"/>
            <a:r>
              <a:rPr lang="tr-TR" sz="1800" b="1" dirty="0"/>
              <a:t>Kalan zeytinyağının ve karabiberin ilavesiyle salata iyice harmanlanır.</a:t>
            </a:r>
          </a:p>
          <a:p>
            <a:pPr algn="just"/>
            <a:r>
              <a:rPr lang="tr-TR" sz="1800" b="1" dirty="0"/>
              <a:t>En az 10 dakika buzdolabında soğuttuktan sonra tekrar harmanlanarak servis yapılır.</a:t>
            </a:r>
          </a:p>
        </p:txBody>
      </p:sp>
    </p:spTree>
    <p:extLst>
      <p:ext uri="{BB962C8B-B14F-4D97-AF65-F5344CB8AC3E}">
        <p14:creationId xmlns:p14="http://schemas.microsoft.com/office/powerpoint/2010/main" val="3573148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24</a:t>
            </a:fld>
            <a:endParaRPr lang="tr-TR"/>
          </a:p>
        </p:txBody>
      </p:sp>
      <p:sp>
        <p:nvSpPr>
          <p:cNvPr id="2" name="Başlık 1"/>
          <p:cNvSpPr>
            <a:spLocks noGrp="1"/>
          </p:cNvSpPr>
          <p:nvPr>
            <p:ph type="title" idx="4294967295"/>
          </p:nvPr>
        </p:nvSpPr>
        <p:spPr>
          <a:xfrm>
            <a:off x="0" y="365125"/>
            <a:ext cx="7886700" cy="1325563"/>
          </a:xfrm>
        </p:spPr>
        <p:txBody>
          <a:bodyPr/>
          <a:lstStyle/>
          <a:p>
            <a:pPr algn="ctr"/>
            <a:r>
              <a:rPr lang="tr-TR" dirty="0"/>
              <a:t>Meyvelerle Yapılan Salatalar</a:t>
            </a:r>
          </a:p>
        </p:txBody>
      </p:sp>
    </p:spTree>
    <p:extLst>
      <p:ext uri="{BB962C8B-B14F-4D97-AF65-F5344CB8AC3E}">
        <p14:creationId xmlns:p14="http://schemas.microsoft.com/office/powerpoint/2010/main" val="635699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25</a:t>
            </a:fld>
            <a:endParaRPr lang="tr-TR"/>
          </a:p>
        </p:txBody>
      </p:sp>
      <p:sp>
        <p:nvSpPr>
          <p:cNvPr id="3" name="İçerik Yer Tutucusu 2"/>
          <p:cNvSpPr>
            <a:spLocks noGrp="1"/>
          </p:cNvSpPr>
          <p:nvPr>
            <p:ph type="subTitle" idx="4294967295"/>
          </p:nvPr>
        </p:nvSpPr>
        <p:spPr>
          <a:xfrm>
            <a:off x="0" y="863600"/>
            <a:ext cx="6858000" cy="1655763"/>
          </a:xfrm>
        </p:spPr>
        <p:txBody>
          <a:bodyPr>
            <a:noAutofit/>
          </a:bodyPr>
          <a:lstStyle/>
          <a:p>
            <a:pPr marL="118872" indent="0" algn="just">
              <a:buNone/>
            </a:pPr>
            <a:r>
              <a:rPr lang="tr-TR" sz="1400" b="1" dirty="0"/>
              <a:t>	Gereçler:</a:t>
            </a:r>
          </a:p>
          <a:p>
            <a:pPr marL="118872" indent="0" algn="just">
              <a:buNone/>
            </a:pPr>
            <a:endParaRPr lang="tr-TR" sz="1400" b="1" dirty="0"/>
          </a:p>
          <a:p>
            <a:pPr algn="just"/>
            <a:r>
              <a:rPr lang="tr-TR" sz="1400" b="1" dirty="0"/>
              <a:t>2 adet portakal</a:t>
            </a:r>
          </a:p>
          <a:p>
            <a:pPr algn="just"/>
            <a:r>
              <a:rPr lang="tr-TR" sz="1400" b="1" dirty="0"/>
              <a:t>4 adet muz</a:t>
            </a:r>
          </a:p>
          <a:p>
            <a:pPr algn="just"/>
            <a:r>
              <a:rPr lang="pl-PL" sz="1400" b="1" dirty="0"/>
              <a:t>500 gr yeşil üzüm</a:t>
            </a:r>
          </a:p>
          <a:p>
            <a:pPr algn="just"/>
            <a:r>
              <a:rPr lang="tr-TR" sz="1400" b="1" dirty="0"/>
              <a:t>3 adet göbek salata</a:t>
            </a:r>
          </a:p>
          <a:p>
            <a:pPr marL="118872" indent="0" algn="just">
              <a:buNone/>
            </a:pPr>
            <a:r>
              <a:rPr lang="tr-TR" sz="1400" b="1" dirty="0"/>
              <a:t>	Sosu :</a:t>
            </a:r>
          </a:p>
          <a:p>
            <a:pPr algn="just"/>
            <a:r>
              <a:rPr lang="tr-TR" sz="1400" b="1" dirty="0"/>
              <a:t>½ çay bardağı Limonlu krema sosu</a:t>
            </a:r>
          </a:p>
          <a:p>
            <a:pPr marL="118872" indent="0" algn="just">
              <a:buNone/>
            </a:pPr>
            <a:endParaRPr lang="tr-TR" sz="1400" b="1" dirty="0"/>
          </a:p>
          <a:p>
            <a:pPr marL="118872" indent="0" algn="just">
              <a:buNone/>
            </a:pPr>
            <a:r>
              <a:rPr lang="tr-TR" sz="1400" b="1" dirty="0"/>
              <a:t>	işlem basamakları</a:t>
            </a:r>
          </a:p>
          <a:p>
            <a:pPr marL="118872" indent="0" algn="just">
              <a:buNone/>
            </a:pPr>
            <a:endParaRPr lang="tr-TR" sz="1400" b="1" dirty="0"/>
          </a:p>
          <a:p>
            <a:pPr algn="just"/>
            <a:r>
              <a:rPr lang="tr-TR" sz="1400" b="1" dirty="0"/>
              <a:t>Portakal kabuğu beyaz kısmıyla birlikte ve ince iç zarını da alacak şekilde soyulur.</a:t>
            </a:r>
          </a:p>
          <a:p>
            <a:pPr algn="just"/>
            <a:r>
              <a:rPr lang="tr-TR" sz="1400" b="1" dirty="0"/>
              <a:t>Dilimler zarların arasından kesilerek zarsız portakal dilimleri çıkartılır, çekirdeklerinden temizlenir.</a:t>
            </a:r>
          </a:p>
          <a:p>
            <a:pPr algn="just"/>
            <a:r>
              <a:rPr lang="tr-TR" sz="1400" b="1" dirty="0"/>
              <a:t>Muzlar soyulup dilimlenir ve kararmaması için üzerine limon suyu dökülür.</a:t>
            </a:r>
          </a:p>
          <a:p>
            <a:pPr algn="just"/>
            <a:r>
              <a:rPr lang="tr-TR" sz="1400" b="1" dirty="0"/>
              <a:t>Üzümler iriyse ve soyulabiliyorsa kabukları soyulur.</a:t>
            </a:r>
          </a:p>
          <a:p>
            <a:pPr algn="just"/>
            <a:r>
              <a:rPr lang="tr-TR" sz="1400" b="1" dirty="0"/>
              <a:t>Göbek salata ister yapraklarından ayrılmış olarak, isterse çeyrek </a:t>
            </a:r>
            <a:r>
              <a:rPr lang="sv-SE" sz="1400" b="1" dirty="0"/>
              <a:t>parçalar halinde salata tabağına yerleştirilir.</a:t>
            </a:r>
            <a:endParaRPr lang="tr-TR" sz="1400" b="1" dirty="0"/>
          </a:p>
          <a:p>
            <a:pPr algn="just"/>
            <a:r>
              <a:rPr lang="tr-TR" sz="1400" b="1" dirty="0"/>
              <a:t>Portakal ve muz dilimleri, üzümlerle birlikte üzerine yerleştirilir.</a:t>
            </a:r>
          </a:p>
          <a:p>
            <a:pPr algn="just"/>
            <a:r>
              <a:rPr lang="tr-TR" sz="1400" b="1" dirty="0" err="1"/>
              <a:t>oSosuyla</a:t>
            </a:r>
            <a:r>
              <a:rPr lang="tr-TR" sz="1400" b="1" dirty="0"/>
              <a:t> birlikte servis yapılır.</a:t>
            </a:r>
          </a:p>
        </p:txBody>
      </p:sp>
      <p:sp>
        <p:nvSpPr>
          <p:cNvPr id="2" name="Başlık 1"/>
          <p:cNvSpPr>
            <a:spLocks noGrp="1"/>
          </p:cNvSpPr>
          <p:nvPr>
            <p:ph type="title" idx="4294967295"/>
          </p:nvPr>
        </p:nvSpPr>
        <p:spPr>
          <a:xfrm>
            <a:off x="0" y="365125"/>
            <a:ext cx="7886700" cy="399579"/>
          </a:xfrm>
        </p:spPr>
        <p:txBody>
          <a:bodyPr>
            <a:normAutofit fontScale="90000"/>
          </a:bodyPr>
          <a:lstStyle/>
          <a:p>
            <a:pPr algn="ctr"/>
            <a:r>
              <a:rPr lang="tr-TR" dirty="0"/>
              <a:t>Mimoza salatası</a:t>
            </a:r>
          </a:p>
        </p:txBody>
      </p:sp>
    </p:spTree>
    <p:extLst>
      <p:ext uri="{BB962C8B-B14F-4D97-AF65-F5344CB8AC3E}">
        <p14:creationId xmlns:p14="http://schemas.microsoft.com/office/powerpoint/2010/main" val="3093777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26</a:t>
            </a:fld>
            <a:endParaRPr lang="tr-TR"/>
          </a:p>
        </p:txBody>
      </p:sp>
      <p:sp>
        <p:nvSpPr>
          <p:cNvPr id="3" name="İçerik Yer Tutucusu 2"/>
          <p:cNvSpPr>
            <a:spLocks noGrp="1"/>
          </p:cNvSpPr>
          <p:nvPr>
            <p:ph type="subTitle" idx="4294967295"/>
          </p:nvPr>
        </p:nvSpPr>
        <p:spPr>
          <a:xfrm>
            <a:off x="0" y="1027113"/>
            <a:ext cx="6858000" cy="1655762"/>
          </a:xfrm>
        </p:spPr>
        <p:txBody>
          <a:bodyPr>
            <a:noAutofit/>
          </a:bodyPr>
          <a:lstStyle/>
          <a:p>
            <a:pPr marL="118872" indent="0" algn="just">
              <a:buNone/>
            </a:pPr>
            <a:r>
              <a:rPr lang="tr-TR" sz="1400" b="1" dirty="0"/>
              <a:t>	Gereçler</a:t>
            </a:r>
          </a:p>
          <a:p>
            <a:pPr algn="just"/>
            <a:r>
              <a:rPr lang="tr-TR" sz="1400" b="1" dirty="0"/>
              <a:t>500 gr domates</a:t>
            </a:r>
          </a:p>
          <a:p>
            <a:pPr algn="just"/>
            <a:r>
              <a:rPr lang="pt-BR" sz="1400" b="1" dirty="0"/>
              <a:t>500 gr ananas dilimi</a:t>
            </a:r>
          </a:p>
          <a:p>
            <a:pPr algn="just"/>
            <a:r>
              <a:rPr lang="tr-TR" sz="1400" b="1" dirty="0"/>
              <a:t>3 adet portakal</a:t>
            </a:r>
          </a:p>
          <a:p>
            <a:pPr algn="just"/>
            <a:r>
              <a:rPr lang="tr-TR" sz="1400" b="1" dirty="0"/>
              <a:t>500 gr elma</a:t>
            </a:r>
          </a:p>
          <a:p>
            <a:pPr algn="just"/>
            <a:r>
              <a:rPr lang="tr-TR" sz="1400" b="1" dirty="0"/>
              <a:t>3 adet göbek salata</a:t>
            </a:r>
          </a:p>
          <a:p>
            <a:pPr algn="just"/>
            <a:r>
              <a:rPr lang="pt-BR" sz="1400" b="1" dirty="0"/>
              <a:t>150 ml limonlu krema sos</a:t>
            </a:r>
          </a:p>
          <a:p>
            <a:pPr marL="118872" indent="0" algn="just">
              <a:buNone/>
            </a:pPr>
            <a:endParaRPr lang="tr-TR" sz="1400" b="1" dirty="0"/>
          </a:p>
          <a:p>
            <a:pPr marL="118872" indent="0" algn="just">
              <a:buNone/>
            </a:pPr>
            <a:r>
              <a:rPr lang="tr-TR" sz="1400" b="1" dirty="0"/>
              <a:t>	İşlem basamakları</a:t>
            </a:r>
          </a:p>
          <a:p>
            <a:pPr marL="118872" indent="0" algn="just">
              <a:buNone/>
            </a:pPr>
            <a:endParaRPr lang="tr-TR" sz="1400" b="1" dirty="0"/>
          </a:p>
          <a:p>
            <a:pPr algn="just"/>
            <a:r>
              <a:rPr lang="tr-TR" sz="1400" b="1" dirty="0"/>
              <a:t>Domateslerin kabukları soyularak çekirdekleri çıkartılır, küp şeklinde doğranır.</a:t>
            </a:r>
          </a:p>
          <a:p>
            <a:pPr algn="just"/>
            <a:r>
              <a:rPr lang="tr-TR" sz="1400" b="1" dirty="0"/>
              <a:t>Portakal kabuğu beyaz kısmıyla birlikte ve ince iç zarını da alarak soyulur, dilimler zarların arasından kesilerek zarsız portakal dilimleri çıkartılır, çekirdeklerinden temizlenir.</a:t>
            </a:r>
          </a:p>
          <a:p>
            <a:pPr algn="just"/>
            <a:r>
              <a:rPr lang="tr-TR" sz="1400" b="1" dirty="0"/>
              <a:t>Elmanın kabukları soyularak, ananasla aynı boyda küçük küpler halinde doğranır.</a:t>
            </a:r>
          </a:p>
          <a:p>
            <a:pPr algn="just"/>
            <a:r>
              <a:rPr lang="tr-TR" sz="1400" b="1" dirty="0"/>
              <a:t>Göbek salata ister yapraklarından ayrılmış olarak, isterse çeyrek </a:t>
            </a:r>
            <a:r>
              <a:rPr lang="sv-SE" sz="1400" b="1" dirty="0"/>
              <a:t>parçalar halinde salata tabağına yerleştirilir.</a:t>
            </a:r>
          </a:p>
          <a:p>
            <a:pPr algn="just"/>
            <a:r>
              <a:rPr lang="tr-TR" sz="1400" b="1" dirty="0"/>
              <a:t>Üzerine domates, portakal, ananas, elma dilimleri yerleştirilir, sosuyla servis yapılır.</a:t>
            </a:r>
          </a:p>
        </p:txBody>
      </p:sp>
      <p:sp>
        <p:nvSpPr>
          <p:cNvPr id="2" name="Başlık 1"/>
          <p:cNvSpPr>
            <a:spLocks noGrp="1"/>
          </p:cNvSpPr>
          <p:nvPr>
            <p:ph type="title" idx="4294967295"/>
          </p:nvPr>
        </p:nvSpPr>
        <p:spPr>
          <a:xfrm>
            <a:off x="0" y="365125"/>
            <a:ext cx="7886700" cy="327571"/>
          </a:xfrm>
        </p:spPr>
        <p:txBody>
          <a:bodyPr>
            <a:normAutofit fontScale="90000"/>
          </a:bodyPr>
          <a:lstStyle/>
          <a:p>
            <a:pPr algn="ctr"/>
            <a:r>
              <a:rPr lang="tr-TR" dirty="0"/>
              <a:t>Japon salatası</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05184" y="1495425"/>
            <a:ext cx="18288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8513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27</a:t>
            </a:fld>
            <a:endParaRPr lang="tr-TR"/>
          </a:p>
        </p:txBody>
      </p:sp>
      <p:sp>
        <p:nvSpPr>
          <p:cNvPr id="2" name="Başlık 1"/>
          <p:cNvSpPr>
            <a:spLocks noGrp="1"/>
          </p:cNvSpPr>
          <p:nvPr>
            <p:ph type="title" idx="4294967295"/>
          </p:nvPr>
        </p:nvSpPr>
        <p:spPr>
          <a:xfrm>
            <a:off x="0" y="365125"/>
            <a:ext cx="7886700" cy="255563"/>
          </a:xfrm>
        </p:spPr>
        <p:txBody>
          <a:bodyPr>
            <a:normAutofit fontScale="90000"/>
          </a:bodyPr>
          <a:lstStyle/>
          <a:p>
            <a:pPr algn="ctr"/>
            <a:r>
              <a:rPr lang="tr-TR" dirty="0"/>
              <a:t>Cacıklar</a:t>
            </a:r>
          </a:p>
        </p:txBody>
      </p:sp>
    </p:spTree>
    <p:extLst>
      <p:ext uri="{BB962C8B-B14F-4D97-AF65-F5344CB8AC3E}">
        <p14:creationId xmlns:p14="http://schemas.microsoft.com/office/powerpoint/2010/main" val="3987194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28</a:t>
            </a:fld>
            <a:endParaRPr lang="tr-TR"/>
          </a:p>
        </p:txBody>
      </p:sp>
      <p:sp>
        <p:nvSpPr>
          <p:cNvPr id="3" name="İçerik Yer Tutucusu 2"/>
          <p:cNvSpPr>
            <a:spLocks noGrp="1"/>
          </p:cNvSpPr>
          <p:nvPr>
            <p:ph type="subTitle" idx="4294967295"/>
          </p:nvPr>
        </p:nvSpPr>
        <p:spPr>
          <a:xfrm>
            <a:off x="0" y="1670050"/>
            <a:ext cx="6858000" cy="1655763"/>
          </a:xfrm>
        </p:spPr>
        <p:txBody>
          <a:bodyPr>
            <a:noAutofit/>
          </a:bodyPr>
          <a:lstStyle/>
          <a:p>
            <a:pPr marL="118872" indent="0" algn="just">
              <a:buNone/>
            </a:pPr>
            <a:r>
              <a:rPr lang="tr-TR" sz="1600" b="1" dirty="0"/>
              <a:t>	Gereçler:</a:t>
            </a:r>
          </a:p>
          <a:p>
            <a:pPr marL="118872" indent="0" algn="just">
              <a:buNone/>
            </a:pPr>
            <a:endParaRPr lang="tr-TR" sz="1600" b="1" dirty="0"/>
          </a:p>
          <a:p>
            <a:pPr algn="just"/>
            <a:r>
              <a:rPr lang="tr-TR" sz="1600" b="1" dirty="0"/>
              <a:t>1 kg pazı (pancar yaprağı)</a:t>
            </a:r>
          </a:p>
          <a:p>
            <a:pPr algn="just"/>
            <a:r>
              <a:rPr lang="tr-TR" sz="1600" b="1" dirty="0"/>
              <a:t>1.5 kg yoğurt</a:t>
            </a:r>
          </a:p>
          <a:p>
            <a:pPr algn="just"/>
            <a:r>
              <a:rPr lang="tr-TR" sz="1600" b="1" dirty="0"/>
              <a:t>4-5 diş sarımsak</a:t>
            </a:r>
          </a:p>
          <a:p>
            <a:pPr algn="just"/>
            <a:r>
              <a:rPr lang="tr-TR" sz="1600" b="1" dirty="0"/>
              <a:t>1 çay kaşığı tuz</a:t>
            </a:r>
          </a:p>
          <a:p>
            <a:pPr marL="118872" indent="0" algn="just">
              <a:buNone/>
            </a:pPr>
            <a:endParaRPr lang="tr-TR" sz="1600" b="1" dirty="0"/>
          </a:p>
          <a:p>
            <a:pPr marL="118872" indent="0" algn="just">
              <a:buNone/>
            </a:pPr>
            <a:r>
              <a:rPr lang="tr-TR" sz="1600" b="1" dirty="0"/>
              <a:t>	İşlem basamakları</a:t>
            </a:r>
          </a:p>
          <a:p>
            <a:pPr marL="118872" indent="0" algn="just">
              <a:buNone/>
            </a:pPr>
            <a:endParaRPr lang="tr-TR" sz="1600" b="1" dirty="0"/>
          </a:p>
          <a:p>
            <a:pPr algn="just"/>
            <a:r>
              <a:rPr lang="tr-TR" sz="1600" b="1" dirty="0"/>
              <a:t>Pazı ayıklanıp bol suyla iyice yıkanır.</a:t>
            </a:r>
          </a:p>
          <a:p>
            <a:pPr algn="just"/>
            <a:r>
              <a:rPr lang="tr-TR" sz="1600" b="1" dirty="0"/>
              <a:t>Bir tencerede kendi suyuyla pişmeye bırakılır.</a:t>
            </a:r>
          </a:p>
          <a:p>
            <a:pPr algn="just"/>
            <a:r>
              <a:rPr lang="tr-TR" sz="1600" b="1" dirty="0"/>
              <a:t>Yumuşadıktan sonra ateşten alınarak fazla suyu sıkılır ve ince ince doğranır.</a:t>
            </a:r>
          </a:p>
          <a:p>
            <a:pPr algn="just"/>
            <a:r>
              <a:rPr lang="nn-NO" sz="1600" b="1" dirty="0"/>
              <a:t>Ayrı bir kasede sarımsak ezildikten sonra yoğurt eklenerek iyice</a:t>
            </a:r>
            <a:r>
              <a:rPr lang="tr-TR" sz="1600" b="1" dirty="0"/>
              <a:t> karıştırılır.</a:t>
            </a:r>
          </a:p>
          <a:p>
            <a:pPr algn="just"/>
            <a:r>
              <a:rPr lang="tr-TR" sz="1600" b="1" dirty="0"/>
              <a:t>Pazının üzerine gezdirilerek servis yapılır.</a:t>
            </a:r>
          </a:p>
        </p:txBody>
      </p:sp>
      <p:sp>
        <p:nvSpPr>
          <p:cNvPr id="2" name="Başlık 1"/>
          <p:cNvSpPr>
            <a:spLocks noGrp="1"/>
          </p:cNvSpPr>
          <p:nvPr>
            <p:ph type="title" idx="4294967295"/>
          </p:nvPr>
        </p:nvSpPr>
        <p:spPr>
          <a:xfrm>
            <a:off x="0" y="365125"/>
            <a:ext cx="7886700" cy="1325563"/>
          </a:xfrm>
        </p:spPr>
        <p:txBody>
          <a:bodyPr>
            <a:normAutofit fontScale="90000"/>
          </a:bodyPr>
          <a:lstStyle/>
          <a:p>
            <a:r>
              <a:rPr lang="tr-TR" dirty="0"/>
              <a:t>Pazı cacığı</a:t>
            </a:r>
            <a:br>
              <a:rPr lang="tr-TR" dirty="0"/>
            </a:br>
            <a:endParaRPr lang="tr-TR"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2955239"/>
            <a:ext cx="3312000" cy="22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0351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29</a:t>
            </a:fld>
            <a:endParaRPr lang="tr-TR"/>
          </a:p>
        </p:txBody>
      </p:sp>
      <p:sp>
        <p:nvSpPr>
          <p:cNvPr id="3" name="İçerik Yer Tutucusu 2"/>
          <p:cNvSpPr>
            <a:spLocks noGrp="1"/>
          </p:cNvSpPr>
          <p:nvPr>
            <p:ph type="subTitle" idx="4294967295"/>
          </p:nvPr>
        </p:nvSpPr>
        <p:spPr>
          <a:xfrm>
            <a:off x="0" y="1349375"/>
            <a:ext cx="6858000" cy="1655763"/>
          </a:xfrm>
        </p:spPr>
        <p:txBody>
          <a:bodyPr>
            <a:noAutofit/>
          </a:bodyPr>
          <a:lstStyle/>
          <a:p>
            <a:pPr marL="118872" indent="0" algn="just">
              <a:buNone/>
            </a:pPr>
            <a:r>
              <a:rPr lang="tr-TR" sz="1600" b="1" dirty="0"/>
              <a:t>	Gereçler</a:t>
            </a:r>
          </a:p>
          <a:p>
            <a:pPr marL="118872" indent="0" algn="just">
              <a:buNone/>
            </a:pPr>
            <a:endParaRPr lang="tr-TR" sz="1600" b="1" dirty="0"/>
          </a:p>
          <a:p>
            <a:pPr algn="just"/>
            <a:r>
              <a:rPr lang="tr-TR" sz="1600" b="1" dirty="0"/>
              <a:t>1 kg semizotu (</a:t>
            </a:r>
            <a:r>
              <a:rPr lang="tr-TR" sz="1600" b="1" dirty="0" err="1"/>
              <a:t>pirpirim</a:t>
            </a:r>
            <a:r>
              <a:rPr lang="tr-TR" sz="1600" b="1" dirty="0"/>
              <a:t>)</a:t>
            </a:r>
          </a:p>
          <a:p>
            <a:pPr algn="just"/>
            <a:r>
              <a:rPr lang="tr-TR" sz="1600" b="1" dirty="0"/>
              <a:t>1.5 kg yoğurt</a:t>
            </a:r>
          </a:p>
          <a:p>
            <a:pPr algn="just"/>
            <a:r>
              <a:rPr lang="tr-TR" sz="1600" b="1" dirty="0"/>
              <a:t>4-5 diş sarımsak</a:t>
            </a:r>
          </a:p>
          <a:p>
            <a:pPr algn="just"/>
            <a:r>
              <a:rPr lang="tr-TR" sz="1600" b="1" dirty="0"/>
              <a:t>1 çay kaşığı tuz</a:t>
            </a:r>
          </a:p>
          <a:p>
            <a:pPr marL="118872" indent="0" algn="just">
              <a:buNone/>
            </a:pPr>
            <a:endParaRPr lang="tr-TR" sz="1600" b="1" dirty="0"/>
          </a:p>
          <a:p>
            <a:pPr marL="118872" indent="0" algn="just">
              <a:buNone/>
            </a:pPr>
            <a:r>
              <a:rPr lang="tr-TR" sz="1600" b="1" dirty="0"/>
              <a:t>	İşlem basamakları</a:t>
            </a:r>
          </a:p>
          <a:p>
            <a:pPr marL="118872" indent="0" algn="just">
              <a:buNone/>
            </a:pPr>
            <a:endParaRPr lang="tr-TR" sz="1600" b="1" dirty="0"/>
          </a:p>
          <a:p>
            <a:pPr algn="just"/>
            <a:r>
              <a:rPr lang="tr-TR" sz="1600" b="1" dirty="0"/>
              <a:t>Semizotu ayıklanıp bol suyla iyice yıkanır.</a:t>
            </a:r>
          </a:p>
          <a:p>
            <a:pPr algn="just"/>
            <a:r>
              <a:rPr lang="es-ES" sz="1600" b="1" dirty="0"/>
              <a:t>Bir tencerede kendi suyuyla 3-5 dakika pişmeye bırakılır.</a:t>
            </a:r>
          </a:p>
          <a:p>
            <a:pPr algn="just"/>
            <a:r>
              <a:rPr lang="tr-TR" sz="1600" b="1" dirty="0"/>
              <a:t>Ateşten alınarak fazla suyu sıkılır, soğutulur ve ince doğranır.</a:t>
            </a:r>
          </a:p>
          <a:p>
            <a:pPr algn="just"/>
            <a:r>
              <a:rPr lang="nn-NO" sz="1600" b="1" dirty="0"/>
              <a:t>Ayrı bir kasede sarımsak ezildikten sonra yoğurt eklenerek iyice</a:t>
            </a:r>
            <a:r>
              <a:rPr lang="tr-TR" sz="1600" b="1" dirty="0"/>
              <a:t> karıştırılır.</a:t>
            </a:r>
          </a:p>
          <a:p>
            <a:pPr algn="just"/>
            <a:r>
              <a:rPr lang="tr-TR" sz="1600" b="1" dirty="0"/>
              <a:t>Pazının üzerine gezdirilerek servis yapılır.</a:t>
            </a:r>
          </a:p>
        </p:txBody>
      </p:sp>
      <p:sp>
        <p:nvSpPr>
          <p:cNvPr id="2" name="Başlık 1"/>
          <p:cNvSpPr>
            <a:spLocks noGrp="1"/>
          </p:cNvSpPr>
          <p:nvPr>
            <p:ph type="title" idx="4294967295"/>
          </p:nvPr>
        </p:nvSpPr>
        <p:spPr>
          <a:xfrm>
            <a:off x="0" y="365125"/>
            <a:ext cx="7886700" cy="687611"/>
          </a:xfrm>
        </p:spPr>
        <p:txBody>
          <a:bodyPr>
            <a:normAutofit fontScale="90000"/>
          </a:bodyPr>
          <a:lstStyle/>
          <a:p>
            <a:pPr algn="ctr"/>
            <a:r>
              <a:rPr lang="tr-TR" dirty="0"/>
              <a:t>Semizotu cacığı</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1484784"/>
            <a:ext cx="2988000" cy="224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584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B1DEFA8C-F947-479F-BE07-76B6B3F80BF1}" type="slidenum">
              <a:rPr lang="tr-TR" smtClean="0"/>
              <a:pPr/>
              <a:t>3</a:t>
            </a:fld>
            <a:endParaRPr lang="tr-TR"/>
          </a:p>
        </p:txBody>
      </p:sp>
      <p:sp>
        <p:nvSpPr>
          <p:cNvPr id="3" name="İçerik Yer Tutucusu 2"/>
          <p:cNvSpPr>
            <a:spLocks noGrp="1"/>
          </p:cNvSpPr>
          <p:nvPr>
            <p:ph type="subTitle" idx="4294967295"/>
          </p:nvPr>
        </p:nvSpPr>
        <p:spPr>
          <a:xfrm>
            <a:off x="683568" y="2708275"/>
            <a:ext cx="8460432" cy="1944688"/>
          </a:xfrm>
        </p:spPr>
        <p:txBody>
          <a:bodyPr>
            <a:normAutofit fontScale="92500" lnSpcReduction="20000"/>
          </a:bodyPr>
          <a:lstStyle/>
          <a:p>
            <a:pPr marL="118872" indent="0" algn="just">
              <a:buNone/>
            </a:pPr>
            <a:r>
              <a:rPr lang="tr-TR" sz="2800" b="1" dirty="0"/>
              <a:t>	Çok çabuk ve kolay hazırlanabildikleri gibi çok da özenle hazırlanırlar. </a:t>
            </a:r>
            <a:endParaRPr lang="tr-TR" sz="2800" b="1" dirty="0" smtClean="0"/>
          </a:p>
          <a:p>
            <a:pPr marL="118872" indent="0" algn="just">
              <a:buNone/>
            </a:pPr>
            <a:endParaRPr lang="tr-TR" sz="2800" b="1" dirty="0"/>
          </a:p>
          <a:p>
            <a:pPr marL="118872" indent="0" algn="just">
              <a:buNone/>
            </a:pPr>
            <a:r>
              <a:rPr lang="tr-TR" sz="2800" b="1" dirty="0" smtClean="0"/>
              <a:t>Salatanın </a:t>
            </a:r>
            <a:r>
              <a:rPr lang="tr-TR" sz="2800" b="1" dirty="0"/>
              <a:t>asıl hazırlığı ve süslenmesi servisten hemen önce yapılması gerekir.</a:t>
            </a:r>
          </a:p>
        </p:txBody>
      </p:sp>
    </p:spTree>
    <p:extLst>
      <p:ext uri="{BB962C8B-B14F-4D97-AF65-F5344CB8AC3E}">
        <p14:creationId xmlns:p14="http://schemas.microsoft.com/office/powerpoint/2010/main" val="2423295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30</a:t>
            </a:fld>
            <a:endParaRPr lang="tr-TR"/>
          </a:p>
        </p:txBody>
      </p:sp>
      <p:sp>
        <p:nvSpPr>
          <p:cNvPr id="2" name="Başlık 1"/>
          <p:cNvSpPr>
            <a:spLocks noGrp="1"/>
          </p:cNvSpPr>
          <p:nvPr>
            <p:ph type="title" idx="4294967295"/>
          </p:nvPr>
        </p:nvSpPr>
        <p:spPr>
          <a:xfrm>
            <a:off x="0" y="365125"/>
            <a:ext cx="7886700" cy="471587"/>
          </a:xfrm>
        </p:spPr>
        <p:txBody>
          <a:bodyPr>
            <a:normAutofit fontScale="90000"/>
          </a:bodyPr>
          <a:lstStyle/>
          <a:p>
            <a:pPr algn="ctr"/>
            <a:r>
              <a:rPr lang="tr-TR" dirty="0"/>
              <a:t>Salata Süsleme ve Dizayn</a:t>
            </a:r>
            <a:endParaRPr lang="tr-TR" b="0" dirty="0"/>
          </a:p>
        </p:txBody>
      </p:sp>
    </p:spTree>
    <p:extLst>
      <p:ext uri="{BB962C8B-B14F-4D97-AF65-F5344CB8AC3E}">
        <p14:creationId xmlns:p14="http://schemas.microsoft.com/office/powerpoint/2010/main" val="1625749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31</a:t>
            </a:fld>
            <a:endParaRPr lang="tr-TR"/>
          </a:p>
        </p:txBody>
      </p:sp>
      <p:sp>
        <p:nvSpPr>
          <p:cNvPr id="3" name="İçerik Yer Tutucusu 2"/>
          <p:cNvSpPr>
            <a:spLocks noGrp="1"/>
          </p:cNvSpPr>
          <p:nvPr>
            <p:ph type="subTitle" idx="4294967295"/>
          </p:nvPr>
        </p:nvSpPr>
        <p:spPr>
          <a:xfrm>
            <a:off x="0" y="2349500"/>
            <a:ext cx="6858000" cy="1655763"/>
          </a:xfrm>
        </p:spPr>
        <p:txBody>
          <a:bodyPr>
            <a:noAutofit/>
          </a:bodyPr>
          <a:lstStyle/>
          <a:p>
            <a:pPr marL="118872" indent="0" algn="just">
              <a:buNone/>
            </a:pPr>
            <a:r>
              <a:rPr lang="tr-TR" sz="2400" b="1" dirty="0"/>
              <a:t>	İyi hazırlanmış bir salata, mutlaka ve her zaman mükemmel görünümlü, davetkâr, çekici ve canlandırıcı olmalıdır.</a:t>
            </a:r>
          </a:p>
          <a:p>
            <a:pPr marL="118872" indent="0" algn="just">
              <a:buNone/>
            </a:pPr>
            <a:endParaRPr lang="tr-TR" sz="2400" b="1" dirty="0"/>
          </a:p>
          <a:p>
            <a:pPr marL="118872" indent="0" algn="just">
              <a:buNone/>
            </a:pPr>
            <a:r>
              <a:rPr lang="tr-TR" sz="2400" b="1" dirty="0"/>
              <a:t>	Çekici bir görünümü olmayan bir salata, ne kadar lezzetli olursa olsun, daha ilk bakışta, misafirin ve müşterinin gözünde itibarının yitirir.</a:t>
            </a:r>
          </a:p>
        </p:txBody>
      </p:sp>
    </p:spTree>
    <p:extLst>
      <p:ext uri="{BB962C8B-B14F-4D97-AF65-F5344CB8AC3E}">
        <p14:creationId xmlns:p14="http://schemas.microsoft.com/office/powerpoint/2010/main" val="2682785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32</a:t>
            </a:fld>
            <a:endParaRPr lang="tr-TR"/>
          </a:p>
        </p:txBody>
      </p:sp>
      <p:sp>
        <p:nvSpPr>
          <p:cNvPr id="3" name="İçerik Yer Tutucusu 2"/>
          <p:cNvSpPr>
            <a:spLocks noGrp="1"/>
          </p:cNvSpPr>
          <p:nvPr>
            <p:ph type="subTitle" idx="4294967295"/>
          </p:nvPr>
        </p:nvSpPr>
        <p:spPr>
          <a:xfrm>
            <a:off x="0" y="2852738"/>
            <a:ext cx="6858000" cy="1655762"/>
          </a:xfrm>
        </p:spPr>
        <p:txBody>
          <a:bodyPr>
            <a:normAutofit/>
          </a:bodyPr>
          <a:lstStyle/>
          <a:p>
            <a:pPr marL="118872" indent="0" algn="just">
              <a:buNone/>
            </a:pPr>
            <a:r>
              <a:rPr lang="tr-TR" sz="2400" b="1" dirty="0"/>
              <a:t>	Dikkat edilmesi gereken en önemli kural; </a:t>
            </a:r>
            <a:endParaRPr lang="tr-TR" sz="2400" b="1" dirty="0" smtClean="0"/>
          </a:p>
          <a:p>
            <a:pPr marL="118872" indent="0" algn="just">
              <a:buNone/>
            </a:pPr>
            <a:r>
              <a:rPr lang="tr-TR" sz="2400" b="1" dirty="0" smtClean="0"/>
              <a:t>Bir </a:t>
            </a:r>
            <a:r>
              <a:rPr lang="tr-TR" sz="2400" b="1" dirty="0"/>
              <a:t>salatayı yaparken farklı renklerdeki ve farklı dokulardaki malzemeyi bir araya getirmektir. Böylece renk ve doku zenginliği ortaya çıkar.</a:t>
            </a:r>
          </a:p>
        </p:txBody>
      </p:sp>
    </p:spTree>
    <p:extLst>
      <p:ext uri="{BB962C8B-B14F-4D97-AF65-F5344CB8AC3E}">
        <p14:creationId xmlns:p14="http://schemas.microsoft.com/office/powerpoint/2010/main" val="3668245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
        <p:nvSpPr>
          <p:cNvPr id="3" name="2 İçerik Yer Tutucusu"/>
          <p:cNvSpPr>
            <a:spLocks noGrp="1"/>
          </p:cNvSpPr>
          <p:nvPr>
            <p:ph type="subTitle" idx="4294967295"/>
          </p:nvPr>
        </p:nvSpPr>
        <p:spPr>
          <a:xfrm>
            <a:off x="2286000" y="2349500"/>
            <a:ext cx="6858000" cy="2087563"/>
          </a:xfrm>
        </p:spPr>
        <p:txBody>
          <a:bodyPr>
            <a:normAutofit fontScale="25000" lnSpcReduction="20000"/>
          </a:bodyPr>
          <a:lstStyle/>
          <a:p>
            <a:pPr>
              <a:buNone/>
            </a:pPr>
            <a:r>
              <a:rPr lang="tr-TR" dirty="0"/>
              <a:t>	</a:t>
            </a:r>
            <a:r>
              <a:rPr lang="tr-TR" sz="9600" b="1" dirty="0"/>
              <a:t>Salata dört esastan oluşur</a:t>
            </a:r>
          </a:p>
          <a:p>
            <a:pPr>
              <a:buNone/>
            </a:pPr>
            <a:endParaRPr lang="tr-TR" sz="9600" b="1" dirty="0"/>
          </a:p>
          <a:p>
            <a:r>
              <a:rPr lang="tr-TR" sz="9600" b="1" dirty="0"/>
              <a:t>Oturduğu, yerleştiği yer-yatağı</a:t>
            </a:r>
          </a:p>
          <a:p>
            <a:r>
              <a:rPr lang="tr-TR" sz="9600" b="1" dirty="0"/>
              <a:t>Salataların gövdesi, esas kısmı</a:t>
            </a:r>
          </a:p>
          <a:p>
            <a:r>
              <a:rPr lang="tr-TR" sz="9600" b="1" dirty="0"/>
              <a:t>Salatanın sosu</a:t>
            </a:r>
          </a:p>
          <a:p>
            <a:r>
              <a:rPr lang="tr-TR" sz="9600" b="1" dirty="0"/>
              <a:t>Salatanın garnitürü</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1268760"/>
            <a:ext cx="7920880" cy="5324535"/>
          </a:xfrm>
          <a:prstGeom prst="rect">
            <a:avLst/>
          </a:prstGeom>
        </p:spPr>
        <p:txBody>
          <a:bodyPr wrap="square">
            <a:spAutoFit/>
          </a:bodyPr>
          <a:lstStyle/>
          <a:p>
            <a:pPr marL="342900" indent="-342900">
              <a:buAutoNum type="arabicPeriod"/>
            </a:pPr>
            <a:r>
              <a:rPr lang="tr-TR" sz="2000" b="1" dirty="0" smtClean="0"/>
              <a:t>Salatanın </a:t>
            </a:r>
            <a:r>
              <a:rPr lang="tr-TR" sz="2000" b="1" dirty="0"/>
              <a:t>yatağı: Salataların gövdesini oluşturan genellikle yeşillik ve sebze karışımlarıdır. Genellikle sos ile karıştırılıp tabağa yerleştirilir ve üzerine salatanın diğer unsurları eklenir. </a:t>
            </a:r>
            <a:endParaRPr lang="tr-TR" sz="2000" b="1" dirty="0" smtClean="0"/>
          </a:p>
          <a:p>
            <a:endParaRPr lang="tr-TR" sz="2000" b="1" dirty="0" smtClean="0"/>
          </a:p>
          <a:p>
            <a:r>
              <a:rPr lang="tr-TR" sz="2000" b="1" dirty="0" smtClean="0"/>
              <a:t>2</a:t>
            </a:r>
            <a:r>
              <a:rPr lang="tr-TR" sz="2000" b="1" dirty="0"/>
              <a:t>. Sos; salatanın lezzetini ve besleyici değerine arttıran, kullanılan gıdaların üzerinde durabilecek kadar katılığa sahip karışımlardır. Kullanılacak sebze ve ana unsura göre sos seçimi yapılmalıdır. </a:t>
            </a:r>
            <a:endParaRPr lang="tr-TR" sz="2000" b="1" dirty="0" smtClean="0"/>
          </a:p>
          <a:p>
            <a:endParaRPr lang="tr-TR" sz="2000" b="1" dirty="0" smtClean="0"/>
          </a:p>
          <a:p>
            <a:r>
              <a:rPr lang="tr-TR" sz="2000" b="1" dirty="0" smtClean="0"/>
              <a:t>3</a:t>
            </a:r>
            <a:r>
              <a:rPr lang="tr-TR" sz="2000" b="1" dirty="0"/>
              <a:t>. Ana unsur: genellikle salataya ismini veren, salata yatağı üzerine yerleştirilen diğer gıda ve gıdalardır. (somon füme salatasının somon fümesi, ızgara tavuk salatasının ızgara tavuğu gibi) </a:t>
            </a:r>
            <a:endParaRPr lang="tr-TR" sz="2000" b="1" dirty="0" smtClean="0"/>
          </a:p>
          <a:p>
            <a:endParaRPr lang="tr-TR" sz="2000" b="1" dirty="0" smtClean="0"/>
          </a:p>
          <a:p>
            <a:r>
              <a:rPr lang="tr-TR" sz="2000" b="1" dirty="0" smtClean="0"/>
              <a:t>4</a:t>
            </a:r>
            <a:r>
              <a:rPr lang="tr-TR" sz="2000" b="1" dirty="0"/>
              <a:t>. Garnitürler, tamamlayıcılar: Salatanın tüm unsurları ile uyumlu olacak, salatayı görünüş ve lezzet olarak yükseltecek her türlü gıda bu grupta yer alır. Kullanım miktarları ana unsurdan daha azdır. (salatayı tamamlayan kuru meyveler, yaş meyveler, sebzeler, taze baharatlar, turşular, kuru yemişler, </a:t>
            </a:r>
            <a:r>
              <a:rPr lang="tr-TR" sz="2000" b="1" dirty="0" err="1"/>
              <a:t>vb</a:t>
            </a:r>
            <a:r>
              <a:rPr lang="tr-TR" sz="2000" b="1" dirty="0"/>
              <a:t>) </a:t>
            </a:r>
          </a:p>
        </p:txBody>
      </p:sp>
    </p:spTree>
    <p:extLst>
      <p:ext uri="{BB962C8B-B14F-4D97-AF65-F5344CB8AC3E}">
        <p14:creationId xmlns:p14="http://schemas.microsoft.com/office/powerpoint/2010/main" val="3727956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
        <p:nvSpPr>
          <p:cNvPr id="2" name="1 Başlık"/>
          <p:cNvSpPr>
            <a:spLocks noGrp="1"/>
          </p:cNvSpPr>
          <p:nvPr>
            <p:ph type="title" idx="4294967295"/>
          </p:nvPr>
        </p:nvSpPr>
        <p:spPr>
          <a:xfrm>
            <a:off x="0" y="365125"/>
            <a:ext cx="7886700" cy="471587"/>
          </a:xfrm>
        </p:spPr>
        <p:txBody>
          <a:bodyPr>
            <a:normAutofit fontScale="90000"/>
          </a:bodyPr>
          <a:lstStyle/>
          <a:p>
            <a:pPr algn="ctr"/>
            <a:r>
              <a:rPr lang="tr-TR" sz="3000" dirty="0"/>
              <a:t>TAHIL VE MAKARNALARLA</a:t>
            </a:r>
            <a:br>
              <a:rPr lang="tr-TR" sz="3000" dirty="0"/>
            </a:br>
            <a:r>
              <a:rPr lang="tr-TR" sz="3000" dirty="0"/>
              <a:t>HAZIRLANAN SALATALAR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36</a:t>
            </a:fld>
            <a:endParaRPr lang="tr-TR"/>
          </a:p>
        </p:txBody>
      </p:sp>
      <p:sp>
        <p:nvSpPr>
          <p:cNvPr id="3" name="2 İçerik Yer Tutucusu"/>
          <p:cNvSpPr>
            <a:spLocks noGrp="1"/>
          </p:cNvSpPr>
          <p:nvPr>
            <p:ph type="subTitle" idx="4294967295"/>
          </p:nvPr>
        </p:nvSpPr>
        <p:spPr>
          <a:xfrm>
            <a:off x="0" y="1773238"/>
            <a:ext cx="6858000" cy="1655762"/>
          </a:xfrm>
        </p:spPr>
        <p:txBody>
          <a:bodyPr>
            <a:noAutofit/>
          </a:bodyPr>
          <a:lstStyle/>
          <a:p>
            <a:pPr>
              <a:buNone/>
            </a:pPr>
            <a:r>
              <a:rPr lang="tr-TR" sz="1600" b="1" dirty="0"/>
              <a:t>		Gereçler</a:t>
            </a:r>
          </a:p>
          <a:p>
            <a:pPr>
              <a:buNone/>
            </a:pPr>
            <a:endParaRPr lang="tr-TR" sz="1600" b="1" dirty="0"/>
          </a:p>
          <a:p>
            <a:r>
              <a:rPr lang="tr-TR" sz="1600" b="1" dirty="0"/>
              <a:t>700 g bulgur </a:t>
            </a:r>
          </a:p>
          <a:p>
            <a:r>
              <a:rPr lang="tr-TR" sz="1600" b="1" dirty="0"/>
              <a:t>3 adet  (0rta boy) ekşi elma</a:t>
            </a:r>
          </a:p>
          <a:p>
            <a:r>
              <a:rPr lang="pl-PL" sz="1600" b="1" dirty="0"/>
              <a:t>300 g kuru soğan</a:t>
            </a:r>
          </a:p>
          <a:p>
            <a:r>
              <a:rPr lang="tr-TR" sz="1600" b="1" dirty="0"/>
              <a:t>500 g domates</a:t>
            </a:r>
          </a:p>
          <a:p>
            <a:r>
              <a:rPr lang="tr-TR" sz="1600" b="1" dirty="0"/>
              <a:t>1 demet maydanoz</a:t>
            </a:r>
          </a:p>
          <a:p>
            <a:r>
              <a:rPr lang="pt-BR" sz="1600" b="1" dirty="0"/>
              <a:t>1 demet taze soğan</a:t>
            </a:r>
          </a:p>
          <a:p>
            <a:r>
              <a:rPr lang="tr-TR" sz="1600" b="1" dirty="0"/>
              <a:t>1 demet taze nane</a:t>
            </a:r>
          </a:p>
          <a:p>
            <a:r>
              <a:rPr lang="tr-TR" sz="1600" b="1" dirty="0"/>
              <a:t>2 çay kaşığı acı kır. toz biber</a:t>
            </a:r>
          </a:p>
          <a:p>
            <a:r>
              <a:rPr lang="tr-TR" sz="1600" b="1" dirty="0"/>
              <a:t>200 g zeytinyağı</a:t>
            </a:r>
          </a:p>
          <a:p>
            <a:r>
              <a:rPr lang="tr-TR" sz="1600" b="1" dirty="0"/>
              <a:t>2 limon suyu</a:t>
            </a:r>
          </a:p>
          <a:p>
            <a:r>
              <a:rPr lang="tr-TR" sz="1600" b="1" dirty="0"/>
              <a:t>1 çay kaşığı tuz</a:t>
            </a:r>
          </a:p>
        </p:txBody>
      </p:sp>
      <p:sp>
        <p:nvSpPr>
          <p:cNvPr id="2" name="1 Başlık"/>
          <p:cNvSpPr>
            <a:spLocks noGrp="1"/>
          </p:cNvSpPr>
          <p:nvPr>
            <p:ph type="title" idx="4294967295"/>
          </p:nvPr>
        </p:nvSpPr>
        <p:spPr>
          <a:xfrm>
            <a:off x="0" y="365125"/>
            <a:ext cx="7886700" cy="399579"/>
          </a:xfrm>
        </p:spPr>
        <p:txBody>
          <a:bodyPr>
            <a:normAutofit fontScale="90000"/>
          </a:bodyPr>
          <a:lstStyle/>
          <a:p>
            <a:pPr algn="ctr"/>
            <a:r>
              <a:rPr lang="tr-TR" dirty="0"/>
              <a:t>Limonlu ve Elmalı Kısır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37</a:t>
            </a:fld>
            <a:endParaRPr lang="tr-TR"/>
          </a:p>
        </p:txBody>
      </p:sp>
      <p:sp>
        <p:nvSpPr>
          <p:cNvPr id="3" name="2 İçerik Yer Tutucusu"/>
          <p:cNvSpPr>
            <a:spLocks noGrp="1"/>
          </p:cNvSpPr>
          <p:nvPr>
            <p:ph type="subTitle" idx="4294967295"/>
          </p:nvPr>
        </p:nvSpPr>
        <p:spPr>
          <a:xfrm>
            <a:off x="0" y="1484313"/>
            <a:ext cx="6858000" cy="1655762"/>
          </a:xfrm>
        </p:spPr>
        <p:txBody>
          <a:bodyPr>
            <a:noAutofit/>
          </a:bodyPr>
          <a:lstStyle/>
          <a:p>
            <a:pPr algn="just">
              <a:buNone/>
            </a:pPr>
            <a:r>
              <a:rPr lang="tr-TR" sz="1600" b="1" dirty="0"/>
              <a:t>		İşlem basamakları</a:t>
            </a:r>
          </a:p>
          <a:p>
            <a:pPr algn="just">
              <a:buNone/>
            </a:pPr>
            <a:endParaRPr lang="tr-TR" sz="1600" b="1" dirty="0"/>
          </a:p>
          <a:p>
            <a:pPr algn="just"/>
            <a:r>
              <a:rPr lang="tr-TR" sz="1600" b="1" dirty="0"/>
              <a:t>Soğan ayıklanır, yıkanır ve çok ince kıyılır.</a:t>
            </a:r>
          </a:p>
          <a:p>
            <a:pPr algn="just"/>
            <a:r>
              <a:rPr lang="tr-TR" sz="1600" b="1" dirty="0"/>
              <a:t>Nane, maydanoz ve taze soğan da ayıklanıp yıkandıktan sonra çok ince kıyılır.</a:t>
            </a:r>
          </a:p>
          <a:p>
            <a:pPr algn="just"/>
            <a:r>
              <a:rPr lang="tr-TR" sz="1600" b="1" dirty="0"/>
              <a:t>Elmaların kabukları soyularak küçük küpler hâlinde doğranır.</a:t>
            </a:r>
          </a:p>
          <a:p>
            <a:pPr algn="just"/>
            <a:r>
              <a:rPr lang="tr-TR" sz="1600" b="1" dirty="0"/>
              <a:t>Domatesin kabukları soyulur, çekirdekleri alınır ve zar büyüklüğünde doğranır.</a:t>
            </a:r>
          </a:p>
          <a:p>
            <a:pPr algn="just"/>
            <a:r>
              <a:rPr lang="tr-TR" sz="1600" b="1" dirty="0"/>
              <a:t>Bu arada bulgur ıslatılarak 1 saat bekletilir, iyice suyu sıkılarak kabına alınır.</a:t>
            </a:r>
          </a:p>
          <a:p>
            <a:pPr algn="just"/>
            <a:r>
              <a:rPr lang="tr-TR" sz="1600" b="1" dirty="0"/>
              <a:t>Bulgurun içine, soğan, tuz katılarak elle ezerek karıştırılır.</a:t>
            </a:r>
          </a:p>
          <a:p>
            <a:pPr algn="just"/>
            <a:r>
              <a:rPr lang="tr-TR" sz="1600" b="1" dirty="0"/>
              <a:t>Diğer sebzeleri ve baharatları ilave ederek tekrar karıştırılır.</a:t>
            </a:r>
          </a:p>
          <a:p>
            <a:pPr algn="just"/>
            <a:r>
              <a:rPr lang="tr-TR" sz="1600" b="1" dirty="0"/>
              <a:t>Zeytinyağı ve limon suyu eklenerek karıştırılır.</a:t>
            </a:r>
          </a:p>
          <a:p>
            <a:pPr algn="just"/>
            <a:r>
              <a:rPr lang="tr-TR" sz="1600" b="1" dirty="0"/>
              <a:t>Servis tabağına yeşil salata yaprağının üzerine alınır.</a:t>
            </a:r>
          </a:p>
          <a:p>
            <a:pPr algn="just"/>
            <a:r>
              <a:rPr lang="tr-TR" sz="1600" b="1" dirty="0"/>
              <a:t>Limon ve elma dilimleriyle süslenir.</a:t>
            </a:r>
          </a:p>
          <a:p>
            <a:pPr algn="just">
              <a:buNone/>
            </a:pPr>
            <a:endParaRPr lang="tr-TR" sz="1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
        <p:nvSpPr>
          <p:cNvPr id="3" name="2 İçerik Yer Tutucusu"/>
          <p:cNvSpPr>
            <a:spLocks noGrp="1"/>
          </p:cNvSpPr>
          <p:nvPr>
            <p:ph type="subTitle" idx="4294967295"/>
          </p:nvPr>
        </p:nvSpPr>
        <p:spPr>
          <a:xfrm>
            <a:off x="0" y="863600"/>
            <a:ext cx="6858000" cy="1655763"/>
          </a:xfrm>
        </p:spPr>
        <p:txBody>
          <a:bodyPr>
            <a:noAutofit/>
          </a:bodyPr>
          <a:lstStyle/>
          <a:p>
            <a:pPr algn="just">
              <a:buNone/>
            </a:pPr>
            <a:r>
              <a:rPr lang="tr-TR" sz="1400" b="1" dirty="0"/>
              <a:t>		Gereçler</a:t>
            </a:r>
          </a:p>
          <a:p>
            <a:pPr algn="just">
              <a:buNone/>
            </a:pPr>
            <a:endParaRPr lang="tr-TR" sz="1400" b="1" dirty="0"/>
          </a:p>
          <a:p>
            <a:pPr algn="just"/>
            <a:r>
              <a:rPr lang="es-ES" sz="1400" b="1" dirty="0"/>
              <a:t>1 su bardağı makarna</a:t>
            </a:r>
          </a:p>
          <a:p>
            <a:pPr algn="just"/>
            <a:r>
              <a:rPr lang="tr-TR" sz="1400" b="1" dirty="0"/>
              <a:t>1 su bardağı havuç rendesi</a:t>
            </a:r>
          </a:p>
          <a:p>
            <a:pPr algn="just"/>
            <a:r>
              <a:rPr lang="es-ES" sz="1400" b="1" dirty="0"/>
              <a:t>1 su bardağı haşlanmış mısır</a:t>
            </a:r>
          </a:p>
          <a:p>
            <a:pPr algn="just"/>
            <a:r>
              <a:rPr lang="es-ES" sz="1400" b="1" dirty="0"/>
              <a:t>1 su bardağı mayonez</a:t>
            </a:r>
          </a:p>
          <a:p>
            <a:pPr algn="just"/>
            <a:r>
              <a:rPr lang="tr-TR" sz="1400" b="1" dirty="0"/>
              <a:t>3-4 diş sarımsak, tuz.</a:t>
            </a:r>
          </a:p>
          <a:p>
            <a:pPr algn="just"/>
            <a:r>
              <a:rPr lang="tr-TR" sz="1400" b="1" dirty="0"/>
              <a:t>6-7 yemek kaşığı bezelye konservesi</a:t>
            </a:r>
          </a:p>
          <a:p>
            <a:pPr algn="just"/>
            <a:r>
              <a:rPr lang="tr-TR" sz="1400" b="1" dirty="0"/>
              <a:t>1/2 demet dereotu</a:t>
            </a:r>
          </a:p>
          <a:p>
            <a:pPr algn="just"/>
            <a:r>
              <a:rPr lang="pt-BR" sz="1400" b="1" dirty="0"/>
              <a:t>1 adet tavuk bonfile</a:t>
            </a:r>
          </a:p>
          <a:p>
            <a:pPr algn="just">
              <a:buNone/>
            </a:pPr>
            <a:r>
              <a:rPr lang="tr-TR" sz="1400" b="1" dirty="0"/>
              <a:t>		İşlem basamakları</a:t>
            </a:r>
          </a:p>
          <a:p>
            <a:pPr algn="just">
              <a:buNone/>
            </a:pPr>
            <a:endParaRPr lang="tr-TR" sz="1400" b="1" dirty="0"/>
          </a:p>
          <a:p>
            <a:pPr algn="just"/>
            <a:r>
              <a:rPr lang="tr-TR" sz="1400" b="1" dirty="0"/>
              <a:t>Makarnayı tuzlu kaynar suda haşlayıp süzülür, soğumaya bırakılır.</a:t>
            </a:r>
          </a:p>
          <a:p>
            <a:pPr algn="just"/>
            <a:r>
              <a:rPr lang="tr-TR" sz="1400" b="1" dirty="0"/>
              <a:t>Tavuğu az su ile haşlayıp, minik parçalara bölünür.</a:t>
            </a:r>
          </a:p>
          <a:p>
            <a:pPr algn="just"/>
            <a:r>
              <a:rPr lang="tr-TR" sz="1400" b="1" dirty="0"/>
              <a:t>Mayonezden 3 yemek kaşığı süslemek için </a:t>
            </a:r>
            <a:r>
              <a:rPr lang="tr-TR" sz="1400" b="1" dirty="0" err="1"/>
              <a:t>ayırılır</a:t>
            </a:r>
            <a:r>
              <a:rPr lang="tr-TR" sz="1400" b="1" dirty="0"/>
              <a:t> ve kalanı bir kaseye alınır.</a:t>
            </a:r>
          </a:p>
          <a:p>
            <a:pPr algn="just"/>
            <a:r>
              <a:rPr lang="tr-TR" sz="1400" b="1" dirty="0"/>
              <a:t>İçine dövülmüş sarımsak, rende havuç, mısır, kıyılmış dereotu, tavuk, bezelye ekleyip karıştırılır.</a:t>
            </a:r>
          </a:p>
          <a:p>
            <a:pPr algn="just"/>
            <a:r>
              <a:rPr lang="pt-BR" sz="1400" b="1" dirty="0"/>
              <a:t>Soğuyan makarnalar ilave edilir.</a:t>
            </a:r>
          </a:p>
          <a:p>
            <a:pPr algn="just"/>
            <a:r>
              <a:rPr lang="tr-TR" sz="1400" b="1" dirty="0"/>
              <a:t>Karıştırıp servis tabağına alınır. Üzerini süsleyip servis yapılır.</a:t>
            </a:r>
          </a:p>
        </p:txBody>
      </p:sp>
      <p:sp>
        <p:nvSpPr>
          <p:cNvPr id="2" name="1 Başlık"/>
          <p:cNvSpPr>
            <a:spLocks noGrp="1"/>
          </p:cNvSpPr>
          <p:nvPr>
            <p:ph type="title" idx="4294967295"/>
          </p:nvPr>
        </p:nvSpPr>
        <p:spPr>
          <a:xfrm>
            <a:off x="0" y="365125"/>
            <a:ext cx="7886700" cy="399579"/>
          </a:xfrm>
        </p:spPr>
        <p:txBody>
          <a:bodyPr>
            <a:normAutofit fontScale="90000"/>
          </a:bodyPr>
          <a:lstStyle/>
          <a:p>
            <a:pPr algn="ctr"/>
            <a:r>
              <a:rPr lang="tr-TR" dirty="0"/>
              <a:t>Tavuklu Makarna Salatası</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39</a:t>
            </a:fld>
            <a:endParaRPr lang="tr-TR"/>
          </a:p>
        </p:txBody>
      </p:sp>
      <p:sp>
        <p:nvSpPr>
          <p:cNvPr id="3" name="2 İçerik Yer Tutucusu"/>
          <p:cNvSpPr>
            <a:spLocks noGrp="1"/>
          </p:cNvSpPr>
          <p:nvPr>
            <p:ph type="subTitle" idx="4294967295"/>
          </p:nvPr>
        </p:nvSpPr>
        <p:spPr>
          <a:xfrm>
            <a:off x="0" y="908050"/>
            <a:ext cx="6858000" cy="1655763"/>
          </a:xfrm>
        </p:spPr>
        <p:txBody>
          <a:bodyPr>
            <a:noAutofit/>
          </a:bodyPr>
          <a:lstStyle/>
          <a:p>
            <a:pPr>
              <a:buNone/>
            </a:pPr>
            <a:r>
              <a:rPr lang="tr-TR" sz="1600" b="1" dirty="0"/>
              <a:t>		Gereçler</a:t>
            </a:r>
          </a:p>
          <a:p>
            <a:pPr>
              <a:buNone/>
            </a:pPr>
            <a:endParaRPr lang="tr-TR" sz="1600" b="1" dirty="0"/>
          </a:p>
          <a:p>
            <a:r>
              <a:rPr lang="pt-BR" sz="1600" b="1" dirty="0"/>
              <a:t>100 g pilavlık pirinç</a:t>
            </a:r>
            <a:endParaRPr lang="tr-TR" sz="1600" b="1" dirty="0"/>
          </a:p>
          <a:p>
            <a:r>
              <a:rPr lang="tr-TR" sz="1600" b="1" dirty="0"/>
              <a:t>500 g </a:t>
            </a:r>
            <a:r>
              <a:rPr lang="tr-TR" sz="1600" b="1" dirty="0" err="1"/>
              <a:t>basmati</a:t>
            </a:r>
            <a:r>
              <a:rPr lang="tr-TR" sz="1600" b="1" dirty="0"/>
              <a:t> pirinç</a:t>
            </a:r>
          </a:p>
          <a:p>
            <a:r>
              <a:rPr lang="pt-BR" sz="1600" b="1" dirty="0"/>
              <a:t>10 adet kiraz domates</a:t>
            </a:r>
          </a:p>
          <a:p>
            <a:r>
              <a:rPr lang="tr-TR" sz="1600" b="1" dirty="0"/>
              <a:t>250 g haşlanmış iç bezelye/konserve</a:t>
            </a:r>
          </a:p>
          <a:p>
            <a:r>
              <a:rPr lang="fi-FI" sz="1600" b="1" dirty="0"/>
              <a:t>1 kutu konserve mini mısır</a:t>
            </a:r>
          </a:p>
          <a:p>
            <a:r>
              <a:rPr lang="tr-TR" sz="1600" b="1" dirty="0"/>
              <a:t>½ çay kaşığı beyaz biber</a:t>
            </a:r>
          </a:p>
          <a:p>
            <a:r>
              <a:rPr lang="tr-TR" sz="1600" b="1" dirty="0"/>
              <a:t>150 ml </a:t>
            </a:r>
            <a:r>
              <a:rPr lang="tr-TR" sz="1600" b="1" dirty="0" err="1"/>
              <a:t>vinegrot</a:t>
            </a:r>
            <a:r>
              <a:rPr lang="tr-TR" sz="1600" b="1" dirty="0"/>
              <a:t> sos</a:t>
            </a:r>
          </a:p>
          <a:p>
            <a:r>
              <a:rPr lang="tr-TR" sz="1600" b="1" dirty="0"/>
              <a:t>1 çay kaşığı tuz</a:t>
            </a:r>
          </a:p>
          <a:p>
            <a:endParaRPr lang="tr-TR" sz="1600" b="1" dirty="0"/>
          </a:p>
          <a:p>
            <a:pPr>
              <a:buNone/>
            </a:pPr>
            <a:r>
              <a:rPr lang="tr-TR" sz="1600" b="1" dirty="0"/>
              <a:t>		İşlem basamakları</a:t>
            </a:r>
          </a:p>
          <a:p>
            <a:pPr>
              <a:buNone/>
            </a:pPr>
            <a:endParaRPr lang="tr-TR" sz="1600" b="1" dirty="0"/>
          </a:p>
          <a:p>
            <a:r>
              <a:rPr lang="tr-TR" sz="1600" b="1" dirty="0"/>
              <a:t>Pirinçle haşlanır ve suyu süzdürülür derin bir kaba alınarak karıştırılır.</a:t>
            </a:r>
          </a:p>
          <a:p>
            <a:r>
              <a:rPr lang="tr-TR" sz="1600" b="1" dirty="0"/>
              <a:t>Domates-mısır ve bezelyeler eklenir.</a:t>
            </a:r>
          </a:p>
          <a:p>
            <a:r>
              <a:rPr lang="tr-TR" sz="1600" b="1" dirty="0"/>
              <a:t>Kalan malzemeler pirinçlere eklenir.</a:t>
            </a:r>
          </a:p>
          <a:p>
            <a:r>
              <a:rPr lang="tr-TR" sz="1600" b="1" dirty="0"/>
              <a:t>Salata servis tabağına alınarak süslenir.</a:t>
            </a:r>
          </a:p>
        </p:txBody>
      </p:sp>
      <p:sp>
        <p:nvSpPr>
          <p:cNvPr id="2" name="1 Başlık"/>
          <p:cNvSpPr>
            <a:spLocks noGrp="1"/>
          </p:cNvSpPr>
          <p:nvPr>
            <p:ph type="title" idx="4294967295"/>
          </p:nvPr>
        </p:nvSpPr>
        <p:spPr>
          <a:xfrm>
            <a:off x="0" y="365125"/>
            <a:ext cx="7886700" cy="615603"/>
          </a:xfrm>
        </p:spPr>
        <p:txBody>
          <a:bodyPr>
            <a:normAutofit fontScale="90000"/>
          </a:bodyPr>
          <a:lstStyle/>
          <a:p>
            <a:pPr algn="ctr"/>
            <a:r>
              <a:rPr lang="tr-TR" dirty="0"/>
              <a:t>Pirinç Salatası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4</a:t>
            </a:fld>
            <a:endParaRPr lang="tr-TR"/>
          </a:p>
        </p:txBody>
      </p:sp>
      <p:sp>
        <p:nvSpPr>
          <p:cNvPr id="3" name="İçerik Yer Tutucusu 2"/>
          <p:cNvSpPr>
            <a:spLocks noGrp="1"/>
          </p:cNvSpPr>
          <p:nvPr>
            <p:ph type="subTitle" idx="4294967295"/>
          </p:nvPr>
        </p:nvSpPr>
        <p:spPr>
          <a:xfrm>
            <a:off x="539552" y="1268413"/>
            <a:ext cx="8604448" cy="4896891"/>
          </a:xfrm>
        </p:spPr>
        <p:txBody>
          <a:bodyPr>
            <a:noAutofit/>
          </a:bodyPr>
          <a:lstStyle/>
          <a:p>
            <a:pPr marL="118872" indent="0" algn="just">
              <a:buNone/>
            </a:pPr>
            <a:r>
              <a:rPr lang="tr-TR" sz="2800" b="1" dirty="0"/>
              <a:t>	Salata sözcüğü esas olarak bitkileri pişirilmeden yenilebilen yeşil yapraklarına ve gövdesine verilen bir isimdir. </a:t>
            </a:r>
            <a:endParaRPr lang="tr-TR" sz="2800" b="1" dirty="0" smtClean="0"/>
          </a:p>
          <a:p>
            <a:pPr marL="118872" indent="0" algn="just">
              <a:buNone/>
            </a:pPr>
            <a:r>
              <a:rPr lang="tr-TR" sz="2800" b="1" dirty="0" smtClean="0"/>
              <a:t>Ancak </a:t>
            </a:r>
            <a:r>
              <a:rPr lang="tr-TR" sz="2800" b="1" dirty="0"/>
              <a:t>günümüzde salata teriminin anlamı çok geniştir. </a:t>
            </a:r>
            <a:endParaRPr lang="tr-TR" sz="2800" b="1" dirty="0" smtClean="0"/>
          </a:p>
          <a:p>
            <a:pPr marL="118872" indent="0" algn="just">
              <a:buNone/>
            </a:pPr>
            <a:endParaRPr lang="tr-TR" sz="2800" b="1" dirty="0"/>
          </a:p>
          <a:p>
            <a:pPr marL="118872" indent="0" algn="just">
              <a:buNone/>
            </a:pPr>
            <a:r>
              <a:rPr lang="tr-TR" sz="2800" b="1" dirty="0" smtClean="0"/>
              <a:t>İçinde </a:t>
            </a:r>
            <a:r>
              <a:rPr lang="tr-TR" sz="2800" b="1" dirty="0"/>
              <a:t>kırmızı et, kümes hayvanları eti, balık, meyve, sebze, tahıl ve tahıl ürünleri gibi tek başına yada başka yiyecek ilaveleriyle bir kombinasyon olarak servis edilen herhangi bir soğuk yemeğe de salata denilmektedir.</a:t>
            </a:r>
          </a:p>
        </p:txBody>
      </p:sp>
    </p:spTree>
    <p:extLst>
      <p:ext uri="{BB962C8B-B14F-4D97-AF65-F5344CB8AC3E}">
        <p14:creationId xmlns:p14="http://schemas.microsoft.com/office/powerpoint/2010/main" val="3136602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40</a:t>
            </a:fld>
            <a:endParaRPr lang="tr-TR"/>
          </a:p>
        </p:txBody>
      </p:sp>
      <p:sp>
        <p:nvSpPr>
          <p:cNvPr id="3" name="2 İçerik Yer Tutucusu"/>
          <p:cNvSpPr>
            <a:spLocks noGrp="1"/>
          </p:cNvSpPr>
          <p:nvPr>
            <p:ph type="subTitle" idx="4294967295"/>
          </p:nvPr>
        </p:nvSpPr>
        <p:spPr>
          <a:xfrm>
            <a:off x="0" y="765175"/>
            <a:ext cx="6858000" cy="1655763"/>
          </a:xfrm>
        </p:spPr>
        <p:txBody>
          <a:bodyPr>
            <a:noAutofit/>
          </a:bodyPr>
          <a:lstStyle/>
          <a:p>
            <a:pPr>
              <a:buNone/>
            </a:pPr>
            <a:r>
              <a:rPr lang="tr-TR" sz="1200" b="1" dirty="0"/>
              <a:t>		Gereçler</a:t>
            </a:r>
          </a:p>
          <a:p>
            <a:pPr>
              <a:buNone/>
            </a:pPr>
            <a:endParaRPr lang="tr-TR" sz="1200" b="1" dirty="0"/>
          </a:p>
          <a:p>
            <a:r>
              <a:rPr lang="es-ES" sz="1200" b="1" dirty="0"/>
              <a:t>2 su bardağı pilavlık bulgur</a:t>
            </a:r>
          </a:p>
          <a:p>
            <a:r>
              <a:rPr lang="pt-BR" sz="1200" b="1" dirty="0"/>
              <a:t>3 orta boy havuç</a:t>
            </a:r>
          </a:p>
          <a:p>
            <a:r>
              <a:rPr lang="tr-TR" sz="1200" b="1" dirty="0"/>
              <a:t>2 orta boy domates</a:t>
            </a:r>
          </a:p>
          <a:p>
            <a:r>
              <a:rPr lang="tr-TR" sz="1200" b="1" dirty="0"/>
              <a:t>2 orta boy salatalık</a:t>
            </a:r>
          </a:p>
          <a:p>
            <a:r>
              <a:rPr lang="tr-TR" sz="1200" b="1" dirty="0"/>
              <a:t>6 orta boy yeşil biber</a:t>
            </a:r>
          </a:p>
          <a:p>
            <a:r>
              <a:rPr lang="pt-BR" sz="1200" b="1" dirty="0"/>
              <a:t>8 orta boy yeşil soğan</a:t>
            </a:r>
          </a:p>
          <a:p>
            <a:r>
              <a:rPr lang="tr-TR" sz="1200" b="1" dirty="0"/>
              <a:t>1 demet dereotu</a:t>
            </a:r>
          </a:p>
          <a:p>
            <a:r>
              <a:rPr lang="es-ES" sz="1200" b="1" dirty="0"/>
              <a:t>1 su bardağı zeytinyağı</a:t>
            </a:r>
          </a:p>
          <a:p>
            <a:r>
              <a:rPr lang="es-ES" sz="1200" b="1" dirty="0"/>
              <a:t>3.5 su bardağı su</a:t>
            </a:r>
          </a:p>
          <a:p>
            <a:r>
              <a:rPr lang="tr-TR" sz="1200" b="1" dirty="0"/>
              <a:t>3 tatlı kaşığı tuz</a:t>
            </a:r>
          </a:p>
          <a:p>
            <a:pPr>
              <a:buNone/>
            </a:pPr>
            <a:endParaRPr lang="tr-TR" sz="1200" b="1" dirty="0"/>
          </a:p>
          <a:p>
            <a:pPr>
              <a:buNone/>
            </a:pPr>
            <a:r>
              <a:rPr lang="tr-TR" sz="1200" b="1" dirty="0"/>
              <a:t>		İşlem basamakları</a:t>
            </a:r>
          </a:p>
          <a:p>
            <a:pPr>
              <a:buNone/>
            </a:pPr>
            <a:endParaRPr lang="tr-TR" sz="1200" b="1" dirty="0"/>
          </a:p>
          <a:p>
            <a:r>
              <a:rPr lang="tr-TR" sz="1200" b="1" dirty="0"/>
              <a:t> Sebzeler ayıklanır, yıkanır, doğranır</a:t>
            </a:r>
          </a:p>
          <a:p>
            <a:r>
              <a:rPr lang="pt-BR" sz="1200" b="1" dirty="0"/>
              <a:t>Domatesler soyularak zar şeklinde doğranır.</a:t>
            </a:r>
          </a:p>
          <a:p>
            <a:r>
              <a:rPr lang="es-ES" sz="1200" b="1" dirty="0"/>
              <a:t>Havuçlar soyulur ve rendelenir.</a:t>
            </a:r>
          </a:p>
          <a:p>
            <a:r>
              <a:rPr lang="tr-TR" sz="1200" b="1" dirty="0"/>
              <a:t>Havuçlar yağla biraz kavrularak su eklenir ve kaynatılır.</a:t>
            </a:r>
          </a:p>
          <a:p>
            <a:r>
              <a:rPr lang="tr-TR" sz="1200" b="1" dirty="0"/>
              <a:t>Su kaynayınca bulgur ve tuz eklenir suyunu çekene kadar pişirilir.</a:t>
            </a:r>
          </a:p>
          <a:p>
            <a:r>
              <a:rPr lang="tr-TR" sz="1200" b="1" dirty="0"/>
              <a:t>Tüm gereçler soğuyan pilava eklenir</a:t>
            </a:r>
          </a:p>
          <a:p>
            <a:r>
              <a:rPr lang="tr-TR" sz="1200" b="1" dirty="0"/>
              <a:t>Karıştıralar servis tabağına alınır.</a:t>
            </a:r>
          </a:p>
        </p:txBody>
      </p:sp>
      <p:sp>
        <p:nvSpPr>
          <p:cNvPr id="2" name="1 Başlık"/>
          <p:cNvSpPr>
            <a:spLocks noGrp="1"/>
          </p:cNvSpPr>
          <p:nvPr>
            <p:ph type="title" idx="4294967295"/>
          </p:nvPr>
        </p:nvSpPr>
        <p:spPr>
          <a:xfrm>
            <a:off x="0" y="260648"/>
            <a:ext cx="7886700" cy="471587"/>
          </a:xfrm>
        </p:spPr>
        <p:txBody>
          <a:bodyPr>
            <a:normAutofit fontScale="90000"/>
          </a:bodyPr>
          <a:lstStyle/>
          <a:p>
            <a:pPr algn="ctr"/>
            <a:r>
              <a:rPr lang="tr-TR" dirty="0"/>
              <a:t>Bulgurlu Bahar Salatası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39752" y="1412776"/>
            <a:ext cx="4572000" cy="4832092"/>
          </a:xfrm>
          <a:prstGeom prst="rect">
            <a:avLst/>
          </a:prstGeom>
        </p:spPr>
        <p:txBody>
          <a:bodyPr>
            <a:spAutoFit/>
          </a:bodyPr>
          <a:lstStyle/>
          <a:p>
            <a:pPr marL="285750" indent="-285750">
              <a:buFontTx/>
              <a:buChar char="-"/>
            </a:pPr>
            <a:r>
              <a:rPr lang="tr-TR" sz="2800" dirty="0" smtClean="0"/>
              <a:t>Sebze </a:t>
            </a:r>
            <a:r>
              <a:rPr lang="tr-TR" sz="2800" dirty="0"/>
              <a:t>salataları </a:t>
            </a:r>
            <a:endParaRPr lang="tr-TR" sz="2800" dirty="0" smtClean="0"/>
          </a:p>
          <a:p>
            <a:pPr marL="285750" indent="-285750">
              <a:buFontTx/>
              <a:buChar char="-"/>
            </a:pPr>
            <a:r>
              <a:rPr lang="tr-TR" sz="2800" dirty="0" smtClean="0"/>
              <a:t> </a:t>
            </a:r>
            <a:r>
              <a:rPr lang="tr-TR" sz="2800" dirty="0"/>
              <a:t>Tahıl ve makarnalardan hazırlanan salatalar </a:t>
            </a:r>
            <a:endParaRPr lang="tr-TR" sz="2800" dirty="0" smtClean="0"/>
          </a:p>
          <a:p>
            <a:pPr marL="285750" indent="-285750">
              <a:buFontTx/>
              <a:buChar char="-"/>
            </a:pPr>
            <a:r>
              <a:rPr lang="tr-TR" sz="2800" dirty="0" smtClean="0"/>
              <a:t> </a:t>
            </a:r>
            <a:r>
              <a:rPr lang="tr-TR" sz="2800" dirty="0"/>
              <a:t>Kuru baklagillerden hazırlanan salatalar </a:t>
            </a:r>
            <a:endParaRPr lang="tr-TR" sz="2800" dirty="0" smtClean="0"/>
          </a:p>
          <a:p>
            <a:pPr marL="285750" indent="-285750">
              <a:buFontTx/>
              <a:buChar char="-"/>
            </a:pPr>
            <a:r>
              <a:rPr lang="tr-TR" sz="2800" dirty="0" smtClean="0"/>
              <a:t> </a:t>
            </a:r>
            <a:r>
              <a:rPr lang="tr-TR" sz="2800" dirty="0"/>
              <a:t>Et ve </a:t>
            </a:r>
            <a:r>
              <a:rPr lang="tr-TR" sz="2800" dirty="0" err="1"/>
              <a:t>sakadatlardan</a:t>
            </a:r>
            <a:r>
              <a:rPr lang="tr-TR" sz="2800" dirty="0"/>
              <a:t> hazırlanan salatalar </a:t>
            </a:r>
            <a:endParaRPr lang="tr-TR" sz="2800" dirty="0" smtClean="0"/>
          </a:p>
          <a:p>
            <a:pPr marL="285750" indent="-285750">
              <a:buFontTx/>
              <a:buChar char="-"/>
            </a:pPr>
            <a:r>
              <a:rPr lang="tr-TR" sz="2800" dirty="0" smtClean="0"/>
              <a:t>Deniz </a:t>
            </a:r>
            <a:r>
              <a:rPr lang="tr-TR" sz="2800" dirty="0"/>
              <a:t>ürünleri ile hazırlanan salatalar </a:t>
            </a:r>
            <a:endParaRPr lang="tr-TR" sz="2800" dirty="0" smtClean="0"/>
          </a:p>
          <a:p>
            <a:pPr marL="285750" indent="-285750">
              <a:buFontTx/>
              <a:buChar char="-"/>
            </a:pPr>
            <a:r>
              <a:rPr lang="tr-TR" sz="2800" dirty="0" smtClean="0"/>
              <a:t>Uluslar </a:t>
            </a:r>
            <a:r>
              <a:rPr lang="tr-TR" sz="2800" dirty="0"/>
              <a:t>arası salatalar olarak incelenebilir.</a:t>
            </a:r>
          </a:p>
        </p:txBody>
      </p:sp>
    </p:spTree>
    <p:extLst>
      <p:ext uri="{BB962C8B-B14F-4D97-AF65-F5344CB8AC3E}">
        <p14:creationId xmlns:p14="http://schemas.microsoft.com/office/powerpoint/2010/main" val="1302585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6</a:t>
            </a:fld>
            <a:endParaRPr lang="tr-TR"/>
          </a:p>
        </p:txBody>
      </p:sp>
      <p:sp>
        <p:nvSpPr>
          <p:cNvPr id="3" name="İçerik Yer Tutucusu 2"/>
          <p:cNvSpPr>
            <a:spLocks noGrp="1"/>
          </p:cNvSpPr>
          <p:nvPr>
            <p:ph type="subTitle" idx="4294967295"/>
          </p:nvPr>
        </p:nvSpPr>
        <p:spPr>
          <a:xfrm>
            <a:off x="0" y="1690688"/>
            <a:ext cx="6858000" cy="586184"/>
          </a:xfrm>
        </p:spPr>
        <p:txBody>
          <a:bodyPr>
            <a:normAutofit fontScale="25000" lnSpcReduction="20000"/>
          </a:bodyPr>
          <a:lstStyle/>
          <a:p>
            <a:pPr algn="just"/>
            <a:r>
              <a:rPr lang="tr-TR" sz="11200" b="1" dirty="0"/>
              <a:t>Salata yeşillikleri daima çok taze ve gevrek olmalıdır</a:t>
            </a:r>
            <a:r>
              <a:rPr lang="tr-TR" sz="11200" b="1" dirty="0" smtClean="0"/>
              <a:t>.</a:t>
            </a:r>
            <a:endParaRPr lang="tr-TR" sz="11200" b="1" dirty="0"/>
          </a:p>
          <a:p>
            <a:pPr algn="just"/>
            <a:r>
              <a:rPr lang="tr-TR" sz="11200" b="1" dirty="0"/>
              <a:t>Renk ve yapı bakımından kontrast olmalı, tabağa cazip bir şekilde yerleştirilmelidir</a:t>
            </a:r>
            <a:r>
              <a:rPr lang="tr-TR" sz="11200" b="1" dirty="0" smtClean="0"/>
              <a:t>.</a:t>
            </a:r>
            <a:endParaRPr lang="tr-TR" sz="11200" b="1" dirty="0"/>
          </a:p>
          <a:p>
            <a:pPr algn="just"/>
            <a:r>
              <a:rPr lang="tr-TR" sz="11200" b="1" dirty="0"/>
              <a:t>Çok iyi temizlenmelidir. Özellikle yeşillikler yıkandıktan sonra biraz sirke katılmış suda bekletilmelidir, daha sonra kurulanarak çok kısa bir süre nemli bir yerde bekletilmelidir</a:t>
            </a:r>
            <a:r>
              <a:rPr lang="tr-TR" sz="11200" b="1" dirty="0" smtClean="0"/>
              <a:t>.</a:t>
            </a:r>
            <a:endParaRPr lang="tr-TR" sz="11200" b="1" dirty="0"/>
          </a:p>
          <a:p>
            <a:pPr algn="just"/>
            <a:r>
              <a:rPr lang="tr-TR" sz="11200" b="1" dirty="0"/>
              <a:t>Salatalar artistik ve basit bir şekilde sunulmalıdır, böylece içine koyulan çeşitler anlaşılabilir.</a:t>
            </a:r>
          </a:p>
          <a:p>
            <a:pPr algn="just"/>
            <a:endParaRPr lang="tr-TR" dirty="0"/>
          </a:p>
        </p:txBody>
      </p:sp>
      <p:sp>
        <p:nvSpPr>
          <p:cNvPr id="2" name="Başlık 1"/>
          <p:cNvSpPr>
            <a:spLocks noGrp="1"/>
          </p:cNvSpPr>
          <p:nvPr>
            <p:ph type="title" idx="4294967295"/>
          </p:nvPr>
        </p:nvSpPr>
        <p:spPr>
          <a:xfrm>
            <a:off x="0" y="332656"/>
            <a:ext cx="7886700" cy="576064"/>
          </a:xfrm>
        </p:spPr>
        <p:txBody>
          <a:bodyPr>
            <a:normAutofit fontScale="90000"/>
          </a:bodyPr>
          <a:lstStyle/>
          <a:p>
            <a:pPr algn="ctr"/>
            <a:r>
              <a:rPr lang="tr-TR" sz="3500" dirty="0"/>
              <a:t>Basit salatalarda dikkat edilecek noktalar</a:t>
            </a:r>
          </a:p>
        </p:txBody>
      </p:sp>
    </p:spTree>
    <p:extLst>
      <p:ext uri="{BB962C8B-B14F-4D97-AF65-F5344CB8AC3E}">
        <p14:creationId xmlns:p14="http://schemas.microsoft.com/office/powerpoint/2010/main" val="2159882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7</a:t>
            </a:fld>
            <a:endParaRPr lang="tr-TR"/>
          </a:p>
        </p:txBody>
      </p:sp>
      <p:sp>
        <p:nvSpPr>
          <p:cNvPr id="3" name="İçerik Yer Tutucusu 2"/>
          <p:cNvSpPr>
            <a:spLocks noGrp="1"/>
          </p:cNvSpPr>
          <p:nvPr>
            <p:ph type="subTitle" idx="4294967295"/>
          </p:nvPr>
        </p:nvSpPr>
        <p:spPr>
          <a:xfrm>
            <a:off x="0" y="1484313"/>
            <a:ext cx="6858000" cy="1655762"/>
          </a:xfrm>
        </p:spPr>
        <p:txBody>
          <a:bodyPr>
            <a:noAutofit/>
          </a:bodyPr>
          <a:lstStyle/>
          <a:p>
            <a:pPr algn="just"/>
            <a:r>
              <a:rPr lang="tr-TR" sz="2800" b="1" dirty="0"/>
              <a:t>Doğranmış maydanoz, serpiştirilmiş çok körpe yeşillikler, tere, dilimlenmiş yeşil ve siyah mantar, dilimlenmiş katı pişmiş yumurta vb. salatanın üzerinde kullanılırsa lezzet ve görüntüyü olumlu olarak fazlaca etkiler.</a:t>
            </a:r>
          </a:p>
          <a:p>
            <a:pPr algn="just"/>
            <a:endParaRPr lang="tr-TR" sz="2800" b="1" dirty="0"/>
          </a:p>
          <a:p>
            <a:pPr algn="just"/>
            <a:r>
              <a:rPr lang="tr-TR" sz="2800" b="1" dirty="0"/>
              <a:t>Yeşillikler bıçakla kesilmeden elle parçalanarak hazırlanırlarsa besin değeri kayıpları daha aza indirilmiş olur.</a:t>
            </a:r>
          </a:p>
          <a:p>
            <a:pPr marL="118872" indent="0">
              <a:buNone/>
            </a:pPr>
            <a:endParaRPr lang="tr-TR" sz="2800" b="1" dirty="0"/>
          </a:p>
        </p:txBody>
      </p:sp>
    </p:spTree>
    <p:extLst>
      <p:ext uri="{BB962C8B-B14F-4D97-AF65-F5344CB8AC3E}">
        <p14:creationId xmlns:p14="http://schemas.microsoft.com/office/powerpoint/2010/main" val="303277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8</a:t>
            </a:fld>
            <a:endParaRPr lang="tr-TR"/>
          </a:p>
        </p:txBody>
      </p:sp>
      <p:sp>
        <p:nvSpPr>
          <p:cNvPr id="3" name="İçerik Yer Tutucusu 2"/>
          <p:cNvSpPr>
            <a:spLocks noGrp="1"/>
          </p:cNvSpPr>
          <p:nvPr>
            <p:ph type="subTitle" idx="4294967295"/>
          </p:nvPr>
        </p:nvSpPr>
        <p:spPr>
          <a:xfrm>
            <a:off x="0" y="973138"/>
            <a:ext cx="7632700" cy="5375275"/>
          </a:xfrm>
        </p:spPr>
        <p:txBody>
          <a:bodyPr>
            <a:noAutofit/>
          </a:bodyPr>
          <a:lstStyle/>
          <a:p>
            <a:pPr marL="118872" indent="0" algn="just">
              <a:buNone/>
            </a:pPr>
            <a:r>
              <a:rPr lang="tr-TR" sz="1800" b="1" dirty="0"/>
              <a:t>	Örnekler:</a:t>
            </a:r>
          </a:p>
          <a:p>
            <a:pPr marL="118872" indent="0" algn="just">
              <a:buNone/>
            </a:pPr>
            <a:endParaRPr lang="tr-TR" sz="1800" b="1" dirty="0"/>
          </a:p>
          <a:p>
            <a:pPr algn="just"/>
            <a:r>
              <a:rPr lang="tr-TR" sz="1800" b="1" dirty="0"/>
              <a:t>Yeşil salata- </a:t>
            </a:r>
            <a:r>
              <a:rPr lang="tr-TR" sz="1800" b="1" dirty="0" err="1"/>
              <a:t>green</a:t>
            </a:r>
            <a:r>
              <a:rPr lang="tr-TR" sz="1800" b="1" dirty="0"/>
              <a:t> </a:t>
            </a:r>
            <a:r>
              <a:rPr lang="tr-TR" sz="1800" b="1" dirty="0" err="1"/>
              <a:t>salads-salade</a:t>
            </a:r>
            <a:r>
              <a:rPr lang="tr-TR" sz="1800" b="1" dirty="0"/>
              <a:t> </a:t>
            </a:r>
            <a:r>
              <a:rPr lang="tr-TR" sz="1800" b="1" dirty="0" err="1"/>
              <a:t>verte</a:t>
            </a:r>
            <a:r>
              <a:rPr lang="tr-TR" sz="1800" b="1" dirty="0"/>
              <a:t>,</a:t>
            </a:r>
          </a:p>
          <a:p>
            <a:pPr algn="just"/>
            <a:endParaRPr lang="tr-TR" sz="1800" b="1" dirty="0"/>
          </a:p>
          <a:p>
            <a:pPr algn="just"/>
            <a:r>
              <a:rPr lang="tr-TR" sz="1800" b="1" dirty="0"/>
              <a:t>Avokado </a:t>
            </a:r>
            <a:r>
              <a:rPr lang="tr-TR" sz="1800" b="1" dirty="0" err="1"/>
              <a:t>salads-salade</a:t>
            </a:r>
            <a:r>
              <a:rPr lang="tr-TR" sz="1800" b="1" dirty="0"/>
              <a:t> </a:t>
            </a:r>
            <a:r>
              <a:rPr lang="tr-TR" sz="1800" b="1" dirty="0" err="1"/>
              <a:t>aux</a:t>
            </a:r>
            <a:r>
              <a:rPr lang="tr-TR" sz="1800" b="1" dirty="0"/>
              <a:t> </a:t>
            </a:r>
            <a:r>
              <a:rPr lang="tr-TR" sz="1800" b="1" dirty="0" err="1"/>
              <a:t>avocats</a:t>
            </a:r>
            <a:r>
              <a:rPr lang="tr-TR" sz="1800" b="1" dirty="0"/>
              <a:t>,</a:t>
            </a:r>
          </a:p>
          <a:p>
            <a:pPr algn="just"/>
            <a:endParaRPr lang="tr-TR" sz="1800" b="1" dirty="0"/>
          </a:p>
          <a:p>
            <a:pPr algn="just"/>
            <a:r>
              <a:rPr lang="tr-TR" sz="1800" b="1" dirty="0"/>
              <a:t>Pişmiş havuç salatası-</a:t>
            </a:r>
            <a:r>
              <a:rPr lang="tr-TR" sz="1800" b="1" dirty="0" err="1"/>
              <a:t>cooked</a:t>
            </a:r>
            <a:r>
              <a:rPr lang="tr-TR" sz="1800" b="1" dirty="0"/>
              <a:t> </a:t>
            </a:r>
            <a:r>
              <a:rPr lang="tr-TR" sz="1800" b="1" dirty="0" err="1"/>
              <a:t>carrot</a:t>
            </a:r>
            <a:r>
              <a:rPr lang="tr-TR" sz="1800" b="1" dirty="0"/>
              <a:t> </a:t>
            </a:r>
            <a:r>
              <a:rPr lang="tr-TR" sz="1800" b="1" dirty="0" err="1"/>
              <a:t>salads-salade</a:t>
            </a:r>
            <a:r>
              <a:rPr lang="tr-TR" sz="1800" b="1" dirty="0"/>
              <a:t> de </a:t>
            </a:r>
            <a:r>
              <a:rPr lang="tr-TR" sz="1800" b="1" dirty="0" err="1"/>
              <a:t>carottes</a:t>
            </a:r>
            <a:r>
              <a:rPr lang="tr-TR" sz="1800" b="1" dirty="0"/>
              <a:t> </a:t>
            </a:r>
            <a:r>
              <a:rPr lang="tr-TR" sz="1800" b="1" dirty="0" err="1"/>
              <a:t>cuites</a:t>
            </a:r>
            <a:r>
              <a:rPr lang="tr-TR" sz="1800" b="1" dirty="0"/>
              <a:t>,</a:t>
            </a:r>
          </a:p>
          <a:p>
            <a:pPr algn="just"/>
            <a:endParaRPr lang="tr-TR" sz="1800" b="1" dirty="0"/>
          </a:p>
          <a:p>
            <a:pPr algn="just"/>
            <a:r>
              <a:rPr lang="tr-TR" sz="1800" b="1" dirty="0"/>
              <a:t>Elma salatası-</a:t>
            </a:r>
            <a:r>
              <a:rPr lang="tr-TR" sz="1800" b="1" dirty="0" err="1"/>
              <a:t>apple</a:t>
            </a:r>
            <a:r>
              <a:rPr lang="tr-TR" sz="1800" b="1" dirty="0"/>
              <a:t> </a:t>
            </a:r>
            <a:r>
              <a:rPr lang="tr-TR" sz="1800" b="1" dirty="0" err="1"/>
              <a:t>salads-salade</a:t>
            </a:r>
            <a:r>
              <a:rPr lang="tr-TR" sz="1800" b="1" dirty="0"/>
              <a:t> de </a:t>
            </a:r>
            <a:r>
              <a:rPr lang="tr-TR" sz="1800" b="1" dirty="0" err="1"/>
              <a:t>pommes</a:t>
            </a:r>
            <a:r>
              <a:rPr lang="tr-TR" sz="1800" b="1" dirty="0"/>
              <a:t>,</a:t>
            </a:r>
          </a:p>
          <a:p>
            <a:pPr algn="just"/>
            <a:endParaRPr lang="tr-TR" sz="1800" b="1" dirty="0"/>
          </a:p>
          <a:p>
            <a:pPr algn="just"/>
            <a:r>
              <a:rPr lang="tr-TR" sz="1800" b="1" dirty="0"/>
              <a:t>Kereviz salatası-</a:t>
            </a:r>
            <a:r>
              <a:rPr lang="tr-TR" sz="1800" b="1" dirty="0" err="1"/>
              <a:t>celery</a:t>
            </a:r>
            <a:r>
              <a:rPr lang="tr-TR" sz="1800" b="1" dirty="0"/>
              <a:t> </a:t>
            </a:r>
            <a:r>
              <a:rPr lang="tr-TR" sz="1800" b="1" dirty="0" err="1"/>
              <a:t>salads-salade</a:t>
            </a:r>
            <a:r>
              <a:rPr lang="tr-TR" sz="1800" b="1" dirty="0"/>
              <a:t> de </a:t>
            </a:r>
            <a:r>
              <a:rPr lang="tr-TR" sz="1800" b="1" dirty="0" err="1"/>
              <a:t>celeri</a:t>
            </a:r>
            <a:r>
              <a:rPr lang="tr-TR" sz="1800" b="1" dirty="0"/>
              <a:t>,</a:t>
            </a:r>
          </a:p>
          <a:p>
            <a:pPr algn="just"/>
            <a:endParaRPr lang="tr-TR" sz="1800" b="1" dirty="0"/>
          </a:p>
          <a:p>
            <a:pPr algn="just"/>
            <a:r>
              <a:rPr lang="tr-TR" sz="1800" b="1" dirty="0"/>
              <a:t>Beyaz lahana salatası-</a:t>
            </a:r>
            <a:r>
              <a:rPr lang="tr-TR" sz="1800" b="1" dirty="0" err="1"/>
              <a:t>cole</a:t>
            </a:r>
            <a:r>
              <a:rPr lang="tr-TR" sz="1800" b="1" dirty="0"/>
              <a:t> </a:t>
            </a:r>
            <a:r>
              <a:rPr lang="tr-TR" sz="1800" b="1" dirty="0" err="1"/>
              <a:t>slaw-salade</a:t>
            </a:r>
            <a:r>
              <a:rPr lang="tr-TR" sz="1800" b="1" dirty="0"/>
              <a:t> de </a:t>
            </a:r>
            <a:r>
              <a:rPr lang="tr-TR" sz="1800" b="1" dirty="0" err="1"/>
              <a:t>chou</a:t>
            </a:r>
            <a:r>
              <a:rPr lang="tr-TR" sz="1800" b="1" dirty="0"/>
              <a:t> </a:t>
            </a:r>
            <a:r>
              <a:rPr lang="tr-TR" sz="1800" b="1" dirty="0" err="1"/>
              <a:t>blanc</a:t>
            </a:r>
            <a:r>
              <a:rPr lang="tr-TR" sz="1800" b="1" dirty="0"/>
              <a:t>,</a:t>
            </a:r>
          </a:p>
          <a:p>
            <a:pPr algn="just"/>
            <a:endParaRPr lang="tr-TR" sz="1800" b="1" dirty="0"/>
          </a:p>
          <a:p>
            <a:pPr algn="just"/>
            <a:r>
              <a:rPr lang="tr-TR" sz="1800" b="1" dirty="0"/>
              <a:t>Mantar salatası-</a:t>
            </a:r>
            <a:r>
              <a:rPr lang="tr-TR" sz="1800" b="1" dirty="0" err="1"/>
              <a:t>mashroom</a:t>
            </a:r>
            <a:r>
              <a:rPr lang="tr-TR" sz="1800" b="1" dirty="0"/>
              <a:t> </a:t>
            </a:r>
            <a:r>
              <a:rPr lang="tr-TR" sz="1800" b="1" dirty="0" err="1"/>
              <a:t>salads</a:t>
            </a:r>
            <a:endParaRPr lang="tr-TR" sz="1800" b="1" dirty="0"/>
          </a:p>
        </p:txBody>
      </p:sp>
    </p:spTree>
    <p:extLst>
      <p:ext uri="{BB962C8B-B14F-4D97-AF65-F5344CB8AC3E}">
        <p14:creationId xmlns:p14="http://schemas.microsoft.com/office/powerpoint/2010/main" val="255745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9</a:t>
            </a:fld>
            <a:endParaRPr lang="tr-TR"/>
          </a:p>
        </p:txBody>
      </p:sp>
      <p:sp>
        <p:nvSpPr>
          <p:cNvPr id="3" name="İçerik Yer Tutucusu 2"/>
          <p:cNvSpPr>
            <a:spLocks noGrp="1"/>
          </p:cNvSpPr>
          <p:nvPr>
            <p:ph type="subTitle" idx="4294967295"/>
          </p:nvPr>
        </p:nvSpPr>
        <p:spPr>
          <a:xfrm>
            <a:off x="0" y="1412875"/>
            <a:ext cx="7993063" cy="4311650"/>
          </a:xfrm>
        </p:spPr>
        <p:txBody>
          <a:bodyPr>
            <a:noAutofit/>
          </a:bodyPr>
          <a:lstStyle/>
          <a:p>
            <a:pPr marL="118872" indent="0" algn="just">
              <a:buNone/>
            </a:pPr>
            <a:r>
              <a:rPr lang="tr-TR" sz="2800" b="1" dirty="0"/>
              <a:t>	Bu çeşit salatalar bir veya birkaç çeşit malzemeden hazırlanırlar. </a:t>
            </a:r>
          </a:p>
          <a:p>
            <a:pPr marL="118872" indent="0" algn="just">
              <a:buNone/>
            </a:pPr>
            <a:r>
              <a:rPr lang="tr-TR" sz="2800" b="1" dirty="0" smtClean="0"/>
              <a:t>Çeşitler </a:t>
            </a:r>
            <a:r>
              <a:rPr lang="tr-TR" sz="2800" b="1" dirty="0"/>
              <a:t>görülebilecek şekilde, buket yada benzeri şekillerle tabağa yerleştirilirler. </a:t>
            </a:r>
            <a:endParaRPr lang="tr-TR" sz="2800" b="1" dirty="0" smtClean="0"/>
          </a:p>
          <a:p>
            <a:pPr marL="118872" indent="0" algn="just">
              <a:buNone/>
            </a:pPr>
            <a:r>
              <a:rPr lang="tr-TR" sz="2800" b="1" dirty="0" smtClean="0"/>
              <a:t>Servis </a:t>
            </a:r>
            <a:r>
              <a:rPr lang="tr-TR" sz="2800" b="1" dirty="0"/>
              <a:t>tabağına yerleştirilirken grupların renk ve şekil yapıları dikkate alınmalıdır. </a:t>
            </a:r>
            <a:endParaRPr lang="tr-TR" sz="2800" b="1" dirty="0" smtClean="0"/>
          </a:p>
          <a:p>
            <a:pPr marL="118872" indent="0" algn="just">
              <a:buNone/>
            </a:pPr>
            <a:r>
              <a:rPr lang="tr-TR" sz="2800" b="1" dirty="0" smtClean="0"/>
              <a:t>Bazıları </a:t>
            </a:r>
            <a:r>
              <a:rPr lang="tr-TR" sz="2800" b="1" dirty="0"/>
              <a:t>derin kaselere yerleştirilirler. Kaselere de gruplar halinde yerleştirilmelidir. </a:t>
            </a:r>
            <a:endParaRPr lang="tr-TR" sz="2800" b="1" dirty="0" smtClean="0"/>
          </a:p>
          <a:p>
            <a:pPr marL="118872" indent="0" algn="just">
              <a:buNone/>
            </a:pPr>
            <a:r>
              <a:rPr lang="tr-TR" sz="2800" b="1" dirty="0" smtClean="0"/>
              <a:t>Düzenlemenin </a:t>
            </a:r>
            <a:r>
              <a:rPr lang="tr-TR" sz="2800" b="1" dirty="0"/>
              <a:t>göze hoş görünür şekilde olmasına ve uyumlu olmasına dikkat edilmelidir.</a:t>
            </a:r>
          </a:p>
        </p:txBody>
      </p:sp>
      <p:sp>
        <p:nvSpPr>
          <p:cNvPr id="2" name="Başlık 1"/>
          <p:cNvSpPr>
            <a:spLocks noGrp="1"/>
          </p:cNvSpPr>
          <p:nvPr>
            <p:ph type="title" idx="4294967295"/>
          </p:nvPr>
        </p:nvSpPr>
        <p:spPr>
          <a:xfrm>
            <a:off x="0" y="365125"/>
            <a:ext cx="7886700" cy="471587"/>
          </a:xfrm>
        </p:spPr>
        <p:txBody>
          <a:bodyPr>
            <a:normAutofit fontScale="90000"/>
          </a:bodyPr>
          <a:lstStyle/>
          <a:p>
            <a:pPr algn="ctr"/>
            <a:r>
              <a:rPr lang="tr-TR" dirty="0"/>
              <a:t>Düzenlenmiş Salatalar</a:t>
            </a:r>
          </a:p>
        </p:txBody>
      </p:sp>
    </p:spTree>
    <p:extLst>
      <p:ext uri="{BB962C8B-B14F-4D97-AF65-F5344CB8AC3E}">
        <p14:creationId xmlns:p14="http://schemas.microsoft.com/office/powerpoint/2010/main" val="1376758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747</TotalTime>
  <Words>880</Words>
  <Application>Microsoft Office PowerPoint</Application>
  <PresentationFormat>Ekran Gösterisi (4:3)</PresentationFormat>
  <Paragraphs>415</Paragraphs>
  <Slides>40</Slides>
  <Notes>2</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Dalga Biçimi</vt:lpstr>
      <vt:lpstr>PowerPoint Sunusu</vt:lpstr>
      <vt:lpstr>PowerPoint Sunusu</vt:lpstr>
      <vt:lpstr>PowerPoint Sunusu</vt:lpstr>
      <vt:lpstr>PowerPoint Sunusu</vt:lpstr>
      <vt:lpstr>PowerPoint Sunusu</vt:lpstr>
      <vt:lpstr>Basit salatalarda dikkat edilecek noktalar</vt:lpstr>
      <vt:lpstr>PowerPoint Sunusu</vt:lpstr>
      <vt:lpstr>PowerPoint Sunusu</vt:lpstr>
      <vt:lpstr>Düzenlenmiş Salatalar</vt:lpstr>
      <vt:lpstr>PowerPoint Sunusu</vt:lpstr>
      <vt:lpstr>Salatanın Mönüdeki Yeri ve Önemi</vt:lpstr>
      <vt:lpstr>PowerPoint Sunusu</vt:lpstr>
      <vt:lpstr>PowerPoint Sunusu</vt:lpstr>
      <vt:lpstr>Salata yapımında dikkat edilmesi gereken kurallar</vt:lpstr>
      <vt:lpstr>Salata Hazırlamada Kullanılan Sebze ve Meyveler</vt:lpstr>
      <vt:lpstr>Çiğ Sebze ve Otlarla Yapılan Salatalar</vt:lpstr>
      <vt:lpstr>Dereotu salatası (samut salatası)</vt:lpstr>
      <vt:lpstr>Semizotu salatası</vt:lpstr>
      <vt:lpstr>Salatalık ve domates salatası</vt:lpstr>
      <vt:lpstr>Pişmiş Sebzelerle Yapılan Salatalar</vt:lpstr>
      <vt:lpstr>Pancar salatası</vt:lpstr>
      <vt:lpstr>Balzamik sirkede dinlendirilmiş sebze potporisi</vt:lpstr>
      <vt:lpstr>PowerPoint Sunusu</vt:lpstr>
      <vt:lpstr>Meyvelerle Yapılan Salatalar</vt:lpstr>
      <vt:lpstr>Mimoza salatası</vt:lpstr>
      <vt:lpstr>Japon salatası</vt:lpstr>
      <vt:lpstr>Cacıklar</vt:lpstr>
      <vt:lpstr>Pazı cacığı </vt:lpstr>
      <vt:lpstr>Semizotu cacığı</vt:lpstr>
      <vt:lpstr>Salata Süsleme ve Dizayn</vt:lpstr>
      <vt:lpstr>PowerPoint Sunusu</vt:lpstr>
      <vt:lpstr>PowerPoint Sunusu</vt:lpstr>
      <vt:lpstr>PowerPoint Sunusu</vt:lpstr>
      <vt:lpstr>PowerPoint Sunusu</vt:lpstr>
      <vt:lpstr>TAHIL VE MAKARNALARLA HAZIRLANAN SALATALAR</vt:lpstr>
      <vt:lpstr>Limonlu ve Elmalı Kısır</vt:lpstr>
      <vt:lpstr>PowerPoint Sunusu</vt:lpstr>
      <vt:lpstr>Tavuklu Makarna Salatası</vt:lpstr>
      <vt:lpstr>Pirinç Salatası</vt:lpstr>
      <vt:lpstr>Bulgurlu Bahar Salatası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GAZİ ÜNİVERSİTESİ EĞİTİM BİLİMLERİ ENSTİTÜSÜ AİLE EKONOMİSİ VE BESLENME EĞİTİMİ ANA BİLİM DALI</dc:title>
  <dc:creator>İhsan</dc:creator>
  <cp:lastModifiedBy>CASPER</cp:lastModifiedBy>
  <cp:revision>90</cp:revision>
  <dcterms:created xsi:type="dcterms:W3CDTF">2010-07-05T22:11:16Z</dcterms:created>
  <dcterms:modified xsi:type="dcterms:W3CDTF">2020-10-05T14:50:14Z</dcterms:modified>
</cp:coreProperties>
</file>