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6"/>
  </p:notesMasterIdLst>
  <p:sldIdLst>
    <p:sldId id="256" r:id="rId2"/>
    <p:sldId id="257" r:id="rId3"/>
    <p:sldId id="258" r:id="rId4"/>
    <p:sldId id="259" r:id="rId5"/>
    <p:sldId id="269" r:id="rId6"/>
    <p:sldId id="260" r:id="rId7"/>
    <p:sldId id="281" r:id="rId8"/>
    <p:sldId id="282" r:id="rId9"/>
    <p:sldId id="283" r:id="rId10"/>
    <p:sldId id="261" r:id="rId11"/>
    <p:sldId id="271" r:id="rId12"/>
    <p:sldId id="286" r:id="rId13"/>
    <p:sldId id="262" r:id="rId14"/>
    <p:sldId id="270" r:id="rId15"/>
    <p:sldId id="284" r:id="rId16"/>
    <p:sldId id="263" r:id="rId17"/>
    <p:sldId id="272" r:id="rId18"/>
    <p:sldId id="264" r:id="rId19"/>
    <p:sldId id="273" r:id="rId20"/>
    <p:sldId id="287" r:id="rId21"/>
    <p:sldId id="265" r:id="rId22"/>
    <p:sldId id="288" r:id="rId23"/>
    <p:sldId id="274" r:id="rId24"/>
    <p:sldId id="266" r:id="rId25"/>
    <p:sldId id="277" r:id="rId26"/>
    <p:sldId id="267" r:id="rId27"/>
    <p:sldId id="268" r:id="rId28"/>
    <p:sldId id="279" r:id="rId29"/>
    <p:sldId id="280" r:id="rId30"/>
    <p:sldId id="289" r:id="rId31"/>
    <p:sldId id="285" r:id="rId32"/>
    <p:sldId id="290" r:id="rId33"/>
    <p:sldId id="293" r:id="rId34"/>
    <p:sldId id="291" r:id="rId35"/>
    <p:sldId id="292" r:id="rId36"/>
    <p:sldId id="294" r:id="rId37"/>
    <p:sldId id="295" r:id="rId38"/>
    <p:sldId id="296" r:id="rId39"/>
    <p:sldId id="297" r:id="rId40"/>
    <p:sldId id="298" r:id="rId41"/>
    <p:sldId id="299" r:id="rId42"/>
    <p:sldId id="300" r:id="rId43"/>
    <p:sldId id="301" r:id="rId44"/>
    <p:sldId id="302" r:id="rId4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7153" autoAdjust="0"/>
  </p:normalViewPr>
  <p:slideViewPr>
    <p:cSldViewPr>
      <p:cViewPr varScale="1">
        <p:scale>
          <a:sx n="95" d="100"/>
          <a:sy n="95" d="100"/>
        </p:scale>
        <p:origin x="-65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4F4EC-751E-4734-A84C-7EB807E7218B}" type="datetimeFigureOut">
              <a:rPr lang="tr-TR" smtClean="0"/>
              <a:t>30.10.2016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BEC4A-F53A-493A-93E4-E7A715E10D48}" type="slidenum">
              <a:rPr lang="tr-TR" smtClean="0"/>
              <a:t>‹#›</a:t>
            </a:fld>
            <a:endParaRPr lang="tr-TR"/>
          </a:p>
        </p:txBody>
      </p:sp>
    </p:spTree>
    <p:extLst>
      <p:ext uri="{BB962C8B-B14F-4D97-AF65-F5344CB8AC3E}">
        <p14:creationId xmlns:p14="http://schemas.microsoft.com/office/powerpoint/2010/main" val="97803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3BEC4A-F53A-493A-93E4-E7A715E10D48}" type="slidenum">
              <a:rPr lang="tr-TR" smtClean="0"/>
              <a:t>28</a:t>
            </a:fld>
            <a:endParaRPr lang="tr-TR"/>
          </a:p>
        </p:txBody>
      </p:sp>
    </p:spTree>
    <p:extLst>
      <p:ext uri="{BB962C8B-B14F-4D97-AF65-F5344CB8AC3E}">
        <p14:creationId xmlns:p14="http://schemas.microsoft.com/office/powerpoint/2010/main" val="376509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7B92A19B-D281-491F-95F0-43284EF1EF4F}" type="datetime1">
              <a:rPr lang="tr-TR" smtClean="0"/>
              <a:t>30.10.2016</a:t>
            </a:fld>
            <a:endParaRPr lang="tr-TR"/>
          </a:p>
        </p:txBody>
      </p:sp>
      <p:sp>
        <p:nvSpPr>
          <p:cNvPr id="19" name="Footer Placeholder 18"/>
          <p:cNvSpPr>
            <a:spLocks noGrp="1"/>
          </p:cNvSpPr>
          <p:nvPr>
            <p:ph type="ftr" sz="quarter" idx="11"/>
          </p:nvPr>
        </p:nvSpPr>
        <p:spPr/>
        <p:txBody>
          <a:bodyPr/>
          <a:lstStyle/>
          <a:p>
            <a:r>
              <a:rPr lang="tr-TR" smtClean="0"/>
              <a:t>1</a:t>
            </a:r>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00068CDC-5142-4868-B5EB-71A852B7E066}" type="datetime1">
              <a:rPr lang="tr-TR" smtClean="0"/>
              <a:t>30.10.2016</a:t>
            </a:fld>
            <a:endParaRPr lang="tr-TR"/>
          </a:p>
        </p:txBody>
      </p:sp>
      <p:sp>
        <p:nvSpPr>
          <p:cNvPr id="5" name="Footer Placeholder 4"/>
          <p:cNvSpPr>
            <a:spLocks noGrp="1"/>
          </p:cNvSpPr>
          <p:nvPr>
            <p:ph type="ftr" sz="quarter" idx="11"/>
          </p:nvPr>
        </p:nvSpPr>
        <p:spPr/>
        <p:txBody>
          <a:bodyPr/>
          <a:lstStyle/>
          <a:p>
            <a:r>
              <a:rPr lang="tr-TR" smtClean="0"/>
              <a:t>1</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488E11B-6E61-475A-AF64-E9E17ED0DDDB}" type="datetime1">
              <a:rPr lang="tr-TR" smtClean="0"/>
              <a:t>30.10.2016</a:t>
            </a:fld>
            <a:endParaRPr lang="tr-TR"/>
          </a:p>
        </p:txBody>
      </p:sp>
      <p:sp>
        <p:nvSpPr>
          <p:cNvPr id="5" name="Footer Placeholder 4"/>
          <p:cNvSpPr>
            <a:spLocks noGrp="1"/>
          </p:cNvSpPr>
          <p:nvPr>
            <p:ph type="ftr" sz="quarter" idx="11"/>
          </p:nvPr>
        </p:nvSpPr>
        <p:spPr/>
        <p:txBody>
          <a:bodyPr/>
          <a:lstStyle/>
          <a:p>
            <a:r>
              <a:rPr lang="tr-TR" smtClean="0"/>
              <a:t>1</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BACDA0C-253E-4E50-8665-91534F04B8F7}" type="datetime1">
              <a:rPr lang="tr-TR" smtClean="0"/>
              <a:t>30.10.2016</a:t>
            </a:fld>
            <a:endParaRPr lang="tr-TR"/>
          </a:p>
        </p:txBody>
      </p:sp>
      <p:sp>
        <p:nvSpPr>
          <p:cNvPr id="5" name="Footer Placeholder 4"/>
          <p:cNvSpPr>
            <a:spLocks noGrp="1"/>
          </p:cNvSpPr>
          <p:nvPr>
            <p:ph type="ftr" sz="quarter" idx="11"/>
          </p:nvPr>
        </p:nvSpPr>
        <p:spPr/>
        <p:txBody>
          <a:bodyPr/>
          <a:lstStyle/>
          <a:p>
            <a:r>
              <a:rPr lang="tr-TR" smtClean="0"/>
              <a:t>1</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F13A2D57-94BF-410B-ADA5-DAF12D4C157C}" type="datetime1">
              <a:rPr lang="tr-TR" smtClean="0"/>
              <a:t>30.10.2016</a:t>
            </a:fld>
            <a:endParaRPr lang="tr-TR"/>
          </a:p>
        </p:txBody>
      </p:sp>
      <p:sp>
        <p:nvSpPr>
          <p:cNvPr id="5" name="Footer Placeholder 4"/>
          <p:cNvSpPr>
            <a:spLocks noGrp="1"/>
          </p:cNvSpPr>
          <p:nvPr>
            <p:ph type="ftr" sz="quarter" idx="11"/>
          </p:nvPr>
        </p:nvSpPr>
        <p:spPr/>
        <p:txBody>
          <a:bodyPr/>
          <a:lstStyle/>
          <a:p>
            <a:r>
              <a:rPr lang="tr-TR" smtClean="0"/>
              <a:t>1</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B7F6CF3-9959-46F2-A360-D67763509F1F}" type="datetime1">
              <a:rPr lang="tr-TR" smtClean="0"/>
              <a:t>30.10.2016</a:t>
            </a:fld>
            <a:endParaRPr lang="tr-TR"/>
          </a:p>
        </p:txBody>
      </p:sp>
      <p:sp>
        <p:nvSpPr>
          <p:cNvPr id="6" name="Footer Placeholder 5"/>
          <p:cNvSpPr>
            <a:spLocks noGrp="1"/>
          </p:cNvSpPr>
          <p:nvPr>
            <p:ph type="ftr" sz="quarter" idx="11"/>
          </p:nvPr>
        </p:nvSpPr>
        <p:spPr/>
        <p:txBody>
          <a:bodyPr/>
          <a:lstStyle/>
          <a:p>
            <a:r>
              <a:rPr lang="tr-TR" smtClean="0"/>
              <a:t>1</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5001318D-19F9-4C91-9BDD-85C5433854EE}" type="datetime1">
              <a:rPr lang="tr-TR" smtClean="0"/>
              <a:t>30.10.2016</a:t>
            </a:fld>
            <a:endParaRPr lang="tr-TR"/>
          </a:p>
        </p:txBody>
      </p:sp>
      <p:sp>
        <p:nvSpPr>
          <p:cNvPr id="8" name="Footer Placeholder 7"/>
          <p:cNvSpPr>
            <a:spLocks noGrp="1"/>
          </p:cNvSpPr>
          <p:nvPr>
            <p:ph type="ftr" sz="quarter" idx="11"/>
          </p:nvPr>
        </p:nvSpPr>
        <p:spPr/>
        <p:txBody>
          <a:bodyPr/>
          <a:lstStyle/>
          <a:p>
            <a:r>
              <a:rPr lang="tr-TR" smtClean="0"/>
              <a:t>1</a:t>
            </a:r>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39BDE02-2560-46D3-8115-3BCEA386AB93}" type="datetime1">
              <a:rPr lang="tr-TR" smtClean="0"/>
              <a:t>30.10.2016</a:t>
            </a:fld>
            <a:endParaRPr lang="tr-TR"/>
          </a:p>
        </p:txBody>
      </p:sp>
      <p:sp>
        <p:nvSpPr>
          <p:cNvPr id="4" name="Footer Placeholder 3"/>
          <p:cNvSpPr>
            <a:spLocks noGrp="1"/>
          </p:cNvSpPr>
          <p:nvPr>
            <p:ph type="ftr" sz="quarter" idx="11"/>
          </p:nvPr>
        </p:nvSpPr>
        <p:spPr/>
        <p:txBody>
          <a:bodyPr/>
          <a:lstStyle/>
          <a:p>
            <a:r>
              <a:rPr lang="tr-TR" smtClean="0"/>
              <a:t>1</a:t>
            </a:r>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9DB8E-899C-4466-ABB3-5665EE8F6EF2}" type="datetime1">
              <a:rPr lang="tr-TR" smtClean="0"/>
              <a:t>30.10.2016</a:t>
            </a:fld>
            <a:endParaRPr lang="tr-TR"/>
          </a:p>
        </p:txBody>
      </p:sp>
      <p:sp>
        <p:nvSpPr>
          <p:cNvPr id="3" name="Footer Placeholder 2"/>
          <p:cNvSpPr>
            <a:spLocks noGrp="1"/>
          </p:cNvSpPr>
          <p:nvPr>
            <p:ph type="ftr" sz="quarter" idx="11"/>
          </p:nvPr>
        </p:nvSpPr>
        <p:spPr/>
        <p:txBody>
          <a:bodyPr/>
          <a:lstStyle/>
          <a:p>
            <a:r>
              <a:rPr lang="tr-TR" smtClean="0"/>
              <a:t>1</a:t>
            </a:r>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58586DDB-4950-4400-8EC7-285850462FC1}" type="datetime1">
              <a:rPr lang="tr-TR" smtClean="0"/>
              <a:t>30.10.2016</a:t>
            </a:fld>
            <a:endParaRPr lang="tr-TR"/>
          </a:p>
        </p:txBody>
      </p:sp>
      <p:sp>
        <p:nvSpPr>
          <p:cNvPr id="6" name="Footer Placeholder 5"/>
          <p:cNvSpPr>
            <a:spLocks noGrp="1"/>
          </p:cNvSpPr>
          <p:nvPr>
            <p:ph type="ftr" sz="quarter" idx="11"/>
          </p:nvPr>
        </p:nvSpPr>
        <p:spPr/>
        <p:txBody>
          <a:bodyPr/>
          <a:lstStyle/>
          <a:p>
            <a:r>
              <a:rPr lang="tr-TR" smtClean="0"/>
              <a:t>1</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E752EB92-4990-48B7-BBBD-83138B75BBA9}" type="datetime1">
              <a:rPr lang="tr-TR" smtClean="0"/>
              <a:t>30.10.2016</a:t>
            </a:fld>
            <a:endParaRPr lang="tr-TR"/>
          </a:p>
        </p:txBody>
      </p:sp>
      <p:sp>
        <p:nvSpPr>
          <p:cNvPr id="6" name="Footer Placeholder 5"/>
          <p:cNvSpPr>
            <a:spLocks noGrp="1"/>
          </p:cNvSpPr>
          <p:nvPr>
            <p:ph type="ftr" sz="quarter" idx="11"/>
          </p:nvPr>
        </p:nvSpPr>
        <p:spPr/>
        <p:txBody>
          <a:bodyPr/>
          <a:lstStyle/>
          <a:p>
            <a:r>
              <a:rPr lang="tr-TR" smtClean="0"/>
              <a:t>1</a:t>
            </a:r>
            <a:endParaRPr lang="tr-TR"/>
          </a:p>
        </p:txBody>
      </p:sp>
      <p:sp>
        <p:nvSpPr>
          <p:cNvPr id="7" name="Slide Number Placeholder 6"/>
          <p:cNvSpPr>
            <a:spLocks noGrp="1"/>
          </p:cNvSpPr>
          <p:nvPr>
            <p:ph type="sldNum" sz="quarter" idx="12"/>
          </p:nvPr>
        </p:nvSpPr>
        <p:spPr>
          <a:xfrm>
            <a:off x="8077200" y="4767263"/>
            <a:ext cx="609600" cy="273844"/>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FAA2E5-FF2F-4001-A72D-4DB890D78095}" type="datetime1">
              <a:rPr lang="tr-TR" smtClean="0"/>
              <a:t>30.10.2016</a:t>
            </a:fld>
            <a:endParaRPr lang="tr-T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1</a:t>
            </a:r>
            <a:endParaRPr lang="tr-T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635896" y="339502"/>
            <a:ext cx="4604048" cy="1966615"/>
          </a:xfrm>
        </p:spPr>
        <p:txBody>
          <a:bodyPr>
            <a:noAutofit/>
          </a:bodyPr>
          <a:lstStyle/>
          <a:p>
            <a:pPr algn="ctr"/>
            <a:r>
              <a:rPr lang="tr-TR" sz="2000" dirty="0">
                <a:latin typeface="Arial" panose="020B0604020202020204" pitchFamily="34" charset="0"/>
                <a:cs typeface="Arial" panose="020B0604020202020204" pitchFamily="34" charset="0"/>
              </a:rPr>
              <a:t>T.C.                                                                </a:t>
            </a:r>
            <a:r>
              <a:rPr lang="tr-TR" sz="2000" dirty="0">
                <a:solidFill>
                  <a:schemeClr val="tx1"/>
                </a:solidFill>
                <a:latin typeface="Arial" panose="020B0604020202020204" pitchFamily="34" charset="0"/>
                <a:cs typeface="Arial" panose="020B0604020202020204" pitchFamily="34" charset="0"/>
              </a:rPr>
              <a:t>AKDENİZ ÜNİVERSİTESİ                                        TEKNİK BİLİMLER MESLEK YÜKSEK</a:t>
            </a:r>
            <a:br>
              <a:rPr lang="tr-TR" sz="2000" dirty="0">
                <a:solidFill>
                  <a:schemeClr val="tx1"/>
                </a:solidFill>
                <a:latin typeface="Arial" panose="020B0604020202020204" pitchFamily="34" charset="0"/>
                <a:cs typeface="Arial" panose="020B0604020202020204" pitchFamily="34" charset="0"/>
              </a:rPr>
            </a:br>
            <a:r>
              <a:rPr lang="tr-TR" sz="2000" dirty="0">
                <a:solidFill>
                  <a:schemeClr val="tx1"/>
                </a:solidFill>
                <a:latin typeface="Arial" panose="020B0604020202020204" pitchFamily="34" charset="0"/>
                <a:cs typeface="Arial" panose="020B0604020202020204" pitchFamily="34" charset="0"/>
              </a:rPr>
              <a:t>OKULU                                                          ELEKTRİK VE ENERJİ BÖLÜMÜ                                 GAZ VE TESİSATI TEKNOLOJİSİ PROGRAMI</a:t>
            </a:r>
            <a:endParaRPr lang="tr-TR" sz="2000" dirty="0">
              <a:solidFill>
                <a:schemeClr val="tx1"/>
              </a:solidFill>
            </a:endParaRPr>
          </a:p>
        </p:txBody>
      </p:sp>
      <p:sp>
        <p:nvSpPr>
          <p:cNvPr id="3" name="Alt Başlık 2"/>
          <p:cNvSpPr>
            <a:spLocks noGrp="1"/>
          </p:cNvSpPr>
          <p:nvPr>
            <p:ph type="subTitle" idx="1"/>
          </p:nvPr>
        </p:nvSpPr>
        <p:spPr>
          <a:xfrm>
            <a:off x="4860032" y="2787774"/>
            <a:ext cx="3448472" cy="1314450"/>
          </a:xfrm>
        </p:spPr>
        <p:txBody>
          <a:bodyPr>
            <a:normAutofit fontScale="77500" lnSpcReduction="20000"/>
          </a:bodyPr>
          <a:lstStyle/>
          <a:p>
            <a:r>
              <a:rPr lang="tr-TR" dirty="0" smtClean="0"/>
              <a:t>Hazırlayanlar </a:t>
            </a:r>
          </a:p>
          <a:p>
            <a:r>
              <a:rPr lang="tr-TR" dirty="0" smtClean="0"/>
              <a:t>Savaş YALIÇ </a:t>
            </a:r>
          </a:p>
          <a:p>
            <a:r>
              <a:rPr lang="tr-TR" dirty="0" smtClean="0"/>
              <a:t>Birdal COŞKUNÖZ </a:t>
            </a:r>
          </a:p>
          <a:p>
            <a:r>
              <a:rPr lang="tr-TR" dirty="0" smtClean="0"/>
              <a:t>Melih Görkem BİLGİN</a:t>
            </a:r>
            <a:endParaRPr lang="tr-TR" dirty="0"/>
          </a:p>
        </p:txBody>
      </p:sp>
      <p:pic>
        <p:nvPicPr>
          <p:cNvPr id="6"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49" y="557537"/>
            <a:ext cx="2369659" cy="1870197"/>
          </a:xfrm>
          <a:prstGeom prst="rect">
            <a:avLst/>
          </a:prstGeom>
        </p:spPr>
      </p:pic>
      <p:sp>
        <p:nvSpPr>
          <p:cNvPr id="7" name="Metin kutusu 6"/>
          <p:cNvSpPr txBox="1"/>
          <p:nvPr/>
        </p:nvSpPr>
        <p:spPr>
          <a:xfrm>
            <a:off x="611560" y="2859782"/>
            <a:ext cx="3593795" cy="1200329"/>
          </a:xfrm>
          <a:prstGeom prst="rect">
            <a:avLst/>
          </a:prstGeom>
          <a:noFill/>
        </p:spPr>
        <p:txBody>
          <a:bodyPr wrap="square" rtlCol="0">
            <a:spAutoFit/>
          </a:bodyPr>
          <a:lstStyle/>
          <a:p>
            <a:r>
              <a:rPr lang="tr-TR" sz="2400" dirty="0" smtClean="0"/>
              <a:t>Asansör Nedir ve Mekanik </a:t>
            </a:r>
            <a:r>
              <a:rPr lang="tr-TR" sz="2400" dirty="0"/>
              <a:t>D</a:t>
            </a:r>
            <a:r>
              <a:rPr lang="tr-TR" sz="2400" dirty="0" smtClean="0"/>
              <a:t>onanımları </a:t>
            </a:r>
            <a:r>
              <a:rPr lang="tr-TR" sz="2400" dirty="0"/>
              <a:t>N</a:t>
            </a:r>
            <a:r>
              <a:rPr lang="tr-TR" sz="2400" dirty="0" smtClean="0"/>
              <a:t>elerdir</a:t>
            </a:r>
          </a:p>
        </p:txBody>
      </p:sp>
      <p:sp>
        <p:nvSpPr>
          <p:cNvPr id="10" name="Slayt Numarası Yer Tutucusu 9"/>
          <p:cNvSpPr>
            <a:spLocks noGrp="1"/>
          </p:cNvSpPr>
          <p:nvPr>
            <p:ph type="sldNum" sz="quarter" idx="12"/>
          </p:nvPr>
        </p:nvSpPr>
        <p:spPr/>
        <p:txBody>
          <a:bodyPr/>
          <a:lstStyle/>
          <a:p>
            <a:fld id="{F302176B-0E47-46AC-8F43-DAB4B8A37D06}" type="slidenum">
              <a:rPr lang="tr-TR" smtClean="0"/>
              <a:t>1</a:t>
            </a:fld>
            <a:r>
              <a:rPr lang="tr-TR" dirty="0" smtClean="0"/>
              <a:t>/32</a:t>
            </a:r>
            <a:endParaRPr lang="tr-TR" dirty="0"/>
          </a:p>
        </p:txBody>
      </p:sp>
    </p:spTree>
    <p:extLst>
      <p:ext uri="{BB962C8B-B14F-4D97-AF65-F5344CB8AC3E}">
        <p14:creationId xmlns:p14="http://schemas.microsoft.com/office/powerpoint/2010/main" val="265643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411510"/>
            <a:ext cx="7772400" cy="1102519"/>
          </a:xfrm>
        </p:spPr>
        <p:txBody>
          <a:bodyPr/>
          <a:lstStyle/>
          <a:p>
            <a:r>
              <a:rPr lang="tr-TR" dirty="0" smtClean="0"/>
              <a:t>2.3 Kat Kapıları </a:t>
            </a:r>
            <a:endParaRPr lang="tr-TR" dirty="0"/>
          </a:p>
        </p:txBody>
      </p:sp>
      <p:sp>
        <p:nvSpPr>
          <p:cNvPr id="3" name="Alt Başlık 2"/>
          <p:cNvSpPr>
            <a:spLocks noGrp="1"/>
          </p:cNvSpPr>
          <p:nvPr>
            <p:ph type="subTitle" idx="1"/>
          </p:nvPr>
        </p:nvSpPr>
        <p:spPr>
          <a:xfrm>
            <a:off x="1331640" y="1599642"/>
            <a:ext cx="6400800" cy="2160240"/>
          </a:xfrm>
        </p:spPr>
        <p:txBody>
          <a:bodyPr>
            <a:normAutofit fontScale="92500" lnSpcReduction="20000"/>
          </a:bodyPr>
          <a:lstStyle/>
          <a:p>
            <a:r>
              <a:rPr lang="tr-TR" dirty="0" smtClean="0"/>
              <a:t>Asansör duraklarındaki kapılar basit yarı otomatik (çarpma kapı) yada otomatik olabilirler her türlü halde güvenlik için kapı tam kapanmadan ve sürgülü emniyet sağlanmadan kabin hareket etirilmemeli aynı zamanda kabinin bulunmadığı durakta kat kapısı açılmamalıdır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10</a:t>
            </a:fld>
            <a:r>
              <a:rPr lang="tr-TR" dirty="0" smtClean="0"/>
              <a:t>/32</a:t>
            </a:r>
            <a:endParaRPr lang="tr-TR" dirty="0"/>
          </a:p>
        </p:txBody>
      </p:sp>
    </p:spTree>
    <p:extLst>
      <p:ext uri="{BB962C8B-B14F-4D97-AF65-F5344CB8AC3E}">
        <p14:creationId xmlns:p14="http://schemas.microsoft.com/office/powerpoint/2010/main" val="186050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Yer Tutucusu 10"/>
          <p:cNvSpPr>
            <a:spLocks noGrp="1"/>
          </p:cNvSpPr>
          <p:nvPr>
            <p:ph type="body" idx="1"/>
          </p:nvPr>
        </p:nvSpPr>
        <p:spPr>
          <a:xfrm>
            <a:off x="1403648" y="195486"/>
            <a:ext cx="3992421" cy="515452"/>
          </a:xfrm>
        </p:spPr>
        <p:txBody>
          <a:bodyPr/>
          <a:lstStyle/>
          <a:p>
            <a:r>
              <a:rPr lang="tr-TR" dirty="0" smtClean="0"/>
              <a:t>Otomatik Kapılar</a:t>
            </a:r>
          </a:p>
        </p:txBody>
      </p:sp>
      <p:pic>
        <p:nvPicPr>
          <p:cNvPr id="8" name="İçerik Yer Tutucusu 7"/>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187624" y="771550"/>
            <a:ext cx="2666804" cy="3388941"/>
          </a:xfrm>
        </p:spPr>
      </p:pic>
      <p:pic>
        <p:nvPicPr>
          <p:cNvPr id="3" name="İçerik Yer Tutucusu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20072" y="843558"/>
            <a:ext cx="2952328" cy="3312368"/>
          </a:xfrm>
        </p:spPr>
      </p:pic>
      <p:sp>
        <p:nvSpPr>
          <p:cNvPr id="6" name="Slayt Numarası Yer Tutucusu 5"/>
          <p:cNvSpPr>
            <a:spLocks noGrp="1"/>
          </p:cNvSpPr>
          <p:nvPr>
            <p:ph type="sldNum" sz="quarter" idx="12"/>
          </p:nvPr>
        </p:nvSpPr>
        <p:spPr/>
        <p:txBody>
          <a:bodyPr/>
          <a:lstStyle/>
          <a:p>
            <a:fld id="{F302176B-0E47-46AC-8F43-DAB4B8A37D06}" type="slidenum">
              <a:rPr lang="tr-TR" smtClean="0"/>
              <a:t>11</a:t>
            </a:fld>
            <a:r>
              <a:rPr lang="tr-TR" dirty="0" smtClean="0"/>
              <a:t>/32</a:t>
            </a:r>
            <a:endParaRPr lang="tr-TR" dirty="0"/>
          </a:p>
        </p:txBody>
      </p:sp>
      <p:sp>
        <p:nvSpPr>
          <p:cNvPr id="5" name="Metin kutusu 4"/>
          <p:cNvSpPr txBox="1"/>
          <p:nvPr/>
        </p:nvSpPr>
        <p:spPr>
          <a:xfrm>
            <a:off x="2123728" y="4330909"/>
            <a:ext cx="1224136" cy="307777"/>
          </a:xfrm>
          <a:prstGeom prst="rect">
            <a:avLst/>
          </a:prstGeom>
          <a:noFill/>
        </p:spPr>
        <p:txBody>
          <a:bodyPr wrap="square" rtlCol="0">
            <a:spAutoFit/>
          </a:bodyPr>
          <a:lstStyle/>
          <a:p>
            <a:r>
              <a:rPr lang="tr-TR" sz="1400" dirty="0" smtClean="0">
                <a:latin typeface="+mj-lt"/>
              </a:rPr>
              <a:t>Şekil-5</a:t>
            </a:r>
            <a:endParaRPr lang="tr-TR" sz="1400" dirty="0">
              <a:latin typeface="+mj-lt"/>
            </a:endParaRPr>
          </a:p>
        </p:txBody>
      </p:sp>
      <p:sp>
        <p:nvSpPr>
          <p:cNvPr id="7" name="Metin kutusu 6"/>
          <p:cNvSpPr txBox="1"/>
          <p:nvPr/>
        </p:nvSpPr>
        <p:spPr>
          <a:xfrm>
            <a:off x="6300192" y="4350840"/>
            <a:ext cx="1296143" cy="307777"/>
          </a:xfrm>
          <a:prstGeom prst="rect">
            <a:avLst/>
          </a:prstGeom>
          <a:noFill/>
        </p:spPr>
        <p:txBody>
          <a:bodyPr wrap="square" rtlCol="0">
            <a:spAutoFit/>
          </a:bodyPr>
          <a:lstStyle/>
          <a:p>
            <a:r>
              <a:rPr lang="tr-TR" sz="1400" dirty="0" smtClean="0">
                <a:latin typeface="+mj-lt"/>
              </a:rPr>
              <a:t>Şekil-6</a:t>
            </a:r>
            <a:endParaRPr lang="tr-TR" sz="1400" dirty="0">
              <a:latin typeface="+mj-lt"/>
            </a:endParaRPr>
          </a:p>
        </p:txBody>
      </p:sp>
    </p:spTree>
    <p:extLst>
      <p:ext uri="{BB962C8B-B14F-4D97-AF65-F5344CB8AC3E}">
        <p14:creationId xmlns:p14="http://schemas.microsoft.com/office/powerpoint/2010/main" val="2877239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a:xfrm>
            <a:off x="467544" y="123478"/>
            <a:ext cx="8229600" cy="857250"/>
          </a:xfrm>
        </p:spPr>
        <p:txBody>
          <a:bodyPr>
            <a:normAutofit/>
          </a:bodyPr>
          <a:lstStyle/>
          <a:p>
            <a:r>
              <a:rPr lang="tr-TR" sz="2400" dirty="0" smtClean="0"/>
              <a:t>Çarpma Kapılar</a:t>
            </a:r>
            <a:endParaRPr lang="tr-TR" sz="2400" dirty="0"/>
          </a:p>
        </p:txBody>
      </p:sp>
      <p:pic>
        <p:nvPicPr>
          <p:cNvPr id="13" name="İçerik Yer Tutucusu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6312" y="987574"/>
            <a:ext cx="3000375" cy="3672408"/>
          </a:xfrm>
        </p:spPr>
      </p:pic>
      <p:pic>
        <p:nvPicPr>
          <p:cNvPr id="14" name="İçerik Yer Tutucusu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2995" y="915567"/>
            <a:ext cx="3089010" cy="3816424"/>
          </a:xfrm>
        </p:spPr>
      </p:pic>
      <p:sp>
        <p:nvSpPr>
          <p:cNvPr id="17" name="Slayt Numarası Yer Tutucusu 16"/>
          <p:cNvSpPr>
            <a:spLocks noGrp="1"/>
          </p:cNvSpPr>
          <p:nvPr>
            <p:ph type="sldNum" sz="quarter" idx="12"/>
          </p:nvPr>
        </p:nvSpPr>
        <p:spPr/>
        <p:txBody>
          <a:bodyPr/>
          <a:lstStyle/>
          <a:p>
            <a:fld id="{F302176B-0E47-46AC-8F43-DAB4B8A37D06}" type="slidenum">
              <a:rPr lang="tr-TR" smtClean="0"/>
              <a:t>12</a:t>
            </a:fld>
            <a:r>
              <a:rPr lang="tr-TR" dirty="0" smtClean="0"/>
              <a:t>/32</a:t>
            </a:r>
            <a:endParaRPr lang="tr-TR" dirty="0"/>
          </a:p>
        </p:txBody>
      </p:sp>
      <p:sp>
        <p:nvSpPr>
          <p:cNvPr id="2" name="Metin kutusu 1"/>
          <p:cNvSpPr txBox="1"/>
          <p:nvPr/>
        </p:nvSpPr>
        <p:spPr>
          <a:xfrm>
            <a:off x="1691680" y="4687684"/>
            <a:ext cx="1080120" cy="307777"/>
          </a:xfrm>
          <a:prstGeom prst="rect">
            <a:avLst/>
          </a:prstGeom>
          <a:noFill/>
        </p:spPr>
        <p:txBody>
          <a:bodyPr wrap="square" rtlCol="0">
            <a:spAutoFit/>
          </a:bodyPr>
          <a:lstStyle/>
          <a:p>
            <a:r>
              <a:rPr lang="tr-TR" sz="1400" dirty="0" smtClean="0">
                <a:latin typeface="+mj-lt"/>
              </a:rPr>
              <a:t>Şekil-7</a:t>
            </a:r>
            <a:endParaRPr lang="tr-TR" sz="1400" dirty="0">
              <a:latin typeface="+mj-lt"/>
            </a:endParaRPr>
          </a:p>
        </p:txBody>
      </p:sp>
      <p:sp>
        <p:nvSpPr>
          <p:cNvPr id="3" name="Metin kutusu 2"/>
          <p:cNvSpPr txBox="1"/>
          <p:nvPr/>
        </p:nvSpPr>
        <p:spPr>
          <a:xfrm>
            <a:off x="6228184" y="4716552"/>
            <a:ext cx="1008111" cy="307777"/>
          </a:xfrm>
          <a:prstGeom prst="rect">
            <a:avLst/>
          </a:prstGeom>
          <a:noFill/>
        </p:spPr>
        <p:txBody>
          <a:bodyPr wrap="square" rtlCol="0">
            <a:spAutoFit/>
          </a:bodyPr>
          <a:lstStyle/>
          <a:p>
            <a:r>
              <a:rPr lang="tr-TR" sz="1400" dirty="0" smtClean="0">
                <a:latin typeface="+mj-lt"/>
              </a:rPr>
              <a:t>Şekil-8</a:t>
            </a:r>
            <a:endParaRPr lang="tr-TR" sz="1400" dirty="0">
              <a:latin typeface="+mj-lt"/>
            </a:endParaRPr>
          </a:p>
        </p:txBody>
      </p:sp>
    </p:spTree>
    <p:extLst>
      <p:ext uri="{BB962C8B-B14F-4D97-AF65-F5344CB8AC3E}">
        <p14:creationId xmlns:p14="http://schemas.microsoft.com/office/powerpoint/2010/main" val="342461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19522"/>
            <a:ext cx="7772400" cy="1102519"/>
          </a:xfrm>
        </p:spPr>
        <p:txBody>
          <a:bodyPr/>
          <a:lstStyle/>
          <a:p>
            <a:r>
              <a:rPr lang="tr-TR" dirty="0" smtClean="0"/>
              <a:t>2.4. Klavuz Raylar </a:t>
            </a:r>
            <a:endParaRPr lang="tr-TR" dirty="0"/>
          </a:p>
        </p:txBody>
      </p:sp>
      <p:sp>
        <p:nvSpPr>
          <p:cNvPr id="3" name="Alt Başlık 2"/>
          <p:cNvSpPr>
            <a:spLocks noGrp="1"/>
          </p:cNvSpPr>
          <p:nvPr>
            <p:ph type="subTitle" idx="1"/>
          </p:nvPr>
        </p:nvSpPr>
        <p:spPr>
          <a:xfrm>
            <a:off x="1331640" y="1653648"/>
            <a:ext cx="6400800" cy="2052228"/>
          </a:xfrm>
        </p:spPr>
        <p:txBody>
          <a:bodyPr>
            <a:normAutofit fontScale="92500" lnSpcReduction="20000"/>
          </a:bodyPr>
          <a:lstStyle/>
          <a:p>
            <a:r>
              <a:rPr lang="tr-TR" dirty="0" smtClean="0"/>
              <a:t>Asansör tesisinde kabini ve karşı ağırlığı düşey hareketlerde ayrı ayrı klavuzlamak ve yatay hareketlerini minimuma indirmek paraşüt tertibatının çalışması durumunda kabini durdurmak maksadıyla kullanılır genelikle soğuk çekme çelik T ptofileri kullanılır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13</a:t>
            </a:fld>
            <a:r>
              <a:rPr lang="tr-TR" dirty="0" smtClean="0"/>
              <a:t>/32</a:t>
            </a:r>
            <a:endParaRPr lang="tr-TR" dirty="0"/>
          </a:p>
        </p:txBody>
      </p:sp>
    </p:spTree>
    <p:extLst>
      <p:ext uri="{BB962C8B-B14F-4D97-AF65-F5344CB8AC3E}">
        <p14:creationId xmlns:p14="http://schemas.microsoft.com/office/powerpoint/2010/main" val="228682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                                     </a:t>
            </a:r>
            <a:r>
              <a:rPr lang="tr-TR" sz="3200" dirty="0" smtClean="0"/>
              <a:t>Çelik ray </a:t>
            </a:r>
            <a:endParaRPr lang="tr-TR" sz="3200" dirty="0"/>
          </a:p>
        </p:txBody>
      </p:sp>
      <p:sp>
        <p:nvSpPr>
          <p:cNvPr id="7" name="Metin Yer Tutucusu 6"/>
          <p:cNvSpPr>
            <a:spLocks noGrp="1"/>
          </p:cNvSpPr>
          <p:nvPr>
            <p:ph type="body" sz="half" idx="2"/>
          </p:nvPr>
        </p:nvSpPr>
        <p:spPr>
          <a:xfrm>
            <a:off x="683568" y="2139702"/>
            <a:ext cx="2209800" cy="1634490"/>
          </a:xfrm>
        </p:spPr>
        <p:txBody>
          <a:bodyPr>
            <a:normAutofit/>
          </a:bodyPr>
          <a:lstStyle/>
          <a:p>
            <a:r>
              <a:rPr lang="tr-TR" sz="1800" dirty="0" smtClean="0"/>
              <a:t>                                                          </a:t>
            </a:r>
            <a:r>
              <a:rPr lang="tr-TR" sz="1400" dirty="0" smtClean="0">
                <a:latin typeface="+mj-lt"/>
              </a:rPr>
              <a:t>Şekil-9</a:t>
            </a:r>
            <a:endParaRPr lang="tr-TR" sz="1400" dirty="0">
              <a:latin typeface="+mj-lt"/>
            </a:endParaRPr>
          </a:p>
        </p:txBody>
      </p:sp>
      <p:pic>
        <p:nvPicPr>
          <p:cNvPr id="8" name="Resim Yer Tutucusu 7"/>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a:xfrm>
            <a:off x="2843808" y="519522"/>
            <a:ext cx="5917340" cy="3778895"/>
          </a:xfrm>
        </p:spPr>
      </p:pic>
      <p:sp>
        <p:nvSpPr>
          <p:cNvPr id="6" name="Slayt Numarası Yer Tutucusu 5"/>
          <p:cNvSpPr>
            <a:spLocks noGrp="1"/>
          </p:cNvSpPr>
          <p:nvPr>
            <p:ph type="sldNum" sz="quarter" idx="12"/>
          </p:nvPr>
        </p:nvSpPr>
        <p:spPr/>
        <p:txBody>
          <a:bodyPr/>
          <a:lstStyle/>
          <a:p>
            <a:fld id="{F302176B-0E47-46AC-8F43-DAB4B8A37D06}" type="slidenum">
              <a:rPr lang="tr-TR" smtClean="0"/>
              <a:t>14</a:t>
            </a:fld>
            <a:r>
              <a:rPr lang="tr-TR" dirty="0" smtClean="0"/>
              <a:t>/32</a:t>
            </a:r>
            <a:endParaRPr lang="tr-TR" dirty="0"/>
          </a:p>
        </p:txBody>
      </p:sp>
    </p:spTree>
    <p:extLst>
      <p:ext uri="{BB962C8B-B14F-4D97-AF65-F5344CB8AC3E}">
        <p14:creationId xmlns:p14="http://schemas.microsoft.com/office/powerpoint/2010/main" val="281894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39503"/>
            <a:ext cx="7632847" cy="4403948"/>
          </a:xfrm>
        </p:spPr>
      </p:pic>
      <p:cxnSp>
        <p:nvCxnSpPr>
          <p:cNvPr id="13" name="Düz Ok Bağlayıcısı 12"/>
          <p:cNvCxnSpPr/>
          <p:nvPr/>
        </p:nvCxnSpPr>
        <p:spPr>
          <a:xfrm flipV="1">
            <a:off x="1835696" y="1275606"/>
            <a:ext cx="1296144"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Düz Ok Bağlayıcısı 14"/>
          <p:cNvCxnSpPr/>
          <p:nvPr/>
        </p:nvCxnSpPr>
        <p:spPr>
          <a:xfrm flipH="1" flipV="1">
            <a:off x="4211960" y="1203598"/>
            <a:ext cx="1944216"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Metin kutusu 15"/>
          <p:cNvSpPr txBox="1"/>
          <p:nvPr/>
        </p:nvSpPr>
        <p:spPr>
          <a:xfrm>
            <a:off x="2627784" y="834266"/>
            <a:ext cx="2376264" cy="369332"/>
          </a:xfrm>
          <a:prstGeom prst="rect">
            <a:avLst/>
          </a:prstGeom>
          <a:noFill/>
        </p:spPr>
        <p:txBody>
          <a:bodyPr wrap="square" rtlCol="0">
            <a:spAutoFit/>
          </a:bodyPr>
          <a:lstStyle/>
          <a:p>
            <a:r>
              <a:rPr lang="tr-TR" dirty="0" smtClean="0"/>
              <a:t>Kabin kılavuz rayları</a:t>
            </a:r>
            <a:endParaRPr lang="tr-TR" dirty="0"/>
          </a:p>
        </p:txBody>
      </p:sp>
      <p:sp>
        <p:nvSpPr>
          <p:cNvPr id="18" name="Metin kutusu 17"/>
          <p:cNvSpPr txBox="1"/>
          <p:nvPr/>
        </p:nvSpPr>
        <p:spPr>
          <a:xfrm>
            <a:off x="2483768" y="3899252"/>
            <a:ext cx="4320479" cy="369332"/>
          </a:xfrm>
          <a:prstGeom prst="rect">
            <a:avLst/>
          </a:prstGeom>
          <a:noFill/>
        </p:spPr>
        <p:txBody>
          <a:bodyPr wrap="square" rtlCol="0">
            <a:spAutoFit/>
          </a:bodyPr>
          <a:lstStyle/>
          <a:p>
            <a:r>
              <a:rPr lang="tr-TR" dirty="0" smtClean="0"/>
              <a:t>Asansör kuyu dibi </a:t>
            </a:r>
          </a:p>
        </p:txBody>
      </p:sp>
      <p:sp>
        <p:nvSpPr>
          <p:cNvPr id="5" name="Slayt Numarası Yer Tutucusu 4"/>
          <p:cNvSpPr>
            <a:spLocks noGrp="1"/>
          </p:cNvSpPr>
          <p:nvPr>
            <p:ph type="sldNum" sz="quarter" idx="12"/>
          </p:nvPr>
        </p:nvSpPr>
        <p:spPr/>
        <p:txBody>
          <a:bodyPr/>
          <a:lstStyle/>
          <a:p>
            <a:fld id="{F302176B-0E47-46AC-8F43-DAB4B8A37D06}" type="slidenum">
              <a:rPr lang="tr-TR" smtClean="0"/>
              <a:t>15</a:t>
            </a:fld>
            <a:r>
              <a:rPr lang="tr-TR" dirty="0" smtClean="0"/>
              <a:t>/32</a:t>
            </a:r>
            <a:endParaRPr lang="tr-TR" dirty="0"/>
          </a:p>
        </p:txBody>
      </p:sp>
      <p:sp>
        <p:nvSpPr>
          <p:cNvPr id="3" name="Metin kutusu 2"/>
          <p:cNvSpPr txBox="1"/>
          <p:nvPr/>
        </p:nvSpPr>
        <p:spPr>
          <a:xfrm>
            <a:off x="3635896" y="4691340"/>
            <a:ext cx="1296143" cy="307777"/>
          </a:xfrm>
          <a:prstGeom prst="rect">
            <a:avLst/>
          </a:prstGeom>
          <a:noFill/>
        </p:spPr>
        <p:txBody>
          <a:bodyPr wrap="square" rtlCol="0">
            <a:spAutoFit/>
          </a:bodyPr>
          <a:lstStyle/>
          <a:p>
            <a:r>
              <a:rPr lang="tr-TR" sz="1400" dirty="0" smtClean="0">
                <a:latin typeface="+mj-lt"/>
              </a:rPr>
              <a:t>Şekil-10</a:t>
            </a:r>
            <a:endParaRPr lang="tr-TR" sz="1400" dirty="0">
              <a:latin typeface="+mj-lt"/>
            </a:endParaRPr>
          </a:p>
        </p:txBody>
      </p:sp>
    </p:spTree>
    <p:extLst>
      <p:ext uri="{BB962C8B-B14F-4D97-AF65-F5344CB8AC3E}">
        <p14:creationId xmlns:p14="http://schemas.microsoft.com/office/powerpoint/2010/main" val="205866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65516"/>
            <a:ext cx="7772400" cy="1102519"/>
          </a:xfrm>
        </p:spPr>
        <p:txBody>
          <a:bodyPr/>
          <a:lstStyle/>
          <a:p>
            <a:r>
              <a:rPr lang="tr-TR" dirty="0" smtClean="0"/>
              <a:t>2.5 Karşı Ağırlık </a:t>
            </a:r>
            <a:endParaRPr lang="tr-TR" dirty="0"/>
          </a:p>
        </p:txBody>
      </p:sp>
      <p:sp>
        <p:nvSpPr>
          <p:cNvPr id="3" name="Alt Başlık 2"/>
          <p:cNvSpPr>
            <a:spLocks noGrp="1"/>
          </p:cNvSpPr>
          <p:nvPr>
            <p:ph type="subTitle" idx="1"/>
          </p:nvPr>
        </p:nvSpPr>
        <p:spPr>
          <a:xfrm>
            <a:off x="1403648" y="1977684"/>
            <a:ext cx="6400800" cy="1314450"/>
          </a:xfrm>
        </p:spPr>
        <p:txBody>
          <a:bodyPr>
            <a:normAutofit fontScale="77500" lnSpcReduction="20000"/>
          </a:bodyPr>
          <a:lstStyle/>
          <a:p>
            <a:r>
              <a:rPr lang="tr-TR" dirty="0" smtClean="0"/>
              <a:t>Kabin ağırlığını ve tam yükünde 0,4 yada 0,5 ini karşılayacak değerde seçilir karşı ağırlık çelik bir çerçeve yardımcı ağırlıklar ve çelik çerçeveye tutturulmuş yönlendirme elemanlarından oluşmaktadır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16</a:t>
            </a:fld>
            <a:r>
              <a:rPr lang="tr-TR" dirty="0" smtClean="0"/>
              <a:t>/32</a:t>
            </a:r>
            <a:endParaRPr lang="tr-TR" dirty="0"/>
          </a:p>
        </p:txBody>
      </p:sp>
    </p:spTree>
    <p:extLst>
      <p:ext uri="{BB962C8B-B14F-4D97-AF65-F5344CB8AC3E}">
        <p14:creationId xmlns:p14="http://schemas.microsoft.com/office/powerpoint/2010/main" val="321006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763688" y="3597864"/>
            <a:ext cx="5486400" cy="425054"/>
          </a:xfrm>
        </p:spPr>
        <p:txBody>
          <a:bodyPr/>
          <a:lstStyle/>
          <a:p>
            <a:r>
              <a:rPr lang="tr-TR" dirty="0" smtClean="0"/>
              <a:t>                               Karşı ağırlık </a:t>
            </a:r>
            <a:endParaRPr lang="tr-TR" dirty="0"/>
          </a:p>
        </p:txBody>
      </p:sp>
      <p:sp>
        <p:nvSpPr>
          <p:cNvPr id="7" name="Metin Yer Tutucusu 6"/>
          <p:cNvSpPr>
            <a:spLocks noGrp="1"/>
          </p:cNvSpPr>
          <p:nvPr>
            <p:ph type="body" sz="half" idx="2"/>
          </p:nvPr>
        </p:nvSpPr>
        <p:spPr>
          <a:xfrm>
            <a:off x="129952" y="325273"/>
            <a:ext cx="1633736" cy="1634490"/>
          </a:xfrm>
        </p:spPr>
        <p:txBody>
          <a:bodyPr/>
          <a:lstStyle/>
          <a:p>
            <a:r>
              <a:rPr lang="tr-TR" dirty="0" smtClean="0"/>
              <a:t>                                                     </a:t>
            </a:r>
            <a:r>
              <a:rPr lang="tr-TR" sz="2800" dirty="0">
                <a:solidFill>
                  <a:schemeClr val="bg2">
                    <a:lumMod val="50000"/>
                  </a:schemeClr>
                </a:solidFill>
                <a:latin typeface="+mj-lt"/>
              </a:rPr>
              <a:t>K</a:t>
            </a:r>
            <a:r>
              <a:rPr lang="tr-TR" sz="2800" dirty="0" smtClean="0">
                <a:solidFill>
                  <a:schemeClr val="bg2">
                    <a:lumMod val="50000"/>
                  </a:schemeClr>
                </a:solidFill>
                <a:latin typeface="+mj-lt"/>
              </a:rPr>
              <a:t>arşı ağırlık</a:t>
            </a:r>
            <a:endParaRPr lang="tr-TR" sz="2800" dirty="0">
              <a:solidFill>
                <a:schemeClr val="bg2">
                  <a:lumMod val="50000"/>
                </a:schemeClr>
              </a:solidFill>
              <a:latin typeface="+mj-lt"/>
            </a:endParaRPr>
          </a:p>
        </p:txBody>
      </p:sp>
      <p:pic>
        <p:nvPicPr>
          <p:cNvPr id="8" name="Resim Yer Tutucusu 7"/>
          <p:cNvPicPr>
            <a:picLocks noGrp="1" noChangeAspect="1"/>
          </p:cNvPicPr>
          <p:nvPr>
            <p:ph type="pic" idx="1"/>
          </p:nvPr>
        </p:nvPicPr>
        <p:blipFill>
          <a:blip r:embed="rId2">
            <a:extLst>
              <a:ext uri="{28A0092B-C50C-407E-A947-70E740481C1C}">
                <a14:useLocalDpi xmlns:a14="http://schemas.microsoft.com/office/drawing/2010/main" val="0"/>
              </a:ext>
            </a:extLst>
          </a:blip>
          <a:srcRect l="13579" r="13579"/>
          <a:stretch>
            <a:fillRect/>
          </a:stretch>
        </p:blipFill>
        <p:spPr>
          <a:xfrm>
            <a:off x="1763688" y="325273"/>
            <a:ext cx="7237518" cy="4392488"/>
          </a:xfrm>
        </p:spPr>
      </p:pic>
      <p:cxnSp>
        <p:nvCxnSpPr>
          <p:cNvPr id="12" name="Düz Ok Bağlayıcısı 11"/>
          <p:cNvCxnSpPr/>
          <p:nvPr/>
        </p:nvCxnSpPr>
        <p:spPr>
          <a:xfrm flipV="1">
            <a:off x="4644008" y="771550"/>
            <a:ext cx="1152128"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Metin kutusu 12"/>
          <p:cNvSpPr txBox="1"/>
          <p:nvPr/>
        </p:nvSpPr>
        <p:spPr>
          <a:xfrm>
            <a:off x="5796136" y="402218"/>
            <a:ext cx="1800200" cy="307777"/>
          </a:xfrm>
          <a:prstGeom prst="rect">
            <a:avLst/>
          </a:prstGeom>
          <a:noFill/>
        </p:spPr>
        <p:txBody>
          <a:bodyPr wrap="square" rtlCol="0">
            <a:spAutoFit/>
          </a:bodyPr>
          <a:lstStyle/>
          <a:p>
            <a:r>
              <a:rPr lang="tr-TR" sz="1400" dirty="0" smtClean="0"/>
              <a:t>Çelik konstüriksiyon </a:t>
            </a:r>
            <a:endParaRPr lang="tr-TR" sz="1400" dirty="0"/>
          </a:p>
        </p:txBody>
      </p:sp>
      <p:cxnSp>
        <p:nvCxnSpPr>
          <p:cNvPr id="15" name="Düz Ok Bağlayıcısı 14"/>
          <p:cNvCxnSpPr/>
          <p:nvPr/>
        </p:nvCxnSpPr>
        <p:spPr>
          <a:xfrm flipH="1" flipV="1">
            <a:off x="3347864" y="694605"/>
            <a:ext cx="1080120" cy="2923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Metin kutusu 15"/>
          <p:cNvSpPr txBox="1"/>
          <p:nvPr/>
        </p:nvSpPr>
        <p:spPr>
          <a:xfrm>
            <a:off x="2339752" y="325273"/>
            <a:ext cx="1944216" cy="369332"/>
          </a:xfrm>
          <a:prstGeom prst="rect">
            <a:avLst/>
          </a:prstGeom>
          <a:noFill/>
        </p:spPr>
        <p:txBody>
          <a:bodyPr wrap="square" rtlCol="0">
            <a:spAutoFit/>
          </a:bodyPr>
          <a:lstStyle/>
          <a:p>
            <a:r>
              <a:rPr lang="tr-TR" dirty="0" smtClean="0"/>
              <a:t>K</a:t>
            </a:r>
            <a:r>
              <a:rPr lang="tr-TR" sz="1400" dirty="0" smtClean="0"/>
              <a:t>arşı ağırlık patenleri</a:t>
            </a:r>
            <a:endParaRPr lang="tr-TR" sz="1400" dirty="0"/>
          </a:p>
        </p:txBody>
      </p:sp>
      <p:cxnSp>
        <p:nvCxnSpPr>
          <p:cNvPr id="18" name="Düz Ok Bağlayıcısı 17"/>
          <p:cNvCxnSpPr/>
          <p:nvPr/>
        </p:nvCxnSpPr>
        <p:spPr>
          <a:xfrm flipH="1" flipV="1">
            <a:off x="3419872" y="1491630"/>
            <a:ext cx="1368152"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Metin kutusu 18"/>
          <p:cNvSpPr txBox="1"/>
          <p:nvPr/>
        </p:nvSpPr>
        <p:spPr>
          <a:xfrm>
            <a:off x="2247697" y="1172010"/>
            <a:ext cx="1836204" cy="307777"/>
          </a:xfrm>
          <a:prstGeom prst="rect">
            <a:avLst/>
          </a:prstGeom>
          <a:noFill/>
        </p:spPr>
        <p:txBody>
          <a:bodyPr wrap="square" rtlCol="0">
            <a:spAutoFit/>
          </a:bodyPr>
          <a:lstStyle/>
          <a:p>
            <a:r>
              <a:rPr lang="tr-TR" sz="1400" dirty="0" smtClean="0"/>
              <a:t>Ağırlık baritleri</a:t>
            </a:r>
            <a:endParaRPr lang="tr-TR" sz="1400" dirty="0"/>
          </a:p>
        </p:txBody>
      </p:sp>
      <p:sp>
        <p:nvSpPr>
          <p:cNvPr id="20" name="Metin kutusu 19"/>
          <p:cNvSpPr txBox="1"/>
          <p:nvPr/>
        </p:nvSpPr>
        <p:spPr>
          <a:xfrm>
            <a:off x="1763688" y="2067694"/>
            <a:ext cx="2664296" cy="369332"/>
          </a:xfrm>
          <a:prstGeom prst="rect">
            <a:avLst/>
          </a:prstGeom>
          <a:noFill/>
        </p:spPr>
        <p:txBody>
          <a:bodyPr wrap="square" rtlCol="0">
            <a:spAutoFit/>
          </a:bodyPr>
          <a:lstStyle/>
          <a:p>
            <a:r>
              <a:rPr lang="tr-TR" dirty="0" smtClean="0"/>
              <a:t>     Karşı ağırlık </a:t>
            </a:r>
          </a:p>
        </p:txBody>
      </p:sp>
      <p:sp>
        <p:nvSpPr>
          <p:cNvPr id="6" name="Slayt Numarası Yer Tutucusu 5"/>
          <p:cNvSpPr>
            <a:spLocks noGrp="1"/>
          </p:cNvSpPr>
          <p:nvPr>
            <p:ph type="sldNum" sz="quarter" idx="12"/>
          </p:nvPr>
        </p:nvSpPr>
        <p:spPr>
          <a:xfrm>
            <a:off x="8100392" y="4767263"/>
            <a:ext cx="609600" cy="273844"/>
          </a:xfrm>
        </p:spPr>
        <p:txBody>
          <a:bodyPr/>
          <a:lstStyle/>
          <a:p>
            <a:fld id="{F302176B-0E47-46AC-8F43-DAB4B8A37D06}" type="slidenum">
              <a:rPr lang="tr-TR" smtClean="0"/>
              <a:t>17</a:t>
            </a:fld>
            <a:r>
              <a:rPr lang="tr-TR" dirty="0" smtClean="0"/>
              <a:t>/32</a:t>
            </a:r>
            <a:endParaRPr lang="tr-TR" dirty="0"/>
          </a:p>
        </p:txBody>
      </p:sp>
      <p:cxnSp>
        <p:nvCxnSpPr>
          <p:cNvPr id="10" name="Düz Ok Bağlayıcısı 9"/>
          <p:cNvCxnSpPr/>
          <p:nvPr/>
        </p:nvCxnSpPr>
        <p:spPr>
          <a:xfrm flipV="1">
            <a:off x="5004048" y="1203598"/>
            <a:ext cx="1008112" cy="122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Metin kutusu 10"/>
          <p:cNvSpPr txBox="1"/>
          <p:nvPr/>
        </p:nvSpPr>
        <p:spPr>
          <a:xfrm>
            <a:off x="6099814" y="805116"/>
            <a:ext cx="1028470" cy="738664"/>
          </a:xfrm>
          <a:prstGeom prst="rect">
            <a:avLst/>
          </a:prstGeom>
          <a:noFill/>
        </p:spPr>
        <p:txBody>
          <a:bodyPr wrap="square" rtlCol="0">
            <a:spAutoFit/>
          </a:bodyPr>
          <a:lstStyle/>
          <a:p>
            <a:r>
              <a:rPr lang="tr-TR" sz="1400" dirty="0" smtClean="0"/>
              <a:t>Halat bağlantı elemanları</a:t>
            </a:r>
            <a:endParaRPr lang="tr-TR" sz="1400" dirty="0"/>
          </a:p>
        </p:txBody>
      </p:sp>
      <p:sp>
        <p:nvSpPr>
          <p:cNvPr id="2" name="Metin kutusu 1"/>
          <p:cNvSpPr txBox="1"/>
          <p:nvPr/>
        </p:nvSpPr>
        <p:spPr>
          <a:xfrm>
            <a:off x="755576" y="2067694"/>
            <a:ext cx="792088" cy="307777"/>
          </a:xfrm>
          <a:prstGeom prst="rect">
            <a:avLst/>
          </a:prstGeom>
          <a:noFill/>
        </p:spPr>
        <p:txBody>
          <a:bodyPr wrap="square" rtlCol="0">
            <a:spAutoFit/>
          </a:bodyPr>
          <a:lstStyle/>
          <a:p>
            <a:r>
              <a:rPr lang="tr-TR" sz="1400" dirty="0" smtClean="0">
                <a:latin typeface="+mj-lt"/>
              </a:rPr>
              <a:t>Şekil-11</a:t>
            </a:r>
            <a:endParaRPr lang="tr-TR" sz="1400" dirty="0">
              <a:latin typeface="+mj-lt"/>
            </a:endParaRPr>
          </a:p>
        </p:txBody>
      </p:sp>
    </p:spTree>
    <p:extLst>
      <p:ext uri="{BB962C8B-B14F-4D97-AF65-F5344CB8AC3E}">
        <p14:creationId xmlns:p14="http://schemas.microsoft.com/office/powerpoint/2010/main" val="51337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57504"/>
            <a:ext cx="7772400" cy="1102519"/>
          </a:xfrm>
        </p:spPr>
        <p:txBody>
          <a:bodyPr/>
          <a:lstStyle/>
          <a:p>
            <a:r>
              <a:rPr lang="tr-TR" dirty="0" smtClean="0"/>
              <a:t>2.6 Hız Regülatörü </a:t>
            </a:r>
            <a:endParaRPr lang="tr-TR" dirty="0"/>
          </a:p>
        </p:txBody>
      </p:sp>
      <p:sp>
        <p:nvSpPr>
          <p:cNvPr id="3" name="Alt Başlık 2"/>
          <p:cNvSpPr>
            <a:spLocks noGrp="1"/>
          </p:cNvSpPr>
          <p:nvPr>
            <p:ph type="subTitle" idx="1"/>
          </p:nvPr>
        </p:nvSpPr>
        <p:spPr>
          <a:xfrm>
            <a:off x="1331640" y="1545636"/>
            <a:ext cx="6400800" cy="3024336"/>
          </a:xfrm>
        </p:spPr>
        <p:txBody>
          <a:bodyPr>
            <a:normAutofit/>
          </a:bodyPr>
          <a:lstStyle/>
          <a:p>
            <a:r>
              <a:rPr lang="tr-TR" dirty="0" smtClean="0"/>
              <a:t>Asansör iniş hızı  nominal değerini %25 kadar aştığı takdirde paraşüt tertibatını harekete geçirerek paraşüt frenini etkiler ve motor elektriğini keser regülatör halatı kabinin hareketini regülatör kasnağına iletir aşırı hız halinde sıkıştırılan bu halat paraşüt mekanizmasını harekete geçirir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18</a:t>
            </a:fld>
            <a:r>
              <a:rPr lang="tr-TR" dirty="0" smtClean="0"/>
              <a:t>/32</a:t>
            </a:r>
            <a:endParaRPr lang="tr-TR" dirty="0"/>
          </a:p>
        </p:txBody>
      </p:sp>
    </p:spTree>
    <p:extLst>
      <p:ext uri="{BB962C8B-B14F-4D97-AF65-F5344CB8AC3E}">
        <p14:creationId xmlns:p14="http://schemas.microsoft.com/office/powerpoint/2010/main" val="29117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sz="3200" dirty="0" smtClean="0"/>
              <a:t>Hız regülatörü </a:t>
            </a:r>
            <a:endParaRPr lang="tr-TR" sz="3200" dirty="0"/>
          </a:p>
        </p:txBody>
      </p:sp>
      <p:sp>
        <p:nvSpPr>
          <p:cNvPr id="7" name="Metin Yer Tutucusu 6"/>
          <p:cNvSpPr>
            <a:spLocks noGrp="1"/>
          </p:cNvSpPr>
          <p:nvPr>
            <p:ph type="body" sz="half" idx="2"/>
          </p:nvPr>
        </p:nvSpPr>
        <p:spPr/>
        <p:txBody>
          <a:bodyPr/>
          <a:lstStyle/>
          <a:p>
            <a:r>
              <a:rPr lang="tr-TR" dirty="0" smtClean="0"/>
              <a:t>                                                </a:t>
            </a:r>
            <a:r>
              <a:rPr lang="tr-TR" sz="1400" dirty="0" smtClean="0">
                <a:latin typeface="+mj-lt"/>
              </a:rPr>
              <a:t>Şekil-12</a:t>
            </a:r>
            <a:endParaRPr lang="tr-TR" sz="1400" dirty="0">
              <a:latin typeface="+mj-lt"/>
            </a:endParaRPr>
          </a:p>
        </p:txBody>
      </p:sp>
      <p:pic>
        <p:nvPicPr>
          <p:cNvPr id="2" name="Picture 2" descr="C:\barış\0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051" y="421804"/>
            <a:ext cx="5472608" cy="405874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p:cNvCxnSpPr/>
          <p:nvPr/>
        </p:nvCxnSpPr>
        <p:spPr>
          <a:xfrm flipV="1">
            <a:off x="7164288" y="843558"/>
            <a:ext cx="504056"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Metin kutusu 7"/>
          <p:cNvSpPr txBox="1"/>
          <p:nvPr/>
        </p:nvSpPr>
        <p:spPr>
          <a:xfrm>
            <a:off x="7094715" y="435546"/>
            <a:ext cx="2041443" cy="369332"/>
          </a:xfrm>
          <a:prstGeom prst="rect">
            <a:avLst/>
          </a:prstGeom>
          <a:noFill/>
        </p:spPr>
        <p:txBody>
          <a:bodyPr wrap="square" rtlCol="0">
            <a:spAutoFit/>
          </a:bodyPr>
          <a:lstStyle/>
          <a:p>
            <a:r>
              <a:rPr lang="tr-TR" dirty="0" smtClean="0"/>
              <a:t>Halat kanalı </a:t>
            </a:r>
            <a:endParaRPr lang="tr-TR" dirty="0"/>
          </a:p>
        </p:txBody>
      </p:sp>
      <p:cxnSp>
        <p:nvCxnSpPr>
          <p:cNvPr id="10" name="Düz Ok Bağlayıcısı 9"/>
          <p:cNvCxnSpPr/>
          <p:nvPr/>
        </p:nvCxnSpPr>
        <p:spPr>
          <a:xfrm flipH="1">
            <a:off x="2915816" y="2931790"/>
            <a:ext cx="216024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Metin kutusu 10"/>
          <p:cNvSpPr txBox="1"/>
          <p:nvPr/>
        </p:nvSpPr>
        <p:spPr>
          <a:xfrm>
            <a:off x="2051720" y="3212889"/>
            <a:ext cx="1296143" cy="369332"/>
          </a:xfrm>
          <a:prstGeom prst="rect">
            <a:avLst/>
          </a:prstGeom>
          <a:noFill/>
        </p:spPr>
        <p:txBody>
          <a:bodyPr wrap="square" rtlCol="0">
            <a:spAutoFit/>
          </a:bodyPr>
          <a:lstStyle/>
          <a:p>
            <a:r>
              <a:rPr lang="tr-TR" dirty="0" smtClean="0"/>
              <a:t>Gövde </a:t>
            </a:r>
            <a:endParaRPr lang="tr-TR" dirty="0"/>
          </a:p>
        </p:txBody>
      </p:sp>
      <p:cxnSp>
        <p:nvCxnSpPr>
          <p:cNvPr id="13" name="Düz Ok Bağlayıcısı 12"/>
          <p:cNvCxnSpPr/>
          <p:nvPr/>
        </p:nvCxnSpPr>
        <p:spPr>
          <a:xfrm flipV="1">
            <a:off x="7308304" y="3363838"/>
            <a:ext cx="504056" cy="2183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7800393" y="2997446"/>
            <a:ext cx="1116123" cy="584775"/>
          </a:xfrm>
          <a:prstGeom prst="rect">
            <a:avLst/>
          </a:prstGeom>
          <a:noFill/>
        </p:spPr>
        <p:txBody>
          <a:bodyPr wrap="square" rtlCol="0">
            <a:spAutoFit/>
          </a:bodyPr>
          <a:lstStyle/>
          <a:p>
            <a:r>
              <a:rPr lang="tr-TR" sz="1600" dirty="0" smtClean="0"/>
              <a:t>Emniyet kontağı</a:t>
            </a:r>
            <a:endParaRPr lang="tr-TR" sz="1600" dirty="0"/>
          </a:p>
        </p:txBody>
      </p:sp>
      <p:sp>
        <p:nvSpPr>
          <p:cNvPr id="12" name="Metin kutusu 11"/>
          <p:cNvSpPr txBox="1"/>
          <p:nvPr/>
        </p:nvSpPr>
        <p:spPr>
          <a:xfrm>
            <a:off x="2835282" y="250880"/>
            <a:ext cx="1160654" cy="369332"/>
          </a:xfrm>
          <a:prstGeom prst="rect">
            <a:avLst/>
          </a:prstGeom>
          <a:noFill/>
        </p:spPr>
        <p:txBody>
          <a:bodyPr wrap="square" rtlCol="0">
            <a:spAutoFit/>
          </a:bodyPr>
          <a:lstStyle/>
          <a:p>
            <a:r>
              <a:rPr lang="tr-TR" dirty="0" smtClean="0"/>
              <a:t>Kasnak </a:t>
            </a:r>
            <a:endParaRPr lang="tr-TR" dirty="0"/>
          </a:p>
        </p:txBody>
      </p:sp>
      <p:cxnSp>
        <p:nvCxnSpPr>
          <p:cNvPr id="16" name="Düz Ok Bağlayıcısı 15"/>
          <p:cNvCxnSpPr/>
          <p:nvPr/>
        </p:nvCxnSpPr>
        <p:spPr>
          <a:xfrm flipH="1" flipV="1">
            <a:off x="3635896" y="620212"/>
            <a:ext cx="1944216" cy="5113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Slayt Numarası Yer Tutucusu 18"/>
          <p:cNvSpPr>
            <a:spLocks noGrp="1"/>
          </p:cNvSpPr>
          <p:nvPr>
            <p:ph type="sldNum" sz="quarter" idx="12"/>
          </p:nvPr>
        </p:nvSpPr>
        <p:spPr/>
        <p:txBody>
          <a:bodyPr/>
          <a:lstStyle/>
          <a:p>
            <a:fld id="{F302176B-0E47-46AC-8F43-DAB4B8A37D06}" type="slidenum">
              <a:rPr lang="tr-TR" smtClean="0"/>
              <a:t>19</a:t>
            </a:fld>
            <a:r>
              <a:rPr lang="tr-TR" dirty="0" smtClean="0"/>
              <a:t>/32</a:t>
            </a:r>
            <a:endParaRPr lang="tr-TR" dirty="0"/>
          </a:p>
        </p:txBody>
      </p:sp>
    </p:spTree>
    <p:extLst>
      <p:ext uri="{BB962C8B-B14F-4D97-AF65-F5344CB8AC3E}">
        <p14:creationId xmlns:p14="http://schemas.microsoft.com/office/powerpoint/2010/main" val="365578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İÇERİK</a:t>
            </a:r>
            <a:endParaRPr lang="tr-TR" dirty="0"/>
          </a:p>
        </p:txBody>
      </p:sp>
      <p:sp>
        <p:nvSpPr>
          <p:cNvPr id="3" name="İçerik Yer Tutucusu 2"/>
          <p:cNvSpPr>
            <a:spLocks noGrp="1"/>
          </p:cNvSpPr>
          <p:nvPr>
            <p:ph idx="1"/>
          </p:nvPr>
        </p:nvSpPr>
        <p:spPr/>
        <p:txBody>
          <a:bodyPr>
            <a:normAutofit fontScale="70000" lnSpcReduction="20000"/>
          </a:bodyPr>
          <a:lstStyle/>
          <a:p>
            <a:pPr marL="514350" indent="-514350">
              <a:buFont typeface="+mj-lt"/>
              <a:buAutoNum type="arabicPeriod"/>
            </a:pPr>
            <a:r>
              <a:rPr lang="tr-TR" dirty="0" smtClean="0"/>
              <a:t>Asansör Nedir?</a:t>
            </a:r>
          </a:p>
          <a:p>
            <a:pPr marL="514350" indent="-514350">
              <a:buFont typeface="+mj-lt"/>
              <a:buAutoNum type="arabicPeriod"/>
            </a:pPr>
            <a:r>
              <a:rPr lang="tr-TR" dirty="0"/>
              <a:t>M</a:t>
            </a:r>
            <a:r>
              <a:rPr lang="tr-TR" dirty="0" smtClean="0"/>
              <a:t>ekanik donanımları </a:t>
            </a:r>
          </a:p>
          <a:p>
            <a:pPr marL="0" indent="0">
              <a:buNone/>
            </a:pPr>
            <a:r>
              <a:rPr lang="tr-TR" dirty="0" smtClean="0"/>
              <a:t>      2.1. Kabin </a:t>
            </a:r>
          </a:p>
          <a:p>
            <a:pPr marL="0" indent="0">
              <a:buNone/>
            </a:pPr>
            <a:r>
              <a:rPr lang="tr-TR" dirty="0"/>
              <a:t> </a:t>
            </a:r>
            <a:r>
              <a:rPr lang="tr-TR" dirty="0" smtClean="0"/>
              <a:t>     2.2. Patenler </a:t>
            </a:r>
          </a:p>
          <a:p>
            <a:pPr marL="0" indent="0">
              <a:buNone/>
            </a:pPr>
            <a:r>
              <a:rPr lang="tr-TR" dirty="0"/>
              <a:t> </a:t>
            </a:r>
            <a:r>
              <a:rPr lang="tr-TR" dirty="0" smtClean="0"/>
              <a:t>     2.3. Kat Kapıları </a:t>
            </a:r>
          </a:p>
          <a:p>
            <a:pPr marL="0" indent="0">
              <a:buNone/>
            </a:pPr>
            <a:r>
              <a:rPr lang="tr-TR" dirty="0"/>
              <a:t> </a:t>
            </a:r>
            <a:r>
              <a:rPr lang="tr-TR" dirty="0" smtClean="0"/>
              <a:t>     2.4. Klavuz Raylar </a:t>
            </a:r>
          </a:p>
          <a:p>
            <a:pPr marL="0" indent="0">
              <a:buNone/>
            </a:pPr>
            <a:r>
              <a:rPr lang="tr-TR" dirty="0"/>
              <a:t> </a:t>
            </a:r>
            <a:r>
              <a:rPr lang="tr-TR" dirty="0" smtClean="0"/>
              <a:t>     2.5. Karşı Ağırlık </a:t>
            </a:r>
          </a:p>
          <a:p>
            <a:pPr marL="0" indent="0">
              <a:buNone/>
            </a:pPr>
            <a:r>
              <a:rPr lang="tr-TR" dirty="0"/>
              <a:t> </a:t>
            </a:r>
            <a:r>
              <a:rPr lang="tr-TR" dirty="0" smtClean="0"/>
              <a:t>     2.6. Hız Regülatörü </a:t>
            </a:r>
          </a:p>
          <a:p>
            <a:pPr marL="0" indent="0">
              <a:buNone/>
            </a:pPr>
            <a:r>
              <a:rPr lang="tr-TR" dirty="0"/>
              <a:t> </a:t>
            </a:r>
            <a:r>
              <a:rPr lang="tr-TR" dirty="0" smtClean="0"/>
              <a:t>     2.7. Paraşüt Tertibatı </a:t>
            </a:r>
          </a:p>
          <a:p>
            <a:pPr marL="0" indent="0">
              <a:buNone/>
            </a:pPr>
            <a:r>
              <a:rPr lang="tr-TR" dirty="0"/>
              <a:t> </a:t>
            </a:r>
            <a:r>
              <a:rPr lang="tr-TR" dirty="0" smtClean="0"/>
              <a:t>     2.8. Son Kat Şalteri </a:t>
            </a:r>
          </a:p>
          <a:p>
            <a:pPr marL="0" indent="0">
              <a:buNone/>
            </a:pPr>
            <a:r>
              <a:rPr lang="tr-TR" dirty="0"/>
              <a:t> </a:t>
            </a:r>
            <a:r>
              <a:rPr lang="tr-TR" dirty="0" smtClean="0"/>
              <a:t>     2.9. Tamponlar</a:t>
            </a:r>
          </a:p>
        </p:txBody>
      </p:sp>
      <p:sp>
        <p:nvSpPr>
          <p:cNvPr id="7" name="Slayt Numarası Yer Tutucusu 6"/>
          <p:cNvSpPr>
            <a:spLocks noGrp="1"/>
          </p:cNvSpPr>
          <p:nvPr>
            <p:ph type="sldNum" sz="quarter" idx="12"/>
          </p:nvPr>
        </p:nvSpPr>
        <p:spPr>
          <a:xfrm>
            <a:off x="7956376" y="4767263"/>
            <a:ext cx="762000" cy="273844"/>
          </a:xfrm>
        </p:spPr>
        <p:txBody>
          <a:bodyPr/>
          <a:lstStyle/>
          <a:p>
            <a:fld id="{F302176B-0E47-46AC-8F43-DAB4B8A37D06}" type="slidenum">
              <a:rPr lang="tr-TR" smtClean="0"/>
              <a:t>2</a:t>
            </a:fld>
            <a:r>
              <a:rPr lang="tr-TR" dirty="0" smtClean="0"/>
              <a:t>/32</a:t>
            </a:r>
            <a:endParaRPr lang="tr-TR" dirty="0"/>
          </a:p>
        </p:txBody>
      </p:sp>
    </p:spTree>
    <p:extLst>
      <p:ext uri="{BB962C8B-B14F-4D97-AF65-F5344CB8AC3E}">
        <p14:creationId xmlns:p14="http://schemas.microsoft.com/office/powerpoint/2010/main" val="223363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67544" y="123478"/>
            <a:ext cx="8229600" cy="857250"/>
          </a:xfrm>
        </p:spPr>
        <p:txBody>
          <a:bodyPr>
            <a:normAutofit/>
          </a:bodyPr>
          <a:lstStyle/>
          <a:p>
            <a:r>
              <a:rPr lang="tr-TR" sz="2400" dirty="0" smtClean="0"/>
              <a:t>Hız regülatörü çalışma düzeni</a:t>
            </a:r>
            <a:endParaRPr lang="tr-TR" sz="2400" dirty="0"/>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987574"/>
            <a:ext cx="4464496" cy="3523659"/>
          </a:xfrm>
        </p:spPr>
      </p:pic>
      <p:cxnSp>
        <p:nvCxnSpPr>
          <p:cNvPr id="12" name="Düz Bağlayıcı 11"/>
          <p:cNvCxnSpPr/>
          <p:nvPr/>
        </p:nvCxnSpPr>
        <p:spPr>
          <a:xfrm>
            <a:off x="2771800" y="3147814"/>
            <a:ext cx="0" cy="1152128"/>
          </a:xfrm>
          <a:prstGeom prst="line">
            <a:avLst/>
          </a:prstGeom>
          <a:ln/>
        </p:spPr>
        <p:style>
          <a:lnRef idx="2">
            <a:schemeClr val="dk1"/>
          </a:lnRef>
          <a:fillRef idx="0">
            <a:schemeClr val="dk1"/>
          </a:fillRef>
          <a:effectRef idx="1">
            <a:schemeClr val="dk1"/>
          </a:effectRef>
          <a:fontRef idx="minor">
            <a:schemeClr val="tx1"/>
          </a:fontRef>
        </p:style>
      </p:cxnSp>
      <p:cxnSp>
        <p:nvCxnSpPr>
          <p:cNvPr id="14" name="Düz Bağlayıcı 13"/>
          <p:cNvCxnSpPr/>
          <p:nvPr/>
        </p:nvCxnSpPr>
        <p:spPr>
          <a:xfrm>
            <a:off x="2771800" y="4299942"/>
            <a:ext cx="2520280" cy="0"/>
          </a:xfrm>
          <a:prstGeom prst="line">
            <a:avLst/>
          </a:prstGeom>
        </p:spPr>
        <p:style>
          <a:lnRef idx="2">
            <a:schemeClr val="dk1"/>
          </a:lnRef>
          <a:fillRef idx="0">
            <a:schemeClr val="dk1"/>
          </a:fillRef>
          <a:effectRef idx="1">
            <a:schemeClr val="dk1"/>
          </a:effectRef>
          <a:fontRef idx="minor">
            <a:schemeClr val="tx1"/>
          </a:fontRef>
        </p:style>
      </p:cxnSp>
      <p:cxnSp>
        <p:nvCxnSpPr>
          <p:cNvPr id="16" name="Düz Bağlayıcı 15"/>
          <p:cNvCxnSpPr/>
          <p:nvPr/>
        </p:nvCxnSpPr>
        <p:spPr>
          <a:xfrm>
            <a:off x="5292080" y="3147814"/>
            <a:ext cx="0" cy="1152128"/>
          </a:xfrm>
          <a:prstGeom prst="line">
            <a:avLst/>
          </a:prstGeom>
        </p:spPr>
        <p:style>
          <a:lnRef idx="2">
            <a:schemeClr val="dk1"/>
          </a:lnRef>
          <a:fillRef idx="0">
            <a:schemeClr val="dk1"/>
          </a:fillRef>
          <a:effectRef idx="1">
            <a:schemeClr val="dk1"/>
          </a:effectRef>
          <a:fontRef idx="minor">
            <a:schemeClr val="tx1"/>
          </a:fontRef>
        </p:style>
      </p:cxnSp>
      <p:sp>
        <p:nvSpPr>
          <p:cNvPr id="18" name="Metin kutusu 17"/>
          <p:cNvSpPr txBox="1"/>
          <p:nvPr/>
        </p:nvSpPr>
        <p:spPr>
          <a:xfrm>
            <a:off x="3419872" y="3147814"/>
            <a:ext cx="1440160" cy="369332"/>
          </a:xfrm>
          <a:prstGeom prst="rect">
            <a:avLst/>
          </a:prstGeom>
          <a:noFill/>
        </p:spPr>
        <p:txBody>
          <a:bodyPr wrap="square" rtlCol="0">
            <a:spAutoFit/>
          </a:bodyPr>
          <a:lstStyle/>
          <a:p>
            <a:r>
              <a:rPr lang="tr-TR" dirty="0" smtClean="0"/>
              <a:t>Kabin</a:t>
            </a:r>
          </a:p>
        </p:txBody>
      </p:sp>
      <p:sp>
        <p:nvSpPr>
          <p:cNvPr id="21" name="Slayt Numarası Yer Tutucusu 20"/>
          <p:cNvSpPr>
            <a:spLocks noGrp="1"/>
          </p:cNvSpPr>
          <p:nvPr>
            <p:ph type="sldNum" sz="quarter" idx="12"/>
          </p:nvPr>
        </p:nvSpPr>
        <p:spPr/>
        <p:txBody>
          <a:bodyPr/>
          <a:lstStyle/>
          <a:p>
            <a:fld id="{F302176B-0E47-46AC-8F43-DAB4B8A37D06}" type="slidenum">
              <a:rPr lang="tr-TR" smtClean="0"/>
              <a:t>20</a:t>
            </a:fld>
            <a:r>
              <a:rPr lang="tr-TR" dirty="0" smtClean="0"/>
              <a:t>/32</a:t>
            </a:r>
            <a:endParaRPr lang="tr-TR" dirty="0"/>
          </a:p>
        </p:txBody>
      </p:sp>
      <p:sp>
        <p:nvSpPr>
          <p:cNvPr id="2" name="Metin kutusu 1"/>
          <p:cNvSpPr txBox="1"/>
          <p:nvPr/>
        </p:nvSpPr>
        <p:spPr>
          <a:xfrm>
            <a:off x="1082350" y="2840037"/>
            <a:ext cx="1080120" cy="307777"/>
          </a:xfrm>
          <a:prstGeom prst="rect">
            <a:avLst/>
          </a:prstGeom>
          <a:noFill/>
        </p:spPr>
        <p:txBody>
          <a:bodyPr wrap="square" rtlCol="0">
            <a:spAutoFit/>
          </a:bodyPr>
          <a:lstStyle/>
          <a:p>
            <a:r>
              <a:rPr lang="tr-TR" sz="1400" dirty="0" smtClean="0">
                <a:latin typeface="+mj-lt"/>
              </a:rPr>
              <a:t>Şekil-13</a:t>
            </a:r>
            <a:endParaRPr lang="tr-TR" sz="1400" dirty="0">
              <a:latin typeface="+mj-lt"/>
            </a:endParaRPr>
          </a:p>
        </p:txBody>
      </p:sp>
    </p:spTree>
    <p:extLst>
      <p:ext uri="{BB962C8B-B14F-4D97-AF65-F5344CB8AC3E}">
        <p14:creationId xmlns:p14="http://schemas.microsoft.com/office/powerpoint/2010/main" val="79869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519522"/>
            <a:ext cx="7772400" cy="1102519"/>
          </a:xfrm>
        </p:spPr>
        <p:txBody>
          <a:bodyPr/>
          <a:lstStyle/>
          <a:p>
            <a:r>
              <a:rPr lang="tr-TR" dirty="0" smtClean="0"/>
              <a:t>2.7 Paraşüt Tertibatı </a:t>
            </a:r>
            <a:endParaRPr lang="tr-TR" dirty="0"/>
          </a:p>
        </p:txBody>
      </p:sp>
      <p:sp>
        <p:nvSpPr>
          <p:cNvPr id="3" name="Alt Başlık 2"/>
          <p:cNvSpPr>
            <a:spLocks noGrp="1"/>
          </p:cNvSpPr>
          <p:nvPr>
            <p:ph type="subTitle" idx="1"/>
          </p:nvPr>
        </p:nvSpPr>
        <p:spPr>
          <a:xfrm>
            <a:off x="1403648" y="1761660"/>
            <a:ext cx="6400800" cy="1314450"/>
          </a:xfrm>
        </p:spPr>
        <p:txBody>
          <a:bodyPr>
            <a:normAutofit fontScale="92500" lnSpcReduction="20000"/>
          </a:bodyPr>
          <a:lstStyle/>
          <a:p>
            <a:r>
              <a:rPr lang="tr-TR" dirty="0" smtClean="0"/>
              <a:t>Halat kopması veya iniş hızının aşırı derecede artması halinde asansörü klavuz raylar üzerinde frenleyerek durdurur kabinin alt ve üst kirişlerine yerleştirilir</a:t>
            </a:r>
          </a:p>
        </p:txBody>
      </p:sp>
      <p:sp>
        <p:nvSpPr>
          <p:cNvPr id="7" name="Slayt Numarası Yer Tutucusu 6"/>
          <p:cNvSpPr>
            <a:spLocks noGrp="1"/>
          </p:cNvSpPr>
          <p:nvPr>
            <p:ph type="sldNum" sz="quarter" idx="12"/>
          </p:nvPr>
        </p:nvSpPr>
        <p:spPr/>
        <p:txBody>
          <a:bodyPr/>
          <a:lstStyle/>
          <a:p>
            <a:fld id="{F302176B-0E47-46AC-8F43-DAB4B8A37D06}" type="slidenum">
              <a:rPr lang="tr-TR" smtClean="0"/>
              <a:t>21</a:t>
            </a:fld>
            <a:r>
              <a:rPr lang="tr-TR" dirty="0" smtClean="0"/>
              <a:t>/32</a:t>
            </a:r>
            <a:endParaRPr lang="tr-TR" dirty="0"/>
          </a:p>
        </p:txBody>
      </p:sp>
    </p:spTree>
    <p:extLst>
      <p:ext uri="{BB962C8B-B14F-4D97-AF65-F5344CB8AC3E}">
        <p14:creationId xmlns:p14="http://schemas.microsoft.com/office/powerpoint/2010/main" val="2838858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Paraşüt tertibatı (fren tertibatı)</a:t>
            </a:r>
            <a:br>
              <a:rPr lang="tr-TR" sz="2400" dirty="0" smtClean="0"/>
            </a:br>
            <a:endParaRPr lang="tr-TR" sz="24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635646"/>
            <a:ext cx="6192687" cy="2533129"/>
          </a:xfrm>
        </p:spPr>
      </p:pic>
      <p:cxnSp>
        <p:nvCxnSpPr>
          <p:cNvPr id="7" name="Düz Ok Bağlayıcısı 6"/>
          <p:cNvCxnSpPr/>
          <p:nvPr/>
        </p:nvCxnSpPr>
        <p:spPr>
          <a:xfrm flipV="1">
            <a:off x="6012160" y="2211710"/>
            <a:ext cx="122413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Metin kutusu 7"/>
          <p:cNvSpPr txBox="1"/>
          <p:nvPr/>
        </p:nvSpPr>
        <p:spPr>
          <a:xfrm>
            <a:off x="6948264" y="1709955"/>
            <a:ext cx="1224135" cy="523220"/>
          </a:xfrm>
          <a:prstGeom prst="rect">
            <a:avLst/>
          </a:prstGeom>
          <a:noFill/>
        </p:spPr>
        <p:txBody>
          <a:bodyPr wrap="square" rtlCol="0">
            <a:spAutoFit/>
          </a:bodyPr>
          <a:lstStyle/>
          <a:p>
            <a:r>
              <a:rPr lang="tr-TR" sz="1400" dirty="0" smtClean="0"/>
              <a:t>Paraşüt mekanizması</a:t>
            </a:r>
            <a:endParaRPr lang="tr-TR" sz="1400" dirty="0"/>
          </a:p>
        </p:txBody>
      </p:sp>
      <p:sp>
        <p:nvSpPr>
          <p:cNvPr id="11" name="Metin kutusu 10"/>
          <p:cNvSpPr txBox="1"/>
          <p:nvPr/>
        </p:nvSpPr>
        <p:spPr>
          <a:xfrm>
            <a:off x="903920" y="3856282"/>
            <a:ext cx="1908211" cy="338554"/>
          </a:xfrm>
          <a:prstGeom prst="rect">
            <a:avLst/>
          </a:prstGeom>
          <a:noFill/>
        </p:spPr>
        <p:txBody>
          <a:bodyPr wrap="square" rtlCol="0">
            <a:spAutoFit/>
          </a:bodyPr>
          <a:lstStyle/>
          <a:p>
            <a:r>
              <a:rPr lang="tr-TR" sz="1600" dirty="0" smtClean="0"/>
              <a:t>Emniyet kontağı</a:t>
            </a:r>
          </a:p>
        </p:txBody>
      </p:sp>
      <p:cxnSp>
        <p:nvCxnSpPr>
          <p:cNvPr id="13" name="Düz Ok Bağlayıcısı 12"/>
          <p:cNvCxnSpPr/>
          <p:nvPr/>
        </p:nvCxnSpPr>
        <p:spPr>
          <a:xfrm flipH="1">
            <a:off x="2555776" y="3579862"/>
            <a:ext cx="936104"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Metin kutusu 15"/>
          <p:cNvSpPr txBox="1"/>
          <p:nvPr/>
        </p:nvSpPr>
        <p:spPr>
          <a:xfrm>
            <a:off x="107504" y="1709955"/>
            <a:ext cx="1656184" cy="738664"/>
          </a:xfrm>
          <a:prstGeom prst="rect">
            <a:avLst/>
          </a:prstGeom>
          <a:noFill/>
        </p:spPr>
        <p:txBody>
          <a:bodyPr wrap="square" rtlCol="0">
            <a:spAutoFit/>
          </a:bodyPr>
          <a:lstStyle/>
          <a:p>
            <a:r>
              <a:rPr lang="tr-TR" sz="1400" dirty="0" smtClean="0"/>
              <a:t>Çelik konstirüksiyon (süspansiyon) </a:t>
            </a:r>
            <a:endParaRPr lang="tr-TR" sz="1400" dirty="0"/>
          </a:p>
        </p:txBody>
      </p:sp>
      <p:cxnSp>
        <p:nvCxnSpPr>
          <p:cNvPr id="18" name="Düz Ok Bağlayıcısı 17"/>
          <p:cNvCxnSpPr/>
          <p:nvPr/>
        </p:nvCxnSpPr>
        <p:spPr>
          <a:xfrm flipH="1" flipV="1">
            <a:off x="1403648" y="2233175"/>
            <a:ext cx="936104" cy="374579"/>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0" name="Düz Ok Bağlayıcısı 19"/>
          <p:cNvCxnSpPr/>
          <p:nvPr/>
        </p:nvCxnSpPr>
        <p:spPr>
          <a:xfrm>
            <a:off x="5652120" y="3147814"/>
            <a:ext cx="2016224" cy="936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Metin kutusu 20"/>
          <p:cNvSpPr txBox="1"/>
          <p:nvPr/>
        </p:nvSpPr>
        <p:spPr>
          <a:xfrm>
            <a:off x="7812360" y="3974299"/>
            <a:ext cx="936104" cy="523220"/>
          </a:xfrm>
          <a:prstGeom prst="rect">
            <a:avLst/>
          </a:prstGeom>
          <a:noFill/>
        </p:spPr>
        <p:txBody>
          <a:bodyPr wrap="square" rtlCol="0">
            <a:spAutoFit/>
          </a:bodyPr>
          <a:lstStyle/>
          <a:p>
            <a:r>
              <a:rPr lang="tr-TR" sz="1400" dirty="0" smtClean="0"/>
              <a:t>Ray boşluğu</a:t>
            </a:r>
            <a:endParaRPr lang="tr-TR" sz="1400" dirty="0"/>
          </a:p>
        </p:txBody>
      </p:sp>
      <p:sp>
        <p:nvSpPr>
          <p:cNvPr id="26" name="Metin kutusu 25"/>
          <p:cNvSpPr txBox="1"/>
          <p:nvPr/>
        </p:nvSpPr>
        <p:spPr>
          <a:xfrm>
            <a:off x="3523726" y="1402177"/>
            <a:ext cx="1440160" cy="307777"/>
          </a:xfrm>
          <a:prstGeom prst="rect">
            <a:avLst/>
          </a:prstGeom>
          <a:noFill/>
        </p:spPr>
        <p:txBody>
          <a:bodyPr wrap="square" rtlCol="0">
            <a:spAutoFit/>
          </a:bodyPr>
          <a:lstStyle/>
          <a:p>
            <a:r>
              <a:rPr lang="tr-TR" sz="1400" dirty="0" smtClean="0"/>
              <a:t>Patenler </a:t>
            </a:r>
            <a:endParaRPr lang="tr-TR" sz="1400" dirty="0"/>
          </a:p>
        </p:txBody>
      </p:sp>
      <p:cxnSp>
        <p:nvCxnSpPr>
          <p:cNvPr id="28" name="Düz Ok Bağlayıcısı 27"/>
          <p:cNvCxnSpPr/>
          <p:nvPr/>
        </p:nvCxnSpPr>
        <p:spPr>
          <a:xfrm flipV="1">
            <a:off x="2812131" y="1709955"/>
            <a:ext cx="711595" cy="357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Düz Ok Bağlayıcısı 31"/>
          <p:cNvCxnSpPr>
            <a:endCxn id="5" idx="0"/>
          </p:cNvCxnSpPr>
          <p:nvPr/>
        </p:nvCxnSpPr>
        <p:spPr>
          <a:xfrm flipH="1" flipV="1">
            <a:off x="4283968" y="1635646"/>
            <a:ext cx="576064"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Slayt Numarası Yer Tutucusu 34"/>
          <p:cNvSpPr>
            <a:spLocks noGrp="1"/>
          </p:cNvSpPr>
          <p:nvPr>
            <p:ph type="sldNum" sz="quarter" idx="12"/>
          </p:nvPr>
        </p:nvSpPr>
        <p:spPr>
          <a:xfrm>
            <a:off x="7899412" y="4731990"/>
            <a:ext cx="762000" cy="273844"/>
          </a:xfrm>
        </p:spPr>
        <p:txBody>
          <a:bodyPr/>
          <a:lstStyle/>
          <a:p>
            <a:fld id="{F302176B-0E47-46AC-8F43-DAB4B8A37D06}" type="slidenum">
              <a:rPr lang="tr-TR" smtClean="0"/>
              <a:t>22</a:t>
            </a:fld>
            <a:r>
              <a:rPr lang="tr-TR" dirty="0" smtClean="0"/>
              <a:t>/32</a:t>
            </a:r>
            <a:endParaRPr lang="tr-TR" dirty="0"/>
          </a:p>
        </p:txBody>
      </p:sp>
      <p:sp>
        <p:nvSpPr>
          <p:cNvPr id="3" name="Metin kutusu 2"/>
          <p:cNvSpPr txBox="1"/>
          <p:nvPr/>
        </p:nvSpPr>
        <p:spPr>
          <a:xfrm>
            <a:off x="3851920" y="4312853"/>
            <a:ext cx="1008111" cy="307777"/>
          </a:xfrm>
          <a:prstGeom prst="rect">
            <a:avLst/>
          </a:prstGeom>
          <a:noFill/>
        </p:spPr>
        <p:txBody>
          <a:bodyPr wrap="square" rtlCol="0">
            <a:spAutoFit/>
          </a:bodyPr>
          <a:lstStyle/>
          <a:p>
            <a:r>
              <a:rPr lang="tr-TR" sz="1400" dirty="0" smtClean="0">
                <a:latin typeface="+mj-lt"/>
              </a:rPr>
              <a:t>Şekil-14</a:t>
            </a:r>
            <a:endParaRPr lang="tr-TR" sz="1400" dirty="0">
              <a:latin typeface="+mj-lt"/>
            </a:endParaRPr>
          </a:p>
        </p:txBody>
      </p:sp>
      <p:cxnSp>
        <p:nvCxnSpPr>
          <p:cNvPr id="6" name="Düz Ok Bağlayıcısı 5"/>
          <p:cNvCxnSpPr/>
          <p:nvPr/>
        </p:nvCxnSpPr>
        <p:spPr>
          <a:xfrm flipV="1">
            <a:off x="7236296" y="3003798"/>
            <a:ext cx="43204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7636280" y="2506714"/>
            <a:ext cx="1116124" cy="646331"/>
          </a:xfrm>
          <a:prstGeom prst="rect">
            <a:avLst/>
          </a:prstGeom>
          <a:noFill/>
        </p:spPr>
        <p:txBody>
          <a:bodyPr wrap="square" rtlCol="0">
            <a:spAutoFit/>
          </a:bodyPr>
          <a:lstStyle/>
          <a:p>
            <a:r>
              <a:rPr lang="tr-TR" sz="1200" dirty="0" smtClean="0"/>
              <a:t>Regülatör halat bağlantı mekanizması</a:t>
            </a:r>
            <a:endParaRPr lang="tr-TR" sz="1200" dirty="0"/>
          </a:p>
        </p:txBody>
      </p:sp>
    </p:spTree>
    <p:extLst>
      <p:ext uri="{BB962C8B-B14F-4D97-AF65-F5344CB8AC3E}">
        <p14:creationId xmlns:p14="http://schemas.microsoft.com/office/powerpoint/2010/main" val="2001680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smtClean="0"/>
              <a:t>                                </a:t>
            </a:r>
            <a:r>
              <a:rPr lang="tr-TR" sz="2800" dirty="0" smtClean="0"/>
              <a:t>Paraşüt Tertibatı</a:t>
            </a:r>
            <a:endParaRPr lang="tr-TR" sz="2800" dirty="0"/>
          </a:p>
        </p:txBody>
      </p:sp>
      <p:sp>
        <p:nvSpPr>
          <p:cNvPr id="7" name="Metin Yer Tutucusu 6"/>
          <p:cNvSpPr>
            <a:spLocks noGrp="1"/>
          </p:cNvSpPr>
          <p:nvPr>
            <p:ph type="body" sz="half" idx="2"/>
          </p:nvPr>
        </p:nvSpPr>
        <p:spPr/>
        <p:txBody>
          <a:bodyPr>
            <a:normAutofit/>
          </a:bodyPr>
          <a:lstStyle/>
          <a:p>
            <a:r>
              <a:rPr lang="tr-TR" dirty="0"/>
              <a:t> </a:t>
            </a:r>
            <a:r>
              <a:rPr lang="tr-TR" dirty="0" smtClean="0"/>
              <a:t>                                                           </a:t>
            </a:r>
            <a:r>
              <a:rPr lang="tr-TR" sz="1400" dirty="0" smtClean="0">
                <a:latin typeface="+mj-lt"/>
              </a:rPr>
              <a:t>Şekil-15</a:t>
            </a:r>
            <a:endParaRPr lang="tr-TR" sz="1400" dirty="0">
              <a:latin typeface="+mj-lt"/>
            </a:endParaRPr>
          </a:p>
        </p:txBody>
      </p:sp>
      <p:pic>
        <p:nvPicPr>
          <p:cNvPr id="2050" name="Picture 2" descr="C:\barış\fren-blog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73528"/>
            <a:ext cx="5760640"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t>23</a:t>
            </a:fld>
            <a:r>
              <a:rPr lang="tr-TR" dirty="0" smtClean="0"/>
              <a:t>/32</a:t>
            </a:r>
            <a:endParaRPr lang="tr-TR" dirty="0"/>
          </a:p>
        </p:txBody>
      </p:sp>
    </p:spTree>
    <p:extLst>
      <p:ext uri="{BB962C8B-B14F-4D97-AF65-F5344CB8AC3E}">
        <p14:creationId xmlns:p14="http://schemas.microsoft.com/office/powerpoint/2010/main" val="213264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789552"/>
            <a:ext cx="7772400" cy="1102519"/>
          </a:xfrm>
        </p:spPr>
        <p:txBody>
          <a:bodyPr/>
          <a:lstStyle/>
          <a:p>
            <a:r>
              <a:rPr lang="tr-TR" dirty="0" smtClean="0"/>
              <a:t>2.8 Son Kat Şalteri </a:t>
            </a:r>
            <a:endParaRPr lang="tr-TR" dirty="0"/>
          </a:p>
        </p:txBody>
      </p:sp>
      <p:sp>
        <p:nvSpPr>
          <p:cNvPr id="3" name="Alt Başlık 2"/>
          <p:cNvSpPr>
            <a:spLocks noGrp="1"/>
          </p:cNvSpPr>
          <p:nvPr>
            <p:ph type="subTitle" idx="1"/>
          </p:nvPr>
        </p:nvSpPr>
        <p:spPr>
          <a:xfrm>
            <a:off x="1403648" y="2139702"/>
            <a:ext cx="6400800" cy="1782198"/>
          </a:xfrm>
        </p:spPr>
        <p:txBody>
          <a:bodyPr>
            <a:normAutofit/>
          </a:bodyPr>
          <a:lstStyle/>
          <a:p>
            <a:r>
              <a:rPr lang="tr-TR" dirty="0" smtClean="0"/>
              <a:t>Son kat şalteri kabinin en alt ve en üst durumlarını sınırlar kabine tespit edilirler veya makine dairesi zeminine yerleştirilirler ve kabin tarafından çalıştılırlar</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24</a:t>
            </a:fld>
            <a:r>
              <a:rPr lang="tr-TR" dirty="0" smtClean="0"/>
              <a:t>/32</a:t>
            </a:r>
            <a:endParaRPr lang="tr-TR" dirty="0"/>
          </a:p>
        </p:txBody>
      </p:sp>
    </p:spTree>
    <p:extLst>
      <p:ext uri="{BB962C8B-B14F-4D97-AF65-F5344CB8AC3E}">
        <p14:creationId xmlns:p14="http://schemas.microsoft.com/office/powerpoint/2010/main" val="2801669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9492"/>
            <a:ext cx="8229600" cy="857250"/>
          </a:xfrm>
        </p:spPr>
        <p:txBody>
          <a:bodyPr>
            <a:normAutofit/>
          </a:bodyPr>
          <a:lstStyle/>
          <a:p>
            <a:r>
              <a:rPr lang="tr-TR" sz="2400" dirty="0" smtClean="0"/>
              <a:t>Son kat şalteri (sınır kesiciler)</a:t>
            </a:r>
            <a:endParaRPr lang="tr-TR" sz="24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67595"/>
            <a:ext cx="8136904" cy="3575856"/>
          </a:xfrm>
        </p:spPr>
      </p:pic>
      <p:sp>
        <p:nvSpPr>
          <p:cNvPr id="7" name="Slayt Numarası Yer Tutucusu 6"/>
          <p:cNvSpPr>
            <a:spLocks noGrp="1"/>
          </p:cNvSpPr>
          <p:nvPr>
            <p:ph type="sldNum" sz="quarter" idx="12"/>
          </p:nvPr>
        </p:nvSpPr>
        <p:spPr/>
        <p:txBody>
          <a:bodyPr/>
          <a:lstStyle/>
          <a:p>
            <a:fld id="{F302176B-0E47-46AC-8F43-DAB4B8A37D06}" type="slidenum">
              <a:rPr lang="tr-TR" smtClean="0"/>
              <a:t>25</a:t>
            </a:fld>
            <a:r>
              <a:rPr lang="tr-TR" dirty="0" smtClean="0"/>
              <a:t>/32</a:t>
            </a:r>
            <a:endParaRPr lang="tr-TR" dirty="0"/>
          </a:p>
        </p:txBody>
      </p:sp>
      <p:sp>
        <p:nvSpPr>
          <p:cNvPr id="3" name="Metin kutusu 2"/>
          <p:cNvSpPr txBox="1"/>
          <p:nvPr/>
        </p:nvSpPr>
        <p:spPr>
          <a:xfrm>
            <a:off x="2627784" y="4413180"/>
            <a:ext cx="1080120" cy="307777"/>
          </a:xfrm>
          <a:prstGeom prst="rect">
            <a:avLst/>
          </a:prstGeom>
          <a:noFill/>
        </p:spPr>
        <p:txBody>
          <a:bodyPr wrap="square" rtlCol="0">
            <a:spAutoFit/>
          </a:bodyPr>
          <a:lstStyle/>
          <a:p>
            <a:r>
              <a:rPr lang="tr-TR" sz="1400" dirty="0" smtClean="0">
                <a:latin typeface="+mj-lt"/>
              </a:rPr>
              <a:t>Şekil-16</a:t>
            </a:r>
            <a:endParaRPr lang="tr-TR" sz="1400" dirty="0">
              <a:latin typeface="+mj-lt"/>
            </a:endParaRPr>
          </a:p>
        </p:txBody>
      </p:sp>
    </p:spTree>
    <p:extLst>
      <p:ext uri="{BB962C8B-B14F-4D97-AF65-F5344CB8AC3E}">
        <p14:creationId xmlns:p14="http://schemas.microsoft.com/office/powerpoint/2010/main" val="2465720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897564"/>
            <a:ext cx="7772400" cy="1102519"/>
          </a:xfrm>
        </p:spPr>
        <p:txBody>
          <a:bodyPr/>
          <a:lstStyle/>
          <a:p>
            <a:r>
              <a:rPr lang="tr-TR" dirty="0" smtClean="0"/>
              <a:t>2.9 Tamponlar </a:t>
            </a:r>
            <a:endParaRPr lang="tr-TR" dirty="0"/>
          </a:p>
        </p:txBody>
      </p:sp>
      <p:sp>
        <p:nvSpPr>
          <p:cNvPr id="3" name="Alt Başlık 2"/>
          <p:cNvSpPr>
            <a:spLocks noGrp="1"/>
          </p:cNvSpPr>
          <p:nvPr>
            <p:ph type="subTitle" idx="1"/>
          </p:nvPr>
        </p:nvSpPr>
        <p:spPr>
          <a:xfrm>
            <a:off x="1371600" y="2193708"/>
            <a:ext cx="6400800" cy="2035392"/>
          </a:xfrm>
        </p:spPr>
        <p:txBody>
          <a:bodyPr>
            <a:normAutofit lnSpcReduction="10000"/>
          </a:bodyPr>
          <a:lstStyle/>
          <a:p>
            <a:r>
              <a:rPr lang="tr-TR" dirty="0" smtClean="0"/>
              <a:t>Arıza yüzünden en alt durakta durmayıp yoluna devam eden kabin ve karşı ağırlığın zemine çarpmasını yumuşatmak üzere asansör hızına göre elastik yay veya hidrolik elemanlar kulanılır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26</a:t>
            </a:fld>
            <a:r>
              <a:rPr lang="tr-TR" dirty="0" smtClean="0"/>
              <a:t>/32</a:t>
            </a:r>
            <a:endParaRPr lang="tr-TR" dirty="0"/>
          </a:p>
        </p:txBody>
      </p:sp>
    </p:spTree>
    <p:extLst>
      <p:ext uri="{BB962C8B-B14F-4D97-AF65-F5344CB8AC3E}">
        <p14:creationId xmlns:p14="http://schemas.microsoft.com/office/powerpoint/2010/main" val="1714823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195486"/>
            <a:ext cx="8229600" cy="585522"/>
          </a:xfrm>
        </p:spPr>
        <p:txBody>
          <a:bodyPr>
            <a:normAutofit/>
          </a:bodyPr>
          <a:lstStyle/>
          <a:p>
            <a:r>
              <a:rPr lang="tr-TR" sz="2800" dirty="0" smtClean="0"/>
              <a:t>Elastik tamponlar </a:t>
            </a:r>
            <a:endParaRPr lang="tr-TR" sz="2800" dirty="0"/>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13589"/>
            <a:ext cx="7704856" cy="3629862"/>
          </a:xfrm>
        </p:spPr>
      </p:pic>
      <p:sp>
        <p:nvSpPr>
          <p:cNvPr id="6" name="Slayt Numarası Yer Tutucusu 5"/>
          <p:cNvSpPr>
            <a:spLocks noGrp="1"/>
          </p:cNvSpPr>
          <p:nvPr>
            <p:ph type="sldNum" sz="quarter" idx="12"/>
          </p:nvPr>
        </p:nvSpPr>
        <p:spPr/>
        <p:txBody>
          <a:bodyPr/>
          <a:lstStyle/>
          <a:p>
            <a:fld id="{F302176B-0E47-46AC-8F43-DAB4B8A37D06}" type="slidenum">
              <a:rPr lang="tr-TR" smtClean="0"/>
              <a:t>27</a:t>
            </a:fld>
            <a:r>
              <a:rPr lang="tr-TR" dirty="0" smtClean="0"/>
              <a:t>/32</a:t>
            </a:r>
            <a:endParaRPr lang="tr-TR" dirty="0"/>
          </a:p>
        </p:txBody>
      </p:sp>
      <p:sp>
        <p:nvSpPr>
          <p:cNvPr id="2" name="Metin kutusu 1"/>
          <p:cNvSpPr txBox="1"/>
          <p:nvPr/>
        </p:nvSpPr>
        <p:spPr>
          <a:xfrm>
            <a:off x="3707904" y="4651689"/>
            <a:ext cx="1296144" cy="307777"/>
          </a:xfrm>
          <a:prstGeom prst="rect">
            <a:avLst/>
          </a:prstGeom>
          <a:noFill/>
        </p:spPr>
        <p:txBody>
          <a:bodyPr wrap="square" rtlCol="0">
            <a:spAutoFit/>
          </a:bodyPr>
          <a:lstStyle/>
          <a:p>
            <a:r>
              <a:rPr lang="tr-TR" sz="1400" dirty="0" smtClean="0">
                <a:latin typeface="+mj-lt"/>
              </a:rPr>
              <a:t>Şekil-17</a:t>
            </a:r>
            <a:endParaRPr lang="tr-TR" sz="1400" dirty="0">
              <a:latin typeface="+mj-lt"/>
            </a:endParaRPr>
          </a:p>
        </p:txBody>
      </p:sp>
    </p:spTree>
    <p:extLst>
      <p:ext uri="{BB962C8B-B14F-4D97-AF65-F5344CB8AC3E}">
        <p14:creationId xmlns:p14="http://schemas.microsoft.com/office/powerpoint/2010/main" val="772630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28066"/>
            <a:ext cx="8229600" cy="477510"/>
          </a:xfrm>
        </p:spPr>
        <p:txBody>
          <a:bodyPr>
            <a:normAutofit/>
          </a:bodyPr>
          <a:lstStyle/>
          <a:p>
            <a:r>
              <a:rPr lang="tr-TR" sz="2800" dirty="0" smtClean="0"/>
              <a:t>Yaylı tamponlar </a:t>
            </a:r>
            <a:endParaRPr lang="tr-TR" sz="2800"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7285" y="1451373"/>
            <a:ext cx="4149431" cy="3292078"/>
          </a:xfrm>
        </p:spPr>
      </p:pic>
      <p:sp>
        <p:nvSpPr>
          <p:cNvPr id="7" name="Slayt Numarası Yer Tutucusu 6"/>
          <p:cNvSpPr>
            <a:spLocks noGrp="1"/>
          </p:cNvSpPr>
          <p:nvPr>
            <p:ph type="sldNum" sz="quarter" idx="12"/>
          </p:nvPr>
        </p:nvSpPr>
        <p:spPr/>
        <p:txBody>
          <a:bodyPr/>
          <a:lstStyle/>
          <a:p>
            <a:fld id="{F302176B-0E47-46AC-8F43-DAB4B8A37D06}" type="slidenum">
              <a:rPr lang="tr-TR" smtClean="0"/>
              <a:t>28</a:t>
            </a:fld>
            <a:r>
              <a:rPr lang="tr-TR" dirty="0" smtClean="0"/>
              <a:t>/32</a:t>
            </a:r>
            <a:endParaRPr lang="tr-TR" dirty="0"/>
          </a:p>
        </p:txBody>
      </p:sp>
      <p:sp>
        <p:nvSpPr>
          <p:cNvPr id="3" name="Metin kutusu 2"/>
          <p:cNvSpPr txBox="1"/>
          <p:nvPr/>
        </p:nvSpPr>
        <p:spPr>
          <a:xfrm>
            <a:off x="539552" y="2211710"/>
            <a:ext cx="1584176" cy="307777"/>
          </a:xfrm>
          <a:prstGeom prst="rect">
            <a:avLst/>
          </a:prstGeom>
          <a:noFill/>
        </p:spPr>
        <p:txBody>
          <a:bodyPr wrap="square" rtlCol="0">
            <a:spAutoFit/>
          </a:bodyPr>
          <a:lstStyle/>
          <a:p>
            <a:r>
              <a:rPr lang="tr-TR" sz="1400" dirty="0" smtClean="0">
                <a:latin typeface="+mj-lt"/>
              </a:rPr>
              <a:t>Şekil-18</a:t>
            </a:r>
          </a:p>
        </p:txBody>
      </p:sp>
    </p:spTree>
    <p:extLst>
      <p:ext uri="{BB962C8B-B14F-4D97-AF65-F5344CB8AC3E}">
        <p14:creationId xmlns:p14="http://schemas.microsoft.com/office/powerpoint/2010/main" val="278006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11510"/>
            <a:ext cx="8229600" cy="432048"/>
          </a:xfrm>
        </p:spPr>
        <p:txBody>
          <a:bodyPr>
            <a:normAutofit fontScale="90000"/>
          </a:bodyPr>
          <a:lstStyle/>
          <a:p>
            <a:r>
              <a:rPr lang="tr-TR" sz="2800" dirty="0" smtClean="0"/>
              <a:t>    Hidrolik tamponlar</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951571"/>
            <a:ext cx="5184576" cy="3791880"/>
          </a:xfrm>
        </p:spPr>
      </p:pic>
      <p:sp>
        <p:nvSpPr>
          <p:cNvPr id="7" name="Slayt Numarası Yer Tutucusu 6"/>
          <p:cNvSpPr>
            <a:spLocks noGrp="1"/>
          </p:cNvSpPr>
          <p:nvPr>
            <p:ph type="sldNum" sz="quarter" idx="12"/>
          </p:nvPr>
        </p:nvSpPr>
        <p:spPr/>
        <p:txBody>
          <a:bodyPr/>
          <a:lstStyle/>
          <a:p>
            <a:fld id="{F302176B-0E47-46AC-8F43-DAB4B8A37D06}" type="slidenum">
              <a:rPr lang="tr-TR" smtClean="0"/>
              <a:t>29</a:t>
            </a:fld>
            <a:r>
              <a:rPr lang="tr-TR" dirty="0" smtClean="0"/>
              <a:t>/32</a:t>
            </a:r>
            <a:endParaRPr lang="tr-TR" dirty="0"/>
          </a:p>
        </p:txBody>
      </p:sp>
      <p:sp>
        <p:nvSpPr>
          <p:cNvPr id="3" name="Metin kutusu 2"/>
          <p:cNvSpPr txBox="1"/>
          <p:nvPr/>
        </p:nvSpPr>
        <p:spPr>
          <a:xfrm>
            <a:off x="395536" y="1415621"/>
            <a:ext cx="936103" cy="307777"/>
          </a:xfrm>
          <a:prstGeom prst="rect">
            <a:avLst/>
          </a:prstGeom>
          <a:noFill/>
        </p:spPr>
        <p:txBody>
          <a:bodyPr wrap="square" rtlCol="0">
            <a:spAutoFit/>
          </a:bodyPr>
          <a:lstStyle/>
          <a:p>
            <a:r>
              <a:rPr lang="tr-TR" sz="1400" dirty="0" smtClean="0">
                <a:latin typeface="+mj-lt"/>
              </a:rPr>
              <a:t>Şekil-19</a:t>
            </a:r>
            <a:endParaRPr lang="tr-TR" sz="1400" dirty="0">
              <a:latin typeface="+mj-lt"/>
            </a:endParaRPr>
          </a:p>
        </p:txBody>
      </p:sp>
      <p:cxnSp>
        <p:nvCxnSpPr>
          <p:cNvPr id="6" name="Düz Ok Bağlayıcısı 5"/>
          <p:cNvCxnSpPr/>
          <p:nvPr/>
        </p:nvCxnSpPr>
        <p:spPr>
          <a:xfrm flipV="1">
            <a:off x="5436096" y="2499742"/>
            <a:ext cx="792088"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Metin kutusu 7"/>
          <p:cNvSpPr txBox="1"/>
          <p:nvPr/>
        </p:nvSpPr>
        <p:spPr>
          <a:xfrm>
            <a:off x="5832140" y="1964487"/>
            <a:ext cx="1260140" cy="523220"/>
          </a:xfrm>
          <a:prstGeom prst="rect">
            <a:avLst/>
          </a:prstGeom>
          <a:noFill/>
        </p:spPr>
        <p:txBody>
          <a:bodyPr wrap="square" rtlCol="0">
            <a:spAutoFit/>
          </a:bodyPr>
          <a:lstStyle/>
          <a:p>
            <a:r>
              <a:rPr lang="tr-TR" sz="1400" dirty="0" smtClean="0"/>
              <a:t>Emniyet kontağı</a:t>
            </a:r>
            <a:endParaRPr lang="tr-TR" sz="1400" dirty="0"/>
          </a:p>
        </p:txBody>
      </p:sp>
    </p:spTree>
    <p:extLst>
      <p:ext uri="{BB962C8B-B14F-4D97-AF65-F5344CB8AC3E}">
        <p14:creationId xmlns:p14="http://schemas.microsoft.com/office/powerpoint/2010/main" val="421383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57504"/>
            <a:ext cx="7772400" cy="1100696"/>
          </a:xfrm>
        </p:spPr>
        <p:txBody>
          <a:bodyPr/>
          <a:lstStyle/>
          <a:p>
            <a:r>
              <a:rPr lang="tr-TR" dirty="0" smtClean="0"/>
              <a:t>1 . Asansör Nedir </a:t>
            </a:r>
            <a:endParaRPr lang="tr-TR" dirty="0"/>
          </a:p>
        </p:txBody>
      </p:sp>
      <p:sp>
        <p:nvSpPr>
          <p:cNvPr id="3" name="İçerik Yer Tutucusu 2"/>
          <p:cNvSpPr>
            <a:spLocks noGrp="1"/>
          </p:cNvSpPr>
          <p:nvPr>
            <p:ph type="subTitle" idx="1"/>
          </p:nvPr>
        </p:nvSpPr>
        <p:spPr>
          <a:xfrm>
            <a:off x="1331640" y="1923678"/>
            <a:ext cx="6400800" cy="1314450"/>
          </a:xfrm>
        </p:spPr>
        <p:txBody>
          <a:bodyPr>
            <a:normAutofit fontScale="92500" lnSpcReduction="20000"/>
          </a:bodyPr>
          <a:lstStyle/>
          <a:p>
            <a:r>
              <a:rPr lang="tr-TR" dirty="0" smtClean="0"/>
              <a:t>Asansörler yük ve insanları klavuz raylar arasında hareketli kabin veya platform ile düşey doğrultuda yapının belli duraklarına taşımaya yarayan elektrikli araçlardır</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3</a:t>
            </a:fld>
            <a:r>
              <a:rPr lang="tr-TR" dirty="0" smtClean="0"/>
              <a:t>/32</a:t>
            </a:r>
            <a:endParaRPr lang="tr-TR" dirty="0"/>
          </a:p>
        </p:txBody>
      </p:sp>
    </p:spTree>
    <p:extLst>
      <p:ext uri="{BB962C8B-B14F-4D97-AF65-F5344CB8AC3E}">
        <p14:creationId xmlns:p14="http://schemas.microsoft.com/office/powerpoint/2010/main" val="278075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t>Kuyu dibi tampon görünümü</a:t>
            </a:r>
            <a:endParaRPr lang="tr-TR" sz="40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30</a:t>
            </a:fld>
            <a:r>
              <a:rPr lang="tr-TR" dirty="0" smtClean="0"/>
              <a:t>/32</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50975"/>
            <a:ext cx="7776863"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Düz Ok Bağlayıcısı 5"/>
          <p:cNvCxnSpPr/>
          <p:nvPr/>
        </p:nvCxnSpPr>
        <p:spPr>
          <a:xfrm flipV="1">
            <a:off x="3707904" y="2787774"/>
            <a:ext cx="72008"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Düz Ok Bağlayıcısı 7"/>
          <p:cNvCxnSpPr/>
          <p:nvPr/>
        </p:nvCxnSpPr>
        <p:spPr>
          <a:xfrm flipH="1" flipV="1">
            <a:off x="4427984" y="2715766"/>
            <a:ext cx="36004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3563888" y="2170953"/>
            <a:ext cx="1224136" cy="584775"/>
          </a:xfrm>
          <a:prstGeom prst="rect">
            <a:avLst/>
          </a:prstGeom>
          <a:noFill/>
        </p:spPr>
        <p:txBody>
          <a:bodyPr wrap="square" rtlCol="0">
            <a:spAutoFit/>
          </a:bodyPr>
          <a:lstStyle/>
          <a:p>
            <a:r>
              <a:rPr lang="tr-TR" sz="1600" dirty="0" smtClean="0"/>
              <a:t>Elastik tamponlar </a:t>
            </a:r>
            <a:endParaRPr lang="tr-TR" sz="1600" dirty="0"/>
          </a:p>
        </p:txBody>
      </p:sp>
      <p:sp>
        <p:nvSpPr>
          <p:cNvPr id="5" name="Metin kutusu 4"/>
          <p:cNvSpPr txBox="1"/>
          <p:nvPr/>
        </p:nvSpPr>
        <p:spPr>
          <a:xfrm>
            <a:off x="3738093" y="4752005"/>
            <a:ext cx="1224135" cy="307777"/>
          </a:xfrm>
          <a:prstGeom prst="rect">
            <a:avLst/>
          </a:prstGeom>
          <a:noFill/>
        </p:spPr>
        <p:txBody>
          <a:bodyPr wrap="square" rtlCol="0">
            <a:spAutoFit/>
          </a:bodyPr>
          <a:lstStyle/>
          <a:p>
            <a:r>
              <a:rPr lang="tr-TR" sz="1400" dirty="0" smtClean="0">
                <a:latin typeface="+mj-lt"/>
              </a:rPr>
              <a:t>Şekil-20</a:t>
            </a:r>
            <a:endParaRPr lang="tr-TR" sz="1400" dirty="0">
              <a:latin typeface="+mj-lt"/>
            </a:endParaRPr>
          </a:p>
        </p:txBody>
      </p:sp>
    </p:spTree>
    <p:extLst>
      <p:ext uri="{BB962C8B-B14F-4D97-AF65-F5344CB8AC3E}">
        <p14:creationId xmlns:p14="http://schemas.microsoft.com/office/powerpoint/2010/main" val="349220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83518"/>
            <a:ext cx="8229600" cy="288032"/>
          </a:xfrm>
        </p:spPr>
        <p:txBody>
          <a:bodyPr>
            <a:normAutofit fontScale="90000"/>
          </a:bodyPr>
          <a:lstStyle/>
          <a:p>
            <a:r>
              <a:rPr lang="tr-TR" dirty="0" smtClean="0"/>
              <a:t>Kaynakça </a:t>
            </a:r>
            <a:endParaRPr lang="tr-TR" dirty="0"/>
          </a:p>
        </p:txBody>
      </p:sp>
      <p:sp>
        <p:nvSpPr>
          <p:cNvPr id="3" name="İçerik Yer Tutucusu 2"/>
          <p:cNvSpPr>
            <a:spLocks noGrp="1"/>
          </p:cNvSpPr>
          <p:nvPr>
            <p:ph idx="1"/>
          </p:nvPr>
        </p:nvSpPr>
        <p:spPr>
          <a:xfrm>
            <a:off x="395536" y="771550"/>
            <a:ext cx="8229600" cy="4187924"/>
          </a:xfrm>
        </p:spPr>
        <p:txBody>
          <a:bodyPr>
            <a:normAutofit/>
          </a:bodyPr>
          <a:lstStyle/>
          <a:p>
            <a:r>
              <a:rPr lang="tr-TR" sz="1400" dirty="0" smtClean="0">
                <a:solidFill>
                  <a:schemeClr val="bg2">
                    <a:lumMod val="50000"/>
                  </a:schemeClr>
                </a:solidFill>
              </a:rPr>
              <a:t>Tüm bilgiler :  </a:t>
            </a:r>
            <a:r>
              <a:rPr lang="tr-TR" sz="1400" dirty="0" smtClean="0"/>
              <a:t>BİRSEN YAYIN EVİ  Doç.Dr C.Erdem İMRAK - Y.Doç.Dr.İsmail GERDEMELİ   İ.T.Ü MAKİNA FAKÜLTESİ  İSTANBUL </a:t>
            </a:r>
            <a:r>
              <a:rPr lang="tr-TR" sz="1400" dirty="0" smtClean="0">
                <a:latin typeface="+mj-lt"/>
              </a:rPr>
              <a:t>2000 ASANSÖRLER VE YÜRÜYEN MERDİVENLER KİTABINDAN ALINMIŞTIR </a:t>
            </a:r>
          </a:p>
          <a:p>
            <a:r>
              <a:rPr lang="tr-TR" sz="1400" dirty="0" smtClean="0">
                <a:solidFill>
                  <a:schemeClr val="bg2">
                    <a:lumMod val="50000"/>
                  </a:schemeClr>
                </a:solidFill>
                <a:latin typeface="+mj-lt"/>
              </a:rPr>
              <a:t>Şekil-1:   </a:t>
            </a:r>
            <a:r>
              <a:rPr lang="tr-TR" sz="1400" dirty="0" smtClean="0">
                <a:latin typeface="+mj-lt"/>
              </a:rPr>
              <a:t>http://www.aydogduasansor.com/wp-content/uploads/2015/07/kab-7.jpg</a:t>
            </a:r>
          </a:p>
          <a:p>
            <a:r>
              <a:rPr lang="tr-TR" sz="1400" dirty="0" smtClean="0">
                <a:solidFill>
                  <a:schemeClr val="bg2">
                    <a:lumMod val="50000"/>
                  </a:schemeClr>
                </a:solidFill>
                <a:latin typeface="+mj-lt"/>
              </a:rPr>
              <a:t>Şekil-2:   </a:t>
            </a:r>
            <a:r>
              <a:rPr lang="tr-TR" sz="1400" dirty="0" smtClean="0">
                <a:latin typeface="+mj-lt"/>
              </a:rPr>
              <a:t>http</a:t>
            </a:r>
            <a:r>
              <a:rPr lang="tr-TR" sz="1400" dirty="0">
                <a:latin typeface="+mj-lt"/>
              </a:rPr>
              <a:t>://</a:t>
            </a:r>
            <a:r>
              <a:rPr lang="tr-TR" sz="1400" dirty="0" smtClean="0">
                <a:latin typeface="+mj-lt"/>
              </a:rPr>
              <a:t>www.bmfasansor.com/upload/images/urunler/50lik-l-tipi-teflon-agirlik-pateni-bmf-asansor-40914-4968989236-b.jpg </a:t>
            </a:r>
          </a:p>
          <a:p>
            <a:r>
              <a:rPr lang="tr-TR" sz="1400" dirty="0" smtClean="0">
                <a:solidFill>
                  <a:schemeClr val="bg2">
                    <a:lumMod val="50000"/>
                  </a:schemeClr>
                </a:solidFill>
                <a:latin typeface="+mj-lt"/>
              </a:rPr>
              <a:t>şekil-3</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www.bmfasansor.com/upload/images/urunler/70lik-teflon-kabin-pateni-bmf-asansor-40914-4934911458-b.jpg </a:t>
            </a:r>
          </a:p>
          <a:p>
            <a:r>
              <a:rPr lang="tr-TR" sz="1400" dirty="0" smtClean="0">
                <a:solidFill>
                  <a:schemeClr val="bg2">
                    <a:lumMod val="50000"/>
                  </a:schemeClr>
                </a:solidFill>
                <a:latin typeface="+mj-lt"/>
              </a:rPr>
              <a:t>şekil-4</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www.araskalip.com/upload/resim_86.jpg </a:t>
            </a:r>
          </a:p>
          <a:p>
            <a:r>
              <a:rPr lang="tr-TR" sz="1400" dirty="0" smtClean="0">
                <a:solidFill>
                  <a:schemeClr val="bg2">
                    <a:lumMod val="50000"/>
                  </a:schemeClr>
                </a:solidFill>
                <a:latin typeface="+mj-lt"/>
              </a:rPr>
              <a:t>şekil-5</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www.bsbasansor.com.tr/upload/images/urunler/fermator-otomatik-kabin-kapisi-bsb-asansor-41812-0522862616.jpg </a:t>
            </a:r>
          </a:p>
          <a:p>
            <a:r>
              <a:rPr lang="tr-TR" sz="1400" dirty="0">
                <a:solidFill>
                  <a:schemeClr val="bg2">
                    <a:lumMod val="50000"/>
                  </a:schemeClr>
                </a:solidFill>
                <a:latin typeface="+mj-lt"/>
              </a:rPr>
              <a:t>şekil-6: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images.ticiz.com/337873_w640_h640_imagescahgfqy6.jpg </a:t>
            </a:r>
          </a:p>
          <a:p>
            <a:r>
              <a:rPr lang="tr-TR" sz="1400" dirty="0" smtClean="0">
                <a:solidFill>
                  <a:schemeClr val="bg2">
                    <a:lumMod val="50000"/>
                  </a:schemeClr>
                </a:solidFill>
                <a:latin typeface="+mj-lt"/>
              </a:rPr>
              <a:t>şekil-7</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www.assen.com.tr/resimler/kapi/7b.jpg </a:t>
            </a:r>
          </a:p>
          <a:p>
            <a:r>
              <a:rPr lang="tr-TR" sz="1400" dirty="0" smtClean="0">
                <a:solidFill>
                  <a:schemeClr val="bg2">
                    <a:lumMod val="50000"/>
                  </a:schemeClr>
                </a:solidFill>
                <a:latin typeface="+mj-lt"/>
              </a:rPr>
              <a:t>şekil-8</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www.assen.com.tr/resimler/kapi/8b.jpg </a:t>
            </a:r>
          </a:p>
          <a:p>
            <a:r>
              <a:rPr lang="tr-TR" sz="1400" dirty="0" smtClean="0">
                <a:solidFill>
                  <a:schemeClr val="bg2">
                    <a:lumMod val="50000"/>
                  </a:schemeClr>
                </a:solidFill>
                <a:latin typeface="+mj-lt"/>
              </a:rPr>
              <a:t>şekil-9</a:t>
            </a:r>
            <a:r>
              <a:rPr lang="tr-TR" sz="1400" dirty="0">
                <a:solidFill>
                  <a:schemeClr val="bg2">
                    <a:lumMod val="50000"/>
                  </a:schemeClr>
                </a:solidFill>
                <a:latin typeface="+mj-lt"/>
              </a:rPr>
              <a:t>:  </a:t>
            </a:r>
            <a:r>
              <a:rPr lang="tr-TR" sz="1400" dirty="0" smtClean="0">
                <a:solidFill>
                  <a:schemeClr val="bg2">
                    <a:lumMod val="50000"/>
                  </a:schemeClr>
                </a:solidFill>
                <a:latin typeface="+mj-lt"/>
              </a:rPr>
              <a:t> </a:t>
            </a:r>
            <a:r>
              <a:rPr lang="tr-TR" sz="1400" dirty="0" smtClean="0">
                <a:latin typeface="+mj-lt"/>
              </a:rPr>
              <a:t>http</a:t>
            </a:r>
            <a:r>
              <a:rPr lang="tr-TR" sz="1400" dirty="0">
                <a:latin typeface="+mj-lt"/>
              </a:rPr>
              <a:t>://</a:t>
            </a:r>
            <a:r>
              <a:rPr lang="tr-TR" sz="1400" dirty="0" smtClean="0">
                <a:latin typeface="+mj-lt"/>
              </a:rPr>
              <a:t>lifterasansor.com.tr/foto/asray1.jpg </a:t>
            </a:r>
          </a:p>
          <a:p>
            <a:r>
              <a:rPr lang="tr-TR" sz="1400" dirty="0" smtClean="0">
                <a:solidFill>
                  <a:schemeClr val="bg2">
                    <a:lumMod val="50000"/>
                  </a:schemeClr>
                </a:solidFill>
                <a:latin typeface="+mj-lt"/>
              </a:rPr>
              <a:t>şekil-10</a:t>
            </a:r>
            <a:r>
              <a:rPr lang="tr-TR" sz="1400" dirty="0">
                <a:solidFill>
                  <a:schemeClr val="bg2">
                    <a:lumMod val="50000"/>
                  </a:schemeClr>
                </a:solidFill>
                <a:latin typeface="+mj-lt"/>
              </a:rPr>
              <a:t>: </a:t>
            </a:r>
            <a:r>
              <a:rPr lang="tr-TR" sz="1400" dirty="0">
                <a:latin typeface="+mj-lt"/>
              </a:rPr>
              <a:t>http://www.akademiyalitim.com/FileUpload/bs298444/UrunResim/26368378.jpg</a:t>
            </a:r>
            <a:endParaRPr lang="tr-TR" sz="1400" dirty="0" smtClean="0">
              <a:latin typeface="+mj-lt"/>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t>31</a:t>
            </a:fld>
            <a:r>
              <a:rPr lang="tr-TR" dirty="0" smtClean="0"/>
              <a:t>/32</a:t>
            </a:r>
            <a:endParaRPr lang="tr-TR" dirty="0"/>
          </a:p>
        </p:txBody>
      </p:sp>
    </p:spTree>
    <p:extLst>
      <p:ext uri="{BB962C8B-B14F-4D97-AF65-F5344CB8AC3E}">
        <p14:creationId xmlns:p14="http://schemas.microsoft.com/office/powerpoint/2010/main" val="3941602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3478"/>
            <a:ext cx="8229600" cy="857250"/>
          </a:xfrm>
        </p:spPr>
        <p:txBody>
          <a:bodyPr/>
          <a:lstStyle/>
          <a:p>
            <a:r>
              <a:rPr lang="tr-TR" sz="4500" dirty="0">
                <a:solidFill>
                  <a:srgbClr val="04617B"/>
                </a:solidFill>
              </a:rPr>
              <a:t>Kaynakça</a:t>
            </a:r>
            <a:endParaRPr lang="tr-TR" dirty="0"/>
          </a:p>
        </p:txBody>
      </p:sp>
      <p:sp>
        <p:nvSpPr>
          <p:cNvPr id="3" name="İçerik Yer Tutucusu 2"/>
          <p:cNvSpPr>
            <a:spLocks noGrp="1"/>
          </p:cNvSpPr>
          <p:nvPr>
            <p:ph idx="1"/>
          </p:nvPr>
        </p:nvSpPr>
        <p:spPr>
          <a:xfrm>
            <a:off x="457200" y="987574"/>
            <a:ext cx="8229600" cy="3755876"/>
          </a:xfrm>
        </p:spPr>
        <p:txBody>
          <a:bodyPr>
            <a:normAutofit/>
          </a:bodyPr>
          <a:lstStyle/>
          <a:p>
            <a:r>
              <a:rPr lang="tr-TR" sz="1400" dirty="0">
                <a:solidFill>
                  <a:schemeClr val="bg2">
                    <a:lumMod val="50000"/>
                  </a:schemeClr>
                </a:solidFill>
                <a:latin typeface="+mj-lt"/>
              </a:rPr>
              <a:t>Şekil-11: </a:t>
            </a:r>
            <a:r>
              <a:rPr lang="tr-TR" sz="1400" dirty="0">
                <a:latin typeface="+mj-lt"/>
              </a:rPr>
              <a:t>https://</a:t>
            </a:r>
            <a:r>
              <a:rPr lang="tr-TR" sz="1400" dirty="0" smtClean="0">
                <a:latin typeface="+mj-lt"/>
              </a:rPr>
              <a:t>store.donanimhaber.com/04/0a/93/040a93898c973966dc1d834ebcbd9c28.jpg </a:t>
            </a:r>
          </a:p>
          <a:p>
            <a:r>
              <a:rPr lang="tr-TR" sz="1400" dirty="0" smtClean="0">
                <a:solidFill>
                  <a:schemeClr val="bg2">
                    <a:lumMod val="50000"/>
                  </a:schemeClr>
                </a:solidFill>
                <a:latin typeface="+mj-lt"/>
              </a:rPr>
              <a:t>şekil-12</a:t>
            </a:r>
            <a:r>
              <a:rPr lang="tr-TR" sz="1400" dirty="0">
                <a:solidFill>
                  <a:schemeClr val="bg2">
                    <a:lumMod val="50000"/>
                  </a:schemeClr>
                </a:solidFill>
                <a:latin typeface="+mj-lt"/>
              </a:rPr>
              <a:t>: </a:t>
            </a:r>
            <a:r>
              <a:rPr lang="tr-TR" sz="1400" dirty="0">
                <a:latin typeface="+mj-lt"/>
              </a:rPr>
              <a:t>https://</a:t>
            </a:r>
            <a:r>
              <a:rPr lang="tr-TR" sz="1400" dirty="0" smtClean="0">
                <a:latin typeface="+mj-lt"/>
              </a:rPr>
              <a:t>olusumasansor.com/wp-content/uploads/2013/04/01011.jpg </a:t>
            </a:r>
          </a:p>
          <a:p>
            <a:r>
              <a:rPr lang="tr-TR" sz="1400" dirty="0" smtClean="0">
                <a:solidFill>
                  <a:schemeClr val="bg2">
                    <a:lumMod val="50000"/>
                  </a:schemeClr>
                </a:solidFill>
                <a:latin typeface="+mj-lt"/>
              </a:rPr>
              <a:t>şekil-13</a:t>
            </a:r>
            <a:r>
              <a:rPr lang="tr-TR" sz="1400" dirty="0">
                <a:solidFill>
                  <a:schemeClr val="bg2">
                    <a:lumMod val="50000"/>
                  </a:schemeClr>
                </a:solidFill>
                <a:latin typeface="+mj-lt"/>
              </a:rPr>
              <a:t>: </a:t>
            </a:r>
            <a:r>
              <a:rPr lang="tr-TR" sz="1400" dirty="0">
                <a:latin typeface="+mj-lt"/>
              </a:rPr>
              <a:t>http://</a:t>
            </a:r>
            <a:r>
              <a:rPr lang="tr-TR" sz="1400" dirty="0" smtClean="0">
                <a:latin typeface="+mj-lt"/>
              </a:rPr>
              <a:t>www.butunsinavlar.com/resimler/Asansor-Kabin-Donanimlari_img_79.jpg </a:t>
            </a:r>
          </a:p>
          <a:p>
            <a:r>
              <a:rPr lang="tr-TR" sz="1400" dirty="0" smtClean="0">
                <a:solidFill>
                  <a:schemeClr val="bg2">
                    <a:lumMod val="50000"/>
                  </a:schemeClr>
                </a:solidFill>
                <a:latin typeface="+mj-lt"/>
              </a:rPr>
              <a:t>şekil-14</a:t>
            </a:r>
            <a:r>
              <a:rPr lang="tr-TR" sz="1400" dirty="0">
                <a:solidFill>
                  <a:schemeClr val="bg2">
                    <a:lumMod val="50000"/>
                  </a:schemeClr>
                </a:solidFill>
                <a:latin typeface="+mj-lt"/>
              </a:rPr>
              <a:t>: </a:t>
            </a:r>
            <a:r>
              <a:rPr lang="tr-TR" sz="1400" dirty="0">
                <a:latin typeface="+mj-lt"/>
              </a:rPr>
              <a:t>http://</a:t>
            </a:r>
            <a:r>
              <a:rPr lang="tr-TR" sz="1400" dirty="0" smtClean="0">
                <a:latin typeface="+mj-lt"/>
              </a:rPr>
              <a:t>www.konyaelevator.com/upload/urundosyalari/98.jpg </a:t>
            </a:r>
          </a:p>
          <a:p>
            <a:r>
              <a:rPr lang="tr-TR" sz="1400" dirty="0" smtClean="0">
                <a:solidFill>
                  <a:schemeClr val="bg2">
                    <a:lumMod val="50000"/>
                  </a:schemeClr>
                </a:solidFill>
                <a:latin typeface="+mj-lt"/>
              </a:rPr>
              <a:t>şekil-15</a:t>
            </a:r>
            <a:r>
              <a:rPr lang="tr-TR" sz="1400" dirty="0">
                <a:solidFill>
                  <a:schemeClr val="bg2">
                    <a:lumMod val="50000"/>
                  </a:schemeClr>
                </a:solidFill>
                <a:latin typeface="+mj-lt"/>
              </a:rPr>
              <a:t>: </a:t>
            </a:r>
            <a:r>
              <a:rPr lang="tr-TR" sz="1400" dirty="0">
                <a:latin typeface="+mj-lt"/>
              </a:rPr>
              <a:t>http://</a:t>
            </a:r>
            <a:r>
              <a:rPr lang="tr-TR" sz="1400" dirty="0" smtClean="0">
                <a:latin typeface="+mj-lt"/>
              </a:rPr>
              <a:t>www.hmbk.com.tr/urunler/08-diger-asansor-ekipmanlari/ayhan/b/fren-blogu-2.jpg </a:t>
            </a:r>
          </a:p>
          <a:p>
            <a:r>
              <a:rPr lang="tr-TR" sz="1400" dirty="0" smtClean="0">
                <a:solidFill>
                  <a:schemeClr val="bg2">
                    <a:lumMod val="50000"/>
                  </a:schemeClr>
                </a:solidFill>
                <a:latin typeface="+mj-lt"/>
              </a:rPr>
              <a:t>şekil-16</a:t>
            </a:r>
            <a:r>
              <a:rPr lang="tr-TR" sz="1400" dirty="0">
                <a:solidFill>
                  <a:schemeClr val="bg2">
                    <a:lumMod val="50000"/>
                  </a:schemeClr>
                </a:solidFill>
                <a:latin typeface="+mj-lt"/>
              </a:rPr>
              <a:t>: </a:t>
            </a:r>
            <a:r>
              <a:rPr lang="tr-TR" sz="1400" dirty="0">
                <a:latin typeface="+mj-lt"/>
              </a:rPr>
              <a:t>http://</a:t>
            </a:r>
            <a:r>
              <a:rPr lang="tr-TR" sz="1400" dirty="0" smtClean="0">
                <a:latin typeface="+mj-lt"/>
              </a:rPr>
              <a:t>www.steigen.com.tr/images/clip_image008_0000.jpg </a:t>
            </a:r>
          </a:p>
          <a:p>
            <a:r>
              <a:rPr lang="tr-TR" sz="1400" dirty="0" smtClean="0">
                <a:solidFill>
                  <a:schemeClr val="bg2">
                    <a:lumMod val="50000"/>
                  </a:schemeClr>
                </a:solidFill>
                <a:latin typeface="+mj-lt"/>
              </a:rPr>
              <a:t>şekil-17</a:t>
            </a:r>
            <a:r>
              <a:rPr lang="tr-TR" sz="1400" dirty="0">
                <a:solidFill>
                  <a:schemeClr val="bg2">
                    <a:lumMod val="50000"/>
                  </a:schemeClr>
                </a:solidFill>
                <a:latin typeface="+mj-lt"/>
              </a:rPr>
              <a:t>: </a:t>
            </a:r>
            <a:r>
              <a:rPr lang="tr-TR" sz="1400" dirty="0">
                <a:latin typeface="+mj-lt"/>
              </a:rPr>
              <a:t>http://</a:t>
            </a:r>
            <a:r>
              <a:rPr lang="tr-TR" sz="1400" dirty="0" smtClean="0">
                <a:latin typeface="+mj-lt"/>
              </a:rPr>
              <a:t>www.doganasem.com/images/stories/urunler/dgn_tampon_lastigi.jpg </a:t>
            </a:r>
          </a:p>
          <a:p>
            <a:r>
              <a:rPr lang="tr-TR" sz="1400" dirty="0" smtClean="0">
                <a:solidFill>
                  <a:schemeClr val="bg2">
                    <a:lumMod val="50000"/>
                  </a:schemeClr>
                </a:solidFill>
                <a:latin typeface="+mj-lt"/>
              </a:rPr>
              <a:t>şekil-18</a:t>
            </a:r>
            <a:r>
              <a:rPr lang="tr-TR" sz="1400" dirty="0">
                <a:solidFill>
                  <a:schemeClr val="bg2">
                    <a:lumMod val="50000"/>
                  </a:schemeClr>
                </a:solidFill>
                <a:latin typeface="+mj-lt"/>
              </a:rPr>
              <a:t>: </a:t>
            </a:r>
            <a:r>
              <a:rPr lang="tr-TR" sz="1400" dirty="0">
                <a:latin typeface="+mj-lt"/>
              </a:rPr>
              <a:t>http://</a:t>
            </a:r>
            <a:r>
              <a:rPr lang="tr-TR" sz="1400" dirty="0" smtClean="0">
                <a:latin typeface="+mj-lt"/>
              </a:rPr>
              <a:t>www.sky-elevator.com/images/urunler/SKYAT-002.JPG </a:t>
            </a:r>
          </a:p>
          <a:p>
            <a:r>
              <a:rPr lang="tr-TR" sz="1400" dirty="0" smtClean="0">
                <a:solidFill>
                  <a:schemeClr val="bg2">
                    <a:lumMod val="50000"/>
                  </a:schemeClr>
                </a:solidFill>
                <a:latin typeface="+mj-lt"/>
              </a:rPr>
              <a:t>şekil-19</a:t>
            </a:r>
            <a:r>
              <a:rPr lang="tr-TR" sz="1400" dirty="0">
                <a:solidFill>
                  <a:schemeClr val="bg2">
                    <a:lumMod val="50000"/>
                  </a:schemeClr>
                </a:solidFill>
                <a:latin typeface="+mj-lt"/>
              </a:rPr>
              <a:t>: </a:t>
            </a:r>
            <a:r>
              <a:rPr lang="tr-TR" sz="1400" dirty="0">
                <a:latin typeface="+mj-lt"/>
              </a:rPr>
              <a:t>http://</a:t>
            </a:r>
            <a:r>
              <a:rPr lang="tr-TR" sz="1400" dirty="0" smtClean="0">
                <a:latin typeface="+mj-lt"/>
              </a:rPr>
              <a:t>www.bsbasansor.com.tr/upload/images/urunler/hidrolik-tampon-ce-16-bsb-asansor-41606-4843315046-s.jpg </a:t>
            </a:r>
          </a:p>
          <a:p>
            <a:r>
              <a:rPr lang="tr-TR" sz="1400" dirty="0" smtClean="0">
                <a:solidFill>
                  <a:schemeClr val="bg2">
                    <a:lumMod val="50000"/>
                  </a:schemeClr>
                </a:solidFill>
                <a:latin typeface="+mj-lt"/>
              </a:rPr>
              <a:t>şekil-20</a:t>
            </a:r>
            <a:r>
              <a:rPr lang="tr-TR" sz="1400" dirty="0">
                <a:solidFill>
                  <a:schemeClr val="bg2">
                    <a:lumMod val="50000"/>
                  </a:schemeClr>
                </a:solidFill>
                <a:latin typeface="+mj-lt"/>
              </a:rPr>
              <a:t>: </a:t>
            </a:r>
            <a:r>
              <a:rPr lang="tr-TR" sz="1400" dirty="0">
                <a:latin typeface="+mj-lt"/>
              </a:rPr>
              <a:t>http://www.akademiyalitim.com/FileUpload/bs298444/UrunResim/26368378.jpg</a:t>
            </a:r>
          </a:p>
        </p:txBody>
      </p:sp>
      <p:sp>
        <p:nvSpPr>
          <p:cNvPr id="4" name="Slayt Numarası Yer Tutucusu 3"/>
          <p:cNvSpPr>
            <a:spLocks noGrp="1"/>
          </p:cNvSpPr>
          <p:nvPr>
            <p:ph type="sldNum" sz="quarter" idx="12"/>
          </p:nvPr>
        </p:nvSpPr>
        <p:spPr/>
        <p:txBody>
          <a:bodyPr/>
          <a:lstStyle/>
          <a:p>
            <a:r>
              <a:rPr lang="tr-TR" dirty="0" smtClean="0"/>
              <a:t>32/</a:t>
            </a:r>
            <a:fld id="{F302176B-0E47-46AC-8F43-DAB4B8A37D06}" type="slidenum">
              <a:rPr lang="tr-TR" smtClean="0"/>
              <a:t>32</a:t>
            </a:fld>
            <a:endParaRPr lang="tr-TR" dirty="0"/>
          </a:p>
        </p:txBody>
      </p:sp>
    </p:spTree>
    <p:extLst>
      <p:ext uri="{BB962C8B-B14F-4D97-AF65-F5344CB8AC3E}">
        <p14:creationId xmlns:p14="http://schemas.microsoft.com/office/powerpoint/2010/main" val="345217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51670"/>
            <a:ext cx="8229600" cy="2304256"/>
          </a:xfrm>
        </p:spPr>
        <p:txBody>
          <a:bodyPr>
            <a:normAutofit/>
          </a:bodyPr>
          <a:lstStyle/>
          <a:p>
            <a:pPr marL="0" indent="0">
              <a:buNone/>
            </a:pPr>
            <a:r>
              <a:rPr lang="tr-TR" sz="3600" dirty="0" smtClean="0">
                <a:solidFill>
                  <a:schemeClr val="bg2">
                    <a:lumMod val="50000"/>
                  </a:schemeClr>
                </a:solidFill>
              </a:rPr>
              <a:t>Bizleri dinlediğiniz için teşekkür ederiz </a:t>
            </a:r>
            <a:endParaRPr lang="tr-TR" sz="3600" dirty="0">
              <a:solidFill>
                <a:schemeClr val="bg2">
                  <a:lumMod val="50000"/>
                </a:schemeClr>
              </a:solidFill>
            </a:endParaRPr>
          </a:p>
        </p:txBody>
      </p:sp>
    </p:spTree>
    <p:extLst>
      <p:ext uri="{BB962C8B-B14F-4D97-AF65-F5344CB8AC3E}">
        <p14:creationId xmlns:p14="http://schemas.microsoft.com/office/powerpoint/2010/main" val="3874118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331" y="411163"/>
            <a:ext cx="7705338" cy="4332287"/>
          </a:xfrm>
        </p:spPr>
      </p:pic>
    </p:spTree>
    <p:extLst>
      <p:ext uri="{BB962C8B-B14F-4D97-AF65-F5344CB8AC3E}">
        <p14:creationId xmlns:p14="http://schemas.microsoft.com/office/powerpoint/2010/main" val="2914363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95736" y="555526"/>
            <a:ext cx="4320480" cy="4176464"/>
          </a:xfrm>
        </p:spPr>
      </p:pic>
    </p:spTree>
    <p:extLst>
      <p:ext uri="{BB962C8B-B14F-4D97-AF65-F5344CB8AC3E}">
        <p14:creationId xmlns:p14="http://schemas.microsoft.com/office/powerpoint/2010/main" val="2299535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23478"/>
            <a:ext cx="3528392" cy="4896544"/>
          </a:xfrm>
        </p:spPr>
      </p:pic>
      <p:sp>
        <p:nvSpPr>
          <p:cNvPr id="4" name="Slayt Numarası Yer Tutucusu 3"/>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299361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23824"/>
            <a:ext cx="5256584" cy="4824189"/>
          </a:xfrm>
        </p:spPr>
      </p:pic>
      <p:sp>
        <p:nvSpPr>
          <p:cNvPr id="4" name="Slayt Numarası Yer Tutucusu 3"/>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573360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339725"/>
            <a:ext cx="5976664" cy="4403725"/>
          </a:xfrm>
        </p:spPr>
      </p:pic>
    </p:spTree>
    <p:extLst>
      <p:ext uri="{BB962C8B-B14F-4D97-AF65-F5344CB8AC3E}">
        <p14:creationId xmlns:p14="http://schemas.microsoft.com/office/powerpoint/2010/main" val="4040486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47662" y="-128448"/>
            <a:ext cx="4326588" cy="5694536"/>
          </a:xfrm>
        </p:spPr>
      </p:pic>
    </p:spTree>
    <p:extLst>
      <p:ext uri="{BB962C8B-B14F-4D97-AF65-F5344CB8AC3E}">
        <p14:creationId xmlns:p14="http://schemas.microsoft.com/office/powerpoint/2010/main" val="3429045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683568" y="555526"/>
            <a:ext cx="7772400" cy="1102519"/>
          </a:xfrm>
        </p:spPr>
        <p:txBody>
          <a:bodyPr>
            <a:normAutofit fontScale="90000"/>
          </a:bodyPr>
          <a:lstStyle/>
          <a:p>
            <a:r>
              <a:rPr lang="tr-TR" dirty="0" smtClean="0"/>
              <a:t>2.Asansör Mekanik Donanımları </a:t>
            </a:r>
            <a:endParaRPr lang="tr-TR" dirty="0"/>
          </a:p>
        </p:txBody>
      </p:sp>
      <p:sp>
        <p:nvSpPr>
          <p:cNvPr id="5" name="Alt Başlık 4"/>
          <p:cNvSpPr>
            <a:spLocks noGrp="1"/>
          </p:cNvSpPr>
          <p:nvPr>
            <p:ph type="subTitle" idx="1"/>
          </p:nvPr>
        </p:nvSpPr>
        <p:spPr>
          <a:xfrm>
            <a:off x="1403648" y="2085696"/>
            <a:ext cx="6400800" cy="1314450"/>
          </a:xfrm>
        </p:spPr>
        <p:txBody>
          <a:bodyPr>
            <a:normAutofit fontScale="85000" lnSpcReduction="20000"/>
          </a:bodyPr>
          <a:lstStyle/>
          <a:p>
            <a:r>
              <a:rPr lang="tr-TR" dirty="0" smtClean="0">
                <a:solidFill>
                  <a:schemeClr val="bg2">
                    <a:lumMod val="40000"/>
                    <a:lumOff val="60000"/>
                  </a:schemeClr>
                </a:solidFill>
              </a:rPr>
              <a:t>2.1     KABİN </a:t>
            </a:r>
          </a:p>
          <a:p>
            <a:r>
              <a:rPr lang="tr-TR" dirty="0" smtClean="0"/>
              <a:t>Asansör kabini yük ve insanların katlar arasında kullanılan çelik profil iskeleti ile askı halatlarına bağlı kapılı veya kapısız çelik konstirüksiyonlardır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4</a:t>
            </a:fld>
            <a:r>
              <a:rPr lang="tr-TR" dirty="0" smtClean="0"/>
              <a:t>/32</a:t>
            </a:r>
            <a:endParaRPr lang="tr-TR" dirty="0"/>
          </a:p>
        </p:txBody>
      </p:sp>
    </p:spTree>
    <p:extLst>
      <p:ext uri="{BB962C8B-B14F-4D97-AF65-F5344CB8AC3E}">
        <p14:creationId xmlns:p14="http://schemas.microsoft.com/office/powerpoint/2010/main" val="351651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339502"/>
            <a:ext cx="5976664" cy="4331940"/>
          </a:xfrm>
        </p:spPr>
      </p:pic>
    </p:spTree>
    <p:extLst>
      <p:ext uri="{BB962C8B-B14F-4D97-AF65-F5344CB8AC3E}">
        <p14:creationId xmlns:p14="http://schemas.microsoft.com/office/powerpoint/2010/main" val="3601790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411163"/>
            <a:ext cx="5904656" cy="4332287"/>
          </a:xfrm>
        </p:spPr>
      </p:pic>
    </p:spTree>
    <p:extLst>
      <p:ext uri="{BB962C8B-B14F-4D97-AF65-F5344CB8AC3E}">
        <p14:creationId xmlns:p14="http://schemas.microsoft.com/office/powerpoint/2010/main" val="3170601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411163"/>
            <a:ext cx="5976664" cy="4332287"/>
          </a:xfrm>
        </p:spPr>
      </p:pic>
    </p:spTree>
    <p:extLst>
      <p:ext uri="{BB962C8B-B14F-4D97-AF65-F5344CB8AC3E}">
        <p14:creationId xmlns:p14="http://schemas.microsoft.com/office/powerpoint/2010/main" val="2654157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484188"/>
            <a:ext cx="5472608" cy="4259262"/>
          </a:xfrm>
        </p:spPr>
      </p:pic>
    </p:spTree>
    <p:extLst>
      <p:ext uri="{BB962C8B-B14F-4D97-AF65-F5344CB8AC3E}">
        <p14:creationId xmlns:p14="http://schemas.microsoft.com/office/powerpoint/2010/main" val="107735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484188"/>
            <a:ext cx="4968552" cy="4259262"/>
          </a:xfrm>
        </p:spPr>
      </p:pic>
    </p:spTree>
    <p:extLst>
      <p:ext uri="{BB962C8B-B14F-4D97-AF65-F5344CB8AC3E}">
        <p14:creationId xmlns:p14="http://schemas.microsoft.com/office/powerpoint/2010/main" val="180915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1691680" y="3273828"/>
            <a:ext cx="5516016" cy="861510"/>
          </a:xfrm>
        </p:spPr>
        <p:txBody>
          <a:bodyPr/>
          <a:lstStyle/>
          <a:p>
            <a:r>
              <a:rPr lang="tr-TR" dirty="0" smtClean="0"/>
              <a:t>                Standart asansör kabin iç görünümü </a:t>
            </a:r>
            <a:endParaRPr lang="tr-TR" dirty="0"/>
          </a:p>
        </p:txBody>
      </p:sp>
      <p:pic>
        <p:nvPicPr>
          <p:cNvPr id="5" name="İçerik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915817" y="195486"/>
            <a:ext cx="2951983" cy="3462319"/>
          </a:xfrm>
        </p:spPr>
      </p:pic>
      <p:sp>
        <p:nvSpPr>
          <p:cNvPr id="7" name="Slayt Numarası Yer Tutucusu 6"/>
          <p:cNvSpPr>
            <a:spLocks noGrp="1"/>
          </p:cNvSpPr>
          <p:nvPr>
            <p:ph type="sldNum" sz="quarter" idx="12"/>
          </p:nvPr>
        </p:nvSpPr>
        <p:spPr/>
        <p:txBody>
          <a:bodyPr/>
          <a:lstStyle/>
          <a:p>
            <a:fld id="{F302176B-0E47-46AC-8F43-DAB4B8A37D06}" type="slidenum">
              <a:rPr lang="tr-TR" smtClean="0"/>
              <a:t>5</a:t>
            </a:fld>
            <a:r>
              <a:rPr lang="tr-TR" dirty="0" smtClean="0"/>
              <a:t>/32</a:t>
            </a:r>
            <a:endParaRPr lang="tr-TR" dirty="0"/>
          </a:p>
        </p:txBody>
      </p:sp>
      <p:sp>
        <p:nvSpPr>
          <p:cNvPr id="8" name="Metin kutusu 7"/>
          <p:cNvSpPr txBox="1"/>
          <p:nvPr/>
        </p:nvSpPr>
        <p:spPr>
          <a:xfrm>
            <a:off x="1475656" y="1851670"/>
            <a:ext cx="864096" cy="307777"/>
          </a:xfrm>
          <a:prstGeom prst="rect">
            <a:avLst/>
          </a:prstGeom>
          <a:noFill/>
        </p:spPr>
        <p:txBody>
          <a:bodyPr wrap="square" rtlCol="0">
            <a:spAutoFit/>
          </a:bodyPr>
          <a:lstStyle/>
          <a:p>
            <a:r>
              <a:rPr lang="tr-TR" sz="1400" dirty="0" smtClean="0">
                <a:latin typeface="+mj-lt"/>
              </a:rPr>
              <a:t>Şekil-1</a:t>
            </a:r>
            <a:endParaRPr lang="tr-TR" sz="1400" dirty="0">
              <a:latin typeface="+mj-lt"/>
            </a:endParaRPr>
          </a:p>
        </p:txBody>
      </p:sp>
    </p:spTree>
    <p:extLst>
      <p:ext uri="{BB962C8B-B14F-4D97-AF65-F5344CB8AC3E}">
        <p14:creationId xmlns:p14="http://schemas.microsoft.com/office/powerpoint/2010/main" val="962505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57504"/>
            <a:ext cx="7772400" cy="1102519"/>
          </a:xfrm>
        </p:spPr>
        <p:txBody>
          <a:bodyPr/>
          <a:lstStyle/>
          <a:p>
            <a:r>
              <a:rPr lang="tr-TR" dirty="0" smtClean="0"/>
              <a:t>2.2.Patenler </a:t>
            </a:r>
            <a:endParaRPr lang="tr-TR" dirty="0"/>
          </a:p>
        </p:txBody>
      </p:sp>
      <p:sp>
        <p:nvSpPr>
          <p:cNvPr id="3" name="Alt Başlık 2"/>
          <p:cNvSpPr>
            <a:spLocks noGrp="1"/>
          </p:cNvSpPr>
          <p:nvPr>
            <p:ph type="subTitle" idx="1"/>
          </p:nvPr>
        </p:nvSpPr>
        <p:spPr>
          <a:xfrm>
            <a:off x="1403648" y="1545636"/>
            <a:ext cx="6400800" cy="2322258"/>
          </a:xfrm>
        </p:spPr>
        <p:txBody>
          <a:bodyPr>
            <a:normAutofit fontScale="85000" lnSpcReduction="10000"/>
          </a:bodyPr>
          <a:lstStyle/>
          <a:p>
            <a:pPr algn="l"/>
            <a:r>
              <a:rPr lang="tr-TR" dirty="0" smtClean="0"/>
              <a:t>Kabin ve karşı ağırlık ayrı ayrı klavuz rayına patenler ile alt ve üst kısımlarından klavuzlanmaktadır klavuz yapan patenler üç şekildedir </a:t>
            </a:r>
          </a:p>
          <a:p>
            <a:pPr marL="457200" indent="-457200" algn="l">
              <a:buFont typeface="Arial" panose="020B0604020202020204" pitchFamily="34" charset="0"/>
              <a:buChar char="•"/>
            </a:pPr>
            <a:r>
              <a:rPr lang="tr-TR" dirty="0" smtClean="0"/>
              <a:t>Kayan patenler </a:t>
            </a:r>
          </a:p>
          <a:p>
            <a:pPr marL="457200" indent="-457200" algn="l">
              <a:buFont typeface="Arial" panose="020B0604020202020204" pitchFamily="34" charset="0"/>
              <a:buChar char="•"/>
            </a:pPr>
            <a:r>
              <a:rPr lang="tr-TR" dirty="0" smtClean="0"/>
              <a:t>Döner patenler </a:t>
            </a:r>
          </a:p>
          <a:p>
            <a:pPr marL="457200" indent="-457200" algn="l">
              <a:buFont typeface="Arial" panose="020B0604020202020204" pitchFamily="34" charset="0"/>
              <a:buChar char="•"/>
            </a:pPr>
            <a:r>
              <a:rPr lang="tr-TR" dirty="0" smtClean="0"/>
              <a:t>Tekerlekli patenler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6</a:t>
            </a:fld>
            <a:r>
              <a:rPr lang="tr-TR" dirty="0" smtClean="0"/>
              <a:t>/32</a:t>
            </a:r>
            <a:endParaRPr lang="tr-TR" dirty="0"/>
          </a:p>
        </p:txBody>
      </p:sp>
    </p:spTree>
    <p:extLst>
      <p:ext uri="{BB962C8B-B14F-4D97-AF65-F5344CB8AC3E}">
        <p14:creationId xmlns:p14="http://schemas.microsoft.com/office/powerpoint/2010/main" val="116779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Kayan patenler </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19622"/>
            <a:ext cx="4389437" cy="3292078"/>
          </a:xfrm>
        </p:spPr>
      </p:pic>
      <p:sp>
        <p:nvSpPr>
          <p:cNvPr id="7" name="Slayt Numarası Yer Tutucusu 6"/>
          <p:cNvSpPr>
            <a:spLocks noGrp="1"/>
          </p:cNvSpPr>
          <p:nvPr>
            <p:ph type="sldNum" sz="quarter" idx="12"/>
          </p:nvPr>
        </p:nvSpPr>
        <p:spPr/>
        <p:txBody>
          <a:bodyPr/>
          <a:lstStyle/>
          <a:p>
            <a:fld id="{F302176B-0E47-46AC-8F43-DAB4B8A37D06}" type="slidenum">
              <a:rPr lang="tr-TR" smtClean="0"/>
              <a:t>7</a:t>
            </a:fld>
            <a:r>
              <a:rPr lang="tr-TR" dirty="0" smtClean="0"/>
              <a:t>/32</a:t>
            </a:r>
            <a:endParaRPr lang="tr-TR" dirty="0"/>
          </a:p>
        </p:txBody>
      </p:sp>
      <p:sp>
        <p:nvSpPr>
          <p:cNvPr id="3" name="Metin kutusu 2"/>
          <p:cNvSpPr txBox="1"/>
          <p:nvPr/>
        </p:nvSpPr>
        <p:spPr>
          <a:xfrm>
            <a:off x="1259632" y="2139702"/>
            <a:ext cx="936104" cy="307777"/>
          </a:xfrm>
          <a:prstGeom prst="rect">
            <a:avLst/>
          </a:prstGeom>
          <a:noFill/>
        </p:spPr>
        <p:txBody>
          <a:bodyPr wrap="square" rtlCol="0">
            <a:spAutoFit/>
          </a:bodyPr>
          <a:lstStyle/>
          <a:p>
            <a:r>
              <a:rPr lang="tr-TR" sz="1400" dirty="0" smtClean="0">
                <a:latin typeface="+mj-lt"/>
              </a:rPr>
              <a:t>şekil-2</a:t>
            </a:r>
            <a:endParaRPr lang="tr-TR" sz="1400" dirty="0">
              <a:latin typeface="+mj-lt"/>
            </a:endParaRPr>
          </a:p>
        </p:txBody>
      </p:sp>
    </p:spTree>
    <p:extLst>
      <p:ext uri="{BB962C8B-B14F-4D97-AF65-F5344CB8AC3E}">
        <p14:creationId xmlns:p14="http://schemas.microsoft.com/office/powerpoint/2010/main" val="93959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Döner patenler </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282" y="1451373"/>
            <a:ext cx="4389437" cy="3292078"/>
          </a:xfrm>
        </p:spPr>
      </p:pic>
      <p:sp>
        <p:nvSpPr>
          <p:cNvPr id="7" name="Slayt Numarası Yer Tutucusu 6"/>
          <p:cNvSpPr>
            <a:spLocks noGrp="1"/>
          </p:cNvSpPr>
          <p:nvPr>
            <p:ph type="sldNum" sz="quarter" idx="12"/>
          </p:nvPr>
        </p:nvSpPr>
        <p:spPr/>
        <p:txBody>
          <a:bodyPr/>
          <a:lstStyle/>
          <a:p>
            <a:fld id="{F302176B-0E47-46AC-8F43-DAB4B8A37D06}" type="slidenum">
              <a:rPr lang="tr-TR" smtClean="0"/>
              <a:t>8</a:t>
            </a:fld>
            <a:r>
              <a:rPr lang="tr-TR" dirty="0" smtClean="0"/>
              <a:t>/32</a:t>
            </a:r>
            <a:endParaRPr lang="tr-TR" dirty="0"/>
          </a:p>
        </p:txBody>
      </p:sp>
      <p:sp>
        <p:nvSpPr>
          <p:cNvPr id="3" name="Metin kutusu 2"/>
          <p:cNvSpPr txBox="1"/>
          <p:nvPr/>
        </p:nvSpPr>
        <p:spPr>
          <a:xfrm>
            <a:off x="827583" y="2050334"/>
            <a:ext cx="1368153" cy="307777"/>
          </a:xfrm>
          <a:prstGeom prst="rect">
            <a:avLst/>
          </a:prstGeom>
          <a:noFill/>
        </p:spPr>
        <p:txBody>
          <a:bodyPr wrap="square" rtlCol="0">
            <a:spAutoFit/>
          </a:bodyPr>
          <a:lstStyle/>
          <a:p>
            <a:r>
              <a:rPr lang="tr-TR" sz="1400" dirty="0" smtClean="0">
                <a:latin typeface="+mj-lt"/>
              </a:rPr>
              <a:t>Şekil-3</a:t>
            </a:r>
            <a:endParaRPr lang="tr-TR" sz="1400" dirty="0">
              <a:latin typeface="+mj-lt"/>
            </a:endParaRPr>
          </a:p>
        </p:txBody>
      </p:sp>
    </p:spTree>
    <p:extLst>
      <p:ext uri="{BB962C8B-B14F-4D97-AF65-F5344CB8AC3E}">
        <p14:creationId xmlns:p14="http://schemas.microsoft.com/office/powerpoint/2010/main" val="215400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19522"/>
            <a:ext cx="8229600" cy="540060"/>
          </a:xfrm>
        </p:spPr>
        <p:txBody>
          <a:bodyPr>
            <a:normAutofit/>
          </a:bodyPr>
          <a:lstStyle/>
          <a:p>
            <a:r>
              <a:rPr lang="tr-TR" sz="2800" dirty="0" smtClean="0"/>
              <a:t>Tekerlekli  patenler </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383618"/>
            <a:ext cx="6120680" cy="3078342"/>
          </a:xfrm>
        </p:spPr>
      </p:pic>
      <p:sp>
        <p:nvSpPr>
          <p:cNvPr id="7" name="Slayt Numarası Yer Tutucusu 6"/>
          <p:cNvSpPr>
            <a:spLocks noGrp="1"/>
          </p:cNvSpPr>
          <p:nvPr>
            <p:ph type="sldNum" sz="quarter" idx="12"/>
          </p:nvPr>
        </p:nvSpPr>
        <p:spPr/>
        <p:txBody>
          <a:bodyPr/>
          <a:lstStyle/>
          <a:p>
            <a:fld id="{F302176B-0E47-46AC-8F43-DAB4B8A37D06}" type="slidenum">
              <a:rPr lang="tr-TR" smtClean="0"/>
              <a:t>9</a:t>
            </a:fld>
            <a:r>
              <a:rPr lang="tr-TR" dirty="0" smtClean="0"/>
              <a:t>/32</a:t>
            </a:r>
            <a:endParaRPr lang="tr-TR" dirty="0"/>
          </a:p>
        </p:txBody>
      </p:sp>
      <p:sp>
        <p:nvSpPr>
          <p:cNvPr id="3" name="Metin kutusu 2"/>
          <p:cNvSpPr txBox="1"/>
          <p:nvPr/>
        </p:nvSpPr>
        <p:spPr>
          <a:xfrm>
            <a:off x="395535" y="1616272"/>
            <a:ext cx="804005" cy="307777"/>
          </a:xfrm>
          <a:prstGeom prst="rect">
            <a:avLst/>
          </a:prstGeom>
          <a:noFill/>
        </p:spPr>
        <p:txBody>
          <a:bodyPr wrap="square" rtlCol="0">
            <a:spAutoFit/>
          </a:bodyPr>
          <a:lstStyle/>
          <a:p>
            <a:r>
              <a:rPr lang="tr-TR" sz="1400" dirty="0" smtClean="0">
                <a:latin typeface="+mj-lt"/>
              </a:rPr>
              <a:t>Şekil-4</a:t>
            </a:r>
            <a:endParaRPr lang="tr-TR" sz="1400" dirty="0">
              <a:latin typeface="+mj-lt"/>
            </a:endParaRPr>
          </a:p>
        </p:txBody>
      </p:sp>
    </p:spTree>
    <p:extLst>
      <p:ext uri="{BB962C8B-B14F-4D97-AF65-F5344CB8AC3E}">
        <p14:creationId xmlns:p14="http://schemas.microsoft.com/office/powerpoint/2010/main" val="567901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674</TotalTime>
  <Words>661</Words>
  <Application>Microsoft Office PowerPoint</Application>
  <PresentationFormat>Ekran Gösterisi (16:9)</PresentationFormat>
  <Paragraphs>157</Paragraphs>
  <Slides>44</Slides>
  <Notes>1</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Akış</vt:lpstr>
      <vt:lpstr>T.C.                                                                AKDENİZ ÜNİVERSİTESİ                                        TEKNİK BİLİMLER MESLEK YÜKSEK OKULU                                                          ELEKTRİK VE ENERJİ BÖLÜMÜ                                 GAZ VE TESİSATI TEKNOLOJİSİ PROGRAMI</vt:lpstr>
      <vt:lpstr>İÇERİK</vt:lpstr>
      <vt:lpstr>1 . Asansör Nedir </vt:lpstr>
      <vt:lpstr>2.Asansör Mekanik Donanımları </vt:lpstr>
      <vt:lpstr>                Standart asansör kabin iç görünümü </vt:lpstr>
      <vt:lpstr>2.2.Patenler </vt:lpstr>
      <vt:lpstr>Kayan patenler </vt:lpstr>
      <vt:lpstr>Döner patenler </vt:lpstr>
      <vt:lpstr>Tekerlekli  patenler </vt:lpstr>
      <vt:lpstr>2.3 Kat Kapıları </vt:lpstr>
      <vt:lpstr>PowerPoint Sunusu</vt:lpstr>
      <vt:lpstr>Çarpma Kapılar</vt:lpstr>
      <vt:lpstr>2.4. Klavuz Raylar </vt:lpstr>
      <vt:lpstr>                                     Çelik ray </vt:lpstr>
      <vt:lpstr>PowerPoint Sunusu</vt:lpstr>
      <vt:lpstr>2.5 Karşı Ağırlık </vt:lpstr>
      <vt:lpstr>                               Karşı ağırlık </vt:lpstr>
      <vt:lpstr>2.6 Hız Regülatörü </vt:lpstr>
      <vt:lpstr>Hız regülatörü </vt:lpstr>
      <vt:lpstr>Hız regülatörü çalışma düzeni</vt:lpstr>
      <vt:lpstr>2.7 Paraşüt Tertibatı </vt:lpstr>
      <vt:lpstr>Paraşüt tertibatı (fren tertibatı) </vt:lpstr>
      <vt:lpstr>                                Paraşüt Tertibatı</vt:lpstr>
      <vt:lpstr>2.8 Son Kat Şalteri </vt:lpstr>
      <vt:lpstr>Son kat şalteri (sınır kesiciler)</vt:lpstr>
      <vt:lpstr>2.9 Tamponlar </vt:lpstr>
      <vt:lpstr>Elastik tamponlar </vt:lpstr>
      <vt:lpstr>Yaylı tamponlar </vt:lpstr>
      <vt:lpstr>    Hidrolik tamponlar</vt:lpstr>
      <vt:lpstr>Kuyu dibi tampon görünümü</vt:lpstr>
      <vt:lpstr>Kaynakça </vt:lpstr>
      <vt:lpstr>Kaynakça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ASANSÖR NEDİR VE MEKANİK DONANIMLARI NELERDİR</dc:title>
  <dc:creator>savaş</dc:creator>
  <cp:lastModifiedBy>savaş</cp:lastModifiedBy>
  <cp:revision>72</cp:revision>
  <dcterms:created xsi:type="dcterms:W3CDTF">2016-10-24T12:39:58Z</dcterms:created>
  <dcterms:modified xsi:type="dcterms:W3CDTF">2016-10-30T19:55:19Z</dcterms:modified>
</cp:coreProperties>
</file>