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9" r:id="rId11"/>
    <p:sldId id="270" r:id="rId12"/>
    <p:sldId id="271" r:id="rId13"/>
    <p:sldId id="272" r:id="rId14"/>
    <p:sldId id="273" r:id="rId15"/>
    <p:sldId id="274" r:id="rId16"/>
    <p:sldId id="275" r:id="rId17"/>
    <p:sldId id="276" r:id="rId18"/>
    <p:sldId id="277" r:id="rId19"/>
    <p:sldId id="265" r:id="rId20"/>
    <p:sldId id="266" r:id="rId21"/>
    <p:sldId id="267" r:id="rId22"/>
    <p:sldId id="278" r:id="rId23"/>
    <p:sldId id="279" r:id="rId24"/>
    <p:sldId id="280" r:id="rId25"/>
    <p:sldId id="281" r:id="rId26"/>
    <p:sldId id="282" r:id="rId27"/>
    <p:sldId id="283" r:id="rId28"/>
    <p:sldId id="284" r:id="rId29"/>
    <p:sldId id="285" r:id="rId30"/>
    <p:sldId id="286" r:id="rId31"/>
    <p:sldId id="268" r:id="rId32"/>
    <p:sldId id="287" r:id="rId33"/>
    <p:sldId id="288" r:id="rId34"/>
    <p:sldId id="289" r:id="rId35"/>
    <p:sldId id="290" r:id="rId36"/>
    <p:sldId id="291" r:id="rId37"/>
    <p:sldId id="292" r:id="rId38"/>
    <p:sldId id="293" r:id="rId39"/>
    <p:sldId id="294" r:id="rId40"/>
    <p:sldId id="295" r:id="rId41"/>
    <p:sldId id="306" r:id="rId42"/>
    <p:sldId id="296" r:id="rId43"/>
    <p:sldId id="297" r:id="rId44"/>
    <p:sldId id="298" r:id="rId45"/>
    <p:sldId id="299" r:id="rId46"/>
    <p:sldId id="300" r:id="rId47"/>
    <p:sldId id="301" r:id="rId48"/>
    <p:sldId id="302" r:id="rId49"/>
    <p:sldId id="303" r:id="rId50"/>
    <p:sldId id="304" r:id="rId51"/>
    <p:sldId id="305" r:id="rId52"/>
    <p:sldId id="314" r:id="rId53"/>
    <p:sldId id="307" r:id="rId54"/>
    <p:sldId id="308" r:id="rId55"/>
    <p:sldId id="309" r:id="rId56"/>
    <p:sldId id="310" r:id="rId57"/>
    <p:sldId id="311" r:id="rId58"/>
    <p:sldId id="312" r:id="rId59"/>
    <p:sldId id="315" r:id="rId60"/>
    <p:sldId id="316" r:id="rId61"/>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4" d="100"/>
          <a:sy n="64" d="100"/>
        </p:scale>
        <p:origin x="-1470"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1116AF2C-D009-4647-9866-3F21333427CB}" type="datetimeFigureOut">
              <a:rPr lang="tr-TR" smtClean="0"/>
              <a:pPr/>
              <a:t>24.9.2019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101D3EE8-31C0-4914-B81C-BC2705E1C4B8}"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1116AF2C-D009-4647-9866-3F21333427CB}" type="datetimeFigureOut">
              <a:rPr lang="tr-TR" smtClean="0"/>
              <a:pPr/>
              <a:t>24.9.2019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101D3EE8-31C0-4914-B81C-BC2705E1C4B8}"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1116AF2C-D009-4647-9866-3F21333427CB}" type="datetimeFigureOut">
              <a:rPr lang="tr-TR" smtClean="0"/>
              <a:pPr/>
              <a:t>24.9.2019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101D3EE8-31C0-4914-B81C-BC2705E1C4B8}"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1116AF2C-D009-4647-9866-3F21333427CB}" type="datetimeFigureOut">
              <a:rPr lang="tr-TR" smtClean="0"/>
              <a:pPr/>
              <a:t>24.9.2019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101D3EE8-31C0-4914-B81C-BC2705E1C4B8}"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1116AF2C-D009-4647-9866-3F21333427CB}" type="datetimeFigureOut">
              <a:rPr lang="tr-TR" smtClean="0"/>
              <a:pPr/>
              <a:t>24.9.2019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101D3EE8-31C0-4914-B81C-BC2705E1C4B8}"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1116AF2C-D009-4647-9866-3F21333427CB}" type="datetimeFigureOut">
              <a:rPr lang="tr-TR" smtClean="0"/>
              <a:pPr/>
              <a:t>24.9.2019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101D3EE8-31C0-4914-B81C-BC2705E1C4B8}"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1116AF2C-D009-4647-9866-3F21333427CB}" type="datetimeFigureOut">
              <a:rPr lang="tr-TR" smtClean="0"/>
              <a:pPr/>
              <a:t>24.9.2019</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101D3EE8-31C0-4914-B81C-BC2705E1C4B8}"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1116AF2C-D009-4647-9866-3F21333427CB}" type="datetimeFigureOut">
              <a:rPr lang="tr-TR" smtClean="0"/>
              <a:pPr/>
              <a:t>24.9.2019</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101D3EE8-31C0-4914-B81C-BC2705E1C4B8}"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1116AF2C-D009-4647-9866-3F21333427CB}" type="datetimeFigureOut">
              <a:rPr lang="tr-TR" smtClean="0"/>
              <a:pPr/>
              <a:t>24.9.2019</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101D3EE8-31C0-4914-B81C-BC2705E1C4B8}"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1116AF2C-D009-4647-9866-3F21333427CB}" type="datetimeFigureOut">
              <a:rPr lang="tr-TR" smtClean="0"/>
              <a:pPr/>
              <a:t>24.9.2019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101D3EE8-31C0-4914-B81C-BC2705E1C4B8}"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1116AF2C-D009-4647-9866-3F21333427CB}" type="datetimeFigureOut">
              <a:rPr lang="tr-TR" smtClean="0"/>
              <a:pPr/>
              <a:t>24.9.2019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101D3EE8-31C0-4914-B81C-BC2705E1C4B8}"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16AF2C-D009-4647-9866-3F21333427CB}" type="datetimeFigureOut">
              <a:rPr lang="tr-TR" smtClean="0"/>
              <a:pPr/>
              <a:t>24.9.2019</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1D3EE8-31C0-4914-B81C-BC2705E1C4B8}"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49.png"/><Relationship Id="rId1" Type="http://schemas.openxmlformats.org/officeDocument/2006/relationships/slideLayout" Target="../slideLayouts/slideLayout1.xml"/><Relationship Id="rId5" Type="http://schemas.openxmlformats.org/officeDocument/2006/relationships/image" Target="../media/image65.jpeg"/><Relationship Id="rId4" Type="http://schemas.openxmlformats.org/officeDocument/2006/relationships/image" Target="../media/image64.jpeg"/></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49.png"/><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67.jpeg"/></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73.jpeg"/></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49.png"/><Relationship Id="rId1" Type="http://schemas.openxmlformats.org/officeDocument/2006/relationships/slideLayout" Target="../slideLayouts/slideLayout1.xml"/><Relationship Id="rId5" Type="http://schemas.openxmlformats.org/officeDocument/2006/relationships/image" Target="../media/image80.jpeg"/><Relationship Id="rId4" Type="http://schemas.openxmlformats.org/officeDocument/2006/relationships/image" Target="../media/image79.jpe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etin kutusu"/>
          <p:cNvSpPr txBox="1"/>
          <p:nvPr/>
        </p:nvSpPr>
        <p:spPr>
          <a:xfrm>
            <a:off x="0" y="533400"/>
            <a:ext cx="9144000" cy="4893647"/>
          </a:xfrm>
          <a:prstGeom prst="rect">
            <a:avLst/>
          </a:prstGeom>
          <a:noFill/>
        </p:spPr>
        <p:txBody>
          <a:bodyPr wrap="square" rtlCol="0">
            <a:spAutoFit/>
          </a:bodyPr>
          <a:lstStyle/>
          <a:p>
            <a:pPr algn="ctr"/>
            <a:r>
              <a:rPr lang="tr-TR" sz="7200" b="1" dirty="0" smtClean="0">
                <a:solidFill>
                  <a:srgbClr val="FF0000"/>
                </a:solidFill>
              </a:rPr>
              <a:t>Pazarlamada </a:t>
            </a:r>
          </a:p>
          <a:p>
            <a:pPr algn="ctr"/>
            <a:r>
              <a:rPr lang="tr-TR" sz="7200" b="1" dirty="0" smtClean="0">
                <a:solidFill>
                  <a:srgbClr val="FF0000"/>
                </a:solidFill>
              </a:rPr>
              <a:t>Bilgisayar </a:t>
            </a:r>
          </a:p>
          <a:p>
            <a:pPr algn="ctr"/>
            <a:r>
              <a:rPr lang="tr-TR" sz="7200" b="1" dirty="0" smtClean="0">
                <a:solidFill>
                  <a:srgbClr val="FF0000"/>
                </a:solidFill>
              </a:rPr>
              <a:t>Kullanımı </a:t>
            </a:r>
          </a:p>
          <a:p>
            <a:pPr algn="ctr"/>
            <a:endParaRPr lang="tr-TR" sz="7200" b="1" dirty="0" smtClean="0">
              <a:solidFill>
                <a:srgbClr val="FF0000"/>
              </a:solidFill>
            </a:endParaRPr>
          </a:p>
          <a:p>
            <a:pPr algn="ctr"/>
            <a:r>
              <a:rPr lang="tr-TR" sz="2400" b="1" dirty="0" smtClean="0">
                <a:solidFill>
                  <a:srgbClr val="FF0000"/>
                </a:solidFill>
              </a:rPr>
              <a:t>Doç. Dr. Doğan </a:t>
            </a:r>
            <a:r>
              <a:rPr lang="tr-TR" sz="2400" b="1" dirty="0" err="1" smtClean="0">
                <a:solidFill>
                  <a:srgbClr val="FF0000"/>
                </a:solidFill>
              </a:rPr>
              <a:t>Narinç</a:t>
            </a:r>
            <a:endParaRPr lang="tr-TR" sz="2400" b="1" dirty="0">
              <a:solidFill>
                <a:srgbClr val="FF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285202" y="949967"/>
            <a:ext cx="8630198" cy="5664054"/>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457200" y="914400"/>
            <a:ext cx="8305800" cy="5649156"/>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304800" y="914400"/>
            <a:ext cx="8560664" cy="5486400"/>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311781" y="914400"/>
            <a:ext cx="8527419" cy="5495925"/>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381000" y="914400"/>
            <a:ext cx="8389494" cy="5480723"/>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520980" y="903993"/>
            <a:ext cx="8013420" cy="5649208"/>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a:stretch>
            <a:fillRect/>
          </a:stretch>
        </p:blipFill>
        <p:spPr bwMode="auto">
          <a:xfrm>
            <a:off x="914400" y="838200"/>
            <a:ext cx="7366000" cy="5719265"/>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304800" y="990600"/>
            <a:ext cx="8532991" cy="4953000"/>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321616" y="892175"/>
            <a:ext cx="8288984" cy="5737225"/>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457200" y="914400"/>
            <a:ext cx="8224871" cy="5305425"/>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eclipsetechnologies.net/wp-content/uploads/2015/01/Security-Technology-Computer-Network-Security-600x450.jpg"/>
          <p:cNvPicPr>
            <a:picLocks noChangeAspect="1" noChangeArrowheads="1"/>
          </p:cNvPicPr>
          <p:nvPr/>
        </p:nvPicPr>
        <p:blipFill>
          <a:blip r:embed="rId2" cstate="print">
            <a:lum bright="15000"/>
          </a:blip>
          <a:srcRect/>
          <a:stretch>
            <a:fillRect/>
          </a:stretch>
        </p:blipFill>
        <p:spPr bwMode="auto">
          <a:xfrm>
            <a:off x="711201" y="857250"/>
            <a:ext cx="7594599" cy="5695950"/>
          </a:xfrm>
          <a:prstGeom prst="rect">
            <a:avLst/>
          </a:prstGeom>
          <a:noFill/>
        </p:spPr>
      </p:pic>
      <p:sp>
        <p:nvSpPr>
          <p:cNvPr id="5" name="4 Metin kutusu"/>
          <p:cNvSpPr txBox="1"/>
          <p:nvPr/>
        </p:nvSpPr>
        <p:spPr>
          <a:xfrm>
            <a:off x="609600" y="762000"/>
            <a:ext cx="3911135" cy="461665"/>
          </a:xfrm>
          <a:prstGeom prst="rect">
            <a:avLst/>
          </a:prstGeom>
          <a:noFill/>
        </p:spPr>
        <p:txBody>
          <a:bodyPr wrap="none" rtlCol="0">
            <a:spAutoFit/>
          </a:bodyPr>
          <a:lstStyle/>
          <a:p>
            <a:r>
              <a:rPr lang="tr-TR" sz="2400" dirty="0" smtClean="0"/>
              <a:t>Bilgisayar nedir? Ne işe yarar?</a:t>
            </a:r>
            <a:endParaRPr lang="tr-TR" sz="2400" dirty="0"/>
          </a:p>
        </p:txBody>
      </p:sp>
      <p:sp>
        <p:nvSpPr>
          <p:cNvPr id="6" name="5 Metin kutusu"/>
          <p:cNvSpPr txBox="1"/>
          <p:nvPr/>
        </p:nvSpPr>
        <p:spPr>
          <a:xfrm>
            <a:off x="4340291" y="6091535"/>
            <a:ext cx="3965509" cy="461665"/>
          </a:xfrm>
          <a:prstGeom prst="rect">
            <a:avLst/>
          </a:prstGeom>
          <a:noFill/>
        </p:spPr>
        <p:txBody>
          <a:bodyPr wrap="none" rtlCol="0">
            <a:spAutoFit/>
          </a:bodyPr>
          <a:lstStyle/>
          <a:p>
            <a:r>
              <a:rPr lang="tr-TR" sz="2400" dirty="0" smtClean="0"/>
              <a:t>Bizler </a:t>
            </a:r>
            <a:r>
              <a:rPr lang="tr-TR" sz="2400" dirty="0" smtClean="0"/>
              <a:t>bilgisayar ile ne </a:t>
            </a:r>
            <a:r>
              <a:rPr lang="tr-TR" sz="2400" dirty="0" smtClean="0"/>
              <a:t>yaparız?</a:t>
            </a:r>
            <a:endParaRPr lang="tr-TR" sz="2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srcRect/>
          <a:stretch>
            <a:fillRect/>
          </a:stretch>
        </p:blipFill>
        <p:spPr bwMode="auto">
          <a:xfrm>
            <a:off x="381000" y="990600"/>
            <a:ext cx="8381071" cy="5368925"/>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srcRect/>
          <a:stretch>
            <a:fillRect/>
          </a:stretch>
        </p:blipFill>
        <p:spPr bwMode="auto">
          <a:xfrm>
            <a:off x="265112" y="1037285"/>
            <a:ext cx="8421688" cy="5592115"/>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a:stretch>
            <a:fillRect/>
          </a:stretch>
        </p:blipFill>
        <p:spPr bwMode="auto">
          <a:xfrm>
            <a:off x="381000" y="763086"/>
            <a:ext cx="8350072" cy="5866314"/>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images.clipartpanda.com/computer-clip-art-Computer2_Computer_Clipart_Pictures.png"/>
          <p:cNvPicPr>
            <a:picLocks noChangeAspect="1" noChangeArrowheads="1"/>
          </p:cNvPicPr>
          <p:nvPr/>
        </p:nvPicPr>
        <p:blipFill>
          <a:blip r:embed="rId2" cstate="print"/>
          <a:srcRect/>
          <a:stretch>
            <a:fillRect/>
          </a:stretch>
        </p:blipFill>
        <p:spPr bwMode="auto">
          <a:xfrm>
            <a:off x="614346" y="773216"/>
            <a:ext cx="1500197" cy="965752"/>
          </a:xfrm>
          <a:prstGeom prst="rect">
            <a:avLst/>
          </a:prstGeom>
          <a:noFill/>
        </p:spPr>
      </p:pic>
      <p:sp>
        <p:nvSpPr>
          <p:cNvPr id="4" name="3 Metin kutusu"/>
          <p:cNvSpPr txBox="1"/>
          <p:nvPr/>
        </p:nvSpPr>
        <p:spPr>
          <a:xfrm>
            <a:off x="2114512" y="987530"/>
            <a:ext cx="4857784" cy="461665"/>
          </a:xfrm>
          <a:prstGeom prst="rect">
            <a:avLst/>
          </a:prstGeom>
          <a:noFill/>
        </p:spPr>
        <p:txBody>
          <a:bodyPr wrap="square" rtlCol="0">
            <a:spAutoFit/>
          </a:bodyPr>
          <a:lstStyle/>
          <a:p>
            <a:r>
              <a:rPr lang="tr-TR" sz="2400" dirty="0" smtClean="0">
                <a:solidFill>
                  <a:schemeClr val="bg1"/>
                </a:solidFill>
              </a:rPr>
              <a:t>Bilgisayarları büyüklüklerine göre;</a:t>
            </a:r>
            <a:endParaRPr lang="tr-TR" sz="2400" dirty="0">
              <a:solidFill>
                <a:schemeClr val="bg1"/>
              </a:solidFill>
            </a:endParaRPr>
          </a:p>
        </p:txBody>
      </p:sp>
      <p:sp>
        <p:nvSpPr>
          <p:cNvPr id="5" name="4 Dikdörtgen"/>
          <p:cNvSpPr/>
          <p:nvPr/>
        </p:nvSpPr>
        <p:spPr>
          <a:xfrm>
            <a:off x="900066" y="2487728"/>
            <a:ext cx="6261009" cy="461665"/>
          </a:xfrm>
          <a:prstGeom prst="rect">
            <a:avLst/>
          </a:prstGeom>
        </p:spPr>
        <p:txBody>
          <a:bodyPr wrap="none">
            <a:spAutoFit/>
          </a:bodyPr>
          <a:lstStyle/>
          <a:p>
            <a:pPr marL="514350" indent="-514350">
              <a:buNone/>
            </a:pPr>
            <a:r>
              <a:rPr lang="tr-TR" sz="2400" b="1" dirty="0" smtClean="0">
                <a:solidFill>
                  <a:schemeClr val="bg1"/>
                </a:solidFill>
              </a:rPr>
              <a:t>1. PC’ler (</a:t>
            </a:r>
            <a:r>
              <a:rPr lang="tr-TR" sz="2400" b="1" dirty="0" err="1" smtClean="0">
                <a:solidFill>
                  <a:schemeClr val="bg1"/>
                </a:solidFill>
              </a:rPr>
              <a:t>Personal</a:t>
            </a:r>
            <a:r>
              <a:rPr lang="tr-TR" sz="2400" b="1" dirty="0" smtClean="0">
                <a:solidFill>
                  <a:schemeClr val="bg1"/>
                </a:solidFill>
              </a:rPr>
              <a:t> </a:t>
            </a:r>
            <a:r>
              <a:rPr lang="tr-TR" sz="2400" b="1" dirty="0" err="1" smtClean="0">
                <a:solidFill>
                  <a:schemeClr val="bg1"/>
                </a:solidFill>
              </a:rPr>
              <a:t>Computer</a:t>
            </a:r>
            <a:r>
              <a:rPr lang="tr-TR" sz="2400" b="1" dirty="0" smtClean="0">
                <a:solidFill>
                  <a:schemeClr val="bg1"/>
                </a:solidFill>
              </a:rPr>
              <a:t>; Kişisel Bilgisayar )</a:t>
            </a:r>
          </a:p>
        </p:txBody>
      </p:sp>
      <p:sp>
        <p:nvSpPr>
          <p:cNvPr id="6" name="Dikdörtgen 2"/>
          <p:cNvSpPr/>
          <p:nvPr/>
        </p:nvSpPr>
        <p:spPr>
          <a:xfrm>
            <a:off x="1295400" y="5715000"/>
            <a:ext cx="6215106" cy="830997"/>
          </a:xfrm>
          <a:prstGeom prst="rect">
            <a:avLst/>
          </a:prstGeom>
        </p:spPr>
        <p:txBody>
          <a:bodyPr wrap="square">
            <a:spAutoFit/>
          </a:bodyPr>
          <a:lstStyle/>
          <a:p>
            <a:pPr algn="ctr"/>
            <a:r>
              <a:rPr lang="tr-TR" sz="2400" dirty="0">
                <a:solidFill>
                  <a:schemeClr val="bg1"/>
                </a:solidFill>
              </a:rPr>
              <a:t>1977 tarihli Apple II, ilk kişisel bilgisayarlardan biridir ve 2 milyon adet satmıştır.</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28826" y="3130670"/>
            <a:ext cx="3400772" cy="25505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Enformatik\Pictures\toshiba-satellite-a300-2d4-7.jpg"/>
          <p:cNvPicPr>
            <a:picLocks noChangeAspect="1" noChangeArrowheads="1"/>
          </p:cNvPicPr>
          <p:nvPr/>
        </p:nvPicPr>
        <p:blipFill>
          <a:blip r:embed="rId2" cstate="print"/>
          <a:srcRect/>
          <a:stretch>
            <a:fillRect/>
          </a:stretch>
        </p:blipFill>
        <p:spPr bwMode="auto">
          <a:xfrm>
            <a:off x="290514" y="1857364"/>
            <a:ext cx="3567113" cy="2671762"/>
          </a:xfrm>
          <a:prstGeom prst="rect">
            <a:avLst/>
          </a:prstGeom>
          <a:noFill/>
          <a:ln w="9525">
            <a:noFill/>
            <a:miter lim="800000"/>
            <a:headEnd/>
            <a:tailEnd/>
          </a:ln>
        </p:spPr>
      </p:pic>
      <p:pic>
        <p:nvPicPr>
          <p:cNvPr id="4" name="Picture 2" descr="http://images.clipartpanda.com/computer-clip-art-Computer2_Computer_Clipart_Pictures.png"/>
          <p:cNvPicPr>
            <a:picLocks noChangeAspect="1" noChangeArrowheads="1"/>
          </p:cNvPicPr>
          <p:nvPr/>
        </p:nvPicPr>
        <p:blipFill>
          <a:blip r:embed="rId3" cstate="print"/>
          <a:srcRect/>
          <a:stretch>
            <a:fillRect/>
          </a:stretch>
        </p:blipFill>
        <p:spPr bwMode="auto">
          <a:xfrm>
            <a:off x="381000" y="710648"/>
            <a:ext cx="1500197" cy="965752"/>
          </a:xfrm>
          <a:prstGeom prst="rect">
            <a:avLst/>
          </a:prstGeom>
          <a:noFill/>
        </p:spPr>
      </p:pic>
      <p:sp>
        <p:nvSpPr>
          <p:cNvPr id="5" name="2 İçerik Yer Tutucusu"/>
          <p:cNvSpPr txBox="1">
            <a:spLocks/>
          </p:cNvSpPr>
          <p:nvPr/>
        </p:nvSpPr>
        <p:spPr>
          <a:xfrm>
            <a:off x="2438400" y="914400"/>
            <a:ext cx="4143404" cy="608072"/>
          </a:xfrm>
          <a:prstGeom prst="rect">
            <a:avLst/>
          </a:prstGeom>
        </p:spPr>
        <p:txBody>
          <a:bodyPr vert="horz">
            <a:normAutofit fontScale="77500" lnSpcReduction="20000"/>
          </a:bodyPr>
          <a:lstStyle/>
          <a:p>
            <a:pPr marL="514350" marR="0" lvl="0" indent="-514350" algn="l" defTabSz="914400" rtl="0" eaLnBrk="1" fontAlgn="auto" latinLnBrk="0" hangingPunct="1">
              <a:lnSpc>
                <a:spcPct val="100000"/>
              </a:lnSpc>
              <a:spcBef>
                <a:spcPts val="300"/>
              </a:spcBef>
              <a:spcAft>
                <a:spcPts val="0"/>
              </a:spcAft>
              <a:buClr>
                <a:schemeClr val="accent3"/>
              </a:buClr>
              <a:buSzTx/>
              <a:tabLst/>
              <a:defRPr/>
            </a:pPr>
            <a:r>
              <a:rPr kumimoji="0" lang="tr-TR" sz="2400" b="0" i="0" u="none" strike="noStrike" kern="1200" cap="none" spc="0" normalizeH="0" baseline="0" noProof="0" dirty="0" smtClean="0">
                <a:ln>
                  <a:noFill/>
                </a:ln>
                <a:solidFill>
                  <a:schemeClr val="bg1"/>
                </a:solidFill>
                <a:effectLst/>
                <a:uLnTx/>
                <a:uFillTx/>
              </a:rPr>
              <a:t>1. Masaüstü</a:t>
            </a:r>
          </a:p>
          <a:p>
            <a:pPr marL="514350" marR="0" lvl="0" indent="-514350" algn="l" defTabSz="914400" rtl="0" eaLnBrk="1" fontAlgn="auto" latinLnBrk="0" hangingPunct="1">
              <a:lnSpc>
                <a:spcPct val="100000"/>
              </a:lnSpc>
              <a:spcBef>
                <a:spcPts val="300"/>
              </a:spcBef>
              <a:spcAft>
                <a:spcPts val="0"/>
              </a:spcAft>
              <a:buClr>
                <a:schemeClr val="accent3"/>
              </a:buClr>
              <a:buSzTx/>
              <a:tabLst/>
              <a:defRPr/>
            </a:pPr>
            <a:r>
              <a:rPr kumimoji="0" lang="tr-TR" sz="2400" b="0" i="0" u="none" strike="noStrike" kern="1200" cap="none" spc="0" normalizeH="0" baseline="0" noProof="0" dirty="0" smtClean="0">
                <a:ln>
                  <a:noFill/>
                </a:ln>
                <a:solidFill>
                  <a:schemeClr val="bg1"/>
                </a:solidFill>
                <a:effectLst/>
                <a:uLnTx/>
                <a:uFillTx/>
              </a:rPr>
              <a:t>2</a:t>
            </a:r>
            <a:r>
              <a:rPr kumimoji="0" lang="tr-TR" sz="2400" b="0" i="0" u="none" strike="noStrike" kern="1200" cap="none" spc="0" normalizeH="0" baseline="0" noProof="0" dirty="0" smtClean="0">
                <a:ln>
                  <a:noFill/>
                </a:ln>
                <a:solidFill>
                  <a:schemeClr val="bg1"/>
                </a:solidFill>
                <a:effectLst/>
                <a:uLnTx/>
                <a:uFillTx/>
              </a:rPr>
              <a:t>. Dizüstü (Laptop, Notebook)</a:t>
            </a: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endParaRPr kumimoji="0" lang="tr-TR" sz="2400" b="0" i="0" u="none" strike="noStrike" kern="1200" cap="none" spc="0" normalizeH="0" baseline="0" noProof="0" dirty="0">
              <a:ln>
                <a:noFill/>
              </a:ln>
              <a:solidFill>
                <a:schemeClr val="bg1"/>
              </a:solidFill>
              <a:effectLst/>
              <a:uLnTx/>
              <a:uFillTx/>
            </a:endParaRPr>
          </a:p>
        </p:txBody>
      </p:sp>
      <p:sp>
        <p:nvSpPr>
          <p:cNvPr id="6" name="2 İçerik Yer Tutucusu"/>
          <p:cNvSpPr txBox="1">
            <a:spLocks/>
          </p:cNvSpPr>
          <p:nvPr/>
        </p:nvSpPr>
        <p:spPr>
          <a:xfrm>
            <a:off x="4429092" y="1785926"/>
            <a:ext cx="4714908" cy="642942"/>
          </a:xfrm>
          <a:prstGeom prst="rect">
            <a:avLst/>
          </a:prstGeom>
        </p:spPr>
        <p:txBody>
          <a:bodyPr vert="horz" lIns="91440" tIns="45720" rIns="91440" bIns="45720" rtlCol="0">
            <a:normAutofit/>
          </a:bodyPr>
          <a:lstStyle/>
          <a:p>
            <a:pPr marL="514350" marR="0" lvl="0" indent="-51435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2400" b="0" i="0" u="none" strike="noStrike" kern="1200" cap="none" spc="0" normalizeH="0" baseline="0" noProof="0" dirty="0" smtClean="0">
                <a:ln>
                  <a:noFill/>
                </a:ln>
                <a:solidFill>
                  <a:schemeClr val="bg1"/>
                </a:solidFill>
                <a:effectLst/>
                <a:uLnTx/>
                <a:uFillTx/>
                <a:ea typeface="+mn-ea"/>
                <a:cs typeface="+mn-cs"/>
              </a:rPr>
              <a:t>3. </a:t>
            </a:r>
            <a:r>
              <a:rPr kumimoji="0" lang="tr-TR" sz="2400" b="0" i="0" u="none" strike="noStrike" kern="1200" cap="none" spc="0" normalizeH="0" baseline="0" noProof="0" dirty="0" err="1" smtClean="0">
                <a:ln>
                  <a:noFill/>
                </a:ln>
                <a:solidFill>
                  <a:schemeClr val="bg1"/>
                </a:solidFill>
                <a:effectLst/>
                <a:uLnTx/>
                <a:uFillTx/>
                <a:ea typeface="+mn-ea"/>
                <a:cs typeface="+mn-cs"/>
              </a:rPr>
              <a:t>Netbook</a:t>
            </a:r>
            <a:r>
              <a:rPr kumimoji="0" lang="tr-TR" sz="2400" b="0" i="0" u="none" strike="noStrike" kern="1200" cap="none" spc="0" normalizeH="0" baseline="0" noProof="0" dirty="0" smtClean="0">
                <a:ln>
                  <a:noFill/>
                </a:ln>
                <a:solidFill>
                  <a:schemeClr val="bg1"/>
                </a:solidFill>
                <a:effectLst/>
                <a:uLnTx/>
                <a:uFillTx/>
                <a:ea typeface="+mn-ea"/>
                <a:cs typeface="+mn-cs"/>
              </a:rPr>
              <a:t> (Mini Bilgisayarlar)</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2400" b="0" i="0" u="none" strike="noStrike" kern="1200" cap="none" spc="0" normalizeH="0" baseline="0" noProof="0" dirty="0">
              <a:ln>
                <a:noFill/>
              </a:ln>
              <a:solidFill>
                <a:schemeClr val="bg1"/>
              </a:solidFill>
              <a:effectLst/>
              <a:uLnTx/>
              <a:uFillTx/>
              <a:ea typeface="+mn-ea"/>
              <a:cs typeface="+mn-cs"/>
            </a:endParaRPr>
          </a:p>
        </p:txBody>
      </p:sp>
      <p:pic>
        <p:nvPicPr>
          <p:cNvPr id="7" name="Picture 6"/>
          <p:cNvPicPr>
            <a:picLocks noChangeAspect="1" noChangeArrowheads="1"/>
          </p:cNvPicPr>
          <p:nvPr/>
        </p:nvPicPr>
        <p:blipFill>
          <a:blip r:embed="rId4" cstate="print"/>
          <a:srcRect/>
          <a:stretch>
            <a:fillRect/>
          </a:stretch>
        </p:blipFill>
        <p:spPr bwMode="auto">
          <a:xfrm>
            <a:off x="5000628" y="2428868"/>
            <a:ext cx="2175031" cy="1652621"/>
          </a:xfrm>
          <a:prstGeom prst="rect">
            <a:avLst/>
          </a:prstGeom>
          <a:noFill/>
          <a:ln w="9525">
            <a:noFill/>
            <a:miter lim="800000"/>
            <a:headEnd/>
            <a:tailEnd/>
          </a:ln>
          <a:effectLst/>
        </p:spPr>
      </p:pic>
      <p:sp>
        <p:nvSpPr>
          <p:cNvPr id="8" name="7 Dikdörtgen"/>
          <p:cNvSpPr/>
          <p:nvPr/>
        </p:nvSpPr>
        <p:spPr>
          <a:xfrm>
            <a:off x="4419600" y="4419600"/>
            <a:ext cx="2993063" cy="461665"/>
          </a:xfrm>
          <a:prstGeom prst="rect">
            <a:avLst/>
          </a:prstGeom>
        </p:spPr>
        <p:txBody>
          <a:bodyPr wrap="none">
            <a:spAutoFit/>
          </a:bodyPr>
          <a:lstStyle/>
          <a:p>
            <a:pPr marL="514350" indent="-514350">
              <a:buNone/>
            </a:pPr>
            <a:r>
              <a:rPr lang="tr-TR" sz="2400" dirty="0" smtClean="0">
                <a:solidFill>
                  <a:schemeClr val="bg1"/>
                </a:solidFill>
              </a:rPr>
              <a:t>4. Avuç içi bilgisayarlar</a:t>
            </a:r>
          </a:p>
        </p:txBody>
      </p:sp>
      <p:pic>
        <p:nvPicPr>
          <p:cNvPr id="9" name="Picture 5" descr="C:\Users\Enformatik\Pictures\hand-held-computer-35430.jpg"/>
          <p:cNvPicPr>
            <a:picLocks noChangeAspect="1" noChangeArrowheads="1"/>
          </p:cNvPicPr>
          <p:nvPr/>
        </p:nvPicPr>
        <p:blipFill>
          <a:blip r:embed="rId5" cstate="print"/>
          <a:srcRect/>
          <a:stretch>
            <a:fillRect/>
          </a:stretch>
        </p:blipFill>
        <p:spPr bwMode="auto">
          <a:xfrm>
            <a:off x="3929058" y="4924244"/>
            <a:ext cx="1389414" cy="1648028"/>
          </a:xfrm>
          <a:prstGeom prst="rect">
            <a:avLst/>
          </a:prstGeom>
          <a:noFill/>
          <a:ln w="9525">
            <a:noFill/>
            <a:miter lim="800000"/>
            <a:headEnd/>
            <a:tailEnd/>
          </a:ln>
        </p:spPr>
      </p:pic>
      <p:sp>
        <p:nvSpPr>
          <p:cNvPr id="10" name="9 Metin kutusu"/>
          <p:cNvSpPr txBox="1"/>
          <p:nvPr/>
        </p:nvSpPr>
        <p:spPr>
          <a:xfrm>
            <a:off x="3124200" y="304800"/>
            <a:ext cx="4857784" cy="461665"/>
          </a:xfrm>
          <a:prstGeom prst="rect">
            <a:avLst/>
          </a:prstGeom>
          <a:noFill/>
        </p:spPr>
        <p:txBody>
          <a:bodyPr wrap="square" rtlCol="0">
            <a:spAutoFit/>
          </a:bodyPr>
          <a:lstStyle/>
          <a:p>
            <a:r>
              <a:rPr lang="tr-TR" sz="2400" dirty="0" smtClean="0">
                <a:solidFill>
                  <a:schemeClr val="bg1"/>
                </a:solidFill>
              </a:rPr>
              <a:t>Bilgisayarları büyüklüklerine göre;</a:t>
            </a:r>
            <a:endParaRPr lang="tr-TR" sz="2400" dirty="0">
              <a:solidFill>
                <a:schemeClr val="bg1"/>
              </a:solidFill>
            </a:endParaRPr>
          </a:p>
        </p:txBody>
      </p:sp>
      <p:sp>
        <p:nvSpPr>
          <p:cNvPr id="11" name="10 Metin kutusu"/>
          <p:cNvSpPr txBox="1"/>
          <p:nvPr/>
        </p:nvSpPr>
        <p:spPr>
          <a:xfrm>
            <a:off x="5867400" y="5638800"/>
            <a:ext cx="2643206" cy="830997"/>
          </a:xfrm>
          <a:prstGeom prst="rect">
            <a:avLst/>
          </a:prstGeom>
          <a:noFill/>
        </p:spPr>
        <p:txBody>
          <a:bodyPr wrap="square" rtlCol="0">
            <a:spAutoFit/>
          </a:bodyPr>
          <a:lstStyle/>
          <a:p>
            <a:r>
              <a:rPr lang="tr-TR" sz="2400" dirty="0" smtClean="0">
                <a:solidFill>
                  <a:schemeClr val="bg1"/>
                </a:solidFill>
              </a:rPr>
              <a:t>şeklinde sınıflandırılır.</a:t>
            </a:r>
            <a:endParaRPr lang="tr-TR" sz="2400" dirty="0">
              <a:solidFill>
                <a:schemeClr val="bg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srcRect/>
          <a:stretch>
            <a:fillRect/>
          </a:stretch>
        </p:blipFill>
        <p:spPr bwMode="auto">
          <a:xfrm>
            <a:off x="617255" y="685800"/>
            <a:ext cx="7536145" cy="589309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Başlık"/>
          <p:cNvSpPr txBox="1">
            <a:spLocks/>
          </p:cNvSpPr>
          <p:nvPr/>
        </p:nvSpPr>
        <p:spPr>
          <a:xfrm>
            <a:off x="457200" y="381000"/>
            <a:ext cx="8686800" cy="10668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2400" b="1" i="0" u="none" strike="noStrike" kern="1200" cap="none" spc="0" normalizeH="0" baseline="0" noProof="0" dirty="0" smtClean="0">
                <a:ln>
                  <a:noFill/>
                </a:ln>
                <a:solidFill>
                  <a:schemeClr val="bg1"/>
                </a:solidFill>
                <a:effectLst/>
                <a:uLnTx/>
                <a:uFillTx/>
                <a:ea typeface="+mj-ea"/>
                <a:cs typeface="+mj-cs"/>
              </a:rPr>
              <a:t>Bilgisayarda yapılan işlemlerin sınıflandırılması</a:t>
            </a:r>
            <a:endParaRPr kumimoji="0" lang="tr-TR" sz="2400" b="1" i="0" u="none" strike="noStrike" kern="1200" cap="none" spc="0" normalizeH="0" baseline="0" noProof="0" dirty="0">
              <a:ln>
                <a:noFill/>
              </a:ln>
              <a:solidFill>
                <a:schemeClr val="bg1"/>
              </a:solidFill>
              <a:effectLst/>
              <a:uLnTx/>
              <a:uFillTx/>
              <a:ea typeface="+mj-ea"/>
              <a:cs typeface="+mj-cs"/>
            </a:endParaRPr>
          </a:p>
        </p:txBody>
      </p:sp>
      <p:sp>
        <p:nvSpPr>
          <p:cNvPr id="4" name="2 İçerik Yer Tutucusu"/>
          <p:cNvSpPr txBox="1">
            <a:spLocks/>
          </p:cNvSpPr>
          <p:nvPr/>
        </p:nvSpPr>
        <p:spPr>
          <a:xfrm>
            <a:off x="214282" y="1143000"/>
            <a:ext cx="8572560" cy="3471863"/>
          </a:xfrm>
          <a:prstGeom prst="rect">
            <a:avLst/>
          </a:prstGeom>
        </p:spPr>
        <p:txBody>
          <a:bodyPr vert="horz" lIns="91440" tIns="45720" rIns="91440" bIns="45720" rtlCol="0">
            <a:noAutofit/>
          </a:bodyPr>
          <a:lstStyle/>
          <a:p>
            <a:pPr marL="514350" marR="0" lvl="0" indent="-514350" algn="just" defTabSz="914400" rtl="0" eaLnBrk="1" fontAlgn="auto" latinLnBrk="0" hangingPunct="1">
              <a:lnSpc>
                <a:spcPct val="114000"/>
              </a:lnSpc>
              <a:spcBef>
                <a:spcPct val="20000"/>
              </a:spcBef>
              <a:spcAft>
                <a:spcPts val="0"/>
              </a:spcAft>
              <a:buClrTx/>
              <a:buSzTx/>
              <a:buFont typeface="Arial" pitchFamily="34" charset="0"/>
              <a:buNone/>
              <a:tabLst/>
              <a:defRPr/>
            </a:pPr>
            <a:r>
              <a:rPr kumimoji="0" lang="tr-TR" sz="2400" b="0" i="0" u="none" strike="noStrike" kern="1200" cap="none" spc="0" normalizeH="0" baseline="0" noProof="0" dirty="0" smtClean="0">
                <a:ln>
                  <a:noFill/>
                </a:ln>
                <a:solidFill>
                  <a:schemeClr val="bg1"/>
                </a:solidFill>
                <a:effectLst/>
                <a:uLnTx/>
                <a:uFillTx/>
                <a:ea typeface="+mn-ea"/>
                <a:cs typeface="+mn-cs"/>
              </a:rPr>
              <a:t>1. Veri girişi işlemleri Klavye gibi girdi aygıtları vasıtasıyla bilgisayara verilerin girilmesini sağlayan işlemlerdir)</a:t>
            </a:r>
          </a:p>
          <a:p>
            <a:pPr marL="514350" marR="0" lvl="0" indent="-514350" algn="just" defTabSz="914400" rtl="0" eaLnBrk="1" fontAlgn="auto" latinLnBrk="0" hangingPunct="1">
              <a:lnSpc>
                <a:spcPct val="114000"/>
              </a:lnSpc>
              <a:spcBef>
                <a:spcPct val="20000"/>
              </a:spcBef>
              <a:spcAft>
                <a:spcPts val="0"/>
              </a:spcAft>
              <a:buClrTx/>
              <a:buSzTx/>
              <a:buFont typeface="Arial" pitchFamily="34" charset="0"/>
              <a:buNone/>
              <a:tabLst/>
              <a:defRPr/>
            </a:pPr>
            <a:r>
              <a:rPr kumimoji="0" lang="tr-TR" sz="2400" b="0" i="0" u="none" strike="noStrike" kern="1200" cap="none" spc="0" normalizeH="0" baseline="0" noProof="0" dirty="0" smtClean="0">
                <a:ln>
                  <a:noFill/>
                </a:ln>
                <a:solidFill>
                  <a:schemeClr val="bg1"/>
                </a:solidFill>
                <a:effectLst/>
                <a:uLnTx/>
                <a:uFillTx/>
                <a:ea typeface="+mn-ea"/>
                <a:cs typeface="+mn-cs"/>
              </a:rPr>
              <a:t>2. Veri çıktısı işlemleri Girilen bilgilerin birleştirilmesiyle anlamlı rapor, grafik vb formatta görüntülerin oluşturulması işlemleridir.</a:t>
            </a:r>
          </a:p>
          <a:p>
            <a:pPr marL="514350" marR="0" lvl="0" indent="-514350" algn="just" defTabSz="914400" rtl="0" eaLnBrk="1" fontAlgn="auto" latinLnBrk="0" hangingPunct="1">
              <a:lnSpc>
                <a:spcPct val="114000"/>
              </a:lnSpc>
              <a:spcBef>
                <a:spcPct val="20000"/>
              </a:spcBef>
              <a:spcAft>
                <a:spcPts val="0"/>
              </a:spcAft>
              <a:buClrTx/>
              <a:buSzTx/>
              <a:buFont typeface="Arial" pitchFamily="34" charset="0"/>
              <a:buNone/>
              <a:tabLst/>
              <a:defRPr/>
            </a:pPr>
            <a:r>
              <a:rPr kumimoji="0" lang="tr-TR" sz="2400" b="0" i="0" u="none" strike="noStrike" kern="1200" cap="none" spc="0" normalizeH="0" baseline="0" noProof="0" dirty="0" smtClean="0">
                <a:ln>
                  <a:noFill/>
                </a:ln>
                <a:solidFill>
                  <a:schemeClr val="bg1"/>
                </a:solidFill>
                <a:effectLst/>
                <a:uLnTx/>
                <a:uFillTx/>
                <a:ea typeface="+mn-ea"/>
                <a:cs typeface="+mn-cs"/>
              </a:rPr>
              <a:t>3. Aritmetik işlemler Matematiksel </a:t>
            </a:r>
            <a:r>
              <a:rPr kumimoji="0" lang="tr-TR" sz="2400" b="0" i="0" u="none" strike="noStrike" kern="1200" cap="none" spc="0" normalizeH="0" baseline="0" noProof="0" dirty="0" err="1" smtClean="0">
                <a:ln>
                  <a:noFill/>
                </a:ln>
                <a:solidFill>
                  <a:schemeClr val="bg1"/>
                </a:solidFill>
                <a:effectLst/>
                <a:uLnTx/>
                <a:uFillTx/>
                <a:ea typeface="+mn-ea"/>
                <a:cs typeface="+mn-cs"/>
              </a:rPr>
              <a:t>işlemlerlin</a:t>
            </a:r>
            <a:r>
              <a:rPr kumimoji="0" lang="tr-TR" sz="2400" b="0" i="0" u="none" strike="noStrike" kern="1200" cap="none" spc="0" normalizeH="0" baseline="0" noProof="0" dirty="0" smtClean="0">
                <a:ln>
                  <a:noFill/>
                </a:ln>
                <a:solidFill>
                  <a:schemeClr val="bg1"/>
                </a:solidFill>
                <a:effectLst/>
                <a:uLnTx/>
                <a:uFillTx/>
                <a:ea typeface="+mn-ea"/>
                <a:cs typeface="+mn-cs"/>
              </a:rPr>
              <a:t> </a:t>
            </a:r>
            <a:r>
              <a:rPr kumimoji="0" lang="tr-TR" sz="2400" b="0" i="0" u="none" strike="noStrike" kern="1200" cap="none" spc="0" normalizeH="0" baseline="0" noProof="0" dirty="0" err="1" smtClean="0">
                <a:ln>
                  <a:noFill/>
                </a:ln>
                <a:solidFill>
                  <a:schemeClr val="bg1"/>
                </a:solidFill>
                <a:effectLst/>
                <a:uLnTx/>
                <a:uFillTx/>
                <a:ea typeface="+mn-ea"/>
                <a:cs typeface="+mn-cs"/>
              </a:rPr>
              <a:t>yanısıra</a:t>
            </a:r>
            <a:r>
              <a:rPr kumimoji="0" lang="tr-TR" sz="2400" b="0" i="0" u="none" strike="noStrike" kern="1200" cap="none" spc="0" normalizeH="0" baseline="0" noProof="0" dirty="0" smtClean="0">
                <a:ln>
                  <a:noFill/>
                </a:ln>
                <a:solidFill>
                  <a:schemeClr val="bg1"/>
                </a:solidFill>
                <a:effectLst/>
                <a:uLnTx/>
                <a:uFillTx/>
                <a:ea typeface="+mn-ea"/>
                <a:cs typeface="+mn-cs"/>
              </a:rPr>
              <a:t> bir sayının diğer bir sayıyla karşılaştırılması gibi işlemlerin kapsamındadır.	</a:t>
            </a:r>
          </a:p>
          <a:p>
            <a:pPr marL="514350" marR="0" lvl="0" indent="-514350" algn="just" defTabSz="914400" rtl="0" eaLnBrk="1" fontAlgn="auto" latinLnBrk="0" hangingPunct="1">
              <a:lnSpc>
                <a:spcPct val="114000"/>
              </a:lnSpc>
              <a:spcBef>
                <a:spcPct val="20000"/>
              </a:spcBef>
              <a:spcAft>
                <a:spcPts val="0"/>
              </a:spcAft>
              <a:buClrTx/>
              <a:buSzTx/>
              <a:buFont typeface="Arial" pitchFamily="34" charset="0"/>
              <a:buNone/>
              <a:tabLst/>
              <a:defRPr/>
            </a:pPr>
            <a:r>
              <a:rPr kumimoji="0" lang="tr-TR" sz="2400" b="0" i="0" u="none" strike="noStrike" kern="1200" cap="none" spc="0" normalizeH="0" baseline="0" noProof="0" dirty="0" smtClean="0">
                <a:ln>
                  <a:noFill/>
                </a:ln>
                <a:solidFill>
                  <a:schemeClr val="bg1"/>
                </a:solidFill>
                <a:effectLst/>
                <a:uLnTx/>
                <a:uFillTx/>
                <a:ea typeface="+mn-ea"/>
                <a:cs typeface="+mn-cs"/>
              </a:rPr>
              <a:t>4. Veri depolama işlemleri Bilgisayara girilen verilerin daha sonra kullanılmak üzere hard disk, disket vb depolama aygıtlarına kaydedilmesi işlemidir.</a:t>
            </a:r>
          </a:p>
          <a:p>
            <a:pPr marL="514350" marR="0" lvl="0" indent="-514350" algn="just" defTabSz="914400" rtl="0" eaLnBrk="1" fontAlgn="auto" latinLnBrk="0" hangingPunct="1">
              <a:lnSpc>
                <a:spcPct val="114000"/>
              </a:lnSpc>
              <a:spcBef>
                <a:spcPct val="20000"/>
              </a:spcBef>
              <a:spcAft>
                <a:spcPts val="0"/>
              </a:spcAft>
              <a:buClrTx/>
              <a:buSzTx/>
              <a:buFont typeface="Arial" pitchFamily="34" charset="0"/>
              <a:buNone/>
              <a:tabLst/>
              <a:defRPr/>
            </a:pPr>
            <a:r>
              <a:rPr kumimoji="0" lang="tr-TR" sz="2400" b="0" i="0" u="none" strike="noStrike" kern="1200" cap="none" spc="0" normalizeH="0" baseline="0" noProof="0" dirty="0" smtClean="0">
                <a:ln>
                  <a:noFill/>
                </a:ln>
                <a:solidFill>
                  <a:schemeClr val="bg1"/>
                </a:solidFill>
                <a:effectLst/>
                <a:uLnTx/>
                <a:uFillTx/>
                <a:ea typeface="+mn-ea"/>
                <a:cs typeface="+mn-cs"/>
              </a:rPr>
              <a:t>5. Koordinasyon ve kontrol işlevi Donanımlar ve yazılımlar arasındaki veri alış verişini düzenleme ve kontrol işlemleridir.</a:t>
            </a:r>
          </a:p>
          <a:p>
            <a:pPr marL="514350" marR="0" lvl="0" indent="-514350" algn="just" defTabSz="914400" rtl="0" eaLnBrk="1" fontAlgn="auto" latinLnBrk="0" hangingPunct="1">
              <a:lnSpc>
                <a:spcPct val="114000"/>
              </a:lnSpc>
              <a:spcBef>
                <a:spcPct val="20000"/>
              </a:spcBef>
              <a:spcAft>
                <a:spcPts val="0"/>
              </a:spcAft>
              <a:buClrTx/>
              <a:buSzTx/>
              <a:buFont typeface="Arial" pitchFamily="34" charset="0"/>
              <a:buNone/>
              <a:tabLst/>
              <a:defRPr/>
            </a:pPr>
            <a:r>
              <a:rPr kumimoji="0" lang="tr-TR" sz="2400" b="0" i="0" u="none" strike="noStrike" kern="1200" cap="none" spc="0" normalizeH="0" baseline="0" noProof="0" dirty="0" smtClean="0">
                <a:ln>
                  <a:noFill/>
                </a:ln>
                <a:solidFill>
                  <a:schemeClr val="bg1"/>
                </a:solidFill>
                <a:effectLst/>
                <a:uLnTx/>
                <a:uFillTx/>
                <a:ea typeface="+mn-ea"/>
                <a:cs typeface="+mn-cs"/>
              </a:rPr>
              <a:t>6. Kayıtlı programın çalıştırılması</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srcRect/>
          <a:stretch>
            <a:fillRect/>
          </a:stretch>
        </p:blipFill>
        <p:spPr bwMode="auto">
          <a:xfrm>
            <a:off x="304800" y="634361"/>
            <a:ext cx="8497888" cy="5995039"/>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http://www.cliparts101.com/files/980/11B819289B6FEAB4E1735E2A095CDF06/Inkjet_printer.png"/>
          <p:cNvPicPr>
            <a:picLocks noChangeAspect="1" noChangeArrowheads="1"/>
          </p:cNvPicPr>
          <p:nvPr/>
        </p:nvPicPr>
        <p:blipFill>
          <a:blip r:embed="rId2" cstate="print"/>
          <a:srcRect/>
          <a:stretch>
            <a:fillRect/>
          </a:stretch>
        </p:blipFill>
        <p:spPr bwMode="auto">
          <a:xfrm>
            <a:off x="2514600" y="4343400"/>
            <a:ext cx="2214558" cy="2214558"/>
          </a:xfrm>
          <a:prstGeom prst="rect">
            <a:avLst/>
          </a:prstGeom>
          <a:noFill/>
        </p:spPr>
      </p:pic>
      <p:pic>
        <p:nvPicPr>
          <p:cNvPr id="4" name="Picture 4" descr="http://www.pageresource.com/clipart/clipart/electronics/computers/otherhardware/scanner.png"/>
          <p:cNvPicPr>
            <a:picLocks noChangeAspect="1" noChangeArrowheads="1"/>
          </p:cNvPicPr>
          <p:nvPr/>
        </p:nvPicPr>
        <p:blipFill>
          <a:blip r:embed="rId3" cstate="print"/>
          <a:srcRect/>
          <a:stretch>
            <a:fillRect/>
          </a:stretch>
        </p:blipFill>
        <p:spPr bwMode="auto">
          <a:xfrm>
            <a:off x="571472" y="4724400"/>
            <a:ext cx="1857388" cy="1848101"/>
          </a:xfrm>
          <a:prstGeom prst="rect">
            <a:avLst/>
          </a:prstGeom>
          <a:noFill/>
        </p:spPr>
      </p:pic>
      <p:sp>
        <p:nvSpPr>
          <p:cNvPr id="6" name="1 Başlık"/>
          <p:cNvSpPr txBox="1">
            <a:spLocks/>
          </p:cNvSpPr>
          <p:nvPr/>
        </p:nvSpPr>
        <p:spPr>
          <a:xfrm>
            <a:off x="685800" y="381000"/>
            <a:ext cx="7429552" cy="10668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3600" b="1" i="0" u="none" strike="noStrike" kern="1200" cap="none" spc="0" normalizeH="0" baseline="0" noProof="0" dirty="0" smtClean="0">
                <a:ln>
                  <a:noFill/>
                </a:ln>
                <a:solidFill>
                  <a:schemeClr val="bg1"/>
                </a:solidFill>
                <a:effectLst/>
                <a:uLnTx/>
                <a:uFillTx/>
                <a:ea typeface="+mj-ea"/>
                <a:cs typeface="+mj-cs"/>
              </a:rPr>
              <a:t>Bilgisayarı Oluşturan Temel Bileşenler</a:t>
            </a:r>
            <a:endParaRPr kumimoji="0" lang="tr-TR" sz="3600" b="1" i="0" u="none" strike="noStrike" kern="1200" cap="none" spc="0" normalizeH="0" baseline="0" noProof="0" dirty="0">
              <a:ln>
                <a:noFill/>
              </a:ln>
              <a:solidFill>
                <a:schemeClr val="bg1"/>
              </a:solidFill>
              <a:effectLst/>
              <a:uLnTx/>
              <a:uFillTx/>
              <a:ea typeface="+mj-ea"/>
              <a:cs typeface="+mj-cs"/>
            </a:endParaRPr>
          </a:p>
        </p:txBody>
      </p:sp>
      <p:sp>
        <p:nvSpPr>
          <p:cNvPr id="7" name="6 Dikdörtgen"/>
          <p:cNvSpPr/>
          <p:nvPr/>
        </p:nvSpPr>
        <p:spPr>
          <a:xfrm>
            <a:off x="428596" y="1143000"/>
            <a:ext cx="8001056" cy="461665"/>
          </a:xfrm>
          <a:prstGeom prst="rect">
            <a:avLst/>
          </a:prstGeom>
        </p:spPr>
        <p:txBody>
          <a:bodyPr wrap="square">
            <a:spAutoFit/>
          </a:bodyPr>
          <a:lstStyle/>
          <a:p>
            <a:pPr>
              <a:defRPr/>
            </a:pPr>
            <a:r>
              <a:rPr lang="tr-TR" sz="2400" dirty="0" smtClean="0"/>
              <a:t>Bilgisayar = </a:t>
            </a:r>
            <a:r>
              <a:rPr lang="tr-TR" sz="2400" b="1" dirty="0" smtClean="0">
                <a:solidFill>
                  <a:srgbClr val="FF0000"/>
                </a:solidFill>
              </a:rPr>
              <a:t>DONANIM</a:t>
            </a:r>
            <a:r>
              <a:rPr lang="tr-TR" sz="2400" dirty="0" smtClean="0"/>
              <a:t> (hardware) + </a:t>
            </a:r>
            <a:r>
              <a:rPr lang="tr-TR" sz="2400" b="1" dirty="0" smtClean="0">
                <a:solidFill>
                  <a:srgbClr val="FF0000"/>
                </a:solidFill>
              </a:rPr>
              <a:t>YAZILIM</a:t>
            </a:r>
            <a:r>
              <a:rPr lang="tr-TR" sz="2400" dirty="0" smtClean="0"/>
              <a:t> (software)</a:t>
            </a:r>
          </a:p>
        </p:txBody>
      </p:sp>
      <p:sp>
        <p:nvSpPr>
          <p:cNvPr id="8" name="7 Metin kutusu"/>
          <p:cNvSpPr txBox="1"/>
          <p:nvPr/>
        </p:nvSpPr>
        <p:spPr>
          <a:xfrm>
            <a:off x="285720" y="1737479"/>
            <a:ext cx="5500726" cy="3139321"/>
          </a:xfrm>
          <a:prstGeom prst="rect">
            <a:avLst/>
          </a:prstGeom>
          <a:noFill/>
        </p:spPr>
        <p:txBody>
          <a:bodyPr wrap="square" rtlCol="0">
            <a:spAutoFit/>
          </a:bodyPr>
          <a:lstStyle/>
          <a:p>
            <a:pPr algn="just">
              <a:buFont typeface="Arial" pitchFamily="34" charset="0"/>
              <a:buChar char="•"/>
            </a:pPr>
            <a:r>
              <a:rPr lang="tr-TR" sz="2200" b="1" dirty="0" smtClean="0">
                <a:solidFill>
                  <a:schemeClr val="bg1"/>
                </a:solidFill>
              </a:rPr>
              <a:t>Donanım</a:t>
            </a:r>
            <a:r>
              <a:rPr lang="tr-TR" sz="2200" dirty="0" smtClean="0">
                <a:solidFill>
                  <a:schemeClr val="bg1"/>
                </a:solidFill>
              </a:rPr>
              <a:t> bir bilgisayarı fiziksel olarak oluşturan parçaların tümüdür. </a:t>
            </a:r>
          </a:p>
          <a:p>
            <a:pPr algn="just">
              <a:buFont typeface="Arial" pitchFamily="34" charset="0"/>
              <a:buChar char="•"/>
              <a:defRPr/>
            </a:pPr>
            <a:r>
              <a:rPr lang="tr-TR" sz="2200" dirty="0" smtClean="0">
                <a:solidFill>
                  <a:schemeClr val="bg1"/>
                </a:solidFill>
              </a:rPr>
              <a:t>Bilgisayarın bünyesinde bulunan her türlü mekanik ve elektronik cihazlar donanımı oluşturur. Elle tutup gözle gördüğümüz, yani tüm somut 	birimler “Donanım” olarak isimlendirilir.</a:t>
            </a:r>
          </a:p>
          <a:p>
            <a:pPr algn="just" fontAlgn="auto">
              <a:spcAft>
                <a:spcPts val="0"/>
              </a:spcAft>
              <a:buFont typeface="Arial" pitchFamily="34" charset="0"/>
              <a:buNone/>
              <a:defRPr/>
            </a:pPr>
            <a:r>
              <a:rPr lang="tr-TR" sz="2200" dirty="0" smtClean="0">
                <a:solidFill>
                  <a:schemeClr val="bg1"/>
                </a:solidFill>
              </a:rPr>
              <a:t>Örn; Klavye, Monitör, Ekran Kartı vb.</a:t>
            </a:r>
          </a:p>
          <a:p>
            <a:pPr algn="just"/>
            <a:endParaRPr lang="tr-TR" sz="2200" dirty="0">
              <a:solidFill>
                <a:schemeClr val="bg1"/>
              </a:solidFill>
            </a:endParaRPr>
          </a:p>
        </p:txBody>
      </p:sp>
      <p:sp>
        <p:nvSpPr>
          <p:cNvPr id="9" name="AutoShape 2" descr="computer hardware clipart png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sz="2400"/>
          </a:p>
        </p:txBody>
      </p:sp>
      <p:pic>
        <p:nvPicPr>
          <p:cNvPr id="10" name="Picture 6" descr="http://cliparts.co/cliparts/8TA/Er7/8TAEr7rdc.png"/>
          <p:cNvPicPr>
            <a:picLocks noChangeAspect="1" noChangeArrowheads="1"/>
          </p:cNvPicPr>
          <p:nvPr/>
        </p:nvPicPr>
        <p:blipFill>
          <a:blip r:embed="rId4" cstate="print"/>
          <a:srcRect/>
          <a:stretch>
            <a:fillRect/>
          </a:stretch>
        </p:blipFill>
        <p:spPr bwMode="auto">
          <a:xfrm>
            <a:off x="5929322" y="1828800"/>
            <a:ext cx="2358928" cy="1571636"/>
          </a:xfrm>
          <a:prstGeom prst="rect">
            <a:avLst/>
          </a:prstGeom>
          <a:noFill/>
        </p:spPr>
      </p:pic>
      <p:pic>
        <p:nvPicPr>
          <p:cNvPr id="11" name="Picture 12" descr="http://www.cliparts101.com/files/980/24B3991942399155DC2B5F2E36C50841/BTC6100C_UK_Compact_Keyboard.png"/>
          <p:cNvPicPr>
            <a:picLocks noChangeAspect="1" noChangeArrowheads="1"/>
          </p:cNvPicPr>
          <p:nvPr/>
        </p:nvPicPr>
        <p:blipFill>
          <a:blip r:embed="rId5" cstate="print"/>
          <a:srcRect/>
          <a:stretch>
            <a:fillRect/>
          </a:stretch>
        </p:blipFill>
        <p:spPr bwMode="auto">
          <a:xfrm>
            <a:off x="4724400" y="4724400"/>
            <a:ext cx="1857388" cy="1857388"/>
          </a:xfrm>
          <a:prstGeom prst="rect">
            <a:avLst/>
          </a:prstGeom>
          <a:noFill/>
        </p:spPr>
      </p:pic>
      <p:pic>
        <p:nvPicPr>
          <p:cNvPr id="12" name="Picture 8" descr="http://png-2.vector.me/files/images/3/8/388281/isometric_usb_stick_thumb"/>
          <p:cNvPicPr>
            <a:picLocks noChangeAspect="1" noChangeArrowheads="1"/>
          </p:cNvPicPr>
          <p:nvPr/>
        </p:nvPicPr>
        <p:blipFill>
          <a:blip r:embed="rId6" cstate="print"/>
          <a:srcRect/>
          <a:stretch>
            <a:fillRect/>
          </a:stretch>
        </p:blipFill>
        <p:spPr bwMode="auto">
          <a:xfrm>
            <a:off x="6429388" y="3496965"/>
            <a:ext cx="1500198" cy="1227435"/>
          </a:xfrm>
          <a:prstGeom prst="rect">
            <a:avLst/>
          </a:prstGeom>
          <a:noFill/>
        </p:spPr>
      </p:pic>
      <p:pic>
        <p:nvPicPr>
          <p:cNvPr id="13" name="Picture 14"/>
          <p:cNvPicPr>
            <a:picLocks noChangeAspect="1" noChangeArrowheads="1"/>
          </p:cNvPicPr>
          <p:nvPr/>
        </p:nvPicPr>
        <p:blipFill>
          <a:blip r:embed="rId7" cstate="print"/>
          <a:srcRect/>
          <a:stretch>
            <a:fillRect/>
          </a:stretch>
        </p:blipFill>
        <p:spPr bwMode="auto">
          <a:xfrm>
            <a:off x="6629400" y="4800600"/>
            <a:ext cx="2285984" cy="1732923"/>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informationcells.com/wp-content/uploads/2015/03/hardware.gif"/>
          <p:cNvPicPr>
            <a:picLocks noChangeAspect="1" noChangeArrowheads="1"/>
          </p:cNvPicPr>
          <p:nvPr/>
        </p:nvPicPr>
        <p:blipFill>
          <a:blip r:embed="rId2" cstate="print"/>
          <a:srcRect/>
          <a:stretch>
            <a:fillRect/>
          </a:stretch>
        </p:blipFill>
        <p:spPr bwMode="auto">
          <a:xfrm>
            <a:off x="1785918" y="1447800"/>
            <a:ext cx="4929222" cy="4929222"/>
          </a:xfrm>
          <a:prstGeom prst="rect">
            <a:avLst/>
          </a:prstGeom>
          <a:noFill/>
        </p:spPr>
      </p:pic>
      <p:sp>
        <p:nvSpPr>
          <p:cNvPr id="4" name="1 Başlık"/>
          <p:cNvSpPr txBox="1">
            <a:spLocks/>
          </p:cNvSpPr>
          <p:nvPr/>
        </p:nvSpPr>
        <p:spPr>
          <a:xfrm>
            <a:off x="685800" y="381000"/>
            <a:ext cx="7429552" cy="10668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3600" b="1" i="0" u="none" strike="noStrike" kern="1200" cap="none" spc="0" normalizeH="0" baseline="0" noProof="0" dirty="0" smtClean="0">
                <a:ln>
                  <a:noFill/>
                </a:ln>
                <a:solidFill>
                  <a:srgbClr val="FF0000"/>
                </a:solidFill>
                <a:effectLst/>
                <a:uLnTx/>
                <a:uFillTx/>
                <a:ea typeface="+mj-ea"/>
                <a:cs typeface="+mj-cs"/>
              </a:rPr>
              <a:t>Bilgisayarı Oluşturan Temel Bileşenler</a:t>
            </a:r>
            <a:endParaRPr kumimoji="0" lang="tr-TR" sz="3600" b="1" i="0" u="none" strike="noStrike" kern="1200" cap="none" spc="0" normalizeH="0" baseline="0" noProof="0" dirty="0">
              <a:ln>
                <a:noFill/>
              </a:ln>
              <a:solidFill>
                <a:srgbClr val="FF0000"/>
              </a:solidFill>
              <a:effectLst/>
              <a:uLnTx/>
              <a:uFillTx/>
              <a:ea typeface="+mj-ea"/>
              <a:cs typeface="+mj-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ttp://clipartsign.com/dl.php?d=2064"/>
          <p:cNvPicPr>
            <a:picLocks noChangeAspect="1" noChangeArrowheads="1"/>
          </p:cNvPicPr>
          <p:nvPr/>
        </p:nvPicPr>
        <p:blipFill>
          <a:blip r:embed="rId2" cstate="print"/>
          <a:srcRect/>
          <a:stretch>
            <a:fillRect/>
          </a:stretch>
        </p:blipFill>
        <p:spPr bwMode="auto">
          <a:xfrm>
            <a:off x="428596" y="838200"/>
            <a:ext cx="4368865" cy="2428892"/>
          </a:xfrm>
          <a:prstGeom prst="rect">
            <a:avLst/>
          </a:prstGeom>
          <a:noFill/>
        </p:spPr>
      </p:pic>
      <p:sp>
        <p:nvSpPr>
          <p:cNvPr id="4" name="3 Metin kutusu"/>
          <p:cNvSpPr txBox="1"/>
          <p:nvPr/>
        </p:nvSpPr>
        <p:spPr>
          <a:xfrm>
            <a:off x="2143108" y="3547408"/>
            <a:ext cx="6429420" cy="1938992"/>
          </a:xfrm>
          <a:prstGeom prst="rect">
            <a:avLst/>
          </a:prstGeom>
          <a:noFill/>
        </p:spPr>
        <p:txBody>
          <a:bodyPr wrap="square" rtlCol="0">
            <a:spAutoFit/>
          </a:bodyPr>
          <a:lstStyle/>
          <a:p>
            <a:pPr algn="just"/>
            <a:r>
              <a:rPr lang="tr-TR" sz="2400" dirty="0" smtClean="0">
                <a:solidFill>
                  <a:schemeClr val="bg1"/>
                </a:solidFill>
              </a:rPr>
              <a:t>Bilgisayar önceden yüklenmiş belirli programlara göre, kullanıcıdan aldığı verilerle, mantıksal ve aritmetiksel işlemler yapabilen; yaptığı işlemlerin sonucunu saklayabilen; sakladığı bilgilere istenildiğinde ulaşılabilen elektronik bir makinedir.</a:t>
            </a:r>
            <a:endParaRPr lang="tr-TR" sz="2400" dirty="0">
              <a:solidFill>
                <a:schemeClr val="bg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285720" y="990600"/>
            <a:ext cx="8501122" cy="4893647"/>
          </a:xfrm>
          <a:prstGeom prst="rect">
            <a:avLst/>
          </a:prstGeom>
        </p:spPr>
        <p:txBody>
          <a:bodyPr wrap="square">
            <a:spAutoFit/>
          </a:bodyPr>
          <a:lstStyle/>
          <a:p>
            <a:pPr indent="360000" algn="just" fontAlgn="auto">
              <a:spcAft>
                <a:spcPts val="0"/>
              </a:spcAft>
              <a:defRPr/>
            </a:pPr>
            <a:r>
              <a:rPr lang="tr-TR" sz="2400" dirty="0" smtClean="0">
                <a:solidFill>
                  <a:schemeClr val="bg1"/>
                </a:solidFill>
              </a:rPr>
              <a:t>Bilgisayarı oluşturan donanımları harekete geçirmek, onun anlayacağı bir dille komut vermeniz gerekir ki bunu da </a:t>
            </a:r>
            <a:r>
              <a:rPr lang="tr-TR" sz="2400" b="1" dirty="0" smtClean="0">
                <a:solidFill>
                  <a:schemeClr val="bg1"/>
                </a:solidFill>
              </a:rPr>
              <a:t>yazılım</a:t>
            </a:r>
            <a:r>
              <a:rPr lang="tr-TR" sz="2400" dirty="0" smtClean="0">
                <a:solidFill>
                  <a:schemeClr val="bg1"/>
                </a:solidFill>
              </a:rPr>
              <a:t> gerçekleştirir.</a:t>
            </a:r>
          </a:p>
          <a:p>
            <a:pPr indent="360000" algn="just" fontAlgn="auto">
              <a:spcAft>
                <a:spcPts val="0"/>
              </a:spcAft>
              <a:defRPr/>
            </a:pPr>
            <a:endParaRPr lang="tr-TR" sz="2400" dirty="0" smtClean="0">
              <a:solidFill>
                <a:schemeClr val="bg1"/>
              </a:solidFill>
            </a:endParaRPr>
          </a:p>
          <a:p>
            <a:pPr indent="360000" algn="just">
              <a:defRPr/>
            </a:pPr>
            <a:r>
              <a:rPr lang="tr-TR" sz="2400" dirty="0" smtClean="0">
                <a:solidFill>
                  <a:schemeClr val="bg1"/>
                </a:solidFill>
              </a:rPr>
              <a:t>Hem bilgisayar sistemini oluşturan donanım birimlerinin yönetimini hem de kullanıcıların işlerini yapmak için gerekli olan komutlar topluluğuna </a:t>
            </a:r>
            <a:r>
              <a:rPr lang="tr-TR" sz="2400" b="1" dirty="0" smtClean="0">
                <a:solidFill>
                  <a:schemeClr val="bg1"/>
                </a:solidFill>
              </a:rPr>
              <a:t>yazılım </a:t>
            </a:r>
            <a:r>
              <a:rPr lang="tr-TR" sz="2400" dirty="0" smtClean="0">
                <a:solidFill>
                  <a:schemeClr val="bg1"/>
                </a:solidFill>
              </a:rPr>
              <a:t>denir.</a:t>
            </a:r>
          </a:p>
          <a:p>
            <a:pPr indent="360000" algn="just" fontAlgn="auto">
              <a:spcAft>
                <a:spcPts val="0"/>
              </a:spcAft>
              <a:defRPr/>
            </a:pPr>
            <a:endParaRPr lang="tr-TR" sz="2400" dirty="0" smtClean="0">
              <a:solidFill>
                <a:schemeClr val="bg1"/>
              </a:solidFill>
            </a:endParaRPr>
          </a:p>
          <a:p>
            <a:pPr indent="360000" algn="just" fontAlgn="auto">
              <a:spcAft>
                <a:spcPts val="0"/>
              </a:spcAft>
              <a:defRPr/>
            </a:pPr>
            <a:r>
              <a:rPr lang="tr-TR" sz="2400" b="1" dirty="0" smtClean="0">
                <a:solidFill>
                  <a:schemeClr val="bg1"/>
                </a:solidFill>
              </a:rPr>
              <a:t>Yazılım</a:t>
            </a:r>
            <a:r>
              <a:rPr lang="tr-TR" sz="2400" dirty="0" smtClean="0">
                <a:solidFill>
                  <a:schemeClr val="bg1"/>
                </a:solidFill>
              </a:rPr>
              <a:t> bilgisayarı yönetmemizi sağlayan yönergelerdir. </a:t>
            </a:r>
          </a:p>
          <a:p>
            <a:pPr indent="360000" algn="just" fontAlgn="auto">
              <a:spcAft>
                <a:spcPts val="0"/>
              </a:spcAft>
              <a:defRPr/>
            </a:pPr>
            <a:endParaRPr lang="tr-TR" sz="2400" dirty="0" smtClean="0">
              <a:solidFill>
                <a:schemeClr val="bg1"/>
              </a:solidFill>
            </a:endParaRPr>
          </a:p>
          <a:p>
            <a:pPr indent="360000" algn="just" fontAlgn="auto">
              <a:spcAft>
                <a:spcPts val="0"/>
              </a:spcAft>
              <a:defRPr/>
            </a:pPr>
            <a:r>
              <a:rPr lang="tr-TR" sz="2400" dirty="0" smtClean="0">
                <a:solidFill>
                  <a:schemeClr val="bg1"/>
                </a:solidFill>
              </a:rPr>
              <a:t>Örn; İşletim Sistemi, Oyunlar, Sistem Yazılımları vb.</a:t>
            </a:r>
          </a:p>
          <a:p>
            <a:pPr indent="360000" algn="just" fontAlgn="auto">
              <a:spcAft>
                <a:spcPts val="0"/>
              </a:spcAft>
              <a:defRPr/>
            </a:pPr>
            <a:endParaRPr lang="tr-TR" sz="2400" dirty="0" smtClean="0">
              <a:solidFill>
                <a:schemeClr val="bg1"/>
              </a:solidFill>
            </a:endParaRPr>
          </a:p>
          <a:p>
            <a:pPr indent="360000" algn="just" fontAlgn="auto">
              <a:spcAft>
                <a:spcPts val="0"/>
              </a:spcAft>
              <a:defRPr/>
            </a:pPr>
            <a:endParaRPr lang="tr-TR" sz="2400" dirty="0" smtClean="0">
              <a:solidFill>
                <a:schemeClr val="bg1"/>
              </a:solidFill>
            </a:endParaRPr>
          </a:p>
        </p:txBody>
      </p:sp>
      <p:pic>
        <p:nvPicPr>
          <p:cNvPr id="4" name="Picture 4" descr="http://www.systemuzmani.com/wp-content/uploads/2011/01/Resim6_1.png"/>
          <p:cNvPicPr>
            <a:picLocks noChangeAspect="1" noChangeArrowheads="1"/>
          </p:cNvPicPr>
          <p:nvPr/>
        </p:nvPicPr>
        <p:blipFill>
          <a:blip r:embed="rId2" cstate="print"/>
          <a:srcRect/>
          <a:stretch>
            <a:fillRect/>
          </a:stretch>
        </p:blipFill>
        <p:spPr bwMode="auto">
          <a:xfrm>
            <a:off x="304800" y="4501582"/>
            <a:ext cx="8527974" cy="1670617"/>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l="1224" t="13541" r="53775" b="43230"/>
          <a:stretch>
            <a:fillRect/>
          </a:stretch>
        </p:blipFill>
        <p:spPr bwMode="auto">
          <a:xfrm>
            <a:off x="228600" y="990600"/>
            <a:ext cx="8657962" cy="4976826"/>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t="8452"/>
          <a:stretch>
            <a:fillRect/>
          </a:stretch>
        </p:blipFill>
        <p:spPr bwMode="auto">
          <a:xfrm>
            <a:off x="444797" y="838200"/>
            <a:ext cx="8165803"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srcRect/>
          <a:stretch>
            <a:fillRect/>
          </a:stretch>
        </p:blipFill>
        <p:spPr bwMode="auto">
          <a:xfrm>
            <a:off x="304800" y="877727"/>
            <a:ext cx="8545891" cy="567547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srcRect/>
          <a:stretch>
            <a:fillRect/>
          </a:stretch>
        </p:blipFill>
        <p:spPr bwMode="auto">
          <a:xfrm>
            <a:off x="515794" y="914399"/>
            <a:ext cx="8102595" cy="5638801"/>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srcRect/>
          <a:stretch>
            <a:fillRect/>
          </a:stretch>
        </p:blipFill>
        <p:spPr bwMode="auto">
          <a:xfrm>
            <a:off x="533400" y="905984"/>
            <a:ext cx="8001000" cy="5625445"/>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srcRect/>
          <a:stretch>
            <a:fillRect/>
          </a:stretch>
        </p:blipFill>
        <p:spPr bwMode="auto">
          <a:xfrm>
            <a:off x="381000" y="858467"/>
            <a:ext cx="8382000" cy="5770933"/>
          </a:xfrm>
          <a:prstGeom prst="rect">
            <a:avLst/>
          </a:prstGeom>
          <a:noFill/>
          <a:ln w="9525">
            <a:noFill/>
            <a:miter lim="800000"/>
            <a:headEnd/>
            <a:tailEnd/>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srcRect/>
          <a:stretch>
            <a:fillRect/>
          </a:stretch>
        </p:blipFill>
        <p:spPr bwMode="auto">
          <a:xfrm>
            <a:off x="381000" y="914400"/>
            <a:ext cx="8373401" cy="5638800"/>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srcRect/>
          <a:stretch>
            <a:fillRect/>
          </a:stretch>
        </p:blipFill>
        <p:spPr bwMode="auto">
          <a:xfrm>
            <a:off x="533400" y="990600"/>
            <a:ext cx="8229600" cy="5528074"/>
          </a:xfrm>
          <a:prstGeom prst="rect">
            <a:avLst/>
          </a:prstGeom>
          <a:noFill/>
          <a:ln w="9525">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srcRect/>
          <a:stretch>
            <a:fillRect/>
          </a:stretch>
        </p:blipFill>
        <p:spPr bwMode="auto">
          <a:xfrm>
            <a:off x="381000" y="838200"/>
            <a:ext cx="8448207" cy="5791200"/>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381000" y="1997232"/>
            <a:ext cx="8314839" cy="2727168"/>
          </a:xfrm>
          <a:prstGeom prst="rect">
            <a:avLst/>
          </a:prstGeom>
          <a:noFill/>
          <a:ln w="9525">
            <a:noFill/>
            <a:miter lim="800000"/>
            <a:headEnd/>
            <a:tailEnd/>
          </a:ln>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1143000" y="2971800"/>
            <a:ext cx="6986208" cy="1015663"/>
          </a:xfrm>
          <a:prstGeom prst="rect">
            <a:avLst/>
          </a:prstGeom>
          <a:noFill/>
        </p:spPr>
        <p:txBody>
          <a:bodyPr wrap="none" rtlCol="0">
            <a:spAutoFit/>
          </a:bodyPr>
          <a:lstStyle/>
          <a:p>
            <a:r>
              <a:rPr lang="tr-TR" sz="6000" b="1" dirty="0" smtClean="0">
                <a:solidFill>
                  <a:srgbClr val="FF0000"/>
                </a:solidFill>
              </a:rPr>
              <a:t>VERİ GİRİŞ BİRİMLERİ</a:t>
            </a:r>
            <a:endParaRPr lang="tr-TR" sz="6000" b="1" dirty="0">
              <a:solidFill>
                <a:srgbClr val="FF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srcRect/>
          <a:stretch>
            <a:fillRect/>
          </a:stretch>
        </p:blipFill>
        <p:spPr bwMode="auto">
          <a:xfrm>
            <a:off x="381000" y="3429000"/>
            <a:ext cx="8548688" cy="3192950"/>
          </a:xfrm>
          <a:prstGeom prst="rect">
            <a:avLst/>
          </a:prstGeom>
          <a:noFill/>
          <a:ln w="9525">
            <a:noFill/>
            <a:miter lim="800000"/>
            <a:headEnd/>
            <a:tailEnd/>
          </a:ln>
          <a:effectLst/>
        </p:spPr>
      </p:pic>
      <p:sp>
        <p:nvSpPr>
          <p:cNvPr id="4" name="3 Dikdörtgen"/>
          <p:cNvSpPr/>
          <p:nvPr/>
        </p:nvSpPr>
        <p:spPr>
          <a:xfrm>
            <a:off x="533400" y="933271"/>
            <a:ext cx="8153400" cy="1200329"/>
          </a:xfrm>
          <a:prstGeom prst="rect">
            <a:avLst/>
          </a:prstGeom>
        </p:spPr>
        <p:txBody>
          <a:bodyPr wrap="square">
            <a:spAutoFit/>
          </a:bodyPr>
          <a:lstStyle/>
          <a:p>
            <a:pPr algn="just"/>
            <a:r>
              <a:rPr lang="tr-TR" sz="2400" dirty="0" smtClean="0">
                <a:solidFill>
                  <a:schemeClr val="bg1"/>
                </a:solidFill>
              </a:rPr>
              <a:t>Klavye, tuşlardan oluşan ve bilgisayardaki veri giriş işlemlerini yapan önemli bir donanım birimidir. Bilgisayarda yazı yazabilmek, veri ve komut girişi yapabilmek için klavye kullanılır. </a:t>
            </a:r>
            <a:endParaRPr lang="tr-TR" sz="2400" dirty="0">
              <a:solidFill>
                <a:schemeClr val="bg1"/>
              </a:solidFill>
            </a:endParaRPr>
          </a:p>
        </p:txBody>
      </p:sp>
      <p:sp>
        <p:nvSpPr>
          <p:cNvPr id="5" name="4 Dikdörtgen"/>
          <p:cNvSpPr/>
          <p:nvPr/>
        </p:nvSpPr>
        <p:spPr>
          <a:xfrm>
            <a:off x="1090562" y="2445603"/>
            <a:ext cx="7215238" cy="830997"/>
          </a:xfrm>
          <a:prstGeom prst="rect">
            <a:avLst/>
          </a:prstGeom>
        </p:spPr>
        <p:txBody>
          <a:bodyPr wrap="square">
            <a:spAutoFit/>
          </a:bodyPr>
          <a:lstStyle/>
          <a:p>
            <a:r>
              <a:rPr lang="tr-TR" sz="2400" dirty="0" smtClean="0">
                <a:solidFill>
                  <a:schemeClr val="bg1"/>
                </a:solidFill>
              </a:rPr>
              <a:t>Bu veri ve komutları bilgisayara girebilmek için  klavye üzerinde bulunan tuş ve işlevlerinin bilinmesi gerekir.</a:t>
            </a:r>
            <a:endParaRPr lang="tr-TR" sz="2400" dirty="0">
              <a:solidFill>
                <a:schemeClr val="bg1"/>
              </a:solidFill>
            </a:endParaRPr>
          </a:p>
        </p:txBody>
      </p:sp>
      <p:sp>
        <p:nvSpPr>
          <p:cNvPr id="6" name="5 Metin kutusu"/>
          <p:cNvSpPr txBox="1"/>
          <p:nvPr/>
        </p:nvSpPr>
        <p:spPr>
          <a:xfrm>
            <a:off x="3624775" y="511314"/>
            <a:ext cx="1785425" cy="707886"/>
          </a:xfrm>
          <a:prstGeom prst="rect">
            <a:avLst/>
          </a:prstGeom>
          <a:noFill/>
        </p:spPr>
        <p:txBody>
          <a:bodyPr wrap="none" rtlCol="0">
            <a:spAutoFit/>
          </a:bodyPr>
          <a:lstStyle/>
          <a:p>
            <a:r>
              <a:rPr lang="tr-TR" sz="4000" b="1" dirty="0" smtClean="0">
                <a:solidFill>
                  <a:srgbClr val="FF0000"/>
                </a:solidFill>
              </a:rPr>
              <a:t>KLAVYE</a:t>
            </a:r>
            <a:endParaRPr lang="tr-TR" sz="4000" b="1" dirty="0">
              <a:solidFill>
                <a:srgbClr val="FF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304800" y="1524000"/>
            <a:ext cx="8534400" cy="3922089"/>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use ile ilgili görsel sonucu"/>
          <p:cNvPicPr>
            <a:picLocks noChangeAspect="1" noChangeArrowheads="1"/>
          </p:cNvPicPr>
          <p:nvPr/>
        </p:nvPicPr>
        <p:blipFill>
          <a:blip r:embed="rId2" cstate="print"/>
          <a:srcRect/>
          <a:stretch>
            <a:fillRect/>
          </a:stretch>
        </p:blipFill>
        <p:spPr bwMode="auto">
          <a:xfrm>
            <a:off x="6588224" y="609600"/>
            <a:ext cx="2000264" cy="2000264"/>
          </a:xfrm>
          <a:prstGeom prst="rect">
            <a:avLst/>
          </a:prstGeom>
          <a:noFill/>
        </p:spPr>
      </p:pic>
      <p:sp>
        <p:nvSpPr>
          <p:cNvPr id="4" name="Content Placeholder 5"/>
          <p:cNvSpPr txBox="1">
            <a:spLocks/>
          </p:cNvSpPr>
          <p:nvPr/>
        </p:nvSpPr>
        <p:spPr>
          <a:xfrm>
            <a:off x="251520" y="838200"/>
            <a:ext cx="6357950" cy="1428760"/>
          </a:xfrm>
          <a:prstGeom prst="rect">
            <a:avLst/>
          </a:prstGeom>
        </p:spPr>
        <p:txBody>
          <a:bodyPr vert="horz" lIns="91440" tIns="45720" rIns="91440" bIns="45720" rtlCol="0">
            <a:noAutofit/>
          </a:bodyPr>
          <a:lstStyle/>
          <a:p>
            <a:pPr marL="0" marR="0" lvl="0" indent="360363" algn="just" defTabSz="914400" rtl="0" eaLnBrk="1" fontAlgn="auto" latinLnBrk="0" hangingPunct="1">
              <a:lnSpc>
                <a:spcPct val="100000"/>
              </a:lnSpc>
              <a:spcBef>
                <a:spcPts val="0"/>
              </a:spcBef>
              <a:spcAft>
                <a:spcPts val="0"/>
              </a:spcAft>
              <a:buClrTx/>
              <a:buSzTx/>
              <a:buFont typeface="Arial" pitchFamily="34" charset="0"/>
              <a:buNone/>
              <a:tabLst/>
              <a:defRPr/>
            </a:pPr>
            <a:r>
              <a:rPr kumimoji="0" lang="tr-TR" sz="2400" b="0" i="0" u="none" strike="noStrike" kern="1200" cap="none" spc="0" normalizeH="0" baseline="0" noProof="0" dirty="0" smtClean="0">
                <a:ln>
                  <a:noFill/>
                </a:ln>
                <a:solidFill>
                  <a:schemeClr val="bg1"/>
                </a:solidFill>
                <a:effectLst/>
                <a:uLnTx/>
                <a:uFillTx/>
                <a:ea typeface="+mn-ea"/>
                <a:cs typeface="+mn-cs"/>
              </a:rPr>
              <a:t> Menü komutlarını veya araç çubuklarındaki düğmeleri tıklayıp etkin duruma getirmek, işaretçi yada imleci istenilen konuma taşımak, bir seçimi belirlemek ve taşımak gibi amaçlar için kullanılan bir donanımıdır. </a:t>
            </a:r>
          </a:p>
          <a:p>
            <a:pPr marL="0" marR="0" lvl="0" indent="360363" algn="just"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tr-TR" sz="2400" b="0" i="0" u="none" strike="noStrike" kern="1200" cap="none" spc="0" normalizeH="0" baseline="0" noProof="0" dirty="0" smtClean="0">
              <a:ln>
                <a:noFill/>
              </a:ln>
              <a:solidFill>
                <a:schemeClr val="bg1"/>
              </a:solidFill>
              <a:effectLst/>
              <a:uLnTx/>
              <a:uFillTx/>
              <a:ea typeface="+mn-ea"/>
              <a:cs typeface="+mn-cs"/>
            </a:endParaRPr>
          </a:p>
        </p:txBody>
      </p:sp>
      <p:sp>
        <p:nvSpPr>
          <p:cNvPr id="5" name="4 Dikdörtgen"/>
          <p:cNvSpPr/>
          <p:nvPr/>
        </p:nvSpPr>
        <p:spPr>
          <a:xfrm>
            <a:off x="251520" y="2566496"/>
            <a:ext cx="8663880" cy="4051558"/>
          </a:xfrm>
          <a:prstGeom prst="rect">
            <a:avLst/>
          </a:prstGeom>
        </p:spPr>
        <p:txBody>
          <a:bodyPr wrap="square">
            <a:spAutoFit/>
          </a:bodyPr>
          <a:lstStyle/>
          <a:p>
            <a:pPr indent="360000" algn="just">
              <a:lnSpc>
                <a:spcPct val="120000"/>
              </a:lnSpc>
              <a:defRPr/>
            </a:pPr>
            <a:r>
              <a:rPr lang="tr-TR" sz="2400" dirty="0" smtClean="0">
                <a:solidFill>
                  <a:schemeClr val="bg1"/>
                </a:solidFill>
              </a:rPr>
              <a:t>Grafiksel çizimler için de sıkça kullanılmaktadır. Ayrıca pencerelerde, çeşitli işlevlere sahip düğmelerin, seçenek veya kontrol kutucuklarının işaretlenmesinde de işleve sahiptir. </a:t>
            </a:r>
          </a:p>
          <a:p>
            <a:pPr indent="360000" algn="just">
              <a:lnSpc>
                <a:spcPct val="120000"/>
              </a:lnSpc>
              <a:defRPr/>
            </a:pPr>
            <a:r>
              <a:rPr lang="tr-TR" sz="2400" dirty="0" smtClean="0">
                <a:solidFill>
                  <a:schemeClr val="bg1"/>
                </a:solidFill>
              </a:rPr>
              <a:t>Genellikle iki düğmesi vardır. Menüleri, dosyaları, programları seçerken veya açarken hep sol düğme kullanılır. Sağ düğme ise </a:t>
            </a:r>
            <a:r>
              <a:rPr lang="tr-TR" sz="2400" dirty="0" err="1" smtClean="0">
                <a:solidFill>
                  <a:schemeClr val="bg1"/>
                </a:solidFill>
              </a:rPr>
              <a:t>kısayol</a:t>
            </a:r>
            <a:r>
              <a:rPr lang="tr-TR" sz="2400" dirty="0" smtClean="0">
                <a:solidFill>
                  <a:schemeClr val="bg1"/>
                </a:solidFill>
              </a:rPr>
              <a:t> yada içerik menülerinin açılmasını sağlar. Bazı farelerde sağ ve sol düğmenin ortasında bir tekerlek düğmesi yer alır. Bu düğme aşağı veya yukarı doğru kaydırıldığında belgelerde hızlı ve büyük miktarda hareket sağlar. </a:t>
            </a:r>
          </a:p>
        </p:txBody>
      </p:sp>
      <p:sp>
        <p:nvSpPr>
          <p:cNvPr id="6" name="5 Metin kutusu"/>
          <p:cNvSpPr txBox="1"/>
          <p:nvPr/>
        </p:nvSpPr>
        <p:spPr>
          <a:xfrm>
            <a:off x="2438400" y="381000"/>
            <a:ext cx="3299108" cy="707886"/>
          </a:xfrm>
          <a:prstGeom prst="rect">
            <a:avLst/>
          </a:prstGeom>
          <a:noFill/>
        </p:spPr>
        <p:txBody>
          <a:bodyPr wrap="none" rtlCol="0">
            <a:spAutoFit/>
          </a:bodyPr>
          <a:lstStyle/>
          <a:p>
            <a:r>
              <a:rPr lang="tr-TR" sz="4000" b="1" dirty="0" smtClean="0">
                <a:solidFill>
                  <a:schemeClr val="bg1"/>
                </a:solidFill>
              </a:rPr>
              <a:t>FARE (MOUSE)</a:t>
            </a:r>
            <a:endParaRPr lang="tr-TR" sz="4000" b="1" dirty="0">
              <a:solidFill>
                <a:schemeClr val="bg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49213" y="-31750"/>
            <a:ext cx="9242426" cy="6929438"/>
          </a:xfrm>
          <a:prstGeom prst="rect">
            <a:avLst/>
          </a:prstGeom>
          <a:noFill/>
          <a:ln w="9525">
            <a:noFill/>
            <a:miter lim="800000"/>
            <a:headEnd/>
            <a:tailEnd/>
          </a:ln>
          <a:effectLst/>
        </p:spPr>
      </p:pic>
      <p:sp>
        <p:nvSpPr>
          <p:cNvPr id="3" name="2 Dikdörtgen"/>
          <p:cNvSpPr/>
          <p:nvPr/>
        </p:nvSpPr>
        <p:spPr>
          <a:xfrm>
            <a:off x="357158" y="1785926"/>
            <a:ext cx="8501122" cy="2197525"/>
          </a:xfrm>
          <a:prstGeom prst="rect">
            <a:avLst/>
          </a:prstGeom>
        </p:spPr>
        <p:txBody>
          <a:bodyPr wrap="square">
            <a:spAutoFit/>
          </a:bodyPr>
          <a:lstStyle/>
          <a:p>
            <a:pPr indent="252000" algn="just">
              <a:lnSpc>
                <a:spcPct val="114000"/>
              </a:lnSpc>
            </a:pPr>
            <a:r>
              <a:rPr lang="tr-TR" sz="2000" dirty="0" smtClean="0">
                <a:latin typeface="Comic Sans MS" pitchFamily="66" charset="0"/>
              </a:rPr>
              <a:t>Bu giriş ünitesi, bir resim, çizim, slayt ya da </a:t>
            </a:r>
            <a:r>
              <a:rPr lang="tr-TR" sz="2000" dirty="0" err="1" smtClean="0">
                <a:latin typeface="Comic Sans MS" pitchFamily="66" charset="0"/>
              </a:rPr>
              <a:t>dökümanı</a:t>
            </a:r>
            <a:r>
              <a:rPr lang="tr-TR" sz="2000" dirty="0" smtClean="0">
                <a:latin typeface="Comic Sans MS" pitchFamily="66" charset="0"/>
              </a:rPr>
              <a:t> resim formatında okuyup bilgisayara aktarırlar. </a:t>
            </a:r>
          </a:p>
          <a:p>
            <a:pPr indent="252000">
              <a:lnSpc>
                <a:spcPct val="114000"/>
              </a:lnSpc>
            </a:pPr>
            <a:endParaRPr lang="tr-TR" sz="2000" dirty="0" smtClean="0">
              <a:latin typeface="Comic Sans MS" pitchFamily="66" charset="0"/>
            </a:endParaRPr>
          </a:p>
          <a:p>
            <a:pPr indent="252000">
              <a:lnSpc>
                <a:spcPct val="114000"/>
              </a:lnSpc>
            </a:pPr>
            <a:r>
              <a:rPr lang="tr-TR" sz="2000" dirty="0" err="1" smtClean="0">
                <a:latin typeface="Comic Sans MS" pitchFamily="66" charset="0"/>
              </a:rPr>
              <a:t>Dökümanları</a:t>
            </a:r>
            <a:r>
              <a:rPr lang="tr-TR" sz="2000" dirty="0" smtClean="0">
                <a:latin typeface="Comic Sans MS" pitchFamily="66" charset="0"/>
              </a:rPr>
              <a:t> metin haline dönüştürebilirler ama bunun  için OCR adı verilen özel uygulama yazılımlarına ihtiyaç vardır .</a:t>
            </a:r>
          </a:p>
          <a:p>
            <a:pPr indent="252000">
              <a:lnSpc>
                <a:spcPct val="114000"/>
              </a:lnSpc>
            </a:pPr>
            <a:endParaRPr lang="tr-TR" sz="2000" dirty="0" smtClean="0">
              <a:latin typeface="Comic Sans MS" pitchFamily="66" charset="0"/>
            </a:endParaRPr>
          </a:p>
        </p:txBody>
      </p:sp>
      <p:pic>
        <p:nvPicPr>
          <p:cNvPr id="4" name="Picture 4" descr="http://www.photokina-show.com/news_images/00539_epson-scanner.jpg"/>
          <p:cNvPicPr>
            <a:picLocks noChangeAspect="1" noChangeArrowheads="1"/>
          </p:cNvPicPr>
          <p:nvPr/>
        </p:nvPicPr>
        <p:blipFill>
          <a:blip r:embed="rId3" cstate="print"/>
          <a:srcRect/>
          <a:stretch>
            <a:fillRect/>
          </a:stretch>
        </p:blipFill>
        <p:spPr bwMode="auto">
          <a:xfrm>
            <a:off x="785786" y="3643314"/>
            <a:ext cx="2520950" cy="2728912"/>
          </a:xfrm>
          <a:prstGeom prst="rect">
            <a:avLst/>
          </a:prstGeom>
          <a:noFill/>
          <a:ln w="9525">
            <a:noFill/>
            <a:miter lim="800000"/>
            <a:headEnd/>
            <a:tailEnd/>
          </a:ln>
        </p:spPr>
      </p:pic>
      <p:sp>
        <p:nvSpPr>
          <p:cNvPr id="5" name="4 Dikdörtgen"/>
          <p:cNvSpPr/>
          <p:nvPr/>
        </p:nvSpPr>
        <p:spPr>
          <a:xfrm>
            <a:off x="3500430" y="4000504"/>
            <a:ext cx="5000660" cy="1355499"/>
          </a:xfrm>
          <a:prstGeom prst="rect">
            <a:avLst/>
          </a:prstGeom>
        </p:spPr>
        <p:txBody>
          <a:bodyPr wrap="square">
            <a:spAutoFit/>
          </a:bodyPr>
          <a:lstStyle/>
          <a:p>
            <a:pPr indent="252000" algn="just">
              <a:lnSpc>
                <a:spcPct val="114000"/>
              </a:lnSpc>
            </a:pPr>
            <a:r>
              <a:rPr lang="tr-TR" dirty="0" smtClean="0">
                <a:latin typeface="Comic Sans MS" pitchFamily="66" charset="0"/>
              </a:rPr>
              <a:t>En önemli parametreleri, çözünürlük ve renk desteğidir. Çözünürlük inç başına düşen nokta sayısı olarak ifade edilir (</a:t>
            </a:r>
            <a:r>
              <a:rPr lang="tr-TR" dirty="0" err="1" smtClean="0">
                <a:latin typeface="Comic Sans MS" pitchFamily="66" charset="0"/>
              </a:rPr>
              <a:t>Dpi</a:t>
            </a:r>
            <a:r>
              <a:rPr lang="tr-TR" dirty="0" smtClean="0">
                <a:latin typeface="Comic Sans MS" pitchFamily="66" charset="0"/>
              </a:rPr>
              <a:t>) ve görüntü kalitesini ifade eder.</a:t>
            </a:r>
          </a:p>
        </p:txBody>
      </p:sp>
      <p:sp>
        <p:nvSpPr>
          <p:cNvPr id="6" name="5 Metin kutusu"/>
          <p:cNvSpPr txBox="1"/>
          <p:nvPr/>
        </p:nvSpPr>
        <p:spPr>
          <a:xfrm>
            <a:off x="2438400" y="816114"/>
            <a:ext cx="4550861" cy="707886"/>
          </a:xfrm>
          <a:prstGeom prst="rect">
            <a:avLst/>
          </a:prstGeom>
          <a:noFill/>
        </p:spPr>
        <p:txBody>
          <a:bodyPr wrap="none" rtlCol="0">
            <a:spAutoFit/>
          </a:bodyPr>
          <a:lstStyle/>
          <a:p>
            <a:r>
              <a:rPr lang="tr-TR" sz="4000" b="1" dirty="0" smtClean="0">
                <a:solidFill>
                  <a:srgbClr val="FF0000"/>
                </a:solidFill>
              </a:rPr>
              <a:t>TARAYICI (SCANNER)</a:t>
            </a:r>
            <a:endParaRPr lang="tr-TR" sz="4000" b="1" dirty="0">
              <a:solidFill>
                <a:srgbClr val="FF00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49213" y="-31750"/>
            <a:ext cx="9242426" cy="6929438"/>
          </a:xfrm>
          <a:prstGeom prst="rect">
            <a:avLst/>
          </a:prstGeom>
          <a:noFill/>
          <a:ln w="9525">
            <a:noFill/>
            <a:miter lim="800000"/>
            <a:headEnd/>
            <a:tailEnd/>
          </a:ln>
          <a:effectLst/>
        </p:spPr>
      </p:pic>
      <p:pic>
        <p:nvPicPr>
          <p:cNvPr id="3" name="Picture 6" descr="http://r.e-sirket.com/resimler/162000/162556.jpg"/>
          <p:cNvPicPr>
            <a:picLocks noChangeAspect="1" noChangeArrowheads="1"/>
          </p:cNvPicPr>
          <p:nvPr/>
        </p:nvPicPr>
        <p:blipFill>
          <a:blip r:embed="rId3" cstate="print"/>
          <a:srcRect/>
          <a:stretch>
            <a:fillRect/>
          </a:stretch>
        </p:blipFill>
        <p:spPr bwMode="auto">
          <a:xfrm>
            <a:off x="4751836" y="5257800"/>
            <a:ext cx="4163564" cy="1357322"/>
          </a:xfrm>
          <a:prstGeom prst="rect">
            <a:avLst/>
          </a:prstGeom>
          <a:noFill/>
          <a:ln w="9525">
            <a:noFill/>
            <a:miter lim="800000"/>
            <a:headEnd/>
            <a:tailEnd/>
          </a:ln>
        </p:spPr>
      </p:pic>
      <p:pic>
        <p:nvPicPr>
          <p:cNvPr id="4" name="Picture 2" descr="https://encrypted-tbn0.gstatic.com/images?q=tbn:ANd9GcQyJ5N-kabs0GaNFN1hauIirWwQ8UCgTjEmN21kOJ9H6ZosjaVX"/>
          <p:cNvPicPr>
            <a:picLocks noChangeAspect="1" noChangeArrowheads="1"/>
          </p:cNvPicPr>
          <p:nvPr/>
        </p:nvPicPr>
        <p:blipFill>
          <a:blip r:embed="rId4" cstate="print"/>
          <a:srcRect/>
          <a:stretch>
            <a:fillRect/>
          </a:stretch>
        </p:blipFill>
        <p:spPr bwMode="auto">
          <a:xfrm>
            <a:off x="6726228" y="1371600"/>
            <a:ext cx="2051050" cy="2052638"/>
          </a:xfrm>
          <a:prstGeom prst="rect">
            <a:avLst/>
          </a:prstGeom>
          <a:noFill/>
          <a:ln w="9525">
            <a:noFill/>
            <a:miter lim="800000"/>
            <a:headEnd/>
            <a:tailEnd/>
          </a:ln>
        </p:spPr>
      </p:pic>
      <p:sp>
        <p:nvSpPr>
          <p:cNvPr id="6" name="5 Dikdörtgen"/>
          <p:cNvSpPr/>
          <p:nvPr/>
        </p:nvSpPr>
        <p:spPr>
          <a:xfrm>
            <a:off x="285720" y="1447800"/>
            <a:ext cx="4929222" cy="4302460"/>
          </a:xfrm>
          <a:prstGeom prst="rect">
            <a:avLst/>
          </a:prstGeom>
        </p:spPr>
        <p:txBody>
          <a:bodyPr wrap="square">
            <a:spAutoFit/>
          </a:bodyPr>
          <a:lstStyle/>
          <a:p>
            <a:pPr indent="252000" algn="just">
              <a:lnSpc>
                <a:spcPct val="114000"/>
              </a:lnSpc>
            </a:pPr>
            <a:endParaRPr lang="tr-TR" sz="2400" dirty="0" smtClean="0"/>
          </a:p>
          <a:p>
            <a:pPr indent="252000" algn="just">
              <a:lnSpc>
                <a:spcPct val="114000"/>
              </a:lnSpc>
            </a:pPr>
            <a:r>
              <a:rPr lang="tr-TR" sz="2400" dirty="0" smtClean="0"/>
              <a:t>Mikrofon (</a:t>
            </a:r>
            <a:r>
              <a:rPr lang="tr-TR" sz="2400" dirty="0" err="1" smtClean="0"/>
              <a:t>Mic</a:t>
            </a:r>
            <a:r>
              <a:rPr lang="tr-TR" sz="2400" dirty="0" smtClean="0"/>
              <a:t>): Ses kartı bulunan bilgisayarlarda ses kaydı yapmada kullanılır. </a:t>
            </a:r>
          </a:p>
          <a:p>
            <a:pPr indent="252000" algn="just">
              <a:lnSpc>
                <a:spcPct val="114000"/>
              </a:lnSpc>
            </a:pPr>
            <a:r>
              <a:rPr lang="tr-TR" sz="2400" dirty="0" smtClean="0"/>
              <a:t>Web kamerası (Web cam): İnternete bağlı bilgisayarlar arasında görüntülü haberleşmeyi sağlar. </a:t>
            </a:r>
          </a:p>
          <a:p>
            <a:pPr indent="252000" algn="just">
              <a:lnSpc>
                <a:spcPct val="114000"/>
              </a:lnSpc>
            </a:pPr>
            <a:r>
              <a:rPr lang="tr-TR" sz="2400" dirty="0" smtClean="0"/>
              <a:t>Optik okuyucu (</a:t>
            </a:r>
            <a:r>
              <a:rPr lang="tr-TR" sz="2400" dirty="0" err="1" smtClean="0"/>
              <a:t>Optic</a:t>
            </a:r>
            <a:r>
              <a:rPr lang="tr-TR" sz="2400" dirty="0" smtClean="0"/>
              <a:t> </a:t>
            </a:r>
            <a:r>
              <a:rPr lang="tr-TR" sz="2400" dirty="0" err="1" smtClean="0"/>
              <a:t>reader</a:t>
            </a:r>
            <a:r>
              <a:rPr lang="tr-TR" sz="2400" dirty="0" smtClean="0"/>
              <a:t>): Tarayıcıya benzerler, cevap </a:t>
            </a:r>
            <a:r>
              <a:rPr lang="tr-TR" sz="2400" dirty="0" err="1" smtClean="0"/>
              <a:t>anahtaları</a:t>
            </a:r>
            <a:r>
              <a:rPr lang="tr-TR" sz="2400" dirty="0" smtClean="0"/>
              <a:t> üzerindeki işaretlemeleri okurlar. </a:t>
            </a:r>
          </a:p>
        </p:txBody>
      </p:sp>
      <p:sp>
        <p:nvSpPr>
          <p:cNvPr id="7" name="6 Dikdörtgen"/>
          <p:cNvSpPr/>
          <p:nvPr/>
        </p:nvSpPr>
        <p:spPr>
          <a:xfrm>
            <a:off x="838200" y="769203"/>
            <a:ext cx="7351271" cy="830997"/>
          </a:xfrm>
          <a:prstGeom prst="rect">
            <a:avLst/>
          </a:prstGeom>
        </p:spPr>
        <p:txBody>
          <a:bodyPr wrap="square">
            <a:spAutoFit/>
          </a:bodyPr>
          <a:lstStyle/>
          <a:p>
            <a:pPr algn="just"/>
            <a:r>
              <a:rPr lang="tr-TR" sz="2400" b="1" dirty="0" smtClean="0">
                <a:solidFill>
                  <a:srgbClr val="FF0000"/>
                </a:solidFill>
              </a:rPr>
              <a:t>Mikrofon</a:t>
            </a:r>
            <a:r>
              <a:rPr lang="tr-TR" sz="2400" b="1" dirty="0" smtClean="0"/>
              <a:t> (</a:t>
            </a:r>
            <a:r>
              <a:rPr lang="tr-TR" sz="2400" b="1" dirty="0" err="1" smtClean="0"/>
              <a:t>Mic</a:t>
            </a:r>
            <a:r>
              <a:rPr lang="tr-TR" sz="2400" b="1" dirty="0" smtClean="0"/>
              <a:t>), </a:t>
            </a:r>
            <a:r>
              <a:rPr lang="tr-TR" sz="2400" b="1" dirty="0" smtClean="0">
                <a:solidFill>
                  <a:srgbClr val="FF0000"/>
                </a:solidFill>
              </a:rPr>
              <a:t>Web kamera</a:t>
            </a:r>
            <a:r>
              <a:rPr lang="tr-TR" sz="2400" b="1" dirty="0" smtClean="0"/>
              <a:t>sı (Web cam), </a:t>
            </a:r>
            <a:r>
              <a:rPr lang="tr-TR" sz="2400" b="1" dirty="0" smtClean="0">
                <a:solidFill>
                  <a:srgbClr val="FF0000"/>
                </a:solidFill>
              </a:rPr>
              <a:t>Optik okuyucu </a:t>
            </a:r>
            <a:r>
              <a:rPr lang="tr-TR" sz="2400" b="1" dirty="0" smtClean="0"/>
              <a:t>(</a:t>
            </a:r>
            <a:r>
              <a:rPr lang="tr-TR" sz="2400" b="1" dirty="0" err="1" smtClean="0"/>
              <a:t>Optic</a:t>
            </a:r>
            <a:r>
              <a:rPr lang="tr-TR" sz="2400" b="1" dirty="0" smtClean="0"/>
              <a:t> </a:t>
            </a:r>
            <a:r>
              <a:rPr lang="tr-TR" sz="2400" b="1" dirty="0" err="1" smtClean="0"/>
              <a:t>reader</a:t>
            </a:r>
            <a:r>
              <a:rPr lang="tr-TR" sz="2400" b="1" dirty="0" smtClean="0"/>
              <a:t>): </a:t>
            </a:r>
          </a:p>
        </p:txBody>
      </p:sp>
      <p:pic>
        <p:nvPicPr>
          <p:cNvPr id="8" name="Picture 8" descr="http://ltcambodia.com/img/barcode%20scanner2.jpg"/>
          <p:cNvPicPr>
            <a:picLocks noChangeAspect="1" noChangeArrowheads="1"/>
          </p:cNvPicPr>
          <p:nvPr/>
        </p:nvPicPr>
        <p:blipFill>
          <a:blip r:embed="rId5" cstate="print"/>
          <a:srcRect/>
          <a:stretch>
            <a:fillRect/>
          </a:stretch>
        </p:blipFill>
        <p:spPr bwMode="auto">
          <a:xfrm>
            <a:off x="6786578" y="3371864"/>
            <a:ext cx="1928794" cy="1928794"/>
          </a:xfrm>
          <a:prstGeom prst="rect">
            <a:avLst/>
          </a:prstGeom>
          <a:noFill/>
          <a:ln w="9525">
            <a:noFill/>
            <a:miter lim="800000"/>
            <a:headEnd/>
            <a:tailEnd/>
          </a:ln>
        </p:spPr>
      </p:pic>
      <p:pic>
        <p:nvPicPr>
          <p:cNvPr id="9" name="Picture 4" descr="http://img.gfx.no/1113/1113761/71CIQEhf6lL._AA1500_.jpg"/>
          <p:cNvPicPr>
            <a:picLocks noChangeAspect="1" noChangeArrowheads="1"/>
          </p:cNvPicPr>
          <p:nvPr/>
        </p:nvPicPr>
        <p:blipFill>
          <a:blip r:embed="rId6" cstate="print"/>
          <a:srcRect/>
          <a:stretch>
            <a:fillRect/>
          </a:stretch>
        </p:blipFill>
        <p:spPr bwMode="auto">
          <a:xfrm>
            <a:off x="5562600" y="1585914"/>
            <a:ext cx="1715592" cy="1714512"/>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49213" y="-31750"/>
            <a:ext cx="9242426" cy="6929438"/>
          </a:xfrm>
          <a:prstGeom prst="rect">
            <a:avLst/>
          </a:prstGeom>
          <a:noFill/>
          <a:ln w="9525">
            <a:noFill/>
            <a:miter lim="800000"/>
            <a:headEnd/>
            <a:tailEnd/>
          </a:ln>
          <a:effectLst/>
        </p:spPr>
      </p:pic>
      <p:sp>
        <p:nvSpPr>
          <p:cNvPr id="3" name="2 Dikdörtgen"/>
          <p:cNvSpPr/>
          <p:nvPr/>
        </p:nvSpPr>
        <p:spPr>
          <a:xfrm>
            <a:off x="990600" y="914400"/>
            <a:ext cx="7572396" cy="461665"/>
          </a:xfrm>
          <a:prstGeom prst="rect">
            <a:avLst/>
          </a:prstGeom>
        </p:spPr>
        <p:txBody>
          <a:bodyPr wrap="square">
            <a:spAutoFit/>
          </a:bodyPr>
          <a:lstStyle/>
          <a:p>
            <a:r>
              <a:rPr lang="tr-TR" sz="2400" b="1" dirty="0" smtClean="0"/>
              <a:t>DEPOLAMA ÜNİTESİ	         </a:t>
            </a:r>
            <a:r>
              <a:rPr lang="tr-TR" sz="2400" b="1" dirty="0" smtClean="0">
                <a:solidFill>
                  <a:srgbClr val="FF0000"/>
                </a:solidFill>
              </a:rPr>
              <a:t>Sabit disk </a:t>
            </a:r>
            <a:r>
              <a:rPr lang="tr-TR" sz="2400" b="1" dirty="0" smtClean="0"/>
              <a:t>(</a:t>
            </a:r>
            <a:r>
              <a:rPr lang="tr-TR" sz="2400" b="1" dirty="0" err="1" smtClean="0"/>
              <a:t>Harddisk</a:t>
            </a:r>
            <a:r>
              <a:rPr lang="tr-TR" sz="2400" b="1" dirty="0" smtClean="0"/>
              <a:t>) </a:t>
            </a:r>
            <a:endParaRPr lang="tr-TR" sz="2400" dirty="0"/>
          </a:p>
        </p:txBody>
      </p:sp>
      <p:sp>
        <p:nvSpPr>
          <p:cNvPr id="4" name="3 Dikdörtgen"/>
          <p:cNvSpPr/>
          <p:nvPr/>
        </p:nvSpPr>
        <p:spPr>
          <a:xfrm>
            <a:off x="428596" y="1371600"/>
            <a:ext cx="8358246" cy="3436454"/>
          </a:xfrm>
          <a:prstGeom prst="rect">
            <a:avLst/>
          </a:prstGeom>
        </p:spPr>
        <p:txBody>
          <a:bodyPr wrap="square">
            <a:spAutoFit/>
          </a:bodyPr>
          <a:lstStyle/>
          <a:p>
            <a:pPr algn="just">
              <a:lnSpc>
                <a:spcPct val="114000"/>
              </a:lnSpc>
              <a:buFont typeface="Arial" pitchFamily="34" charset="0"/>
              <a:buChar char="•"/>
            </a:pPr>
            <a:r>
              <a:rPr lang="tr-TR" sz="2400" dirty="0" smtClean="0"/>
              <a:t> Bilgileri dosyalar şeklinde saklamaya yarayan,  kasa içindeki depolama birimidir. </a:t>
            </a:r>
          </a:p>
          <a:p>
            <a:pPr algn="just">
              <a:lnSpc>
                <a:spcPct val="114000"/>
              </a:lnSpc>
              <a:buFont typeface="Arial" pitchFamily="34" charset="0"/>
              <a:buChar char="•"/>
            </a:pPr>
            <a:r>
              <a:rPr lang="tr-TR" sz="2400" dirty="0" smtClean="0"/>
              <a:t> İşletim sistemi </a:t>
            </a:r>
            <a:r>
              <a:rPr lang="tr-TR" sz="2400" dirty="0" err="1" smtClean="0"/>
              <a:t>hardisk</a:t>
            </a:r>
            <a:r>
              <a:rPr lang="tr-TR" sz="2400" dirty="0" smtClean="0"/>
              <a:t> üzerinde depolandığı için kritik önemi vardır.</a:t>
            </a:r>
          </a:p>
          <a:p>
            <a:pPr algn="just">
              <a:lnSpc>
                <a:spcPct val="114000"/>
              </a:lnSpc>
              <a:buFont typeface="Arial" pitchFamily="34" charset="0"/>
              <a:buChar char="•"/>
            </a:pPr>
            <a:r>
              <a:rPr lang="tr-TR" sz="2400" dirty="0" smtClean="0"/>
              <a:t> </a:t>
            </a:r>
            <a:r>
              <a:rPr lang="tr-TR" sz="2400" dirty="0" err="1" smtClean="0"/>
              <a:t>Harddiskin</a:t>
            </a:r>
            <a:r>
              <a:rPr lang="tr-TR" sz="2400" dirty="0" smtClean="0"/>
              <a:t> hızı (</a:t>
            </a:r>
            <a:r>
              <a:rPr lang="tr-TR" sz="2400" dirty="0" err="1" smtClean="0"/>
              <a:t>rpm</a:t>
            </a:r>
            <a:r>
              <a:rPr lang="tr-TR" sz="2400" dirty="0" smtClean="0"/>
              <a:t>) ve depo kapasitesi (GB) önemli parametrelerdir. </a:t>
            </a:r>
          </a:p>
          <a:p>
            <a:pPr algn="just">
              <a:lnSpc>
                <a:spcPct val="114000"/>
              </a:lnSpc>
              <a:buFont typeface="Arial" pitchFamily="34" charset="0"/>
              <a:buChar char="•"/>
            </a:pPr>
            <a:r>
              <a:rPr lang="tr-TR" sz="2400" dirty="0" smtClean="0"/>
              <a:t>IDE (eski nesil, yavaş), SCSII ve SATA (yeni nesil, hızlı) çeşitleri mevcuttur. </a:t>
            </a:r>
          </a:p>
        </p:txBody>
      </p:sp>
      <p:pic>
        <p:nvPicPr>
          <p:cNvPr id="5" name="Picture 2" descr="http://www.seltel.cz/wp-content/uploads/2013/09/samsung_hard_disk_ibrido_160gb.jpg"/>
          <p:cNvPicPr>
            <a:picLocks noChangeAspect="1" noChangeArrowheads="1"/>
          </p:cNvPicPr>
          <p:nvPr/>
        </p:nvPicPr>
        <p:blipFill>
          <a:blip r:embed="rId3" cstate="print"/>
          <a:srcRect/>
          <a:stretch>
            <a:fillRect/>
          </a:stretch>
        </p:blipFill>
        <p:spPr bwMode="auto">
          <a:xfrm>
            <a:off x="357158" y="4786322"/>
            <a:ext cx="2597745" cy="1785950"/>
          </a:xfrm>
          <a:prstGeom prst="rect">
            <a:avLst/>
          </a:prstGeom>
          <a:noFill/>
        </p:spPr>
      </p:pic>
      <p:pic>
        <p:nvPicPr>
          <p:cNvPr id="6" name="Picture 4" descr="http://www.addonics.com/products/diagrams/ADSALVD160_diagram.jpg"/>
          <p:cNvPicPr>
            <a:picLocks noChangeAspect="1" noChangeArrowheads="1"/>
          </p:cNvPicPr>
          <p:nvPr/>
        </p:nvPicPr>
        <p:blipFill>
          <a:blip r:embed="rId4" cstate="print"/>
          <a:srcRect/>
          <a:stretch>
            <a:fillRect/>
          </a:stretch>
        </p:blipFill>
        <p:spPr bwMode="auto">
          <a:xfrm>
            <a:off x="3857620" y="4500570"/>
            <a:ext cx="4252904" cy="2067179"/>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49213" y="-31750"/>
            <a:ext cx="9242426" cy="6929438"/>
          </a:xfrm>
          <a:prstGeom prst="rect">
            <a:avLst/>
          </a:prstGeom>
          <a:noFill/>
          <a:ln w="9525">
            <a:noFill/>
            <a:miter lim="800000"/>
            <a:headEnd/>
            <a:tailEnd/>
          </a:ln>
          <a:effectLst/>
        </p:spPr>
      </p:pic>
      <p:pic>
        <p:nvPicPr>
          <p:cNvPr id="3" name="Picture 2" descr="https://images-na.ssl-images-amazon.com/images/G/01/srrichar/flashdrive_bg_flash1.jpg"/>
          <p:cNvPicPr>
            <a:picLocks noChangeAspect="1" noChangeArrowheads="1"/>
          </p:cNvPicPr>
          <p:nvPr/>
        </p:nvPicPr>
        <p:blipFill>
          <a:blip r:embed="rId3" cstate="print"/>
          <a:srcRect/>
          <a:stretch>
            <a:fillRect/>
          </a:stretch>
        </p:blipFill>
        <p:spPr bwMode="auto">
          <a:xfrm>
            <a:off x="1500166" y="4519642"/>
            <a:ext cx="2513793" cy="1785926"/>
          </a:xfrm>
          <a:prstGeom prst="rect">
            <a:avLst/>
          </a:prstGeom>
          <a:noFill/>
          <a:ln w="9525">
            <a:noFill/>
            <a:miter lim="800000"/>
            <a:headEnd/>
            <a:tailEnd/>
          </a:ln>
        </p:spPr>
      </p:pic>
      <p:sp>
        <p:nvSpPr>
          <p:cNvPr id="4" name="3 Dikdörtgen"/>
          <p:cNvSpPr/>
          <p:nvPr/>
        </p:nvSpPr>
        <p:spPr>
          <a:xfrm>
            <a:off x="3158311" y="3120530"/>
            <a:ext cx="184731" cy="461665"/>
          </a:xfrm>
          <a:prstGeom prst="rect">
            <a:avLst/>
          </a:prstGeom>
        </p:spPr>
        <p:txBody>
          <a:bodyPr wrap="none">
            <a:spAutoFit/>
          </a:bodyPr>
          <a:lstStyle/>
          <a:p>
            <a:endParaRPr lang="tr-TR" sz="2400" dirty="0"/>
          </a:p>
        </p:txBody>
      </p:sp>
      <p:sp>
        <p:nvSpPr>
          <p:cNvPr id="5" name="4 Dikdörtgen"/>
          <p:cNvSpPr/>
          <p:nvPr/>
        </p:nvSpPr>
        <p:spPr>
          <a:xfrm>
            <a:off x="990600" y="762000"/>
            <a:ext cx="7572396" cy="461665"/>
          </a:xfrm>
          <a:prstGeom prst="rect">
            <a:avLst/>
          </a:prstGeom>
        </p:spPr>
        <p:txBody>
          <a:bodyPr wrap="square">
            <a:spAutoFit/>
          </a:bodyPr>
          <a:lstStyle/>
          <a:p>
            <a:r>
              <a:rPr lang="tr-TR" sz="2400" b="1" dirty="0" smtClean="0"/>
              <a:t>DEPOLAMA ÜNİTESİ	         </a:t>
            </a:r>
            <a:r>
              <a:rPr lang="tr-TR" sz="2400" b="1" dirty="0" err="1" smtClean="0">
                <a:solidFill>
                  <a:srgbClr val="FF0000"/>
                </a:solidFill>
              </a:rPr>
              <a:t>Flash</a:t>
            </a:r>
            <a:r>
              <a:rPr lang="tr-TR" sz="2400" b="1" dirty="0" smtClean="0">
                <a:solidFill>
                  <a:srgbClr val="FF0000"/>
                </a:solidFill>
              </a:rPr>
              <a:t> Disk ve Harici diskler </a:t>
            </a:r>
            <a:endParaRPr lang="tr-TR" sz="2400" dirty="0">
              <a:solidFill>
                <a:srgbClr val="FF0000"/>
              </a:solidFill>
            </a:endParaRPr>
          </a:p>
        </p:txBody>
      </p:sp>
      <p:sp>
        <p:nvSpPr>
          <p:cNvPr id="6" name="5 Dikdörtgen"/>
          <p:cNvSpPr/>
          <p:nvPr/>
        </p:nvSpPr>
        <p:spPr>
          <a:xfrm>
            <a:off x="285720" y="1371600"/>
            <a:ext cx="8501122" cy="2594428"/>
          </a:xfrm>
          <a:prstGeom prst="rect">
            <a:avLst/>
          </a:prstGeom>
        </p:spPr>
        <p:txBody>
          <a:bodyPr wrap="square">
            <a:spAutoFit/>
          </a:bodyPr>
          <a:lstStyle/>
          <a:p>
            <a:pPr algn="just">
              <a:lnSpc>
                <a:spcPct val="114000"/>
              </a:lnSpc>
              <a:buFont typeface="Arial" pitchFamily="34" charset="0"/>
              <a:buChar char="•"/>
            </a:pPr>
            <a:r>
              <a:rPr lang="tr-TR" sz="2400" dirty="0" smtClean="0"/>
              <a:t> Harici diskler verilerin yedeklenmesi ve başka bilgisayarlara istendiği zaman aktarılması için kullanılan harici donanımlardır. </a:t>
            </a:r>
          </a:p>
          <a:p>
            <a:pPr algn="just">
              <a:lnSpc>
                <a:spcPct val="114000"/>
              </a:lnSpc>
              <a:buFont typeface="Arial" pitchFamily="34" charset="0"/>
              <a:buChar char="•"/>
            </a:pPr>
            <a:r>
              <a:rPr lang="tr-TR" sz="2400" dirty="0" smtClean="0"/>
              <a:t> İçinde sabit disklerin kullanıldığı bu ürünler USB </a:t>
            </a:r>
            <a:r>
              <a:rPr lang="tr-TR" sz="2400" dirty="0" err="1" smtClean="0"/>
              <a:t>port</a:t>
            </a:r>
            <a:r>
              <a:rPr lang="tr-TR" sz="2400" dirty="0" smtClean="0"/>
              <a:t> ile bilgisayarlara bağlanırlar. </a:t>
            </a:r>
          </a:p>
          <a:p>
            <a:pPr algn="just">
              <a:lnSpc>
                <a:spcPct val="114000"/>
              </a:lnSpc>
              <a:buFont typeface="Arial" pitchFamily="34" charset="0"/>
              <a:buChar char="•"/>
            </a:pPr>
            <a:r>
              <a:rPr lang="tr-TR" sz="2400" dirty="0" smtClean="0"/>
              <a:t> </a:t>
            </a:r>
            <a:r>
              <a:rPr lang="tr-TR" sz="2400" dirty="0" err="1" smtClean="0"/>
              <a:t>Flash</a:t>
            </a:r>
            <a:r>
              <a:rPr lang="tr-TR" sz="2400" dirty="0" smtClean="0"/>
              <a:t> diskler de harici diskler gibi taşınabilir depolama üniteleridir. Daha dayanıklıdırlar ancak kapasiteleri daha düşüktür. </a:t>
            </a:r>
          </a:p>
        </p:txBody>
      </p:sp>
      <p:pic>
        <p:nvPicPr>
          <p:cNvPr id="7" name="Picture 4" descr="http://imageshack.us/a/img593/6490/hdd1zg.jpg"/>
          <p:cNvPicPr>
            <a:picLocks noChangeAspect="1" noChangeArrowheads="1"/>
          </p:cNvPicPr>
          <p:nvPr/>
        </p:nvPicPr>
        <p:blipFill>
          <a:blip r:embed="rId4" cstate="print"/>
          <a:srcRect/>
          <a:stretch>
            <a:fillRect/>
          </a:stretch>
        </p:blipFill>
        <p:spPr bwMode="auto">
          <a:xfrm>
            <a:off x="4929190" y="3948138"/>
            <a:ext cx="3367083" cy="2599257"/>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49213" y="-31750"/>
            <a:ext cx="9242426" cy="6929438"/>
          </a:xfrm>
          <a:prstGeom prst="rect">
            <a:avLst/>
          </a:prstGeom>
          <a:noFill/>
          <a:ln w="9525">
            <a:noFill/>
            <a:miter lim="800000"/>
            <a:headEnd/>
            <a:tailEnd/>
          </a:ln>
          <a:effectLst/>
        </p:spPr>
      </p:pic>
      <p:sp>
        <p:nvSpPr>
          <p:cNvPr id="3" name="2 Dikdörtgen"/>
          <p:cNvSpPr/>
          <p:nvPr/>
        </p:nvSpPr>
        <p:spPr>
          <a:xfrm>
            <a:off x="357158" y="1371600"/>
            <a:ext cx="8429684" cy="3015441"/>
          </a:xfrm>
          <a:prstGeom prst="rect">
            <a:avLst/>
          </a:prstGeom>
        </p:spPr>
        <p:txBody>
          <a:bodyPr wrap="square">
            <a:spAutoFit/>
          </a:bodyPr>
          <a:lstStyle/>
          <a:p>
            <a:pPr algn="just">
              <a:lnSpc>
                <a:spcPct val="114000"/>
              </a:lnSpc>
              <a:buFont typeface="Arial" pitchFamily="34" charset="0"/>
              <a:buChar char="•"/>
            </a:pPr>
            <a:r>
              <a:rPr lang="tr-TR" sz="2400" dirty="0" smtClean="0"/>
              <a:t> CD-ROM veya DVD-ROM’ların CD’ye veya </a:t>
            </a:r>
            <a:r>
              <a:rPr lang="tr-TR" sz="2400" dirty="0" err="1" smtClean="0"/>
              <a:t>DVD’ye</a:t>
            </a:r>
            <a:r>
              <a:rPr lang="tr-TR" sz="2400" dirty="0" smtClean="0"/>
              <a:t> bilgi yazma </a:t>
            </a:r>
            <a:r>
              <a:rPr lang="tr-TR" sz="2400" dirty="0" err="1" smtClean="0"/>
              <a:t>özellliği</a:t>
            </a:r>
            <a:r>
              <a:rPr lang="tr-TR" sz="2400" dirty="0" smtClean="0"/>
              <a:t> de vardır. Bu yüzden depolama ünitesi olarak da değerlendirebilir. </a:t>
            </a:r>
          </a:p>
          <a:p>
            <a:pPr algn="just">
              <a:lnSpc>
                <a:spcPct val="114000"/>
              </a:lnSpc>
              <a:buFont typeface="Arial" pitchFamily="34" charset="0"/>
              <a:buChar char="•"/>
            </a:pPr>
            <a:r>
              <a:rPr lang="tr-TR" sz="2400" dirty="0" smtClean="0"/>
              <a:t> Yazma özelliği olanların üzerinde RW harfleri </a:t>
            </a:r>
            <a:r>
              <a:rPr lang="tr-TR" sz="2400" dirty="0" err="1" smtClean="0"/>
              <a:t>varıdr</a:t>
            </a:r>
            <a:r>
              <a:rPr lang="tr-TR" sz="2400" dirty="0" smtClean="0"/>
              <a:t> (DVD-RW gibi).</a:t>
            </a:r>
          </a:p>
          <a:p>
            <a:pPr algn="just">
              <a:lnSpc>
                <a:spcPct val="114000"/>
              </a:lnSpc>
              <a:buFont typeface="Arial" pitchFamily="34" charset="0"/>
              <a:buChar char="•"/>
            </a:pPr>
            <a:r>
              <a:rPr lang="tr-TR" sz="2400" dirty="0" smtClean="0"/>
              <a:t> CD-R ve DVD-R diskler tek sefer yazılabilirken CD-RW ve DVD-RW diskler tekrar tekrar yazılabilir</a:t>
            </a:r>
            <a:endParaRPr lang="tr-TR" sz="2400" dirty="0"/>
          </a:p>
        </p:txBody>
      </p:sp>
      <p:pic>
        <p:nvPicPr>
          <p:cNvPr id="4" name="Picture 5" descr="http://ecx.images-amazon.com/images/I/71uLCL37VkL._SX450_.jpg"/>
          <p:cNvPicPr>
            <a:picLocks noChangeAspect="1" noChangeArrowheads="1"/>
          </p:cNvPicPr>
          <p:nvPr/>
        </p:nvPicPr>
        <p:blipFill>
          <a:blip r:embed="rId3" cstate="print"/>
          <a:srcRect/>
          <a:stretch>
            <a:fillRect/>
          </a:stretch>
        </p:blipFill>
        <p:spPr bwMode="auto">
          <a:xfrm>
            <a:off x="857224" y="4357694"/>
            <a:ext cx="2858207" cy="1955821"/>
          </a:xfrm>
          <a:prstGeom prst="rect">
            <a:avLst/>
          </a:prstGeom>
          <a:noFill/>
          <a:ln w="9525">
            <a:noFill/>
            <a:miter lim="800000"/>
            <a:headEnd/>
            <a:tailEnd/>
          </a:ln>
        </p:spPr>
      </p:pic>
      <p:pic>
        <p:nvPicPr>
          <p:cNvPr id="5" name="Picture 4" descr="http://ironsidecomputers.com/images/attributes/common/Laptop%20DVD.png"/>
          <p:cNvPicPr>
            <a:picLocks noChangeAspect="1" noChangeArrowheads="1"/>
          </p:cNvPicPr>
          <p:nvPr/>
        </p:nvPicPr>
        <p:blipFill>
          <a:blip r:embed="rId4" cstate="print"/>
          <a:srcRect/>
          <a:stretch>
            <a:fillRect/>
          </a:stretch>
        </p:blipFill>
        <p:spPr bwMode="auto">
          <a:xfrm>
            <a:off x="4929190" y="3714750"/>
            <a:ext cx="3143250" cy="3143250"/>
          </a:xfrm>
          <a:prstGeom prst="rect">
            <a:avLst/>
          </a:prstGeom>
          <a:noFill/>
        </p:spPr>
      </p:pic>
      <p:sp>
        <p:nvSpPr>
          <p:cNvPr id="6" name="5 Dikdörtgen"/>
          <p:cNvSpPr/>
          <p:nvPr/>
        </p:nvSpPr>
        <p:spPr>
          <a:xfrm>
            <a:off x="914400" y="762000"/>
            <a:ext cx="7572396" cy="461665"/>
          </a:xfrm>
          <a:prstGeom prst="rect">
            <a:avLst/>
          </a:prstGeom>
        </p:spPr>
        <p:txBody>
          <a:bodyPr wrap="square">
            <a:spAutoFit/>
          </a:bodyPr>
          <a:lstStyle/>
          <a:p>
            <a:r>
              <a:rPr lang="tr-TR" sz="2400" b="1" dirty="0" smtClean="0"/>
              <a:t>DEPOLAMA ÜNİTESİ	     </a:t>
            </a:r>
            <a:r>
              <a:rPr lang="tr-TR" sz="2400" b="1" dirty="0" smtClean="0">
                <a:solidFill>
                  <a:srgbClr val="FF0000"/>
                </a:solidFill>
              </a:rPr>
              <a:t>CD/DVD yazıcı </a:t>
            </a:r>
            <a:r>
              <a:rPr lang="tr-TR" sz="2400" b="1" dirty="0" smtClean="0"/>
              <a:t>(CD/DVD </a:t>
            </a:r>
            <a:r>
              <a:rPr lang="tr-TR" sz="2400" b="1" dirty="0" err="1" smtClean="0"/>
              <a:t>writer</a:t>
            </a:r>
            <a:r>
              <a:rPr lang="tr-TR" sz="2400" b="1" dirty="0" smtClean="0"/>
              <a:t>) </a:t>
            </a:r>
            <a:endParaRPr lang="tr-TR" sz="2400" dirty="0">
              <a:solidFill>
                <a:srgbClr val="FF00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49213" y="-31750"/>
            <a:ext cx="9242426" cy="6929438"/>
          </a:xfrm>
          <a:prstGeom prst="rect">
            <a:avLst/>
          </a:prstGeom>
          <a:noFill/>
          <a:ln w="9525">
            <a:noFill/>
            <a:miter lim="800000"/>
            <a:headEnd/>
            <a:tailEnd/>
          </a:ln>
          <a:effectLst/>
        </p:spPr>
      </p:pic>
      <p:sp>
        <p:nvSpPr>
          <p:cNvPr id="3" name="2 Dikdörtgen"/>
          <p:cNvSpPr/>
          <p:nvPr/>
        </p:nvSpPr>
        <p:spPr>
          <a:xfrm>
            <a:off x="838200" y="838200"/>
            <a:ext cx="7572396" cy="461665"/>
          </a:xfrm>
          <a:prstGeom prst="rect">
            <a:avLst/>
          </a:prstGeom>
        </p:spPr>
        <p:txBody>
          <a:bodyPr wrap="square">
            <a:spAutoFit/>
          </a:bodyPr>
          <a:lstStyle/>
          <a:p>
            <a:r>
              <a:rPr lang="tr-TR" sz="2400" b="1" dirty="0" smtClean="0"/>
              <a:t>DEPOLAMA ÜNİTESİ	    Disket Sürücüsü (</a:t>
            </a:r>
            <a:r>
              <a:rPr lang="tr-TR" sz="2400" b="1" dirty="0" err="1" smtClean="0"/>
              <a:t>Floopy</a:t>
            </a:r>
            <a:r>
              <a:rPr lang="tr-TR" sz="2400" b="1" dirty="0" smtClean="0"/>
              <a:t> </a:t>
            </a:r>
            <a:r>
              <a:rPr lang="tr-TR" sz="2400" b="1" dirty="0" err="1" smtClean="0"/>
              <a:t>Disc</a:t>
            </a:r>
            <a:r>
              <a:rPr lang="tr-TR" sz="2400" b="1" dirty="0" smtClean="0"/>
              <a:t>) </a:t>
            </a:r>
            <a:endParaRPr lang="tr-TR" sz="2400" dirty="0"/>
          </a:p>
        </p:txBody>
      </p:sp>
      <p:sp>
        <p:nvSpPr>
          <p:cNvPr id="4" name="2 İçerik Yer Tutucusu"/>
          <p:cNvSpPr txBox="1">
            <a:spLocks/>
          </p:cNvSpPr>
          <p:nvPr/>
        </p:nvSpPr>
        <p:spPr>
          <a:xfrm>
            <a:off x="228600" y="1447800"/>
            <a:ext cx="8229600" cy="4392488"/>
          </a:xfrm>
          <a:prstGeom prst="rect">
            <a:avLst/>
          </a:prstGeom>
        </p:spPr>
        <p:txBody>
          <a:bodyPr vert="horz" lIns="91440" tIns="45720" rIns="91440" bIns="45720" rtlCol="0">
            <a:noAutofit/>
          </a:bodyPr>
          <a:lstStyle/>
          <a:p>
            <a:pPr marL="0" marR="0" lvl="0" indent="0" algn="just" defTabSz="914400" rtl="0" eaLnBrk="1" fontAlgn="auto" latinLnBrk="0" hangingPunct="1">
              <a:lnSpc>
                <a:spcPct val="120000"/>
              </a:lnSpc>
              <a:spcBef>
                <a:spcPct val="20000"/>
              </a:spcBef>
              <a:spcAft>
                <a:spcPts val="0"/>
              </a:spcAft>
              <a:buClrTx/>
              <a:buSzTx/>
              <a:buFont typeface="Arial" pitchFamily="34" charset="0"/>
              <a:buNone/>
              <a:tabLst/>
              <a:defRPr/>
            </a:pPr>
            <a:r>
              <a:rPr kumimoji="0" lang="tr-TR" sz="2400" b="0" i="0" u="none" strike="noStrike" kern="1200" cap="none" spc="0" normalizeH="0" baseline="0" noProof="0" dirty="0" smtClean="0">
                <a:ln>
                  <a:noFill/>
                </a:ln>
                <a:effectLst/>
                <a:uLnTx/>
                <a:uFillTx/>
                <a:ea typeface="+mn-ea"/>
                <a:cs typeface="+mn-cs"/>
              </a:rPr>
              <a:t>Disket: 1,44 MB Kapasite</a:t>
            </a:r>
          </a:p>
          <a:p>
            <a:pPr marL="0" marR="0" lvl="0" indent="0" algn="just" defTabSz="914400" rtl="0" eaLnBrk="1" fontAlgn="auto" latinLnBrk="0" hangingPunct="1">
              <a:lnSpc>
                <a:spcPct val="120000"/>
              </a:lnSpc>
              <a:spcBef>
                <a:spcPct val="20000"/>
              </a:spcBef>
              <a:spcAft>
                <a:spcPts val="0"/>
              </a:spcAft>
              <a:buClrTx/>
              <a:buSzTx/>
              <a:buFont typeface="Arial" pitchFamily="34" charset="0"/>
              <a:buNone/>
              <a:tabLst/>
              <a:defRPr/>
            </a:pPr>
            <a:r>
              <a:rPr kumimoji="0" lang="tr-TR" sz="2400" b="0" i="0" u="none" strike="noStrike" kern="1200" cap="none" spc="0" normalizeH="0" baseline="0" noProof="0" dirty="0" smtClean="0">
                <a:ln>
                  <a:noFill/>
                </a:ln>
                <a:effectLst/>
                <a:uLnTx/>
                <a:uFillTx/>
                <a:ea typeface="+mn-ea"/>
                <a:cs typeface="+mn-cs"/>
              </a:rPr>
              <a:t>CD: 600 – 800 MB Kapasite</a:t>
            </a:r>
          </a:p>
          <a:p>
            <a:pPr marL="0" marR="0" lvl="0" indent="0" algn="just" defTabSz="914400" rtl="0" eaLnBrk="1" fontAlgn="auto" latinLnBrk="0" hangingPunct="1">
              <a:lnSpc>
                <a:spcPct val="120000"/>
              </a:lnSpc>
              <a:spcBef>
                <a:spcPct val="20000"/>
              </a:spcBef>
              <a:spcAft>
                <a:spcPts val="0"/>
              </a:spcAft>
              <a:buClrTx/>
              <a:buSzTx/>
              <a:buFont typeface="Arial" pitchFamily="34" charset="0"/>
              <a:buNone/>
              <a:tabLst/>
              <a:defRPr/>
            </a:pPr>
            <a:r>
              <a:rPr kumimoji="0" lang="tr-TR" sz="2400" b="0" i="0" u="none" strike="noStrike" kern="1200" cap="none" spc="0" normalizeH="0" baseline="0" noProof="0" dirty="0" smtClean="0">
                <a:ln>
                  <a:noFill/>
                </a:ln>
                <a:effectLst/>
                <a:uLnTx/>
                <a:uFillTx/>
                <a:ea typeface="+mn-ea"/>
                <a:cs typeface="+mn-cs"/>
              </a:rPr>
              <a:t>DVD: 4,7 – 8,5 GB Kapasite</a:t>
            </a:r>
          </a:p>
          <a:p>
            <a:pPr marL="0" marR="0" lvl="0" indent="0" algn="just" defTabSz="914400" rtl="0" eaLnBrk="1" fontAlgn="auto" latinLnBrk="0" hangingPunct="1">
              <a:lnSpc>
                <a:spcPct val="120000"/>
              </a:lnSpc>
              <a:spcBef>
                <a:spcPct val="20000"/>
              </a:spcBef>
              <a:spcAft>
                <a:spcPts val="0"/>
              </a:spcAft>
              <a:buClrTx/>
              <a:buSzTx/>
              <a:buFont typeface="Arial" pitchFamily="34" charset="0"/>
              <a:buNone/>
              <a:tabLst/>
              <a:defRPr/>
            </a:pPr>
            <a:r>
              <a:rPr kumimoji="0" lang="tr-TR" sz="2400" b="0" i="0" u="none" strike="noStrike" kern="1200" cap="none" spc="0" normalizeH="0" baseline="0" noProof="0" dirty="0" smtClean="0">
                <a:ln>
                  <a:noFill/>
                </a:ln>
                <a:effectLst/>
                <a:uLnTx/>
                <a:uFillTx/>
                <a:ea typeface="+mn-ea"/>
                <a:cs typeface="+mn-cs"/>
              </a:rPr>
              <a:t>CD-RW, DVD-RW (Yazılabilir ve Silinebilir)</a:t>
            </a:r>
          </a:p>
          <a:p>
            <a:pPr marL="0" marR="0" lvl="0" indent="0" algn="just" defTabSz="914400" rtl="0" eaLnBrk="1" fontAlgn="auto" latinLnBrk="0" hangingPunct="1">
              <a:lnSpc>
                <a:spcPct val="120000"/>
              </a:lnSpc>
              <a:spcBef>
                <a:spcPct val="20000"/>
              </a:spcBef>
              <a:spcAft>
                <a:spcPts val="0"/>
              </a:spcAft>
              <a:buClrTx/>
              <a:buSzTx/>
              <a:buFont typeface="Arial" pitchFamily="34" charset="0"/>
              <a:buNone/>
              <a:tabLst/>
              <a:defRPr/>
            </a:pPr>
            <a:r>
              <a:rPr kumimoji="0" lang="tr-TR" sz="2400" b="0" i="0" u="none" strike="noStrike" kern="1200" cap="none" spc="0" normalizeH="0" baseline="0" noProof="0" dirty="0" smtClean="0">
                <a:ln>
                  <a:noFill/>
                </a:ln>
                <a:effectLst/>
                <a:uLnTx/>
                <a:uFillTx/>
                <a:ea typeface="+mn-ea"/>
                <a:cs typeface="+mn-cs"/>
              </a:rPr>
              <a:t>Her DVD-Rom, aynı zamanda bir CD-Rom görevini görür. DVD-</a:t>
            </a:r>
            <a:r>
              <a:rPr kumimoji="0" lang="tr-TR" sz="2400" b="0" i="0" u="none" strike="noStrike" kern="1200" cap="none" spc="0" normalizeH="0" baseline="0" noProof="0" dirty="0" err="1" smtClean="0">
                <a:ln>
                  <a:noFill/>
                </a:ln>
                <a:effectLst/>
                <a:uLnTx/>
                <a:uFillTx/>
                <a:ea typeface="+mn-ea"/>
                <a:cs typeface="+mn-cs"/>
              </a:rPr>
              <a:t>RW’ler</a:t>
            </a:r>
            <a:r>
              <a:rPr kumimoji="0" lang="tr-TR" sz="2400" b="0" i="0" u="none" strike="noStrike" kern="1200" cap="none" spc="0" normalizeH="0" baseline="0" noProof="0" dirty="0" smtClean="0">
                <a:ln>
                  <a:noFill/>
                </a:ln>
                <a:effectLst/>
                <a:uLnTx/>
                <a:uFillTx/>
                <a:ea typeface="+mn-ea"/>
                <a:cs typeface="+mn-cs"/>
              </a:rPr>
              <a:t> içinde aynısı geçerlidir.</a:t>
            </a:r>
          </a:p>
          <a:p>
            <a:pPr marL="0" marR="0" lvl="0" indent="0" algn="just"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tr-TR" sz="2400" b="0" i="0" u="none" strike="noStrike" kern="1200" cap="none" spc="0" normalizeH="0" baseline="0" noProof="0" dirty="0" smtClean="0">
              <a:ln>
                <a:noFill/>
              </a:ln>
              <a:effectLst/>
              <a:uLnTx/>
              <a:uFillTx/>
              <a:ea typeface="+mn-ea"/>
              <a:cs typeface="+mn-cs"/>
            </a:endParaRPr>
          </a:p>
          <a:p>
            <a:pPr marL="0" marR="0" lvl="0" indent="0" algn="just" defTabSz="914400" rtl="0" eaLnBrk="1" fontAlgn="auto" latinLnBrk="0" hangingPunct="1">
              <a:lnSpc>
                <a:spcPct val="120000"/>
              </a:lnSpc>
              <a:spcBef>
                <a:spcPct val="20000"/>
              </a:spcBef>
              <a:spcAft>
                <a:spcPts val="0"/>
              </a:spcAft>
              <a:buClrTx/>
              <a:buSzTx/>
              <a:buFont typeface="Arial" charset="0"/>
              <a:buNone/>
              <a:tabLst/>
              <a:defRPr/>
            </a:pPr>
            <a:endParaRPr kumimoji="0" lang="tr-TR" sz="2400" b="0" i="0" u="none" strike="noStrike" kern="1200" cap="none" spc="0" normalizeH="0" baseline="0" noProof="0" dirty="0" smtClean="0">
              <a:ln>
                <a:noFill/>
              </a:ln>
              <a:effectLst/>
              <a:uLnTx/>
              <a:uFillTx/>
              <a:ea typeface="+mn-ea"/>
              <a:cs typeface="+mn-cs"/>
            </a:endParaRPr>
          </a:p>
          <a:p>
            <a:pPr marL="0" marR="0" lvl="0" indent="0" algn="just" defTabSz="914400" rtl="0" eaLnBrk="1" fontAlgn="auto" latinLnBrk="0" hangingPunct="1">
              <a:lnSpc>
                <a:spcPct val="120000"/>
              </a:lnSpc>
              <a:spcBef>
                <a:spcPct val="20000"/>
              </a:spcBef>
              <a:spcAft>
                <a:spcPts val="0"/>
              </a:spcAft>
              <a:buClrTx/>
              <a:buSzTx/>
              <a:buFont typeface="Arial" charset="0"/>
              <a:buNone/>
              <a:tabLst/>
              <a:defRPr/>
            </a:pPr>
            <a:endParaRPr kumimoji="0" lang="tr-TR" sz="2400" b="0" i="0" u="none" strike="noStrike" kern="1200" cap="none" spc="0" normalizeH="0" baseline="0" noProof="0" dirty="0" smtClean="0">
              <a:ln>
                <a:noFill/>
              </a:ln>
              <a:effectLst/>
              <a:uLnTx/>
              <a:uFillTx/>
              <a:ea typeface="+mn-ea"/>
              <a:cs typeface="+mn-cs"/>
            </a:endParaRPr>
          </a:p>
        </p:txBody>
      </p:sp>
      <p:pic>
        <p:nvPicPr>
          <p:cNvPr id="5" name="Picture 6" descr="floppy-disk"/>
          <p:cNvPicPr>
            <a:picLocks noChangeAspect="1" noChangeArrowheads="1"/>
          </p:cNvPicPr>
          <p:nvPr/>
        </p:nvPicPr>
        <p:blipFill>
          <a:blip r:embed="rId3" cstate="print"/>
          <a:srcRect/>
          <a:stretch>
            <a:fillRect/>
          </a:stretch>
        </p:blipFill>
        <p:spPr bwMode="auto">
          <a:xfrm>
            <a:off x="7391400" y="1828800"/>
            <a:ext cx="1428750" cy="1495425"/>
          </a:xfrm>
          <a:prstGeom prst="rect">
            <a:avLst/>
          </a:prstGeom>
          <a:noFill/>
        </p:spPr>
      </p:pic>
      <p:pic>
        <p:nvPicPr>
          <p:cNvPr id="6" name="Picture 4" descr="C:\Users\Enformatik\Pictures\disket.jpg"/>
          <p:cNvPicPr>
            <a:picLocks noChangeAspect="1" noChangeArrowheads="1"/>
          </p:cNvPicPr>
          <p:nvPr/>
        </p:nvPicPr>
        <p:blipFill>
          <a:blip r:embed="rId4" cstate="print"/>
          <a:srcRect/>
          <a:stretch>
            <a:fillRect/>
          </a:stretch>
        </p:blipFill>
        <p:spPr bwMode="auto">
          <a:xfrm>
            <a:off x="5334000" y="3962400"/>
            <a:ext cx="3536305" cy="2653858"/>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228600" y="866775"/>
            <a:ext cx="8714453" cy="5381625"/>
          </a:xfrm>
          <a:prstGeom prst="rect">
            <a:avLst/>
          </a:prstGeom>
          <a:noFill/>
          <a:ln w="9525">
            <a:noFill/>
            <a:miter lim="800000"/>
            <a:headEnd/>
            <a:tailEnd/>
          </a:ln>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49213" y="-31750"/>
            <a:ext cx="9242426" cy="6929438"/>
          </a:xfrm>
          <a:prstGeom prst="rect">
            <a:avLst/>
          </a:prstGeom>
          <a:noFill/>
          <a:ln w="9525">
            <a:noFill/>
            <a:miter lim="800000"/>
            <a:headEnd/>
            <a:tailEnd/>
          </a:ln>
          <a:effectLst/>
        </p:spPr>
      </p:pic>
      <p:sp>
        <p:nvSpPr>
          <p:cNvPr id="3" name="2 Dikdörtgen"/>
          <p:cNvSpPr/>
          <p:nvPr/>
        </p:nvSpPr>
        <p:spPr>
          <a:xfrm>
            <a:off x="1371600" y="605135"/>
            <a:ext cx="7572396" cy="461665"/>
          </a:xfrm>
          <a:prstGeom prst="rect">
            <a:avLst/>
          </a:prstGeom>
        </p:spPr>
        <p:txBody>
          <a:bodyPr wrap="square">
            <a:spAutoFit/>
          </a:bodyPr>
          <a:lstStyle/>
          <a:p>
            <a:r>
              <a:rPr lang="tr-TR" sz="2400" b="1" dirty="0" smtClean="0"/>
              <a:t>ÇIKIŞ ÜNİTESİ	 	</a:t>
            </a:r>
            <a:r>
              <a:rPr lang="tr-TR" sz="2400" b="1" dirty="0" err="1" smtClean="0">
                <a:solidFill>
                  <a:srgbClr val="FF0000"/>
                </a:solidFill>
              </a:rPr>
              <a:t>Monitor</a:t>
            </a:r>
            <a:r>
              <a:rPr lang="tr-TR" sz="2400" b="1" dirty="0" smtClean="0">
                <a:solidFill>
                  <a:srgbClr val="FF0000"/>
                </a:solidFill>
              </a:rPr>
              <a:t>, Ekran </a:t>
            </a:r>
            <a:endParaRPr lang="tr-TR" sz="2400" dirty="0">
              <a:solidFill>
                <a:srgbClr val="FF0000"/>
              </a:solidFill>
            </a:endParaRPr>
          </a:p>
        </p:txBody>
      </p:sp>
      <p:sp>
        <p:nvSpPr>
          <p:cNvPr id="4" name="3 Dikdörtgen"/>
          <p:cNvSpPr/>
          <p:nvPr/>
        </p:nvSpPr>
        <p:spPr>
          <a:xfrm>
            <a:off x="251520" y="990600"/>
            <a:ext cx="8712968" cy="4524315"/>
          </a:xfrm>
          <a:prstGeom prst="rect">
            <a:avLst/>
          </a:prstGeom>
        </p:spPr>
        <p:txBody>
          <a:bodyPr wrap="square">
            <a:spAutoFit/>
          </a:bodyPr>
          <a:lstStyle/>
          <a:p>
            <a:pPr>
              <a:buFont typeface="Arial" pitchFamily="34" charset="0"/>
              <a:buChar char="•"/>
            </a:pPr>
            <a:r>
              <a:rPr lang="tr-TR" sz="2400" dirty="0" smtClean="0"/>
              <a:t>İşlenen verilerin görüntülenmesini sağlar .</a:t>
            </a:r>
          </a:p>
          <a:p>
            <a:endParaRPr lang="tr-TR" sz="2400" dirty="0" smtClean="0"/>
          </a:p>
          <a:p>
            <a:pPr>
              <a:buFont typeface="Arial" pitchFamily="34" charset="0"/>
              <a:buChar char="•"/>
            </a:pPr>
            <a:r>
              <a:rPr lang="tr-TR" sz="2400" dirty="0" smtClean="0"/>
              <a:t>Çözünürlük (</a:t>
            </a:r>
            <a:r>
              <a:rPr lang="tr-TR" sz="2400" dirty="0" err="1" smtClean="0"/>
              <a:t>pixel</a:t>
            </a:r>
            <a:r>
              <a:rPr lang="tr-TR" sz="2400" dirty="0" smtClean="0"/>
              <a:t>), renk desteği ve hız (hertz) önemli parametrelerdir.</a:t>
            </a:r>
          </a:p>
          <a:p>
            <a:endParaRPr lang="tr-TR" sz="2400" dirty="0" smtClean="0"/>
          </a:p>
          <a:p>
            <a:pPr>
              <a:buFont typeface="Arial" pitchFamily="34" charset="0"/>
              <a:buChar char="•"/>
            </a:pPr>
            <a:r>
              <a:rPr lang="tr-TR" sz="2400" dirty="0" smtClean="0"/>
              <a:t>CRT (masaüstü), TFT ve LCD (Laptop) gibi farklı türleri vardır.</a:t>
            </a:r>
          </a:p>
          <a:p>
            <a:endParaRPr lang="tr-TR" sz="2400" dirty="0" smtClean="0"/>
          </a:p>
          <a:p>
            <a:pPr marL="514350" indent="-514350">
              <a:buFont typeface="Arial" charset="0"/>
              <a:buNone/>
            </a:pPr>
            <a:r>
              <a:rPr lang="tr-TR" sz="2400" dirty="0" smtClean="0"/>
              <a:t>3 çeşit olarak sınıflandırabiliriz;</a:t>
            </a:r>
          </a:p>
          <a:p>
            <a:pPr marL="514350" indent="-514350">
              <a:buFont typeface="Calibri" pitchFamily="34" charset="0"/>
              <a:buAutoNum type="arabicPeriod"/>
            </a:pPr>
            <a:r>
              <a:rPr lang="tr-TR" sz="2400" dirty="0" smtClean="0"/>
              <a:t>CRT (Tüplü)</a:t>
            </a:r>
          </a:p>
          <a:p>
            <a:pPr marL="514350" indent="-514350">
              <a:buFont typeface="Calibri" pitchFamily="34" charset="0"/>
              <a:buAutoNum type="arabicPeriod"/>
            </a:pPr>
            <a:r>
              <a:rPr lang="tr-TR" sz="2400" dirty="0" smtClean="0"/>
              <a:t>LCD (</a:t>
            </a:r>
            <a:r>
              <a:rPr lang="tr-TR" sz="2400" dirty="0" err="1" smtClean="0"/>
              <a:t>Liquid</a:t>
            </a:r>
            <a:r>
              <a:rPr lang="tr-TR" sz="2400" dirty="0" smtClean="0"/>
              <a:t> </a:t>
            </a:r>
            <a:r>
              <a:rPr lang="tr-TR" sz="2400" dirty="0" err="1" smtClean="0"/>
              <a:t>Crystal</a:t>
            </a:r>
            <a:r>
              <a:rPr lang="tr-TR" sz="2400" dirty="0" smtClean="0"/>
              <a:t> </a:t>
            </a:r>
            <a:r>
              <a:rPr lang="tr-TR" sz="2400" dirty="0" err="1" smtClean="0"/>
              <a:t>Display</a:t>
            </a:r>
            <a:r>
              <a:rPr lang="tr-TR" sz="2400" dirty="0" smtClean="0"/>
              <a:t>)</a:t>
            </a:r>
          </a:p>
          <a:p>
            <a:pPr marL="514350" indent="-514350">
              <a:buFont typeface="Calibri" pitchFamily="34" charset="0"/>
              <a:buAutoNum type="arabicPeriod"/>
            </a:pPr>
            <a:r>
              <a:rPr lang="tr-TR" sz="2400" dirty="0" smtClean="0"/>
              <a:t>Plazma (</a:t>
            </a:r>
            <a:r>
              <a:rPr lang="tr-TR" sz="2400" dirty="0" err="1" smtClean="0"/>
              <a:t>Plasma</a:t>
            </a:r>
            <a:r>
              <a:rPr lang="tr-TR" sz="2400" dirty="0" smtClean="0"/>
              <a:t>)</a:t>
            </a:r>
          </a:p>
          <a:p>
            <a:endParaRPr lang="tr-TR" sz="2400" dirty="0" smtClean="0"/>
          </a:p>
        </p:txBody>
      </p:sp>
      <p:pic>
        <p:nvPicPr>
          <p:cNvPr id="5" name="Picture 6" descr="crt-monitor-side-view"/>
          <p:cNvPicPr>
            <a:picLocks noChangeAspect="1" noChangeArrowheads="1"/>
          </p:cNvPicPr>
          <p:nvPr/>
        </p:nvPicPr>
        <p:blipFill>
          <a:blip r:embed="rId3" cstate="print"/>
          <a:srcRect/>
          <a:stretch>
            <a:fillRect/>
          </a:stretch>
        </p:blipFill>
        <p:spPr bwMode="auto">
          <a:xfrm>
            <a:off x="539552" y="5013176"/>
            <a:ext cx="2125232" cy="1368152"/>
          </a:xfrm>
          <a:prstGeom prst="rect">
            <a:avLst/>
          </a:prstGeom>
          <a:noFill/>
        </p:spPr>
      </p:pic>
      <p:pic>
        <p:nvPicPr>
          <p:cNvPr id="6" name="Picture 2" descr="C:\Users\Enformatik\Pictures\SAMSUN~1.JPG"/>
          <p:cNvPicPr>
            <a:picLocks noChangeAspect="1" noChangeArrowheads="1"/>
          </p:cNvPicPr>
          <p:nvPr/>
        </p:nvPicPr>
        <p:blipFill>
          <a:blip r:embed="rId4" cstate="print"/>
          <a:srcRect/>
          <a:stretch>
            <a:fillRect/>
          </a:stretch>
        </p:blipFill>
        <p:spPr bwMode="auto">
          <a:xfrm>
            <a:off x="3347864" y="4869160"/>
            <a:ext cx="1774774" cy="1774774"/>
          </a:xfrm>
          <a:prstGeom prst="rect">
            <a:avLst/>
          </a:prstGeom>
          <a:noFill/>
          <a:ln w="9525">
            <a:noFill/>
            <a:miter lim="800000"/>
            <a:headEnd/>
            <a:tailEnd/>
          </a:ln>
        </p:spPr>
      </p:pic>
      <p:pic>
        <p:nvPicPr>
          <p:cNvPr id="7" name="Picture 3" descr="C:\Users\Enformatik\Pictures\5098_buyuk.jpg"/>
          <p:cNvPicPr>
            <a:picLocks noChangeAspect="1" noChangeArrowheads="1"/>
          </p:cNvPicPr>
          <p:nvPr/>
        </p:nvPicPr>
        <p:blipFill>
          <a:blip r:embed="rId5" cstate="print"/>
          <a:srcRect/>
          <a:stretch>
            <a:fillRect/>
          </a:stretch>
        </p:blipFill>
        <p:spPr bwMode="auto">
          <a:xfrm>
            <a:off x="6588224" y="4293096"/>
            <a:ext cx="2232248" cy="2232248"/>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49213" y="-31750"/>
            <a:ext cx="9242426" cy="6929438"/>
          </a:xfrm>
          <a:prstGeom prst="rect">
            <a:avLst/>
          </a:prstGeom>
          <a:noFill/>
          <a:ln w="9525">
            <a:noFill/>
            <a:miter lim="800000"/>
            <a:headEnd/>
            <a:tailEnd/>
          </a:ln>
          <a:effectLst/>
        </p:spPr>
      </p:pic>
      <p:sp>
        <p:nvSpPr>
          <p:cNvPr id="3" name="2 Dikdörtgen"/>
          <p:cNvSpPr/>
          <p:nvPr/>
        </p:nvSpPr>
        <p:spPr>
          <a:xfrm>
            <a:off x="1143000" y="609600"/>
            <a:ext cx="7572396" cy="461665"/>
          </a:xfrm>
          <a:prstGeom prst="rect">
            <a:avLst/>
          </a:prstGeom>
        </p:spPr>
        <p:txBody>
          <a:bodyPr wrap="square">
            <a:spAutoFit/>
          </a:bodyPr>
          <a:lstStyle/>
          <a:p>
            <a:r>
              <a:rPr lang="tr-TR" sz="2400" b="1" dirty="0" smtClean="0"/>
              <a:t>ÇIKIŞ ÜNİTESİ	 	</a:t>
            </a:r>
            <a:r>
              <a:rPr lang="tr-TR" sz="2400" b="1" dirty="0" smtClean="0">
                <a:solidFill>
                  <a:srgbClr val="FF0000"/>
                </a:solidFill>
              </a:rPr>
              <a:t>Yazıcı </a:t>
            </a:r>
            <a:r>
              <a:rPr lang="tr-TR" sz="2400" b="1" dirty="0" smtClean="0"/>
              <a:t>(Printer)</a:t>
            </a:r>
            <a:endParaRPr lang="tr-TR" sz="2400" dirty="0"/>
          </a:p>
        </p:txBody>
      </p:sp>
      <p:sp>
        <p:nvSpPr>
          <p:cNvPr id="4" name="3 Dikdörtgen"/>
          <p:cNvSpPr/>
          <p:nvPr/>
        </p:nvSpPr>
        <p:spPr>
          <a:xfrm>
            <a:off x="228600" y="1219200"/>
            <a:ext cx="8568952" cy="3046988"/>
          </a:xfrm>
          <a:prstGeom prst="rect">
            <a:avLst/>
          </a:prstGeom>
        </p:spPr>
        <p:txBody>
          <a:bodyPr wrap="square">
            <a:spAutoFit/>
          </a:bodyPr>
          <a:lstStyle/>
          <a:p>
            <a:pPr algn="just">
              <a:defRPr/>
            </a:pPr>
            <a:r>
              <a:rPr lang="tr-TR" sz="2400" dirty="0" smtClean="0"/>
              <a:t>Yazıcılar, bilgisayar ortamında üretilen şekil, grafik ve yazıların kağıt, kumaş gibi yazılabilir bir ortama aktarılmasını sağlayan araçlardır.</a:t>
            </a:r>
          </a:p>
          <a:p>
            <a:pPr marL="514350" indent="-514350" algn="just" fontAlgn="auto">
              <a:spcAft>
                <a:spcPts val="0"/>
              </a:spcAft>
              <a:buFont typeface="Arial" pitchFamily="34" charset="0"/>
              <a:buNone/>
              <a:defRPr/>
            </a:pPr>
            <a:endParaRPr lang="tr-TR" sz="2400" b="1" dirty="0" smtClean="0"/>
          </a:p>
          <a:p>
            <a:pPr marL="514350" indent="-514350" algn="just" fontAlgn="auto">
              <a:spcAft>
                <a:spcPts val="0"/>
              </a:spcAft>
              <a:buFont typeface="Arial" pitchFamily="34" charset="0"/>
              <a:buNone/>
              <a:defRPr/>
            </a:pPr>
            <a:r>
              <a:rPr lang="tr-TR" sz="2400" b="1" dirty="0" smtClean="0"/>
              <a:t>Çeşitleri;</a:t>
            </a:r>
            <a:endParaRPr lang="tr-TR" sz="2400" dirty="0" smtClean="0"/>
          </a:p>
          <a:p>
            <a:pPr marL="514350" indent="-514350" algn="just" fontAlgn="auto">
              <a:spcAft>
                <a:spcPts val="0"/>
              </a:spcAft>
              <a:buNone/>
              <a:defRPr/>
            </a:pPr>
            <a:r>
              <a:rPr lang="tr-TR" sz="2400" dirty="0" smtClean="0">
                <a:solidFill>
                  <a:srgbClr val="FF0000"/>
                </a:solidFill>
              </a:rPr>
              <a:t>a. </a:t>
            </a:r>
            <a:r>
              <a:rPr lang="tr-TR" sz="2400" dirty="0" smtClean="0"/>
              <a:t>Nokta Vuruşlu (Sadece yazılar için kullanılır)</a:t>
            </a:r>
          </a:p>
          <a:p>
            <a:pPr marL="514350" indent="-514350" algn="just" fontAlgn="auto">
              <a:spcAft>
                <a:spcPts val="0"/>
              </a:spcAft>
              <a:buNone/>
              <a:defRPr/>
            </a:pPr>
            <a:r>
              <a:rPr lang="tr-TR" sz="2400" dirty="0" smtClean="0">
                <a:solidFill>
                  <a:srgbClr val="FF0000"/>
                </a:solidFill>
              </a:rPr>
              <a:t>b. </a:t>
            </a:r>
            <a:r>
              <a:rPr lang="tr-TR" sz="2400" dirty="0" smtClean="0"/>
              <a:t>Püskürtmeli (Mürekkep dolu kartuş kullanır)</a:t>
            </a:r>
          </a:p>
          <a:p>
            <a:pPr marL="514350" indent="-514350" algn="just" fontAlgn="auto">
              <a:spcAft>
                <a:spcPts val="0"/>
              </a:spcAft>
              <a:buNone/>
              <a:defRPr/>
            </a:pPr>
            <a:r>
              <a:rPr lang="tr-TR" sz="2400" dirty="0" smtClean="0">
                <a:solidFill>
                  <a:srgbClr val="FF0000"/>
                </a:solidFill>
              </a:rPr>
              <a:t>c. </a:t>
            </a:r>
            <a:r>
              <a:rPr lang="tr-TR" sz="2400" dirty="0" smtClean="0"/>
              <a:t>Lazer (Toner kullanır. Kaliteli baskı kalitesi sağlar ancak pahalıdır)</a:t>
            </a:r>
          </a:p>
          <a:p>
            <a:pPr marL="514350" indent="-514350" algn="just" fontAlgn="auto">
              <a:spcAft>
                <a:spcPts val="0"/>
              </a:spcAft>
              <a:buNone/>
              <a:defRPr/>
            </a:pPr>
            <a:r>
              <a:rPr lang="tr-TR" sz="2400" dirty="0" smtClean="0">
                <a:solidFill>
                  <a:srgbClr val="FF0000"/>
                </a:solidFill>
              </a:rPr>
              <a:t>d.</a:t>
            </a:r>
            <a:r>
              <a:rPr lang="tr-TR" sz="2400" dirty="0" smtClean="0"/>
              <a:t> Termal</a:t>
            </a:r>
          </a:p>
        </p:txBody>
      </p:sp>
      <p:pic>
        <p:nvPicPr>
          <p:cNvPr id="5" name="Picture 6" descr="http://www.supremeindia.com/product_images/e/020/EPSON_LX-1170_II__26584_zoom.jpg"/>
          <p:cNvPicPr>
            <a:picLocks noChangeAspect="1" noChangeArrowheads="1"/>
          </p:cNvPicPr>
          <p:nvPr/>
        </p:nvPicPr>
        <p:blipFill>
          <a:blip r:embed="rId3" cstate="print"/>
          <a:srcRect/>
          <a:stretch>
            <a:fillRect/>
          </a:stretch>
        </p:blipFill>
        <p:spPr bwMode="auto">
          <a:xfrm>
            <a:off x="251520" y="4365104"/>
            <a:ext cx="2627784" cy="1924500"/>
          </a:xfrm>
          <a:prstGeom prst="rect">
            <a:avLst/>
          </a:prstGeom>
          <a:noFill/>
          <a:ln w="9525">
            <a:noFill/>
            <a:miter lim="800000"/>
            <a:headEnd/>
            <a:tailEnd/>
          </a:ln>
        </p:spPr>
      </p:pic>
      <p:pic>
        <p:nvPicPr>
          <p:cNvPr id="6" name="Picture 4" descr="http://images.dailytech.com/nimage/20677_large_inket-printer1.jpg"/>
          <p:cNvPicPr>
            <a:picLocks noChangeAspect="1" noChangeArrowheads="1"/>
          </p:cNvPicPr>
          <p:nvPr/>
        </p:nvPicPr>
        <p:blipFill>
          <a:blip r:embed="rId4" cstate="print"/>
          <a:srcRect/>
          <a:stretch>
            <a:fillRect/>
          </a:stretch>
        </p:blipFill>
        <p:spPr bwMode="auto">
          <a:xfrm>
            <a:off x="3275856" y="4005063"/>
            <a:ext cx="2304256" cy="2483979"/>
          </a:xfrm>
          <a:prstGeom prst="rect">
            <a:avLst/>
          </a:prstGeom>
          <a:noFill/>
          <a:ln w="9525">
            <a:noFill/>
            <a:miter lim="800000"/>
            <a:headEnd/>
            <a:tailEnd/>
          </a:ln>
        </p:spPr>
      </p:pic>
      <p:pic>
        <p:nvPicPr>
          <p:cNvPr id="7" name="Picture 2" descr="http://www2.pcmag.com/media/images/297218-dell-b1265dnf-multifunction-mono-laser-printer.jpg"/>
          <p:cNvPicPr>
            <a:picLocks noChangeAspect="1" noChangeArrowheads="1"/>
          </p:cNvPicPr>
          <p:nvPr/>
        </p:nvPicPr>
        <p:blipFill>
          <a:blip r:embed="rId5" cstate="print"/>
          <a:srcRect/>
          <a:stretch>
            <a:fillRect/>
          </a:stretch>
        </p:blipFill>
        <p:spPr bwMode="auto">
          <a:xfrm>
            <a:off x="6084168" y="4221088"/>
            <a:ext cx="2521272" cy="2273647"/>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49213" y="-31750"/>
            <a:ext cx="9242426" cy="6929438"/>
          </a:xfrm>
          <a:prstGeom prst="rect">
            <a:avLst/>
          </a:prstGeom>
          <a:noFill/>
          <a:ln w="9525">
            <a:noFill/>
            <a:miter lim="800000"/>
            <a:headEnd/>
            <a:tailEnd/>
          </a:ln>
          <a:effectLst/>
        </p:spPr>
      </p:pic>
      <p:pic>
        <p:nvPicPr>
          <p:cNvPr id="3" name="Picture 2" descr="2222"/>
          <p:cNvPicPr>
            <a:picLocks noChangeAspect="1" noChangeArrowheads="1"/>
          </p:cNvPicPr>
          <p:nvPr/>
        </p:nvPicPr>
        <p:blipFill>
          <a:blip r:embed="rId3" cstate="print">
            <a:lum bright="6000"/>
          </a:blip>
          <a:srcRect/>
          <a:stretch>
            <a:fillRect/>
          </a:stretch>
        </p:blipFill>
        <p:spPr bwMode="auto">
          <a:xfrm>
            <a:off x="381000" y="914399"/>
            <a:ext cx="8205771" cy="5562601"/>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49213" y="-31750"/>
            <a:ext cx="9242426" cy="6929438"/>
          </a:xfrm>
          <a:prstGeom prst="rect">
            <a:avLst/>
          </a:prstGeom>
          <a:noFill/>
          <a:ln w="9525">
            <a:noFill/>
            <a:miter lim="800000"/>
            <a:headEnd/>
            <a:tailEnd/>
          </a:ln>
          <a:effectLst/>
        </p:spPr>
      </p:pic>
      <p:pic>
        <p:nvPicPr>
          <p:cNvPr id="8" name="Picture 2" descr="C:\Users\Enformatik\Pictures\mrekkeppskrtmeliyazc.jpg"/>
          <p:cNvPicPr>
            <a:picLocks noChangeAspect="1" noChangeArrowheads="1"/>
          </p:cNvPicPr>
          <p:nvPr/>
        </p:nvPicPr>
        <p:blipFill>
          <a:blip r:embed="rId3" cstate="print"/>
          <a:srcRect/>
          <a:stretch>
            <a:fillRect/>
          </a:stretch>
        </p:blipFill>
        <p:spPr>
          <a:xfrm>
            <a:off x="533400" y="979967"/>
            <a:ext cx="8077200" cy="5573233"/>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49213" y="-31750"/>
            <a:ext cx="9242426" cy="6929438"/>
          </a:xfrm>
          <a:prstGeom prst="rect">
            <a:avLst/>
          </a:prstGeom>
          <a:noFill/>
          <a:ln w="9525">
            <a:noFill/>
            <a:miter lim="800000"/>
            <a:headEnd/>
            <a:tailEnd/>
          </a:ln>
          <a:effectLst/>
        </p:spPr>
      </p:pic>
      <p:pic>
        <p:nvPicPr>
          <p:cNvPr id="3" name="Picture 3" descr="C:\Users\Enformatik\Pictures\lazeryazciyaps.jpg"/>
          <p:cNvPicPr>
            <a:picLocks noChangeAspect="1" noChangeArrowheads="1"/>
          </p:cNvPicPr>
          <p:nvPr/>
        </p:nvPicPr>
        <p:blipFill>
          <a:blip r:embed="rId3" cstate="print"/>
          <a:srcRect/>
          <a:stretch>
            <a:fillRect/>
          </a:stretch>
        </p:blipFill>
        <p:spPr bwMode="auto">
          <a:xfrm>
            <a:off x="304800" y="963718"/>
            <a:ext cx="8534400" cy="5513282"/>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49213" y="-31750"/>
            <a:ext cx="9242426" cy="6929438"/>
          </a:xfrm>
          <a:prstGeom prst="rect">
            <a:avLst/>
          </a:prstGeom>
          <a:noFill/>
          <a:ln w="9525">
            <a:noFill/>
            <a:miter lim="800000"/>
            <a:headEnd/>
            <a:tailEnd/>
          </a:ln>
          <a:effectLst/>
        </p:spPr>
      </p:pic>
      <p:sp>
        <p:nvSpPr>
          <p:cNvPr id="3" name="2 Dikdörtgen"/>
          <p:cNvSpPr/>
          <p:nvPr/>
        </p:nvSpPr>
        <p:spPr>
          <a:xfrm>
            <a:off x="1571604" y="605135"/>
            <a:ext cx="7572396" cy="461665"/>
          </a:xfrm>
          <a:prstGeom prst="rect">
            <a:avLst/>
          </a:prstGeom>
        </p:spPr>
        <p:txBody>
          <a:bodyPr wrap="square">
            <a:spAutoFit/>
          </a:bodyPr>
          <a:lstStyle/>
          <a:p>
            <a:r>
              <a:rPr lang="tr-TR" sz="2400" b="1" dirty="0" smtClean="0"/>
              <a:t>ÇIKIŞ ÜNİTESİ	 	</a:t>
            </a:r>
            <a:r>
              <a:rPr lang="tr-TR" sz="2400" b="1" dirty="0" smtClean="0">
                <a:solidFill>
                  <a:srgbClr val="FF0000"/>
                </a:solidFill>
              </a:rPr>
              <a:t>Çizici </a:t>
            </a:r>
            <a:r>
              <a:rPr lang="tr-TR" sz="2400" b="1" dirty="0" smtClean="0"/>
              <a:t>(</a:t>
            </a:r>
            <a:r>
              <a:rPr lang="tr-TR" sz="2400" b="1" dirty="0" err="1" smtClean="0"/>
              <a:t>Plotter</a:t>
            </a:r>
            <a:r>
              <a:rPr lang="tr-TR" sz="2400" b="1" dirty="0" smtClean="0"/>
              <a:t>)</a:t>
            </a:r>
            <a:endParaRPr lang="tr-TR" sz="2400" dirty="0"/>
          </a:p>
        </p:txBody>
      </p:sp>
      <p:sp>
        <p:nvSpPr>
          <p:cNvPr id="4" name="3 Dikdörtgen"/>
          <p:cNvSpPr/>
          <p:nvPr/>
        </p:nvSpPr>
        <p:spPr>
          <a:xfrm>
            <a:off x="251520" y="1219200"/>
            <a:ext cx="8640960" cy="1938992"/>
          </a:xfrm>
          <a:prstGeom prst="rect">
            <a:avLst/>
          </a:prstGeom>
        </p:spPr>
        <p:txBody>
          <a:bodyPr wrap="square">
            <a:spAutoFit/>
          </a:bodyPr>
          <a:lstStyle/>
          <a:p>
            <a:pPr algn="just">
              <a:buFont typeface="Arial" pitchFamily="34" charset="0"/>
              <a:buChar char="•"/>
            </a:pPr>
            <a:r>
              <a:rPr lang="tr-TR" sz="2400" dirty="0" smtClean="0"/>
              <a:t> Büyük boyutlu kağıtlara çizim yapabilen, çizim bittikten sonra bir bıçak yardımıyla kağıdı kesen printer benzeri donanımdır.</a:t>
            </a:r>
          </a:p>
          <a:p>
            <a:pPr algn="just"/>
            <a:endParaRPr lang="tr-TR" sz="2400" dirty="0" smtClean="0"/>
          </a:p>
          <a:p>
            <a:pPr algn="just">
              <a:buFont typeface="Arial" pitchFamily="34" charset="0"/>
              <a:buChar char="•"/>
            </a:pPr>
            <a:r>
              <a:rPr lang="tr-TR" sz="2400" dirty="0" smtClean="0"/>
              <a:t> Mühendislik ve mimarlık alanlarında karmaşık tasarımların baskısını çıkartmak için kullanılır. </a:t>
            </a:r>
          </a:p>
        </p:txBody>
      </p:sp>
      <p:pic>
        <p:nvPicPr>
          <p:cNvPr id="5" name="Picture 2" descr="http://upload.wikimedia.org/wikipedia/commons/f/f5/Plotter_Gerber_Infinity.jpg"/>
          <p:cNvPicPr>
            <a:picLocks noChangeAspect="1" noChangeArrowheads="1"/>
          </p:cNvPicPr>
          <p:nvPr/>
        </p:nvPicPr>
        <p:blipFill>
          <a:blip r:embed="rId3" cstate="print"/>
          <a:srcRect/>
          <a:stretch>
            <a:fillRect/>
          </a:stretch>
        </p:blipFill>
        <p:spPr bwMode="auto">
          <a:xfrm>
            <a:off x="251520" y="3284984"/>
            <a:ext cx="4162656" cy="3310632"/>
          </a:xfrm>
          <a:prstGeom prst="rect">
            <a:avLst/>
          </a:prstGeom>
          <a:noFill/>
          <a:ln w="9525">
            <a:noFill/>
            <a:miter lim="800000"/>
            <a:headEnd/>
            <a:tailEnd/>
          </a:ln>
        </p:spPr>
      </p:pic>
      <p:pic>
        <p:nvPicPr>
          <p:cNvPr id="6" name="Picture 4" descr="https://encrypted-tbn1.gstatic.com/images?q=tbn:ANd9GcTkPNnu2fx_ls7kjsk1LCuIgYSQYJmu_U9c2vnyqSkI4DLIEjZv"/>
          <p:cNvPicPr>
            <a:picLocks noChangeAspect="1" noChangeArrowheads="1"/>
          </p:cNvPicPr>
          <p:nvPr/>
        </p:nvPicPr>
        <p:blipFill>
          <a:blip r:embed="rId4" cstate="print"/>
          <a:srcRect/>
          <a:stretch>
            <a:fillRect/>
          </a:stretch>
        </p:blipFill>
        <p:spPr bwMode="auto">
          <a:xfrm>
            <a:off x="5292725" y="3068960"/>
            <a:ext cx="3600450" cy="331279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49213" y="-31750"/>
            <a:ext cx="9242426" cy="6929438"/>
          </a:xfrm>
          <a:prstGeom prst="rect">
            <a:avLst/>
          </a:prstGeom>
          <a:noFill/>
          <a:ln w="9525">
            <a:noFill/>
            <a:miter lim="800000"/>
            <a:headEnd/>
            <a:tailEnd/>
          </a:ln>
          <a:effectLst/>
        </p:spPr>
      </p:pic>
      <p:sp>
        <p:nvSpPr>
          <p:cNvPr id="3" name="2 Dikdörtgen"/>
          <p:cNvSpPr/>
          <p:nvPr/>
        </p:nvSpPr>
        <p:spPr>
          <a:xfrm>
            <a:off x="990600" y="681335"/>
            <a:ext cx="8001024" cy="461665"/>
          </a:xfrm>
          <a:prstGeom prst="rect">
            <a:avLst/>
          </a:prstGeom>
        </p:spPr>
        <p:txBody>
          <a:bodyPr wrap="square">
            <a:spAutoFit/>
          </a:bodyPr>
          <a:lstStyle/>
          <a:p>
            <a:pPr algn="just">
              <a:defRPr/>
            </a:pPr>
            <a:r>
              <a:rPr lang="tr-TR" sz="2400" b="1" dirty="0" smtClean="0"/>
              <a:t>DİĞER DONANIM AYGITLARI        </a:t>
            </a:r>
            <a:r>
              <a:rPr lang="tr-TR" sz="2400" b="1" dirty="0" smtClean="0">
                <a:solidFill>
                  <a:srgbClr val="FF0000"/>
                </a:solidFill>
              </a:rPr>
              <a:t>Ses kartı </a:t>
            </a:r>
            <a:r>
              <a:rPr lang="tr-TR" sz="2400" b="1" dirty="0" smtClean="0"/>
              <a:t>(</a:t>
            </a:r>
            <a:r>
              <a:rPr lang="tr-TR" sz="2400" b="1" dirty="0" err="1" smtClean="0"/>
              <a:t>Sound</a:t>
            </a:r>
            <a:r>
              <a:rPr lang="tr-TR" sz="2400" b="1" dirty="0" smtClean="0"/>
              <a:t> </a:t>
            </a:r>
            <a:r>
              <a:rPr lang="tr-TR" sz="2400" b="1" dirty="0" err="1" smtClean="0"/>
              <a:t>card</a:t>
            </a:r>
            <a:r>
              <a:rPr lang="tr-TR" sz="2400" b="1" dirty="0" smtClean="0"/>
              <a:t>) </a:t>
            </a:r>
            <a:endParaRPr lang="tr-TR" sz="2400" dirty="0" smtClean="0">
              <a:solidFill>
                <a:srgbClr val="FF0000"/>
              </a:solidFill>
            </a:endParaRPr>
          </a:p>
        </p:txBody>
      </p:sp>
      <p:sp>
        <p:nvSpPr>
          <p:cNvPr id="4" name="3 Dikdörtgen"/>
          <p:cNvSpPr/>
          <p:nvPr/>
        </p:nvSpPr>
        <p:spPr>
          <a:xfrm>
            <a:off x="285720" y="1143000"/>
            <a:ext cx="8429684" cy="3046988"/>
          </a:xfrm>
          <a:prstGeom prst="rect">
            <a:avLst/>
          </a:prstGeom>
        </p:spPr>
        <p:txBody>
          <a:bodyPr wrap="square">
            <a:spAutoFit/>
          </a:bodyPr>
          <a:lstStyle/>
          <a:p>
            <a:pPr marL="360363" indent="-360363" algn="just">
              <a:buFont typeface="Arial" pitchFamily="34" charset="0"/>
              <a:buChar char="•"/>
            </a:pPr>
            <a:r>
              <a:rPr lang="tr-TR" sz="2400" dirty="0" smtClean="0"/>
              <a:t>Bilgisayarın sesi işlemesini sağlayan bir donanımdır. </a:t>
            </a:r>
          </a:p>
          <a:p>
            <a:pPr marL="360363" indent="-360363" algn="just"/>
            <a:endParaRPr lang="tr-TR" sz="2400" dirty="0" smtClean="0"/>
          </a:p>
          <a:p>
            <a:pPr marL="360363" indent="-360363" algn="just">
              <a:buFont typeface="Arial" pitchFamily="34" charset="0"/>
              <a:buChar char="•"/>
            </a:pPr>
            <a:r>
              <a:rPr lang="tr-TR" sz="2400" dirty="0" smtClean="0"/>
              <a:t>Bu cihazlar bilgisayarın ürettiği sayısal ses sinyallerini hoparlörlerin kullanabileceği elektriksel sinyallere çevirirler. </a:t>
            </a:r>
          </a:p>
          <a:p>
            <a:pPr marL="360363" indent="-360363" algn="just"/>
            <a:endParaRPr lang="tr-TR" sz="2400" dirty="0" smtClean="0"/>
          </a:p>
          <a:p>
            <a:pPr marL="360363" indent="-360363" algn="just">
              <a:buFont typeface="Arial" pitchFamily="34" charset="0"/>
              <a:buChar char="•"/>
            </a:pPr>
            <a:r>
              <a:rPr lang="tr-TR" sz="2400" dirty="0" smtClean="0"/>
              <a:t>Ayrıca, mikrofon yada MIDI gibi aygıtlardan gelen elektriksel sinyalleri sayısal ses sinyallerine çevirerek bilgisayara aktarabilirler.</a:t>
            </a:r>
          </a:p>
        </p:txBody>
      </p:sp>
      <p:pic>
        <p:nvPicPr>
          <p:cNvPr id="5" name="Picture 2" descr="http://seda.esy.es/wp-content/uploads/2014/05/ses.jpg"/>
          <p:cNvPicPr>
            <a:picLocks noChangeAspect="1" noChangeArrowheads="1"/>
          </p:cNvPicPr>
          <p:nvPr/>
        </p:nvPicPr>
        <p:blipFill>
          <a:blip r:embed="rId3" cstate="print"/>
          <a:srcRect/>
          <a:stretch>
            <a:fillRect/>
          </a:stretch>
        </p:blipFill>
        <p:spPr bwMode="auto">
          <a:xfrm>
            <a:off x="2857488" y="3810000"/>
            <a:ext cx="3700469" cy="2775352"/>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49213" y="-31750"/>
            <a:ext cx="9242426" cy="6929438"/>
          </a:xfrm>
          <a:prstGeom prst="rect">
            <a:avLst/>
          </a:prstGeom>
          <a:noFill/>
          <a:ln w="9525">
            <a:noFill/>
            <a:miter lim="800000"/>
            <a:headEnd/>
            <a:tailEnd/>
          </a:ln>
          <a:effectLst/>
        </p:spPr>
      </p:pic>
      <p:sp>
        <p:nvSpPr>
          <p:cNvPr id="3" name="2 Dikdörtgen"/>
          <p:cNvSpPr/>
          <p:nvPr/>
        </p:nvSpPr>
        <p:spPr>
          <a:xfrm>
            <a:off x="990600" y="533400"/>
            <a:ext cx="8001024" cy="461665"/>
          </a:xfrm>
          <a:prstGeom prst="rect">
            <a:avLst/>
          </a:prstGeom>
        </p:spPr>
        <p:txBody>
          <a:bodyPr wrap="square">
            <a:spAutoFit/>
          </a:bodyPr>
          <a:lstStyle/>
          <a:p>
            <a:pPr algn="just">
              <a:defRPr/>
            </a:pPr>
            <a:r>
              <a:rPr lang="tr-TR" sz="2400" b="1" dirty="0" smtClean="0"/>
              <a:t>DİĞER DONANIM AYGITLARI                      </a:t>
            </a:r>
            <a:r>
              <a:rPr lang="tr-TR" sz="2400" b="1" dirty="0" smtClean="0">
                <a:solidFill>
                  <a:srgbClr val="FF0000"/>
                </a:solidFill>
              </a:rPr>
              <a:t>Modem</a:t>
            </a:r>
            <a:endParaRPr lang="tr-TR" sz="2400" dirty="0" smtClean="0">
              <a:solidFill>
                <a:srgbClr val="FF0000"/>
              </a:solidFill>
            </a:endParaRPr>
          </a:p>
        </p:txBody>
      </p:sp>
      <p:sp>
        <p:nvSpPr>
          <p:cNvPr id="4" name="3 Dikdörtgen"/>
          <p:cNvSpPr/>
          <p:nvPr/>
        </p:nvSpPr>
        <p:spPr>
          <a:xfrm>
            <a:off x="428596" y="838200"/>
            <a:ext cx="8358246" cy="3857466"/>
          </a:xfrm>
          <a:prstGeom prst="rect">
            <a:avLst/>
          </a:prstGeom>
        </p:spPr>
        <p:txBody>
          <a:bodyPr wrap="square">
            <a:spAutoFit/>
          </a:bodyPr>
          <a:lstStyle/>
          <a:p>
            <a:pPr algn="just">
              <a:lnSpc>
                <a:spcPct val="114000"/>
              </a:lnSpc>
              <a:buFont typeface="Arial" pitchFamily="34" charset="0"/>
              <a:buChar char="•"/>
            </a:pPr>
            <a:r>
              <a:rPr lang="tr-TR" sz="2400" dirty="0" smtClean="0"/>
              <a:t>  Bilgisayarın telefon hattı üzerinden internete bağlanmasını sağlar.</a:t>
            </a:r>
          </a:p>
          <a:p>
            <a:pPr algn="just">
              <a:lnSpc>
                <a:spcPct val="114000"/>
              </a:lnSpc>
              <a:buFont typeface="Arial" pitchFamily="34" charset="0"/>
              <a:buChar char="•"/>
            </a:pPr>
            <a:r>
              <a:rPr lang="tr-TR" sz="2400" dirty="0" smtClean="0"/>
              <a:t> Bilgisayardan gelen talepleri telefon hattı üzerinden internete  aktarılabilecek veriye çevirir (</a:t>
            </a:r>
            <a:r>
              <a:rPr lang="tr-TR" sz="2400" b="1" dirty="0" err="1" smtClean="0">
                <a:solidFill>
                  <a:srgbClr val="FF0000"/>
                </a:solidFill>
              </a:rPr>
              <a:t>mo</a:t>
            </a:r>
            <a:r>
              <a:rPr lang="tr-TR" sz="2400" dirty="0" err="1" smtClean="0"/>
              <a:t>dulate</a:t>
            </a:r>
            <a:r>
              <a:rPr lang="tr-TR" sz="2400" dirty="0" smtClean="0"/>
              <a:t>), yine telefon hattı üzerinden internetten gelen veriyi çevirip (</a:t>
            </a:r>
            <a:r>
              <a:rPr lang="tr-TR" sz="2400" b="1" dirty="0" err="1" smtClean="0">
                <a:solidFill>
                  <a:srgbClr val="FF0000"/>
                </a:solidFill>
              </a:rPr>
              <a:t>dem</a:t>
            </a:r>
            <a:r>
              <a:rPr lang="tr-TR" sz="2400" dirty="0" err="1" smtClean="0"/>
              <a:t>odulate</a:t>
            </a:r>
            <a:r>
              <a:rPr lang="tr-TR" sz="2400" dirty="0" smtClean="0"/>
              <a:t>) bilgisayara iletir. </a:t>
            </a:r>
          </a:p>
          <a:p>
            <a:pPr algn="just">
              <a:lnSpc>
                <a:spcPct val="114000"/>
              </a:lnSpc>
              <a:buFont typeface="Arial" pitchFamily="34" charset="0"/>
              <a:buChar char="•"/>
            </a:pPr>
            <a:r>
              <a:rPr lang="tr-TR" sz="2400" dirty="0" smtClean="0"/>
              <a:t> Günümüzde yaygın olarak ADSL modem kullanılmaktadır.</a:t>
            </a:r>
          </a:p>
          <a:p>
            <a:pPr algn="just">
              <a:lnSpc>
                <a:spcPct val="114000"/>
              </a:lnSpc>
              <a:buFont typeface="Arial" pitchFamily="34" charset="0"/>
              <a:buChar char="•"/>
            </a:pPr>
            <a:r>
              <a:rPr lang="tr-TR" sz="2400" dirty="0" smtClean="0"/>
              <a:t> Kablolu vs kablosuz, tek vs çok </a:t>
            </a:r>
            <a:r>
              <a:rPr lang="tr-TR" sz="2400" dirty="0" err="1" smtClean="0"/>
              <a:t>portlu</a:t>
            </a:r>
            <a:r>
              <a:rPr lang="tr-TR" sz="2400" dirty="0" smtClean="0"/>
              <a:t>, </a:t>
            </a:r>
            <a:r>
              <a:rPr lang="tr-TR" sz="2400" dirty="0" err="1" smtClean="0"/>
              <a:t>ethernet</a:t>
            </a:r>
            <a:r>
              <a:rPr lang="tr-TR" sz="2400" dirty="0" smtClean="0"/>
              <a:t> vs USB girişli gibi farklı çeşitleri vardır.   </a:t>
            </a:r>
          </a:p>
        </p:txBody>
      </p:sp>
      <p:pic>
        <p:nvPicPr>
          <p:cNvPr id="5" name="Picture 4" descr="http://ademocut.com/wp-content/uploads/2013/05/modem.jpg"/>
          <p:cNvPicPr>
            <a:picLocks noChangeAspect="1" noChangeArrowheads="1"/>
          </p:cNvPicPr>
          <p:nvPr/>
        </p:nvPicPr>
        <p:blipFill>
          <a:blip r:embed="rId3" cstate="print"/>
          <a:srcRect/>
          <a:stretch>
            <a:fillRect/>
          </a:stretch>
        </p:blipFill>
        <p:spPr bwMode="auto">
          <a:xfrm>
            <a:off x="642910" y="4552950"/>
            <a:ext cx="2822575" cy="2076450"/>
          </a:xfrm>
          <a:prstGeom prst="rect">
            <a:avLst/>
          </a:prstGeom>
          <a:noFill/>
          <a:ln w="9525">
            <a:noFill/>
            <a:miter lim="800000"/>
            <a:headEnd/>
            <a:tailEnd/>
          </a:ln>
        </p:spPr>
      </p:pic>
      <p:pic>
        <p:nvPicPr>
          <p:cNvPr id="6" name="Picture 2" descr="http://images.techhive.com/images/idge/imported/article/cio/2012/08/06/dsl20setup-100337253-orig.jpg"/>
          <p:cNvPicPr>
            <a:picLocks noChangeAspect="1" noChangeArrowheads="1"/>
          </p:cNvPicPr>
          <p:nvPr/>
        </p:nvPicPr>
        <p:blipFill>
          <a:blip r:embed="rId4" cstate="print"/>
          <a:srcRect/>
          <a:stretch>
            <a:fillRect/>
          </a:stretch>
        </p:blipFill>
        <p:spPr bwMode="auto">
          <a:xfrm>
            <a:off x="4500562" y="4248150"/>
            <a:ext cx="3133725" cy="2381250"/>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49213" y="-31750"/>
            <a:ext cx="9242426" cy="6929438"/>
          </a:xfrm>
          <a:prstGeom prst="rect">
            <a:avLst/>
          </a:prstGeom>
          <a:noFill/>
          <a:ln w="9525">
            <a:noFill/>
            <a:miter lim="800000"/>
            <a:headEnd/>
            <a:tailEnd/>
          </a:ln>
          <a:effectLst/>
        </p:spPr>
      </p:pic>
      <p:sp>
        <p:nvSpPr>
          <p:cNvPr id="3" name="2 İçerik Yer Tutucusu"/>
          <p:cNvSpPr txBox="1">
            <a:spLocks/>
          </p:cNvSpPr>
          <p:nvPr/>
        </p:nvSpPr>
        <p:spPr>
          <a:xfrm>
            <a:off x="285750" y="1371600"/>
            <a:ext cx="8705850" cy="5153000"/>
          </a:xfrm>
          <a:prstGeom prst="rect">
            <a:avLst/>
          </a:prstGeom>
        </p:spPr>
        <p:txBody>
          <a:bodyPr vert="horz" lIns="91440" tIns="45720" rIns="91440" bIns="45720" rtlCol="0">
            <a:normAutofit lnSpcReduction="10000"/>
          </a:bodyPr>
          <a:lstStyle/>
          <a:p>
            <a:pPr marL="0" marR="0" lvl="0" indent="0" algn="just" defTabSz="914400" rtl="0" eaLnBrk="1" fontAlgn="auto" latinLnBrk="0" hangingPunct="1">
              <a:lnSpc>
                <a:spcPct val="114000"/>
              </a:lnSpc>
              <a:spcBef>
                <a:spcPts val="0"/>
              </a:spcBef>
              <a:spcAft>
                <a:spcPts val="0"/>
              </a:spcAft>
              <a:buClrTx/>
              <a:buSzTx/>
              <a:buFont typeface="Arial" pitchFamily="34" charset="0"/>
              <a:buNone/>
              <a:tabLst/>
              <a:defRPr/>
            </a:pPr>
            <a:endParaRPr kumimoji="0" lang="tr-TR" sz="2400" b="0" i="0" u="none" strike="noStrike" kern="1200" cap="none" spc="0" normalizeH="0" baseline="0" noProof="0" dirty="0" smtClean="0">
              <a:ln>
                <a:noFill/>
              </a:ln>
              <a:effectLst/>
              <a:uLnTx/>
              <a:uFillTx/>
              <a:ea typeface="+mn-ea"/>
              <a:cs typeface="+mn-cs"/>
            </a:endParaRPr>
          </a:p>
          <a:p>
            <a:pPr marL="0" marR="0" lvl="0" indent="0" algn="just" defTabSz="914400" rtl="0" eaLnBrk="1" fontAlgn="auto" latinLnBrk="0" hangingPunct="1">
              <a:lnSpc>
                <a:spcPct val="114000"/>
              </a:lnSpc>
              <a:spcBef>
                <a:spcPts val="0"/>
              </a:spcBef>
              <a:spcAft>
                <a:spcPts val="0"/>
              </a:spcAft>
              <a:buClrTx/>
              <a:buSzTx/>
              <a:buFont typeface="Arial" pitchFamily="34" charset="0"/>
              <a:buChar char="•"/>
              <a:tabLst/>
              <a:defRPr/>
            </a:pPr>
            <a:r>
              <a:rPr kumimoji="0" lang="tr-TR" sz="2400" b="0" i="0" u="none" strike="noStrike" kern="1200" cap="none" spc="0" normalizeH="0" baseline="0" noProof="0" dirty="0" smtClean="0">
                <a:ln>
                  <a:noFill/>
                </a:ln>
                <a:effectLst/>
                <a:uLnTx/>
                <a:uFillTx/>
                <a:ea typeface="+mn-ea"/>
                <a:cs typeface="+mn-cs"/>
              </a:rPr>
              <a:t> Kısa bir süreliğine de olsa asıl güç kaynağının kesilmesi üzerine bilgisayarınızın çalışmaya devam etmesini sağlayan alettir. </a:t>
            </a:r>
          </a:p>
          <a:p>
            <a:pPr marL="0" marR="0" lvl="0" indent="0" algn="just" defTabSz="914400" rtl="0" eaLnBrk="1" fontAlgn="auto" latinLnBrk="0" hangingPunct="1">
              <a:lnSpc>
                <a:spcPct val="114000"/>
              </a:lnSpc>
              <a:spcBef>
                <a:spcPts val="0"/>
              </a:spcBef>
              <a:spcAft>
                <a:spcPts val="0"/>
              </a:spcAft>
              <a:buClrTx/>
              <a:buSzTx/>
              <a:buFont typeface="Arial" pitchFamily="34" charset="0"/>
              <a:buNone/>
              <a:tabLst/>
              <a:defRPr/>
            </a:pPr>
            <a:endParaRPr kumimoji="0" lang="tr-TR" sz="2400" b="0" i="0" u="none" strike="noStrike" kern="1200" cap="none" spc="0" normalizeH="0" baseline="0" noProof="0" dirty="0" smtClean="0">
              <a:ln>
                <a:noFill/>
              </a:ln>
              <a:effectLst/>
              <a:uLnTx/>
              <a:uFillTx/>
              <a:ea typeface="+mn-ea"/>
              <a:cs typeface="+mn-cs"/>
            </a:endParaRPr>
          </a:p>
          <a:p>
            <a:pPr marL="0" marR="0" lvl="0" indent="0" algn="just" defTabSz="914400" rtl="0" eaLnBrk="1" fontAlgn="auto" latinLnBrk="0" hangingPunct="1">
              <a:lnSpc>
                <a:spcPct val="114000"/>
              </a:lnSpc>
              <a:spcBef>
                <a:spcPts val="0"/>
              </a:spcBef>
              <a:spcAft>
                <a:spcPts val="0"/>
              </a:spcAft>
              <a:buClrTx/>
              <a:buSzTx/>
              <a:buFont typeface="Arial" pitchFamily="34" charset="0"/>
              <a:buChar char="•"/>
              <a:tabLst/>
              <a:defRPr/>
            </a:pPr>
            <a:r>
              <a:rPr kumimoji="0" lang="tr-TR" sz="2400" b="0" i="0" u="none" strike="noStrike" kern="1200" cap="none" spc="0" normalizeH="0" baseline="0" noProof="0" dirty="0" smtClean="0">
                <a:ln>
                  <a:noFill/>
                </a:ln>
                <a:effectLst/>
                <a:uLnTx/>
                <a:uFillTx/>
                <a:ea typeface="+mn-ea"/>
                <a:cs typeface="+mn-cs"/>
              </a:rPr>
              <a:t> UPS ayni zamanda voltaj değişimlerine karşı bilgisayarınız korumaktadır. UPS asil elektrik kaynağının kesildiğini hissettiğinde devreye giren bir batarya içerir. UPS sizi elektriğin kesildiği yönünde uyardığı zaman, UPS deki güç bitene kadar çalışmalarını kaydedecek zamana sahip olursunuz. Bu da sizin henüz kaybetmediğiniz verileri tekrar girmekten kurtarmaktadır. </a:t>
            </a:r>
          </a:p>
          <a:p>
            <a:pPr marL="0" marR="0" lvl="0" indent="0" algn="just" defTabSz="914400" rtl="0" eaLnBrk="1" fontAlgn="auto" latinLnBrk="0" hangingPunct="1">
              <a:lnSpc>
                <a:spcPct val="114000"/>
              </a:lnSpc>
              <a:spcBef>
                <a:spcPts val="0"/>
              </a:spcBef>
              <a:spcAft>
                <a:spcPts val="0"/>
              </a:spcAft>
              <a:buClrTx/>
              <a:buSzTx/>
              <a:buFont typeface="Arial" pitchFamily="34" charset="0"/>
              <a:buChar char="•"/>
              <a:tabLst/>
              <a:defRPr/>
            </a:pPr>
            <a:r>
              <a:rPr kumimoji="0" lang="tr-TR" sz="2400" b="0" i="0" u="none" strike="noStrike" kern="1200" cap="none" spc="0" normalizeH="0" baseline="0" noProof="0" dirty="0" smtClean="0">
                <a:ln>
                  <a:noFill/>
                </a:ln>
                <a:effectLst/>
                <a:uLnTx/>
                <a:uFillTx/>
                <a:ea typeface="+mn-ea"/>
                <a:cs typeface="+mn-cs"/>
              </a:rPr>
              <a:t> Ayrıca, eğer voltajda ani değişiklik olursa, UPS akim bilgisayarınıza gitmeden bunu düzenler, dolayısıyla bilgisayarınız zarar görmemiş olur.</a:t>
            </a:r>
          </a:p>
        </p:txBody>
      </p:sp>
      <p:sp>
        <p:nvSpPr>
          <p:cNvPr id="4" name="3 Dikdörtgen"/>
          <p:cNvSpPr/>
          <p:nvPr/>
        </p:nvSpPr>
        <p:spPr>
          <a:xfrm>
            <a:off x="914400" y="769203"/>
            <a:ext cx="8001024" cy="830997"/>
          </a:xfrm>
          <a:prstGeom prst="rect">
            <a:avLst/>
          </a:prstGeom>
        </p:spPr>
        <p:txBody>
          <a:bodyPr wrap="square">
            <a:spAutoFit/>
          </a:bodyPr>
          <a:lstStyle/>
          <a:p>
            <a:pPr algn="just">
              <a:defRPr/>
            </a:pPr>
            <a:r>
              <a:rPr lang="tr-TR" sz="2400" b="1" dirty="0" smtClean="0"/>
              <a:t>DİĞER DONANIM AYGITLARI  </a:t>
            </a:r>
            <a:r>
              <a:rPr lang="tr-TR" sz="2400" dirty="0" smtClean="0"/>
              <a:t>Kesintisiz Güç Kaynağı-UPS 				      (</a:t>
            </a:r>
            <a:r>
              <a:rPr lang="tr-TR" sz="2400" dirty="0" err="1" smtClean="0"/>
              <a:t>Uninterruptible</a:t>
            </a:r>
            <a:r>
              <a:rPr lang="tr-TR" sz="2400" dirty="0" smtClean="0"/>
              <a:t> </a:t>
            </a:r>
            <a:r>
              <a:rPr lang="tr-TR" sz="2400" dirty="0" err="1" smtClean="0"/>
              <a:t>Power</a:t>
            </a:r>
            <a:r>
              <a:rPr lang="tr-TR" sz="2400" dirty="0" smtClean="0"/>
              <a:t> </a:t>
            </a:r>
            <a:r>
              <a:rPr lang="tr-TR" sz="2400" dirty="0" err="1" smtClean="0"/>
              <a:t>Supply</a:t>
            </a:r>
            <a:r>
              <a:rPr lang="tr-TR" sz="2400" dirty="0" smtClean="0"/>
              <a:t>)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49213" y="-31750"/>
            <a:ext cx="9242426" cy="6929438"/>
          </a:xfrm>
          <a:prstGeom prst="rect">
            <a:avLst/>
          </a:prstGeom>
          <a:noFill/>
          <a:ln w="9525">
            <a:noFill/>
            <a:miter lim="800000"/>
            <a:headEnd/>
            <a:tailEnd/>
          </a:ln>
          <a:effectLst/>
        </p:spPr>
      </p:pic>
      <p:pic>
        <p:nvPicPr>
          <p:cNvPr id="3" name="Picture 2" descr="http://www.icdisdonanimlar.com/resim/%C4%B1nternet.jpg"/>
          <p:cNvPicPr>
            <a:picLocks noChangeAspect="1" noChangeArrowheads="1"/>
          </p:cNvPicPr>
          <p:nvPr/>
        </p:nvPicPr>
        <p:blipFill>
          <a:blip r:embed="rId3" cstate="print"/>
          <a:srcRect/>
          <a:stretch>
            <a:fillRect/>
          </a:stretch>
        </p:blipFill>
        <p:spPr bwMode="auto">
          <a:xfrm>
            <a:off x="1692275" y="2819400"/>
            <a:ext cx="5524500" cy="3743325"/>
          </a:xfrm>
          <a:prstGeom prst="rect">
            <a:avLst/>
          </a:prstGeom>
          <a:noFill/>
          <a:ln w="9525">
            <a:noFill/>
            <a:miter lim="800000"/>
            <a:headEnd/>
            <a:tailEnd/>
          </a:ln>
        </p:spPr>
      </p:pic>
      <p:sp>
        <p:nvSpPr>
          <p:cNvPr id="4" name="3 Dikdörtgen"/>
          <p:cNvSpPr/>
          <p:nvPr/>
        </p:nvSpPr>
        <p:spPr>
          <a:xfrm>
            <a:off x="990600" y="819090"/>
            <a:ext cx="8001024" cy="461665"/>
          </a:xfrm>
          <a:prstGeom prst="rect">
            <a:avLst/>
          </a:prstGeom>
        </p:spPr>
        <p:txBody>
          <a:bodyPr wrap="square">
            <a:spAutoFit/>
          </a:bodyPr>
          <a:lstStyle/>
          <a:p>
            <a:pPr algn="just">
              <a:defRPr/>
            </a:pPr>
            <a:r>
              <a:rPr lang="tr-TR" sz="2400" b="1" dirty="0" smtClean="0"/>
              <a:t>DİĞER DONANIM AYGITLARI      </a:t>
            </a:r>
            <a:r>
              <a:rPr lang="tr-TR" sz="2400" b="1" dirty="0" smtClean="0">
                <a:solidFill>
                  <a:srgbClr val="FF0000"/>
                </a:solidFill>
              </a:rPr>
              <a:t>           Ethernet kartı</a:t>
            </a:r>
            <a:endParaRPr lang="tr-TR" sz="2400" dirty="0" smtClean="0">
              <a:solidFill>
                <a:srgbClr val="FF0000"/>
              </a:solidFill>
            </a:endParaRPr>
          </a:p>
        </p:txBody>
      </p:sp>
      <p:sp>
        <p:nvSpPr>
          <p:cNvPr id="5" name="4 Dikdörtgen"/>
          <p:cNvSpPr/>
          <p:nvPr/>
        </p:nvSpPr>
        <p:spPr>
          <a:xfrm>
            <a:off x="214282" y="1371600"/>
            <a:ext cx="8572560" cy="1938992"/>
          </a:xfrm>
          <a:prstGeom prst="rect">
            <a:avLst/>
          </a:prstGeom>
        </p:spPr>
        <p:txBody>
          <a:bodyPr wrap="square">
            <a:spAutoFit/>
          </a:bodyPr>
          <a:lstStyle/>
          <a:p>
            <a:pPr marL="360363" indent="-360363" algn="just">
              <a:buFont typeface="Arial" pitchFamily="34" charset="0"/>
              <a:buChar char="•"/>
            </a:pPr>
            <a:r>
              <a:rPr lang="tr-TR" sz="2400" dirty="0" smtClean="0"/>
              <a:t>Birden fazla bilgisayar </a:t>
            </a:r>
            <a:r>
              <a:rPr lang="tr-TR" sz="2400" dirty="0" err="1" smtClean="0"/>
              <a:t>ethernet</a:t>
            </a:r>
            <a:r>
              <a:rPr lang="tr-TR" sz="2400" dirty="0" smtClean="0"/>
              <a:t> üzerinden birbirine bağlanabilir ve iletişim kurabilir. </a:t>
            </a:r>
          </a:p>
          <a:p>
            <a:pPr marL="360363" indent="-360363" algn="just"/>
            <a:endParaRPr lang="tr-TR" sz="2400" dirty="0" smtClean="0"/>
          </a:p>
          <a:p>
            <a:pPr marL="360363" indent="-360363" algn="just">
              <a:buFont typeface="Arial" pitchFamily="34" charset="0"/>
              <a:buChar char="•"/>
            </a:pPr>
            <a:r>
              <a:rPr lang="tr-TR" sz="2400" dirty="0" smtClean="0"/>
              <a:t>Ayrıca bir bilgisayar modem bağlantısını </a:t>
            </a:r>
            <a:r>
              <a:rPr lang="tr-TR" sz="2400" dirty="0" err="1" smtClean="0"/>
              <a:t>ethernet</a:t>
            </a:r>
            <a:r>
              <a:rPr lang="tr-TR" sz="2400" dirty="0" smtClean="0"/>
              <a:t> üzerinden yapacaksa bu karta ihtiyacı vardır.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457200" y="914399"/>
            <a:ext cx="8256944" cy="5715001"/>
          </a:xfrm>
          <a:prstGeom prst="rect">
            <a:avLst/>
          </a:prstGeom>
          <a:noFill/>
          <a:ln w="9525">
            <a:noFill/>
            <a:miter lim="800000"/>
            <a:headEnd/>
            <a:tailEnd/>
          </a:ln>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49213" y="-31750"/>
            <a:ext cx="9242426" cy="6929438"/>
          </a:xfrm>
          <a:prstGeom prst="rect">
            <a:avLst/>
          </a:prstGeom>
          <a:noFill/>
          <a:ln w="9525">
            <a:noFill/>
            <a:miter lim="800000"/>
            <a:headEnd/>
            <a:tailEnd/>
          </a:ln>
          <a:effectLst/>
        </p:spPr>
      </p:pic>
      <p:sp>
        <p:nvSpPr>
          <p:cNvPr id="3" name="2 Dikdörtgen"/>
          <p:cNvSpPr/>
          <p:nvPr/>
        </p:nvSpPr>
        <p:spPr>
          <a:xfrm>
            <a:off x="914400" y="605135"/>
            <a:ext cx="8001024" cy="461665"/>
          </a:xfrm>
          <a:prstGeom prst="rect">
            <a:avLst/>
          </a:prstGeom>
        </p:spPr>
        <p:txBody>
          <a:bodyPr wrap="square">
            <a:spAutoFit/>
          </a:bodyPr>
          <a:lstStyle/>
          <a:p>
            <a:pPr algn="just">
              <a:defRPr/>
            </a:pPr>
            <a:r>
              <a:rPr lang="tr-TR" sz="2400" b="1" dirty="0" smtClean="0"/>
              <a:t>DİĞER DONANIM AYGITLARI      </a:t>
            </a:r>
            <a:r>
              <a:rPr lang="tr-TR" sz="2400" b="1" dirty="0" smtClean="0">
                <a:solidFill>
                  <a:srgbClr val="FF0000"/>
                </a:solidFill>
              </a:rPr>
              <a:t>           </a:t>
            </a:r>
            <a:r>
              <a:rPr lang="tr-TR" sz="2400" b="1" dirty="0" err="1" smtClean="0">
                <a:solidFill>
                  <a:srgbClr val="FF0000"/>
                </a:solidFill>
              </a:rPr>
              <a:t>Bluetooth</a:t>
            </a:r>
            <a:endParaRPr lang="tr-TR" sz="2400" dirty="0" smtClean="0">
              <a:solidFill>
                <a:srgbClr val="FF0000"/>
              </a:solidFill>
            </a:endParaRPr>
          </a:p>
        </p:txBody>
      </p:sp>
      <p:sp>
        <p:nvSpPr>
          <p:cNvPr id="4" name="3 Dikdörtgen"/>
          <p:cNvSpPr/>
          <p:nvPr/>
        </p:nvSpPr>
        <p:spPr>
          <a:xfrm>
            <a:off x="285720" y="1219200"/>
            <a:ext cx="8572560" cy="2308324"/>
          </a:xfrm>
          <a:prstGeom prst="rect">
            <a:avLst/>
          </a:prstGeom>
        </p:spPr>
        <p:txBody>
          <a:bodyPr wrap="square">
            <a:spAutoFit/>
          </a:bodyPr>
          <a:lstStyle/>
          <a:p>
            <a:pPr marL="360363" indent="-360363">
              <a:buFont typeface="Arial" pitchFamily="34" charset="0"/>
              <a:buChar char="•"/>
            </a:pPr>
            <a:r>
              <a:rPr lang="tr-TR" sz="2400" dirty="0" smtClean="0"/>
              <a:t>Kablo bağlantısını ortadan kaldıran kısa mesafe radyo frekansı teknolojisinin adıdır.  </a:t>
            </a:r>
          </a:p>
          <a:p>
            <a:pPr marL="360363" indent="-360363"/>
            <a:endParaRPr lang="tr-TR" sz="2400" dirty="0" smtClean="0"/>
          </a:p>
          <a:p>
            <a:pPr marL="360363" indent="-360363">
              <a:buFont typeface="Arial" pitchFamily="34" charset="0"/>
              <a:buChar char="•"/>
            </a:pPr>
            <a:r>
              <a:rPr lang="tr-TR" sz="2400" dirty="0" err="1" smtClean="0"/>
              <a:t>Bluetooth</a:t>
            </a:r>
            <a:r>
              <a:rPr lang="tr-TR" sz="2400" dirty="0" smtClean="0"/>
              <a:t> özelliği olan ya da harici olarak </a:t>
            </a:r>
            <a:r>
              <a:rPr lang="tr-TR" sz="2400" dirty="0" err="1" smtClean="0"/>
              <a:t>bluetooth</a:t>
            </a:r>
            <a:r>
              <a:rPr lang="tr-TR" sz="2400" dirty="0" smtClean="0"/>
              <a:t> takılmış bir bilgisayar yine </a:t>
            </a:r>
            <a:r>
              <a:rPr lang="tr-TR" sz="2400" dirty="0" err="1" smtClean="0"/>
              <a:t>bluetooth</a:t>
            </a:r>
            <a:r>
              <a:rPr lang="tr-TR" sz="2400" dirty="0" smtClean="0"/>
              <a:t> özellikli diğer cihazlarla kablosuz olarak kısa mesafeden iletişim kurabilir, veri alışverişi yapabilir. </a:t>
            </a:r>
          </a:p>
        </p:txBody>
      </p:sp>
      <p:pic>
        <p:nvPicPr>
          <p:cNvPr id="5" name="Picture 2" descr="http://store.imore.com/images/product_images/accessories/additional_images/5424/large/1.jpg"/>
          <p:cNvPicPr>
            <a:picLocks noChangeAspect="1" noChangeArrowheads="1"/>
          </p:cNvPicPr>
          <p:nvPr/>
        </p:nvPicPr>
        <p:blipFill>
          <a:blip r:embed="rId3" cstate="print"/>
          <a:srcRect/>
          <a:stretch>
            <a:fillRect/>
          </a:stretch>
        </p:blipFill>
        <p:spPr bwMode="auto">
          <a:xfrm>
            <a:off x="642910" y="4000504"/>
            <a:ext cx="2212991" cy="2212991"/>
          </a:xfrm>
          <a:prstGeom prst="rect">
            <a:avLst/>
          </a:prstGeom>
          <a:noFill/>
          <a:ln w="9525">
            <a:noFill/>
            <a:miter lim="800000"/>
            <a:headEnd/>
            <a:tailEnd/>
          </a:ln>
        </p:spPr>
      </p:pic>
      <p:pic>
        <p:nvPicPr>
          <p:cNvPr id="6" name="Picture 4" descr="https://www.cartft.com/image_db/Bluetooth_10m.jpg"/>
          <p:cNvPicPr>
            <a:picLocks noChangeAspect="1" noChangeArrowheads="1"/>
          </p:cNvPicPr>
          <p:nvPr/>
        </p:nvPicPr>
        <p:blipFill>
          <a:blip r:embed="rId4" cstate="print"/>
          <a:srcRect/>
          <a:stretch>
            <a:fillRect/>
          </a:stretch>
        </p:blipFill>
        <p:spPr bwMode="auto">
          <a:xfrm>
            <a:off x="3357554" y="4357694"/>
            <a:ext cx="2297734" cy="1857388"/>
          </a:xfrm>
          <a:prstGeom prst="rect">
            <a:avLst/>
          </a:prstGeom>
          <a:noFill/>
          <a:ln w="9525">
            <a:noFill/>
            <a:miter lim="800000"/>
            <a:headEnd/>
            <a:tailEnd/>
          </a:ln>
        </p:spPr>
      </p:pic>
      <p:pic>
        <p:nvPicPr>
          <p:cNvPr id="7" name="Picture 2" descr="http://images.hepsiburada.net/assets/Bilgisayar/1500/Bilgisayar_1557233.jpg"/>
          <p:cNvPicPr>
            <a:picLocks noChangeAspect="1" noChangeArrowheads="1"/>
          </p:cNvPicPr>
          <p:nvPr/>
        </p:nvPicPr>
        <p:blipFill>
          <a:blip r:embed="rId5" cstate="print"/>
          <a:srcRect l="1683" t="21342" r="3169" b="19757"/>
          <a:stretch>
            <a:fillRect/>
          </a:stretch>
        </p:blipFill>
        <p:spPr bwMode="auto">
          <a:xfrm>
            <a:off x="5857884" y="4143380"/>
            <a:ext cx="2944802" cy="1823125"/>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228600" y="900564"/>
            <a:ext cx="8675688" cy="5728836"/>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457200" y="914400"/>
            <a:ext cx="8229599" cy="5658286"/>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381000" y="873264"/>
            <a:ext cx="8382000" cy="5679936"/>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TotalTime>
  <Words>1190</Words>
  <Application>Microsoft Office PowerPoint</Application>
  <PresentationFormat>Ekran Gösterisi (4:3)</PresentationFormat>
  <Paragraphs>123</Paragraphs>
  <Slides>60</Slides>
  <Notes>0</Notes>
  <HiddenSlides>0</HiddenSlides>
  <MMClips>0</MMClips>
  <ScaleCrop>false</ScaleCrop>
  <HeadingPairs>
    <vt:vector size="4" baseType="variant">
      <vt:variant>
        <vt:lpstr>Tema</vt:lpstr>
      </vt:variant>
      <vt:variant>
        <vt:i4>1</vt:i4>
      </vt:variant>
      <vt:variant>
        <vt:lpstr>Slayt Başlıkları</vt:lpstr>
      </vt:variant>
      <vt:variant>
        <vt:i4>60</vt:i4>
      </vt:variant>
    </vt:vector>
  </HeadingPairs>
  <TitlesOfParts>
    <vt:vector size="61" baseType="lpstr">
      <vt:lpstr>Ofis Teması</vt:lpstr>
      <vt:lpstr>Slayt 1</vt:lpstr>
      <vt:lpstr>Slayt 2</vt:lpstr>
      <vt:lpstr>Slayt 3</vt:lpstr>
      <vt:lpstr>Slayt 4</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lpstr>Slayt 20</vt:lpstr>
      <vt:lpstr>Slayt 21</vt:lpstr>
      <vt:lpstr>Slayt 22</vt:lpstr>
      <vt:lpstr>Slayt 23</vt:lpstr>
      <vt:lpstr>Slayt 24</vt:lpstr>
      <vt:lpstr>Slayt 25</vt:lpstr>
      <vt:lpstr>Slayt 26</vt:lpstr>
      <vt:lpstr>Slayt 27</vt:lpstr>
      <vt:lpstr>Slayt 28</vt:lpstr>
      <vt:lpstr>Slayt 29</vt:lpstr>
      <vt:lpstr>Slayt 30</vt:lpstr>
      <vt:lpstr>Slayt 31</vt:lpstr>
      <vt:lpstr>Slayt 32</vt:lpstr>
      <vt:lpstr>Slayt 33</vt:lpstr>
      <vt:lpstr>Slayt 34</vt:lpstr>
      <vt:lpstr>Slayt 35</vt:lpstr>
      <vt:lpstr>Slayt 36</vt:lpstr>
      <vt:lpstr>Slayt 37</vt:lpstr>
      <vt:lpstr>Slayt 38</vt:lpstr>
      <vt:lpstr>Slayt 39</vt:lpstr>
      <vt:lpstr>Slayt 40</vt:lpstr>
      <vt:lpstr>Slayt 41</vt:lpstr>
      <vt:lpstr>Slayt 42</vt:lpstr>
      <vt:lpstr>Slayt 43</vt:lpstr>
      <vt:lpstr>Slayt 44</vt:lpstr>
      <vt:lpstr>Slayt 45</vt:lpstr>
      <vt:lpstr>Slayt 46</vt:lpstr>
      <vt:lpstr>Slayt 47</vt:lpstr>
      <vt:lpstr>Slayt 48</vt:lpstr>
      <vt:lpstr>Slayt 49</vt:lpstr>
      <vt:lpstr>Slayt 50</vt:lpstr>
      <vt:lpstr>Slayt 51</vt:lpstr>
      <vt:lpstr>Slayt 52</vt:lpstr>
      <vt:lpstr>Slayt 53</vt:lpstr>
      <vt:lpstr>Slayt 54</vt:lpstr>
      <vt:lpstr>Slayt 55</vt:lpstr>
      <vt:lpstr>Slayt 56</vt:lpstr>
      <vt:lpstr>Slayt 57</vt:lpstr>
      <vt:lpstr>Slayt 58</vt:lpstr>
      <vt:lpstr>Slayt 59</vt:lpstr>
      <vt:lpstr>Slayt 60</vt:lpstr>
    </vt:vector>
  </TitlesOfParts>
  <Company>SilentAll Team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ASUS</dc:creator>
  <cp:lastModifiedBy>ASUS</cp:lastModifiedBy>
  <cp:revision>15</cp:revision>
  <dcterms:created xsi:type="dcterms:W3CDTF">2017-02-21T19:26:07Z</dcterms:created>
  <dcterms:modified xsi:type="dcterms:W3CDTF">2019-09-24T08:31:31Z</dcterms:modified>
</cp:coreProperties>
</file>