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4"/>
  </p:notesMasterIdLst>
  <p:handoutMasterIdLst>
    <p:handoutMasterId r:id="rId35"/>
  </p:handoutMasterIdLst>
  <p:sldIdLst>
    <p:sldId id="439" r:id="rId2"/>
    <p:sldId id="571" r:id="rId3"/>
    <p:sldId id="572" r:id="rId4"/>
    <p:sldId id="573" r:id="rId5"/>
    <p:sldId id="574" r:id="rId6"/>
    <p:sldId id="575" r:id="rId7"/>
    <p:sldId id="259" r:id="rId8"/>
    <p:sldId id="261" r:id="rId9"/>
    <p:sldId id="576" r:id="rId10"/>
    <p:sldId id="577" r:id="rId11"/>
    <p:sldId id="578" r:id="rId12"/>
    <p:sldId id="579" r:id="rId13"/>
    <p:sldId id="580" r:id="rId14"/>
    <p:sldId id="570" r:id="rId15"/>
    <p:sldId id="260" r:id="rId16"/>
    <p:sldId id="468" r:id="rId17"/>
    <p:sldId id="566" r:id="rId18"/>
    <p:sldId id="469" r:id="rId19"/>
    <p:sldId id="581" r:id="rId20"/>
    <p:sldId id="582" r:id="rId21"/>
    <p:sldId id="590" r:id="rId22"/>
    <p:sldId id="583" r:id="rId23"/>
    <p:sldId id="584" r:id="rId24"/>
    <p:sldId id="589" r:id="rId25"/>
    <p:sldId id="585" r:id="rId26"/>
    <p:sldId id="586" r:id="rId27"/>
    <p:sldId id="587" r:id="rId28"/>
    <p:sldId id="592" r:id="rId29"/>
    <p:sldId id="593" r:id="rId30"/>
    <p:sldId id="594" r:id="rId31"/>
    <p:sldId id="591" r:id="rId32"/>
    <p:sldId id="588" r:id="rId33"/>
  </p:sldIdLst>
  <p:sldSz cx="9144000" cy="6858000" type="screen4x3"/>
  <p:notesSz cx="6858000" cy="9144000"/>
  <p:defaultTextStyle>
    <a:defPPr>
      <a:defRPr lang="hu-HU"/>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7757"/>
    <a:srgbClr val="CC6600"/>
    <a:srgbClr val="008000"/>
    <a:srgbClr val="FF0000"/>
    <a:srgbClr val="FF33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36" autoAdjust="0"/>
  </p:normalViewPr>
  <p:slideViewPr>
    <p:cSldViewPr snapToGrid="0">
      <p:cViewPr>
        <p:scale>
          <a:sx n="70" d="100"/>
          <a:sy n="70" d="100"/>
        </p:scale>
        <p:origin x="-1314"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88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GB" smtClean="0"/>
              <a:t>D. Karayel</a:t>
            </a:r>
            <a:endParaRPr lang="en-GB"/>
          </a:p>
        </p:txBody>
      </p:sp>
      <p:sp>
        <p:nvSpPr>
          <p:cNvPr id="2048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048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048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7D94A7F-E68D-4AAF-8492-5772BA17FF3C}" type="slidenum">
              <a:rPr lang="en-GB"/>
              <a:pPr>
                <a:defRPr/>
              </a:pPr>
              <a:t>‹#›</a:t>
            </a:fld>
            <a:endParaRPr lang="en-GB"/>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GB" smtClean="0"/>
              <a:t>D. Karayel</a:t>
            </a:r>
            <a:endParaRPr lang="en-GB"/>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146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Mintaszöveg szerkesztése</a:t>
            </a:r>
          </a:p>
          <a:p>
            <a:pPr lvl="1"/>
            <a:r>
              <a:rPr lang="en-GB" noProof="0" smtClean="0"/>
              <a:t>Második szint</a:t>
            </a:r>
          </a:p>
          <a:p>
            <a:pPr lvl="2"/>
            <a:r>
              <a:rPr lang="en-GB" noProof="0" smtClean="0"/>
              <a:t>Harmadik szint</a:t>
            </a:r>
          </a:p>
          <a:p>
            <a:pPr lvl="3"/>
            <a:r>
              <a:rPr lang="en-GB" noProof="0" smtClean="0"/>
              <a:t>Negyedik szint</a:t>
            </a:r>
          </a:p>
          <a:p>
            <a:pPr lvl="4"/>
            <a:r>
              <a:rPr lang="en-GB" noProof="0" smtClean="0"/>
              <a:t>Ötödik szint</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1B99021-8EEE-4329-9946-8BB3BE7232F9}" type="slidenum">
              <a:rPr lang="en-GB"/>
              <a:pPr>
                <a:defRPr/>
              </a:pPr>
              <a:t>‹#›</a:t>
            </a:fld>
            <a:endParaRPr lang="en-GB"/>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39B5737-4A76-4AFD-A4A8-FE3C72D92D08}" type="slidenum">
              <a:rPr lang="en-GB" smtClean="0"/>
              <a:pPr/>
              <a:t>1</a:t>
            </a:fld>
            <a:endParaRPr lang="en-GB"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GB" smtClean="0"/>
          </a:p>
        </p:txBody>
      </p:sp>
      <p:sp>
        <p:nvSpPr>
          <p:cNvPr id="6" name="5 Üstbilgi Yer Tutucusu"/>
          <p:cNvSpPr>
            <a:spLocks noGrp="1"/>
          </p:cNvSpPr>
          <p:nvPr>
            <p:ph type="hdr" sz="quarter" idx="10"/>
          </p:nvPr>
        </p:nvSpPr>
        <p:spPr/>
        <p:txBody>
          <a:bodyPr/>
          <a:lstStyle/>
          <a:p>
            <a:pPr>
              <a:defRPr/>
            </a:pPr>
            <a:r>
              <a:rPr lang="en-GB" smtClean="0"/>
              <a:t>D. Karayel</a:t>
            </a: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D2948CC-B0D7-4D33-AB61-623A69D55D0F}" type="slidenum">
              <a:rPr lang="en-GB" smtClean="0"/>
              <a:pPr/>
              <a:t>7</a:t>
            </a:fld>
            <a:endParaRPr lang="en-GB"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p>
        </p:txBody>
      </p:sp>
      <p:sp>
        <p:nvSpPr>
          <p:cNvPr id="6" name="5 Üstbilgi Yer Tutucusu"/>
          <p:cNvSpPr>
            <a:spLocks noGrp="1"/>
          </p:cNvSpPr>
          <p:nvPr>
            <p:ph type="hdr" sz="quarter" idx="10"/>
          </p:nvPr>
        </p:nvSpPr>
        <p:spPr/>
        <p:txBody>
          <a:bodyPr/>
          <a:lstStyle/>
          <a:p>
            <a:pPr>
              <a:defRPr/>
            </a:pPr>
            <a:r>
              <a:rPr lang="en-GB" smtClean="0"/>
              <a:t>D. Karayel</a:t>
            </a: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859E34F3-A3D2-4443-BDBC-7D245437796E}" type="slidenum">
              <a:rPr lang="en-GB" smtClean="0"/>
              <a:pPr/>
              <a:t>8</a:t>
            </a:fld>
            <a:endParaRPr lang="en-GB"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GB" smtClean="0"/>
          </a:p>
        </p:txBody>
      </p:sp>
      <p:sp>
        <p:nvSpPr>
          <p:cNvPr id="6" name="5 Üstbilgi Yer Tutucusu"/>
          <p:cNvSpPr>
            <a:spLocks noGrp="1"/>
          </p:cNvSpPr>
          <p:nvPr>
            <p:ph type="hdr" sz="quarter" idx="10"/>
          </p:nvPr>
        </p:nvSpPr>
        <p:spPr/>
        <p:txBody>
          <a:bodyPr/>
          <a:lstStyle/>
          <a:p>
            <a:pPr>
              <a:defRPr/>
            </a:pPr>
            <a:r>
              <a:rPr lang="en-GB" smtClean="0"/>
              <a:t>D. Karayel</a:t>
            </a: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89F626D-A692-487B-A955-8CBA014E3C36}" type="slidenum">
              <a:rPr lang="en-GB" smtClean="0"/>
              <a:pPr/>
              <a:t>15</a:t>
            </a:fld>
            <a:endParaRPr lang="en-GB"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GB" smtClean="0"/>
          </a:p>
        </p:txBody>
      </p:sp>
      <p:sp>
        <p:nvSpPr>
          <p:cNvPr id="6" name="5 Üstbilgi Yer Tutucusu"/>
          <p:cNvSpPr>
            <a:spLocks noGrp="1"/>
          </p:cNvSpPr>
          <p:nvPr>
            <p:ph type="hdr" sz="quarter" idx="10"/>
          </p:nvPr>
        </p:nvSpPr>
        <p:spPr/>
        <p:txBody>
          <a:bodyPr/>
          <a:lstStyle/>
          <a:p>
            <a:pPr>
              <a:defRPr/>
            </a:pPr>
            <a:r>
              <a:rPr lang="en-GB" smtClean="0"/>
              <a:t>D. Karayel</a:t>
            </a: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r>
              <a:rPr lang="hu-HU"/>
              <a:t>2005/2006 I.</a:t>
            </a:r>
            <a:endParaRPr lang="en-GB"/>
          </a:p>
        </p:txBody>
      </p:sp>
      <p:sp>
        <p:nvSpPr>
          <p:cNvPr id="5" name="18 Altbilgi Yer Tutucusu"/>
          <p:cNvSpPr>
            <a:spLocks noGrp="1"/>
          </p:cNvSpPr>
          <p:nvPr>
            <p:ph type="ftr" sz="quarter" idx="11"/>
          </p:nvPr>
        </p:nvSpPr>
        <p:spPr/>
        <p:txBody>
          <a:bodyPr/>
          <a:lstStyle>
            <a:lvl1pPr>
              <a:defRPr/>
            </a:lvl1pPr>
          </a:lstStyle>
          <a:p>
            <a:pPr>
              <a:defRPr/>
            </a:pPr>
            <a:r>
              <a:rPr lang="en-GB"/>
              <a:t>Hydraulic and Pneumatic Systems</a:t>
            </a:r>
          </a:p>
        </p:txBody>
      </p:sp>
      <p:sp>
        <p:nvSpPr>
          <p:cNvPr id="6" name="26 Slayt Numarası Yer Tutucusu"/>
          <p:cNvSpPr>
            <a:spLocks noGrp="1"/>
          </p:cNvSpPr>
          <p:nvPr>
            <p:ph type="sldNum" sz="quarter" idx="12"/>
          </p:nvPr>
        </p:nvSpPr>
        <p:spPr/>
        <p:txBody>
          <a:bodyPr/>
          <a:lstStyle>
            <a:lvl1pPr>
              <a:defRPr/>
            </a:lvl1pPr>
          </a:lstStyle>
          <a:p>
            <a:pPr>
              <a:defRPr/>
            </a:pPr>
            <a:fld id="{ACA3BB47-4E8E-4413-BAAC-E07707912958}"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r>
              <a:rPr lang="hu-HU"/>
              <a:t>2005/2006 I.</a:t>
            </a:r>
            <a:endParaRPr lang="en-GB"/>
          </a:p>
        </p:txBody>
      </p:sp>
      <p:sp>
        <p:nvSpPr>
          <p:cNvPr id="5" name="21 Altbilgi Yer Tutucusu"/>
          <p:cNvSpPr>
            <a:spLocks noGrp="1"/>
          </p:cNvSpPr>
          <p:nvPr>
            <p:ph type="ftr" sz="quarter" idx="11"/>
          </p:nvPr>
        </p:nvSpPr>
        <p:spPr/>
        <p:txBody>
          <a:bodyPr/>
          <a:lstStyle>
            <a:lvl1pPr>
              <a:defRPr/>
            </a:lvl1pPr>
          </a:lstStyle>
          <a:p>
            <a:pPr>
              <a:defRPr/>
            </a:pPr>
            <a:r>
              <a:rPr lang="en-GB"/>
              <a:t>Hydraulic and Pneumatic Systems</a:t>
            </a:r>
          </a:p>
        </p:txBody>
      </p:sp>
      <p:sp>
        <p:nvSpPr>
          <p:cNvPr id="6" name="17 Slayt Numarası Yer Tutucusu"/>
          <p:cNvSpPr>
            <a:spLocks noGrp="1"/>
          </p:cNvSpPr>
          <p:nvPr>
            <p:ph type="sldNum" sz="quarter" idx="12"/>
          </p:nvPr>
        </p:nvSpPr>
        <p:spPr/>
        <p:txBody>
          <a:bodyPr/>
          <a:lstStyle>
            <a:lvl1pPr>
              <a:defRPr/>
            </a:lvl1pPr>
          </a:lstStyle>
          <a:p>
            <a:pPr>
              <a:defRPr/>
            </a:pPr>
            <a:fld id="{6EE55542-FC6C-4C6B-825B-CB7303484BC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r>
              <a:rPr lang="hu-HU"/>
              <a:t>2005/2006 I.</a:t>
            </a:r>
            <a:endParaRPr lang="en-GB"/>
          </a:p>
        </p:txBody>
      </p:sp>
      <p:sp>
        <p:nvSpPr>
          <p:cNvPr id="5" name="21 Altbilgi Yer Tutucusu"/>
          <p:cNvSpPr>
            <a:spLocks noGrp="1"/>
          </p:cNvSpPr>
          <p:nvPr>
            <p:ph type="ftr" sz="quarter" idx="11"/>
          </p:nvPr>
        </p:nvSpPr>
        <p:spPr/>
        <p:txBody>
          <a:bodyPr/>
          <a:lstStyle>
            <a:lvl1pPr>
              <a:defRPr/>
            </a:lvl1pPr>
          </a:lstStyle>
          <a:p>
            <a:pPr>
              <a:defRPr/>
            </a:pPr>
            <a:r>
              <a:rPr lang="en-GB"/>
              <a:t>Hydraulic and Pneumatic Systems</a:t>
            </a:r>
          </a:p>
        </p:txBody>
      </p:sp>
      <p:sp>
        <p:nvSpPr>
          <p:cNvPr id="6" name="17 Slayt Numarası Yer Tutucusu"/>
          <p:cNvSpPr>
            <a:spLocks noGrp="1"/>
          </p:cNvSpPr>
          <p:nvPr>
            <p:ph type="sldNum" sz="quarter" idx="12"/>
          </p:nvPr>
        </p:nvSpPr>
        <p:spPr/>
        <p:txBody>
          <a:bodyPr/>
          <a:lstStyle>
            <a:lvl1pPr>
              <a:defRPr/>
            </a:lvl1pPr>
          </a:lstStyle>
          <a:p>
            <a:pPr>
              <a:defRPr/>
            </a:pPr>
            <a:fld id="{15F9B24E-9E61-4B2D-83E6-47BD522318F7}"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07254888-B584-41B4-99A5-243EA412FF5A}" type="slidenum">
              <a:rPr lang="tr-TR"/>
              <a:pPr>
                <a:defRPr/>
              </a:pPr>
              <a:t>‹#›</a:t>
            </a:fld>
            <a:endParaRPr lang="tr-T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r>
              <a:rPr lang="hu-HU"/>
              <a:t>2005/2006 I.</a:t>
            </a:r>
            <a:endParaRPr lang="en-GB"/>
          </a:p>
        </p:txBody>
      </p:sp>
      <p:sp>
        <p:nvSpPr>
          <p:cNvPr id="5" name="21 Altbilgi Yer Tutucusu"/>
          <p:cNvSpPr>
            <a:spLocks noGrp="1"/>
          </p:cNvSpPr>
          <p:nvPr>
            <p:ph type="ftr" sz="quarter" idx="11"/>
          </p:nvPr>
        </p:nvSpPr>
        <p:spPr/>
        <p:txBody>
          <a:bodyPr/>
          <a:lstStyle>
            <a:lvl1pPr>
              <a:defRPr/>
            </a:lvl1pPr>
          </a:lstStyle>
          <a:p>
            <a:pPr>
              <a:defRPr/>
            </a:pPr>
            <a:r>
              <a:rPr lang="en-GB"/>
              <a:t>Hydraulic and Pneumatic Systems</a:t>
            </a:r>
          </a:p>
        </p:txBody>
      </p:sp>
      <p:sp>
        <p:nvSpPr>
          <p:cNvPr id="6" name="17 Slayt Numarası Yer Tutucusu"/>
          <p:cNvSpPr>
            <a:spLocks noGrp="1"/>
          </p:cNvSpPr>
          <p:nvPr>
            <p:ph type="sldNum" sz="quarter" idx="12"/>
          </p:nvPr>
        </p:nvSpPr>
        <p:spPr/>
        <p:txBody>
          <a:bodyPr/>
          <a:lstStyle>
            <a:lvl1pPr>
              <a:defRPr/>
            </a:lvl1pPr>
          </a:lstStyle>
          <a:p>
            <a:pPr>
              <a:defRPr/>
            </a:pPr>
            <a:fld id="{C315E7A5-9E84-4DD5-9692-6D407CA6D08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r>
              <a:rPr lang="hu-HU"/>
              <a:t>2005/2006 I.</a:t>
            </a:r>
            <a:endParaRPr lang="en-GB"/>
          </a:p>
        </p:txBody>
      </p:sp>
      <p:sp>
        <p:nvSpPr>
          <p:cNvPr id="5" name="4 Altbilgi Yer Tutucusu"/>
          <p:cNvSpPr>
            <a:spLocks noGrp="1"/>
          </p:cNvSpPr>
          <p:nvPr>
            <p:ph type="ftr" sz="quarter" idx="11"/>
          </p:nvPr>
        </p:nvSpPr>
        <p:spPr/>
        <p:txBody>
          <a:bodyPr/>
          <a:lstStyle>
            <a:lvl1pPr>
              <a:defRPr/>
            </a:lvl1pPr>
          </a:lstStyle>
          <a:p>
            <a:pPr>
              <a:defRPr/>
            </a:pPr>
            <a:r>
              <a:rPr lang="en-GB"/>
              <a:t>Hydraulic and Pneumatic Systems</a:t>
            </a:r>
          </a:p>
        </p:txBody>
      </p:sp>
      <p:sp>
        <p:nvSpPr>
          <p:cNvPr id="6" name="5 Slayt Numarası Yer Tutucusu"/>
          <p:cNvSpPr>
            <a:spLocks noGrp="1"/>
          </p:cNvSpPr>
          <p:nvPr>
            <p:ph type="sldNum" sz="quarter" idx="12"/>
          </p:nvPr>
        </p:nvSpPr>
        <p:spPr/>
        <p:txBody>
          <a:bodyPr/>
          <a:lstStyle>
            <a:lvl1pPr>
              <a:defRPr/>
            </a:lvl1pPr>
          </a:lstStyle>
          <a:p>
            <a:pPr>
              <a:defRPr/>
            </a:pPr>
            <a:fld id="{A6D5730D-A897-4587-A36B-5BD4B4D07249}"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r>
              <a:rPr lang="hu-HU"/>
              <a:t>2005/2006 I.</a:t>
            </a:r>
            <a:endParaRPr lang="en-GB"/>
          </a:p>
        </p:txBody>
      </p:sp>
      <p:sp>
        <p:nvSpPr>
          <p:cNvPr id="6" name="21 Altbilgi Yer Tutucusu"/>
          <p:cNvSpPr>
            <a:spLocks noGrp="1"/>
          </p:cNvSpPr>
          <p:nvPr>
            <p:ph type="ftr" sz="quarter" idx="11"/>
          </p:nvPr>
        </p:nvSpPr>
        <p:spPr/>
        <p:txBody>
          <a:bodyPr/>
          <a:lstStyle>
            <a:lvl1pPr>
              <a:defRPr/>
            </a:lvl1pPr>
          </a:lstStyle>
          <a:p>
            <a:pPr>
              <a:defRPr/>
            </a:pPr>
            <a:r>
              <a:rPr lang="en-GB"/>
              <a:t>Hydraulic and Pneumatic Systems</a:t>
            </a:r>
          </a:p>
        </p:txBody>
      </p:sp>
      <p:sp>
        <p:nvSpPr>
          <p:cNvPr id="7" name="17 Slayt Numarası Yer Tutucusu"/>
          <p:cNvSpPr>
            <a:spLocks noGrp="1"/>
          </p:cNvSpPr>
          <p:nvPr>
            <p:ph type="sldNum" sz="quarter" idx="12"/>
          </p:nvPr>
        </p:nvSpPr>
        <p:spPr/>
        <p:txBody>
          <a:bodyPr/>
          <a:lstStyle>
            <a:lvl1pPr>
              <a:defRPr/>
            </a:lvl1pPr>
          </a:lstStyle>
          <a:p>
            <a:pPr>
              <a:defRPr/>
            </a:pPr>
            <a:fld id="{A41D07BF-A9B6-4EED-999F-225A0D6D53C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r>
              <a:rPr lang="hu-HU"/>
              <a:t>2005/2006 I.</a:t>
            </a:r>
            <a:endParaRPr lang="en-GB"/>
          </a:p>
        </p:txBody>
      </p:sp>
      <p:sp>
        <p:nvSpPr>
          <p:cNvPr id="8" name="21 Altbilgi Yer Tutucusu"/>
          <p:cNvSpPr>
            <a:spLocks noGrp="1"/>
          </p:cNvSpPr>
          <p:nvPr>
            <p:ph type="ftr" sz="quarter" idx="11"/>
          </p:nvPr>
        </p:nvSpPr>
        <p:spPr/>
        <p:txBody>
          <a:bodyPr/>
          <a:lstStyle>
            <a:lvl1pPr>
              <a:defRPr/>
            </a:lvl1pPr>
          </a:lstStyle>
          <a:p>
            <a:pPr>
              <a:defRPr/>
            </a:pPr>
            <a:r>
              <a:rPr lang="en-GB"/>
              <a:t>Hydraulic and Pneumatic Systems</a:t>
            </a:r>
          </a:p>
        </p:txBody>
      </p:sp>
      <p:sp>
        <p:nvSpPr>
          <p:cNvPr id="9" name="17 Slayt Numarası Yer Tutucusu"/>
          <p:cNvSpPr>
            <a:spLocks noGrp="1"/>
          </p:cNvSpPr>
          <p:nvPr>
            <p:ph type="sldNum" sz="quarter" idx="12"/>
          </p:nvPr>
        </p:nvSpPr>
        <p:spPr/>
        <p:txBody>
          <a:bodyPr/>
          <a:lstStyle>
            <a:lvl1pPr>
              <a:defRPr/>
            </a:lvl1pPr>
          </a:lstStyle>
          <a:p>
            <a:pPr>
              <a:defRPr/>
            </a:pPr>
            <a:fld id="{A6B2728B-E6DB-4C20-8DC3-83529516936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r>
              <a:rPr lang="hu-HU"/>
              <a:t>2005/2006 I.</a:t>
            </a:r>
            <a:endParaRPr lang="en-GB"/>
          </a:p>
        </p:txBody>
      </p:sp>
      <p:sp>
        <p:nvSpPr>
          <p:cNvPr id="4" name="21 Altbilgi Yer Tutucusu"/>
          <p:cNvSpPr>
            <a:spLocks noGrp="1"/>
          </p:cNvSpPr>
          <p:nvPr>
            <p:ph type="ftr" sz="quarter" idx="11"/>
          </p:nvPr>
        </p:nvSpPr>
        <p:spPr/>
        <p:txBody>
          <a:bodyPr/>
          <a:lstStyle>
            <a:lvl1pPr>
              <a:defRPr/>
            </a:lvl1pPr>
          </a:lstStyle>
          <a:p>
            <a:pPr>
              <a:defRPr/>
            </a:pPr>
            <a:r>
              <a:rPr lang="en-GB"/>
              <a:t>Hydraulic and Pneumatic Systems</a:t>
            </a:r>
          </a:p>
        </p:txBody>
      </p:sp>
      <p:sp>
        <p:nvSpPr>
          <p:cNvPr id="5" name="17 Slayt Numarası Yer Tutucusu"/>
          <p:cNvSpPr>
            <a:spLocks noGrp="1"/>
          </p:cNvSpPr>
          <p:nvPr>
            <p:ph type="sldNum" sz="quarter" idx="12"/>
          </p:nvPr>
        </p:nvSpPr>
        <p:spPr/>
        <p:txBody>
          <a:bodyPr/>
          <a:lstStyle>
            <a:lvl1pPr>
              <a:defRPr/>
            </a:lvl1pPr>
          </a:lstStyle>
          <a:p>
            <a:pPr>
              <a:defRPr/>
            </a:pPr>
            <a:fld id="{93550C2C-9DB2-49D8-A71C-CC456CB989B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r>
              <a:rPr lang="hu-HU"/>
              <a:t>2005/2006 I.</a:t>
            </a:r>
            <a:endParaRPr lang="en-GB"/>
          </a:p>
        </p:txBody>
      </p:sp>
      <p:sp>
        <p:nvSpPr>
          <p:cNvPr id="3" name="21 Altbilgi Yer Tutucusu"/>
          <p:cNvSpPr>
            <a:spLocks noGrp="1"/>
          </p:cNvSpPr>
          <p:nvPr>
            <p:ph type="ftr" sz="quarter" idx="11"/>
          </p:nvPr>
        </p:nvSpPr>
        <p:spPr/>
        <p:txBody>
          <a:bodyPr/>
          <a:lstStyle>
            <a:lvl1pPr>
              <a:defRPr/>
            </a:lvl1pPr>
          </a:lstStyle>
          <a:p>
            <a:pPr>
              <a:defRPr/>
            </a:pPr>
            <a:r>
              <a:rPr lang="en-GB"/>
              <a:t>Hydraulic and Pneumatic Systems</a:t>
            </a:r>
          </a:p>
        </p:txBody>
      </p:sp>
      <p:sp>
        <p:nvSpPr>
          <p:cNvPr id="4" name="17 Slayt Numarası Yer Tutucusu"/>
          <p:cNvSpPr>
            <a:spLocks noGrp="1"/>
          </p:cNvSpPr>
          <p:nvPr>
            <p:ph type="sldNum" sz="quarter" idx="12"/>
          </p:nvPr>
        </p:nvSpPr>
        <p:spPr/>
        <p:txBody>
          <a:bodyPr/>
          <a:lstStyle>
            <a:lvl1pPr>
              <a:defRPr/>
            </a:lvl1pPr>
          </a:lstStyle>
          <a:p>
            <a:pPr>
              <a:defRPr/>
            </a:pPr>
            <a:fld id="{16DD6E92-514E-4CD6-93B8-C79557BB3D5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r>
              <a:rPr lang="hu-HU"/>
              <a:t>2005/2006 I.</a:t>
            </a:r>
            <a:endParaRPr lang="en-GB"/>
          </a:p>
        </p:txBody>
      </p:sp>
      <p:sp>
        <p:nvSpPr>
          <p:cNvPr id="6" name="21 Altbilgi Yer Tutucusu"/>
          <p:cNvSpPr>
            <a:spLocks noGrp="1"/>
          </p:cNvSpPr>
          <p:nvPr>
            <p:ph type="ftr" sz="quarter" idx="11"/>
          </p:nvPr>
        </p:nvSpPr>
        <p:spPr/>
        <p:txBody>
          <a:bodyPr/>
          <a:lstStyle>
            <a:lvl1pPr>
              <a:defRPr/>
            </a:lvl1pPr>
          </a:lstStyle>
          <a:p>
            <a:pPr>
              <a:defRPr/>
            </a:pPr>
            <a:r>
              <a:rPr lang="en-GB"/>
              <a:t>Hydraulic and Pneumatic Systems</a:t>
            </a:r>
          </a:p>
        </p:txBody>
      </p:sp>
      <p:sp>
        <p:nvSpPr>
          <p:cNvPr id="7" name="17 Slayt Numarası Yer Tutucusu"/>
          <p:cNvSpPr>
            <a:spLocks noGrp="1"/>
          </p:cNvSpPr>
          <p:nvPr>
            <p:ph type="sldNum" sz="quarter" idx="12"/>
          </p:nvPr>
        </p:nvSpPr>
        <p:spPr/>
        <p:txBody>
          <a:bodyPr/>
          <a:lstStyle>
            <a:lvl1pPr>
              <a:defRPr/>
            </a:lvl1pPr>
          </a:lstStyle>
          <a:p>
            <a:pPr>
              <a:defRPr/>
            </a:pPr>
            <a:fld id="{D43C5F37-8D7B-4017-B6B4-73FF8A8C62C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r>
              <a:rPr lang="hu-HU"/>
              <a:t>2005/2006 I.</a:t>
            </a:r>
            <a:endParaRPr lang="en-GB"/>
          </a:p>
        </p:txBody>
      </p:sp>
      <p:sp>
        <p:nvSpPr>
          <p:cNvPr id="10" name="5 Altbilgi Yer Tutucusu"/>
          <p:cNvSpPr>
            <a:spLocks noGrp="1"/>
          </p:cNvSpPr>
          <p:nvPr>
            <p:ph type="ftr" sz="quarter" idx="11"/>
          </p:nvPr>
        </p:nvSpPr>
        <p:spPr/>
        <p:txBody>
          <a:bodyPr/>
          <a:lstStyle>
            <a:lvl1pPr>
              <a:defRPr/>
            </a:lvl1pPr>
          </a:lstStyle>
          <a:p>
            <a:pPr>
              <a:defRPr/>
            </a:pPr>
            <a:r>
              <a:rPr lang="en-GB"/>
              <a:t>Hydraulic and Pneumatic Systems</a:t>
            </a: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CB20C9E3-136E-48C0-90E3-F994D50FF92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1029"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hu-HU"/>
              <a:t>2005/2006 I.</a:t>
            </a:r>
            <a:endParaRPr lang="en-GB"/>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GB"/>
              <a:t>Hydraulic and Pneumatic Systems</a:t>
            </a: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32BCC55D-BBEC-4B07-9990-DF2BF1CBD513}" type="slidenum">
              <a:rPr lang="en-GB"/>
              <a:pPr>
                <a:defRPr/>
              </a:pPr>
              <a:t>‹#›</a:t>
            </a:fld>
            <a:endParaRPr lang="en-GB"/>
          </a:p>
        </p:txBody>
      </p:sp>
      <p:grpSp>
        <p:nvGrpSpPr>
          <p:cNvPr id="1033"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15" r:id="rId1"/>
    <p:sldLayoutId id="2147483707" r:id="rId2"/>
    <p:sldLayoutId id="2147483716" r:id="rId3"/>
    <p:sldLayoutId id="2147483708" r:id="rId4"/>
    <p:sldLayoutId id="2147483709" r:id="rId5"/>
    <p:sldLayoutId id="2147483710" r:id="rId6"/>
    <p:sldLayoutId id="2147483711" r:id="rId7"/>
    <p:sldLayoutId id="2147483712" r:id="rId8"/>
    <p:sldLayoutId id="2147483717" r:id="rId9"/>
    <p:sldLayoutId id="2147483713" r:id="rId10"/>
    <p:sldLayoutId id="2147483714" r:id="rId11"/>
    <p:sldLayoutId id="2147483718" r:id="rId12"/>
  </p:sldLayoutIdLst>
  <p:hf hdr="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595641" y="2379772"/>
            <a:ext cx="7747000" cy="2147887"/>
          </a:xfrm>
        </p:spPr>
        <p:txBody>
          <a:bodyPr>
            <a:normAutofit fontScale="90000"/>
          </a:bodyPr>
          <a:lstStyle/>
          <a:p>
            <a:pPr eaLnBrk="1" fontAlgn="auto" hangingPunct="1">
              <a:spcAft>
                <a:spcPts val="0"/>
              </a:spcAft>
              <a:defRPr/>
            </a:pPr>
            <a:r>
              <a:rPr lang="tr-TR" u="sng" dirty="0" smtClean="0"/>
              <a:t>IV. Bölüm</a:t>
            </a:r>
            <a:br>
              <a:rPr lang="tr-TR" u="sng" dirty="0" smtClean="0"/>
            </a:br>
            <a:r>
              <a:rPr lang="tr-TR" dirty="0" smtClean="0">
                <a:solidFill>
                  <a:srgbClr val="C00000"/>
                </a:solidFill>
              </a:rPr>
              <a:t>HİDROLİK </a:t>
            </a:r>
            <a:r>
              <a:rPr lang="tr-TR" dirty="0" smtClean="0">
                <a:solidFill>
                  <a:srgbClr val="C00000"/>
                </a:solidFill>
              </a:rPr>
              <a:t>DEVRE </a:t>
            </a:r>
            <a:r>
              <a:rPr lang="tr-TR" dirty="0" smtClean="0">
                <a:solidFill>
                  <a:srgbClr val="C00000"/>
                </a:solidFill>
              </a:rPr>
              <a:t>TASARIMI ve </a:t>
            </a:r>
            <a:r>
              <a:rPr lang="tr-TR" dirty="0" smtClean="0">
                <a:solidFill>
                  <a:srgbClr val="C00000"/>
                </a:solidFill>
              </a:rPr>
              <a:t>TARIM MAKİNALARINDA KULLANILAN HİDROLİK SİSTEM ÖRNEKLERİ</a:t>
            </a:r>
            <a:endParaRPr lang="en-GB" dirty="0" smtClean="0">
              <a:solidFill>
                <a:srgbClr val="C00000"/>
              </a:solidFill>
            </a:endParaRPr>
          </a:p>
        </p:txBody>
      </p:sp>
      <p:sp>
        <p:nvSpPr>
          <p:cNvPr id="5122" name="5 Slayt Numarası Yer Tutucusu"/>
          <p:cNvSpPr>
            <a:spLocks noGrp="1"/>
          </p:cNvSpPr>
          <p:nvPr>
            <p:ph type="sldNum" sz="quarter" idx="12"/>
          </p:nvPr>
        </p:nvSpPr>
        <p:spPr/>
        <p:txBody>
          <a:bodyPr/>
          <a:lstStyle/>
          <a:p>
            <a:pPr>
              <a:defRPr/>
            </a:pPr>
            <a:fld id="{0984840B-ECE4-4541-A8B9-EF75AB460D3F}" type="slidenum">
              <a:rPr lang="en-GB"/>
              <a:pPr>
                <a:defRPr/>
              </a:pPr>
              <a:t>1</a:t>
            </a:fld>
            <a:endParaRPr lang="en-GB"/>
          </a:p>
        </p:txBody>
      </p:sp>
      <p:sp>
        <p:nvSpPr>
          <p:cNvPr id="12"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13"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pic>
        <p:nvPicPr>
          <p:cNvPr id="6" name="Picture 2"/>
          <p:cNvPicPr>
            <a:picLocks noChangeAspect="1" noChangeArrowheads="1"/>
          </p:cNvPicPr>
          <p:nvPr/>
        </p:nvPicPr>
        <p:blipFill>
          <a:blip r:embed="rId3"/>
          <a:srcRect l="40392" t="29095" r="39052" b="35628"/>
          <a:stretch>
            <a:fillRect/>
          </a:stretch>
        </p:blipFill>
        <p:spPr bwMode="auto">
          <a:xfrm>
            <a:off x="7126014" y="4867786"/>
            <a:ext cx="1686911" cy="1627608"/>
          </a:xfrm>
          <a:prstGeom prst="rect">
            <a:avLst/>
          </a:prstGeom>
          <a:noFill/>
          <a:ln w="9525">
            <a:noFill/>
            <a:miter lim="800000"/>
            <a:headEnd/>
            <a:tailEnd/>
          </a:ln>
          <a:effectLst/>
        </p:spPr>
      </p:pic>
      <p:sp>
        <p:nvSpPr>
          <p:cNvPr id="8"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00374E20-E311-41EA-B3EF-3DE95B42C834}" type="slidenum">
              <a:rPr lang="en-GB" smtClean="0"/>
              <a:pPr>
                <a:defRPr/>
              </a:pPr>
              <a:t>10</a:t>
            </a:fld>
            <a:endParaRPr lang="en-GB"/>
          </a:p>
        </p:txBody>
      </p:sp>
      <p:pic>
        <p:nvPicPr>
          <p:cNvPr id="108547" name="Picture 2"/>
          <p:cNvPicPr>
            <a:picLocks noChangeAspect="1" noChangeArrowheads="1"/>
          </p:cNvPicPr>
          <p:nvPr/>
        </p:nvPicPr>
        <p:blipFill>
          <a:blip r:embed="rId2"/>
          <a:srcRect l="35503" t="12930" r="33598" b="60561"/>
          <a:stretch>
            <a:fillRect/>
          </a:stretch>
        </p:blipFill>
        <p:spPr bwMode="auto">
          <a:xfrm>
            <a:off x="1908175" y="236538"/>
            <a:ext cx="4052888" cy="1954212"/>
          </a:xfrm>
          <a:prstGeom prst="rect">
            <a:avLst/>
          </a:prstGeom>
          <a:noFill/>
          <a:ln w="9525">
            <a:noFill/>
            <a:miter lim="800000"/>
            <a:headEnd/>
            <a:tailEnd/>
          </a:ln>
        </p:spPr>
      </p:pic>
      <p:pic>
        <p:nvPicPr>
          <p:cNvPr id="108548" name="Picture 3"/>
          <p:cNvPicPr>
            <a:picLocks noChangeAspect="1" noChangeArrowheads="1"/>
          </p:cNvPicPr>
          <p:nvPr/>
        </p:nvPicPr>
        <p:blipFill>
          <a:blip r:embed="rId3"/>
          <a:srcRect l="35217" t="22952" r="33643" b="14333"/>
          <a:stretch>
            <a:fillRect/>
          </a:stretch>
        </p:blipFill>
        <p:spPr bwMode="auto">
          <a:xfrm>
            <a:off x="1892300" y="2017433"/>
            <a:ext cx="4051300" cy="4587875"/>
          </a:xfrm>
          <a:prstGeom prst="rect">
            <a:avLst/>
          </a:prstGeom>
          <a:noFill/>
          <a:ln w="9525">
            <a:noFill/>
            <a:miter lim="800000"/>
            <a:headEnd/>
            <a:tailEnd/>
          </a:ln>
        </p:spPr>
      </p:pic>
      <p:sp>
        <p:nvSpPr>
          <p:cNvPr id="5"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6"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7"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34C625A-7B7E-4F51-A0D7-C309AD30B07C}" type="slidenum">
              <a:rPr lang="en-GB" smtClean="0"/>
              <a:pPr>
                <a:defRPr/>
              </a:pPr>
              <a:t>11</a:t>
            </a:fld>
            <a:endParaRPr lang="en-GB"/>
          </a:p>
        </p:txBody>
      </p:sp>
      <p:pic>
        <p:nvPicPr>
          <p:cNvPr id="109571" name="Picture 2"/>
          <p:cNvPicPr>
            <a:picLocks noChangeAspect="1" noChangeArrowheads="1"/>
          </p:cNvPicPr>
          <p:nvPr/>
        </p:nvPicPr>
        <p:blipFill>
          <a:blip r:embed="rId2"/>
          <a:srcRect l="35139" t="16595" r="34084" b="33189"/>
          <a:stretch>
            <a:fillRect/>
          </a:stretch>
        </p:blipFill>
        <p:spPr bwMode="auto">
          <a:xfrm>
            <a:off x="1592263" y="661988"/>
            <a:ext cx="6038850" cy="5538787"/>
          </a:xfrm>
          <a:prstGeom prst="rect">
            <a:avLst/>
          </a:prstGeom>
          <a:noFill/>
          <a:ln w="9525">
            <a:noFill/>
            <a:miter lim="800000"/>
            <a:headEnd/>
            <a:tailEnd/>
          </a:ln>
        </p:spPr>
      </p:pic>
      <p:sp>
        <p:nvSpPr>
          <p:cNvPr id="5"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6"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7"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2D07363-3853-455F-B1B2-E7E957B9E5F0}" type="slidenum">
              <a:rPr lang="en-GB" smtClean="0"/>
              <a:pPr>
                <a:defRPr/>
              </a:pPr>
              <a:t>12</a:t>
            </a:fld>
            <a:endParaRPr lang="en-GB"/>
          </a:p>
        </p:txBody>
      </p:sp>
      <p:pic>
        <p:nvPicPr>
          <p:cNvPr id="110595" name="Picture 2"/>
          <p:cNvPicPr>
            <a:picLocks noChangeAspect="1" noChangeArrowheads="1"/>
          </p:cNvPicPr>
          <p:nvPr/>
        </p:nvPicPr>
        <p:blipFill>
          <a:blip r:embed="rId2"/>
          <a:srcRect l="35139" t="16379" r="33478" b="46223"/>
          <a:stretch>
            <a:fillRect/>
          </a:stretch>
        </p:blipFill>
        <p:spPr bwMode="auto">
          <a:xfrm>
            <a:off x="2333625" y="757238"/>
            <a:ext cx="4776788" cy="3200400"/>
          </a:xfrm>
          <a:prstGeom prst="rect">
            <a:avLst/>
          </a:prstGeom>
          <a:noFill/>
          <a:ln w="9525">
            <a:noFill/>
            <a:miter lim="800000"/>
            <a:headEnd/>
            <a:tailEnd/>
          </a:ln>
        </p:spPr>
      </p:pic>
      <p:pic>
        <p:nvPicPr>
          <p:cNvPr id="110596" name="Picture 2"/>
          <p:cNvPicPr>
            <a:picLocks noChangeAspect="1" noChangeArrowheads="1"/>
          </p:cNvPicPr>
          <p:nvPr/>
        </p:nvPicPr>
        <p:blipFill>
          <a:blip r:embed="rId2"/>
          <a:srcRect l="35139" t="58934" r="33478" b="11406"/>
          <a:stretch>
            <a:fillRect/>
          </a:stretch>
        </p:blipFill>
        <p:spPr bwMode="auto">
          <a:xfrm>
            <a:off x="2349500" y="3957638"/>
            <a:ext cx="4776788" cy="2538412"/>
          </a:xfrm>
          <a:prstGeom prst="rect">
            <a:avLst/>
          </a:prstGeom>
          <a:noFill/>
          <a:ln w="9525">
            <a:noFill/>
            <a:miter lim="800000"/>
            <a:headEnd/>
            <a:tailEnd/>
          </a:ln>
        </p:spPr>
      </p:pic>
      <p:sp>
        <p:nvSpPr>
          <p:cNvPr id="5"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6"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7"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35467E6E-383D-4F23-89B1-B8EE53518C0E}" type="slidenum">
              <a:rPr lang="en-GB" smtClean="0"/>
              <a:pPr>
                <a:defRPr/>
              </a:pPr>
              <a:t>13</a:t>
            </a:fld>
            <a:endParaRPr lang="en-GB"/>
          </a:p>
        </p:txBody>
      </p:sp>
      <p:pic>
        <p:nvPicPr>
          <p:cNvPr id="111619" name="Picture 2"/>
          <p:cNvPicPr>
            <a:picLocks noChangeAspect="1" noChangeArrowheads="1"/>
          </p:cNvPicPr>
          <p:nvPr/>
        </p:nvPicPr>
        <p:blipFill>
          <a:blip r:embed="rId2"/>
          <a:srcRect l="35381" t="15086" r="33720" b="32542"/>
          <a:stretch>
            <a:fillRect/>
          </a:stretch>
        </p:blipFill>
        <p:spPr bwMode="auto">
          <a:xfrm>
            <a:off x="1749425" y="725488"/>
            <a:ext cx="5770563" cy="5499100"/>
          </a:xfrm>
          <a:prstGeom prst="rect">
            <a:avLst/>
          </a:prstGeom>
          <a:noFill/>
          <a:ln w="9525">
            <a:noFill/>
            <a:miter lim="800000"/>
            <a:headEnd/>
            <a:tailEnd/>
          </a:ln>
        </p:spPr>
      </p:pic>
      <p:sp>
        <p:nvSpPr>
          <p:cNvPr id="5"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6"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7"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14</a:t>
            </a:fld>
            <a:endParaRPr lang="en-GB"/>
          </a:p>
        </p:txBody>
      </p:sp>
      <p:pic>
        <p:nvPicPr>
          <p:cNvPr id="6" name="Picture 2"/>
          <p:cNvPicPr>
            <a:picLocks noChangeAspect="1" noChangeArrowheads="1"/>
          </p:cNvPicPr>
          <p:nvPr/>
        </p:nvPicPr>
        <p:blipFill>
          <a:blip r:embed="rId2"/>
          <a:srcRect/>
          <a:stretch>
            <a:fillRect/>
          </a:stretch>
        </p:blipFill>
        <p:spPr bwMode="auto">
          <a:xfrm>
            <a:off x="1390977" y="1040524"/>
            <a:ext cx="7246867" cy="4319752"/>
          </a:xfrm>
          <a:prstGeom prst="rect">
            <a:avLst/>
          </a:prstGeom>
          <a:noFill/>
          <a:ln w="9525">
            <a:noFill/>
            <a:miter lim="800000"/>
            <a:headEnd/>
            <a:tailEnd/>
          </a:ln>
          <a:effectLst/>
        </p:spPr>
      </p:pic>
      <p:sp>
        <p:nvSpPr>
          <p:cNvPr id="7" name="6 Dikdörtgen"/>
          <p:cNvSpPr/>
          <p:nvPr/>
        </p:nvSpPr>
        <p:spPr>
          <a:xfrm>
            <a:off x="2480130" y="328090"/>
            <a:ext cx="3530134" cy="400110"/>
          </a:xfrm>
          <a:prstGeom prst="rect">
            <a:avLst/>
          </a:prstGeom>
        </p:spPr>
        <p:txBody>
          <a:bodyPr wrap="none">
            <a:spAutoFit/>
          </a:bodyPr>
          <a:lstStyle/>
          <a:p>
            <a:pPr algn="ctr"/>
            <a:r>
              <a:rPr lang="tr-TR" b="1" i="1" dirty="0" smtClean="0">
                <a:solidFill>
                  <a:srgbClr val="C00000"/>
                </a:solidFill>
              </a:rPr>
              <a:t>Çeşitli Hidrolik Devre Çizimleri</a:t>
            </a:r>
          </a:p>
        </p:txBody>
      </p:sp>
      <p:sp>
        <p:nvSpPr>
          <p:cNvPr id="8"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9"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10"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Slayt Numarası Yer Tutucusu"/>
          <p:cNvSpPr>
            <a:spLocks noGrp="1"/>
          </p:cNvSpPr>
          <p:nvPr>
            <p:ph type="sldNum" sz="quarter" idx="12"/>
          </p:nvPr>
        </p:nvSpPr>
        <p:spPr/>
        <p:txBody>
          <a:bodyPr/>
          <a:lstStyle/>
          <a:p>
            <a:pPr>
              <a:defRPr/>
            </a:pPr>
            <a:fld id="{F61AAE35-A9CB-48E5-AD0D-94482066337D}" type="slidenum">
              <a:rPr lang="en-GB"/>
              <a:pPr>
                <a:defRPr/>
              </a:pPr>
              <a:t>15</a:t>
            </a:fld>
            <a:endParaRPr lang="en-GB"/>
          </a:p>
        </p:txBody>
      </p:sp>
      <p:sp>
        <p:nvSpPr>
          <p:cNvPr id="9"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10"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pic>
        <p:nvPicPr>
          <p:cNvPr id="3074" name="Picture 2"/>
          <p:cNvPicPr>
            <a:picLocks noChangeAspect="1" noChangeArrowheads="1"/>
          </p:cNvPicPr>
          <p:nvPr/>
        </p:nvPicPr>
        <p:blipFill>
          <a:blip r:embed="rId3"/>
          <a:srcRect l="34412" t="32974" r="34205" b="24138"/>
          <a:stretch>
            <a:fillRect/>
          </a:stretch>
        </p:blipFill>
        <p:spPr bwMode="auto">
          <a:xfrm>
            <a:off x="930165" y="882868"/>
            <a:ext cx="7394027" cy="5681125"/>
          </a:xfrm>
          <a:prstGeom prst="rect">
            <a:avLst/>
          </a:prstGeom>
          <a:noFill/>
          <a:ln w="9525">
            <a:noFill/>
            <a:miter lim="800000"/>
            <a:headEnd/>
            <a:tailEnd/>
          </a:ln>
          <a:effectLst/>
        </p:spPr>
      </p:pic>
      <p:sp>
        <p:nvSpPr>
          <p:cNvPr id="6"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3 Slayt Numarası Yer Tutucusu"/>
          <p:cNvSpPr>
            <a:spLocks noGrp="1"/>
          </p:cNvSpPr>
          <p:nvPr>
            <p:ph type="sldNum" sz="quarter" idx="12"/>
          </p:nvPr>
        </p:nvSpPr>
        <p:spPr/>
        <p:txBody>
          <a:bodyPr/>
          <a:lstStyle/>
          <a:p>
            <a:pPr>
              <a:defRPr/>
            </a:pPr>
            <a:fld id="{D24420EB-FF75-4C86-86D4-495B3CDA8CB1}" type="slidenum">
              <a:rPr lang="en-GB"/>
              <a:pPr>
                <a:defRPr/>
              </a:pPr>
              <a:t>16</a:t>
            </a:fld>
            <a:endParaRPr lang="en-GB"/>
          </a:p>
        </p:txBody>
      </p:sp>
      <p:pic>
        <p:nvPicPr>
          <p:cNvPr id="4098" name="Picture 2"/>
          <p:cNvPicPr>
            <a:picLocks noChangeAspect="1" noChangeArrowheads="1"/>
          </p:cNvPicPr>
          <p:nvPr/>
        </p:nvPicPr>
        <p:blipFill>
          <a:blip r:embed="rId2"/>
          <a:srcRect l="36754" t="25178" r="34205" b="5153"/>
          <a:stretch>
            <a:fillRect/>
          </a:stretch>
        </p:blipFill>
        <p:spPr bwMode="auto">
          <a:xfrm>
            <a:off x="2033751" y="504497"/>
            <a:ext cx="5707118" cy="5975131"/>
          </a:xfrm>
          <a:prstGeom prst="rect">
            <a:avLst/>
          </a:prstGeom>
          <a:noFill/>
          <a:ln w="9525">
            <a:noFill/>
            <a:miter lim="800000"/>
            <a:headEnd/>
            <a:tailEnd/>
          </a:ln>
          <a:effectLst/>
        </p:spPr>
      </p:pic>
      <p:sp>
        <p:nvSpPr>
          <p:cNvPr id="4"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5"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6"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Slayt Numarası Yer Tutucusu"/>
          <p:cNvSpPr>
            <a:spLocks noGrp="1"/>
          </p:cNvSpPr>
          <p:nvPr>
            <p:ph type="sldNum" sz="quarter" idx="12"/>
          </p:nvPr>
        </p:nvSpPr>
        <p:spPr/>
        <p:txBody>
          <a:bodyPr/>
          <a:lstStyle/>
          <a:p>
            <a:pPr>
              <a:defRPr/>
            </a:pPr>
            <a:fld id="{65FFD683-CB16-4A19-86A8-23C1B140B937}" type="slidenum">
              <a:rPr lang="en-GB"/>
              <a:pPr>
                <a:defRPr/>
              </a:pPr>
              <a:t>17</a:t>
            </a:fld>
            <a:endParaRPr lang="en-GB"/>
          </a:p>
        </p:txBody>
      </p:sp>
      <p:sp>
        <p:nvSpPr>
          <p:cNvPr id="6"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7"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pic>
        <p:nvPicPr>
          <p:cNvPr id="5122" name="Picture 2"/>
          <p:cNvPicPr>
            <a:picLocks noChangeAspect="1" noChangeArrowheads="1"/>
          </p:cNvPicPr>
          <p:nvPr/>
        </p:nvPicPr>
        <p:blipFill>
          <a:blip r:embed="rId2"/>
          <a:srcRect l="38289" t="46983" r="34327" b="16595"/>
          <a:stretch>
            <a:fillRect/>
          </a:stretch>
        </p:blipFill>
        <p:spPr bwMode="auto">
          <a:xfrm>
            <a:off x="1198179" y="740979"/>
            <a:ext cx="7441324" cy="5564529"/>
          </a:xfrm>
          <a:prstGeom prst="rect">
            <a:avLst/>
          </a:prstGeom>
          <a:noFill/>
          <a:ln w="9525">
            <a:noFill/>
            <a:miter lim="800000"/>
            <a:headEnd/>
            <a:tailEnd/>
          </a:ln>
          <a:effectLst/>
        </p:spPr>
      </p:pic>
      <p:sp>
        <p:nvSpPr>
          <p:cNvPr id="8"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37684" t="52155" r="35174" b="11853"/>
          <a:stretch>
            <a:fillRect/>
          </a:stretch>
        </p:blipFill>
        <p:spPr bwMode="auto">
          <a:xfrm>
            <a:off x="914400" y="551793"/>
            <a:ext cx="7457090" cy="5559528"/>
          </a:xfrm>
          <a:prstGeom prst="rect">
            <a:avLst/>
          </a:prstGeom>
          <a:noFill/>
          <a:ln w="9525">
            <a:noFill/>
            <a:miter lim="800000"/>
            <a:headEnd/>
            <a:tailEnd/>
          </a:ln>
          <a:effectLst/>
        </p:spPr>
      </p:pic>
      <p:sp>
        <p:nvSpPr>
          <p:cNvPr id="3"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4"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5"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19</a:t>
            </a:fld>
            <a:endParaRPr lang="en-GB"/>
          </a:p>
        </p:txBody>
      </p:sp>
      <p:sp>
        <p:nvSpPr>
          <p:cNvPr id="5" name="4 Dikdörtgen"/>
          <p:cNvSpPr/>
          <p:nvPr/>
        </p:nvSpPr>
        <p:spPr>
          <a:xfrm>
            <a:off x="1529256" y="2248079"/>
            <a:ext cx="6779172" cy="1015663"/>
          </a:xfrm>
          <a:prstGeom prst="rect">
            <a:avLst/>
          </a:prstGeom>
        </p:spPr>
        <p:txBody>
          <a:bodyPr wrap="square">
            <a:spAutoFit/>
          </a:bodyPr>
          <a:lstStyle/>
          <a:p>
            <a:pPr lvl="0" algn="ctr"/>
            <a:r>
              <a:rPr lang="tr-TR" sz="3000" b="1" i="1" dirty="0" smtClean="0">
                <a:solidFill>
                  <a:srgbClr val="C00000"/>
                </a:solidFill>
                <a:latin typeface="Calibri"/>
              </a:rPr>
              <a:t>TARIM MAKİNALARINDA HİDROLİK </a:t>
            </a:r>
            <a:r>
              <a:rPr lang="tr-TR" sz="3000" b="1" i="1" dirty="0" smtClean="0">
                <a:solidFill>
                  <a:srgbClr val="C00000"/>
                </a:solidFill>
                <a:latin typeface="Calibri"/>
              </a:rPr>
              <a:t>DEVRE </a:t>
            </a:r>
            <a:r>
              <a:rPr lang="tr-TR" sz="3000" b="1" i="1" dirty="0" smtClean="0">
                <a:solidFill>
                  <a:srgbClr val="C00000"/>
                </a:solidFill>
                <a:latin typeface="Calibri"/>
              </a:rPr>
              <a:t>ÖRNEKLERİ</a:t>
            </a:r>
            <a:endParaRPr lang="tr-TR" sz="3000" b="1" i="1" dirty="0" smtClean="0">
              <a:solidFill>
                <a:srgbClr val="C00000"/>
              </a:solidFill>
              <a:latin typeface="Calibri"/>
            </a:endParaRPr>
          </a:p>
        </p:txBody>
      </p:sp>
      <p:sp>
        <p:nvSpPr>
          <p:cNvPr id="6"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7"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8"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2</a:t>
            </a:fld>
            <a:endParaRPr lang="en-GB"/>
          </a:p>
        </p:txBody>
      </p:sp>
      <p:sp>
        <p:nvSpPr>
          <p:cNvPr id="5" name="4 Dikdörtgen"/>
          <p:cNvSpPr/>
          <p:nvPr/>
        </p:nvSpPr>
        <p:spPr>
          <a:xfrm>
            <a:off x="1" y="1152639"/>
            <a:ext cx="9144000" cy="4401205"/>
          </a:xfrm>
          <a:prstGeom prst="rect">
            <a:avLst/>
          </a:prstGeom>
        </p:spPr>
        <p:txBody>
          <a:bodyPr wrap="square">
            <a:spAutoFit/>
          </a:bodyPr>
          <a:lstStyle/>
          <a:p>
            <a:pPr algn="just"/>
            <a:endParaRPr lang="tr-TR" dirty="0" smtClean="0">
              <a:latin typeface="+mj-lt"/>
            </a:endParaRPr>
          </a:p>
          <a:p>
            <a:pPr algn="just"/>
            <a:r>
              <a:rPr lang="tr-TR" dirty="0" smtClean="0">
                <a:latin typeface="+mj-lt"/>
              </a:rPr>
              <a:t>	Hidrolik devreler üç şekilde incelenebilir: </a:t>
            </a:r>
          </a:p>
          <a:p>
            <a:pPr algn="just"/>
            <a:r>
              <a:rPr lang="tr-TR" dirty="0" smtClean="0">
                <a:latin typeface="+mj-lt"/>
              </a:rPr>
              <a:t>		</a:t>
            </a:r>
            <a:r>
              <a:rPr lang="tr-TR" b="1" dirty="0" smtClean="0">
                <a:solidFill>
                  <a:srgbClr val="C00000"/>
                </a:solidFill>
                <a:effectLst>
                  <a:outerShdw blurRad="38100" dist="38100" dir="2700000" algn="tl">
                    <a:srgbClr val="000000">
                      <a:alpha val="43137"/>
                    </a:srgbClr>
                  </a:outerShdw>
                </a:effectLst>
                <a:latin typeface="+mj-lt"/>
              </a:rPr>
              <a:t>1.</a:t>
            </a:r>
            <a:r>
              <a:rPr lang="tr-TR" dirty="0" smtClean="0">
                <a:latin typeface="+mj-lt"/>
              </a:rPr>
              <a:t> Açık hidrolik devreler, </a:t>
            </a:r>
          </a:p>
          <a:p>
            <a:pPr algn="just"/>
            <a:r>
              <a:rPr lang="tr-TR" dirty="0" smtClean="0">
                <a:latin typeface="+mj-lt"/>
              </a:rPr>
              <a:t>		</a:t>
            </a:r>
            <a:r>
              <a:rPr lang="tr-TR" b="1" dirty="0" smtClean="0">
                <a:solidFill>
                  <a:srgbClr val="C00000"/>
                </a:solidFill>
                <a:effectLst>
                  <a:outerShdw blurRad="38100" dist="38100" dir="2700000" algn="tl">
                    <a:srgbClr val="000000">
                      <a:alpha val="43137"/>
                    </a:srgbClr>
                  </a:outerShdw>
                </a:effectLst>
                <a:latin typeface="+mj-lt"/>
              </a:rPr>
              <a:t>2.</a:t>
            </a:r>
            <a:r>
              <a:rPr lang="tr-TR" dirty="0" smtClean="0">
                <a:latin typeface="+mj-lt"/>
              </a:rPr>
              <a:t> Kapalı hidrolik devreler, </a:t>
            </a:r>
          </a:p>
          <a:p>
            <a:pPr algn="just"/>
            <a:r>
              <a:rPr lang="tr-TR" dirty="0" smtClean="0">
                <a:latin typeface="+mj-lt"/>
              </a:rPr>
              <a:t>		</a:t>
            </a:r>
            <a:r>
              <a:rPr lang="tr-TR" b="1" dirty="0" smtClean="0">
                <a:solidFill>
                  <a:srgbClr val="C00000"/>
                </a:solidFill>
                <a:effectLst>
                  <a:outerShdw blurRad="38100" dist="38100" dir="2700000" algn="tl">
                    <a:srgbClr val="000000">
                      <a:alpha val="43137"/>
                    </a:srgbClr>
                  </a:outerShdw>
                </a:effectLst>
                <a:latin typeface="+mj-lt"/>
              </a:rPr>
              <a:t>3.</a:t>
            </a:r>
            <a:r>
              <a:rPr lang="tr-TR" dirty="0" smtClean="0">
                <a:latin typeface="+mj-lt"/>
              </a:rPr>
              <a:t> Yarı kapalı hidrolik devreler. </a:t>
            </a:r>
          </a:p>
          <a:p>
            <a:pPr algn="just"/>
            <a:endParaRPr lang="tr-TR" dirty="0" smtClean="0">
              <a:latin typeface="+mj-lt"/>
            </a:endParaRPr>
          </a:p>
          <a:p>
            <a:pPr algn="just"/>
            <a:endParaRPr lang="tr-TR" dirty="0" smtClean="0">
              <a:latin typeface="+mj-lt"/>
            </a:endParaRPr>
          </a:p>
          <a:p>
            <a:pPr algn="just"/>
            <a:r>
              <a:rPr lang="tr-TR" b="1" u="sng" dirty="0" smtClean="0">
                <a:solidFill>
                  <a:srgbClr val="C00000"/>
                </a:solidFill>
                <a:latin typeface="+mj-lt"/>
              </a:rPr>
              <a:t>1. Açık Hidrolik Devreler: </a:t>
            </a:r>
          </a:p>
          <a:p>
            <a:pPr algn="just"/>
            <a:r>
              <a:rPr lang="tr-TR" b="1" dirty="0" smtClean="0">
                <a:latin typeface="+mj-lt"/>
              </a:rPr>
              <a:t>	</a:t>
            </a:r>
            <a:r>
              <a:rPr lang="tr-TR" dirty="0" smtClean="0">
                <a:latin typeface="+mj-lt"/>
              </a:rPr>
              <a:t>Hidrolik silindirlerden çıkan sıvı doğrudan depoya döner ya da 2. bir silindiri çalıştırmak üzere yola devam ederse böyle devrelere açık hidrolik devreler denilir. Akışkanın depoya dönmesi sırasında ısısı artar. Devre sürekli açık olduğu için ısısı artan sıvının soğutulmasına yardımcı olur. Sistem çalışmasa bile devre sürekli açık kalır. </a:t>
            </a:r>
          </a:p>
          <a:p>
            <a:pPr algn="just"/>
            <a:endParaRPr lang="tr-TR" dirty="0" smtClean="0">
              <a:latin typeface="+mj-lt"/>
            </a:endParaRPr>
          </a:p>
          <a:p>
            <a:pPr algn="just"/>
            <a:endParaRPr lang="tr-TR" b="1" dirty="0" smtClean="0">
              <a:latin typeface="+mj-lt"/>
            </a:endParaRPr>
          </a:p>
        </p:txBody>
      </p:sp>
      <p:sp>
        <p:nvSpPr>
          <p:cNvPr id="6" name="5 Dikdörtgen"/>
          <p:cNvSpPr/>
          <p:nvPr/>
        </p:nvSpPr>
        <p:spPr>
          <a:xfrm>
            <a:off x="2947712" y="592700"/>
            <a:ext cx="4115240" cy="430887"/>
          </a:xfrm>
          <a:prstGeom prst="rect">
            <a:avLst/>
          </a:prstGeom>
        </p:spPr>
        <p:txBody>
          <a:bodyPr wrap="square">
            <a:spAutoFit/>
          </a:bodyPr>
          <a:lstStyle/>
          <a:p>
            <a:pPr lvl="0" algn="ctr"/>
            <a:r>
              <a:rPr lang="tr-TR" sz="2200" b="1" i="1" dirty="0" smtClean="0">
                <a:solidFill>
                  <a:srgbClr val="C00000"/>
                </a:solidFill>
                <a:latin typeface="Calibri"/>
              </a:rPr>
              <a:t>HİDROLİK DEVRE ÇEŞİTLERİ: </a:t>
            </a:r>
          </a:p>
        </p:txBody>
      </p:sp>
      <p:sp>
        <p:nvSpPr>
          <p:cNvPr id="7"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8"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9"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20</a:t>
            </a:fld>
            <a:endParaRPr lang="en-GB"/>
          </a:p>
        </p:txBody>
      </p:sp>
      <p:sp>
        <p:nvSpPr>
          <p:cNvPr id="5" name="4 Dikdörtgen"/>
          <p:cNvSpPr/>
          <p:nvPr/>
        </p:nvSpPr>
        <p:spPr>
          <a:xfrm>
            <a:off x="1576552" y="592700"/>
            <a:ext cx="6779172" cy="430887"/>
          </a:xfrm>
          <a:prstGeom prst="rect">
            <a:avLst/>
          </a:prstGeom>
        </p:spPr>
        <p:txBody>
          <a:bodyPr wrap="square">
            <a:spAutoFit/>
          </a:bodyPr>
          <a:lstStyle/>
          <a:p>
            <a:pPr lvl="0" algn="ctr"/>
            <a:r>
              <a:rPr lang="tr-TR" sz="2200" b="1" i="1" dirty="0" smtClean="0">
                <a:solidFill>
                  <a:srgbClr val="C00000"/>
                </a:solidFill>
                <a:latin typeface="Calibri"/>
              </a:rPr>
              <a:t>TRAKTÖRLERDE HİDROLİK SİSTEM</a:t>
            </a:r>
            <a:endParaRPr lang="tr-TR" sz="2200" b="1" i="1" dirty="0" smtClean="0">
              <a:solidFill>
                <a:srgbClr val="C00000"/>
              </a:solidFill>
              <a:latin typeface="Calibri"/>
            </a:endParaRPr>
          </a:p>
        </p:txBody>
      </p:sp>
      <p:sp>
        <p:nvSpPr>
          <p:cNvPr id="1025" name="Rectangle 1"/>
          <p:cNvSpPr>
            <a:spLocks noChangeArrowheads="1"/>
          </p:cNvSpPr>
          <p:nvPr/>
        </p:nvSpPr>
        <p:spPr bwMode="auto">
          <a:xfrm>
            <a:off x="0" y="1324303"/>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7013" algn="l"/>
                <a:tab pos="269875" algn="l"/>
              </a:tabLst>
            </a:pPr>
            <a:r>
              <a:rPr kumimoji="0" lang="tr-TR" b="0" i="0" u="none" strike="noStrike" cap="none" normalizeH="0" baseline="0" dirty="0" smtClean="0">
                <a:ln>
                  <a:noFill/>
                </a:ln>
                <a:solidFill>
                  <a:schemeClr val="tx1"/>
                </a:solidFill>
                <a:effectLst/>
                <a:latin typeface="+mj-lt"/>
                <a:cs typeface="Arial" pitchFamily="34" charset="0"/>
              </a:rPr>
              <a:t>	Traktörlerde hidrolik düzen vasıtasıyla alet ve makinelerin, traktöre bağlanması, taşınması, tarla şartlarında çalıştırılması ve ayarları kolaylaştırılmıştır. Örnek vermek gerekirse; hidrolik sistem vasıtasıyla alet ve makinelerin, katlanması, açılması, döndürülmesi, römorkların sağa-sola ve geriye kaldırılıp boşaltılması sağlanmıştır. </a:t>
            </a:r>
            <a:endParaRPr kumimoji="0" lang="tr-TR"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 pos="269875" algn="l"/>
              </a:tabLst>
            </a:pPr>
            <a:r>
              <a:rPr kumimoji="0" lang="tr-TR" b="0" i="0" u="none" strike="noStrike" cap="none" normalizeH="0" baseline="0" dirty="0" smtClean="0">
                <a:ln>
                  <a:noFill/>
                </a:ln>
                <a:solidFill>
                  <a:schemeClr val="tx1"/>
                </a:solidFill>
                <a:effectLst/>
                <a:latin typeface="+mj-lt"/>
                <a:cs typeface="Arial" pitchFamily="34" charset="0"/>
              </a:rPr>
              <a:t>        Traktörlerde ana hidrolik sistem arkada yer almakta olup, bazı traktörlerde  ön tarafta ayrı bir hidrolik sistem vardır.</a:t>
            </a:r>
            <a:endParaRPr kumimoji="0" lang="tr-TR"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 pos="269875" algn="l"/>
              </a:tabLst>
            </a:pPr>
            <a:endParaRPr kumimoji="0" lang="tr-TR" b="1"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7013" algn="l"/>
                <a:tab pos="269875" algn="l"/>
              </a:tabLst>
            </a:pPr>
            <a:r>
              <a:rPr kumimoji="0" lang="tr-TR" sz="2200" b="1" i="0" u="sng" strike="noStrike" cap="none" normalizeH="0" baseline="0" dirty="0" smtClean="0">
                <a:ln>
                  <a:noFill/>
                </a:ln>
                <a:solidFill>
                  <a:srgbClr val="C00000"/>
                </a:solidFill>
                <a:effectLst/>
                <a:latin typeface="+mj-lt"/>
                <a:cs typeface="Arial" pitchFamily="34" charset="0"/>
              </a:rPr>
              <a:t>HİDROLİK SİSTEM PARÇALARI</a:t>
            </a:r>
            <a:r>
              <a:rPr kumimoji="0" lang="tr-TR" sz="2200" b="0" i="0" u="sng" strike="noStrike" cap="none" normalizeH="0" baseline="0" dirty="0" smtClean="0">
                <a:ln>
                  <a:noFill/>
                </a:ln>
                <a:solidFill>
                  <a:srgbClr val="C00000"/>
                </a:solidFill>
                <a:effectLst/>
                <a:latin typeface="+mj-lt"/>
                <a:cs typeface="Arial" pitchFamily="34" charset="0"/>
              </a:rPr>
              <a:t> </a:t>
            </a:r>
            <a:endParaRPr kumimoji="0" lang="tr-TR" sz="2200" b="0" i="0" u="sng" strike="noStrike" cap="none" normalizeH="0" baseline="0" dirty="0" smtClean="0">
              <a:ln>
                <a:noFill/>
              </a:ln>
              <a:solidFill>
                <a:srgbClr val="C00000"/>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 pos="269875" algn="l"/>
              </a:tabLst>
            </a:pPr>
            <a:r>
              <a:rPr kumimoji="0" lang="tr-TR" b="1" i="0" u="none" strike="noStrike" cap="none" normalizeH="0" baseline="0" dirty="0" smtClean="0">
                <a:ln>
                  <a:noFill/>
                </a:ln>
                <a:solidFill>
                  <a:schemeClr val="tx1"/>
                </a:solidFill>
                <a:effectLst/>
                <a:latin typeface="+mj-lt"/>
                <a:cs typeface="Times New Roman" pitchFamily="18" charset="0"/>
              </a:rPr>
              <a:t>	</a:t>
            </a:r>
            <a:r>
              <a:rPr kumimoji="0" lang="tr-TR" b="1" i="0" u="none" strike="noStrike" cap="none" normalizeH="0" baseline="0" dirty="0" smtClean="0">
                <a:ln>
                  <a:noFill/>
                </a:ln>
                <a:solidFill>
                  <a:srgbClr val="C00000"/>
                </a:solidFill>
                <a:effectLst/>
                <a:latin typeface="+mj-lt"/>
                <a:cs typeface="Times New Roman" pitchFamily="18" charset="0"/>
              </a:rPr>
              <a:t>1.</a:t>
            </a:r>
            <a:r>
              <a:rPr lang="tr-TR" b="1" dirty="0" smtClean="0">
                <a:solidFill>
                  <a:srgbClr val="C00000"/>
                </a:solidFill>
                <a:latin typeface="+mj-lt"/>
                <a:cs typeface="Times New Roman" pitchFamily="18" charset="0"/>
              </a:rPr>
              <a:t> </a:t>
            </a:r>
            <a:r>
              <a:rPr kumimoji="0" lang="tr-TR" b="1" i="0" u="none" strike="noStrike" cap="none" normalizeH="0" baseline="0" dirty="0" smtClean="0">
                <a:ln>
                  <a:noFill/>
                </a:ln>
                <a:solidFill>
                  <a:srgbClr val="C00000"/>
                </a:solidFill>
                <a:effectLst/>
                <a:latin typeface="+mj-lt"/>
                <a:cs typeface="Times New Roman" pitchFamily="18" charset="0"/>
              </a:rPr>
              <a:t>YAĞ DEPOSU VE POMPA: </a:t>
            </a:r>
            <a:endParaRPr kumimoji="0" lang="tr-TR" b="0" i="0" u="none" strike="noStrike" cap="none" normalizeH="0" baseline="0" dirty="0" smtClean="0">
              <a:ln>
                <a:noFill/>
              </a:ln>
              <a:solidFill>
                <a:srgbClr val="C00000"/>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 pos="269875" algn="l"/>
              </a:tabLst>
            </a:pPr>
            <a:r>
              <a:rPr kumimoji="0" lang="tr-TR" b="1" i="0" u="none" strike="noStrike" cap="none" normalizeH="0" baseline="0" dirty="0" smtClean="0">
                <a:ln>
                  <a:noFill/>
                </a:ln>
                <a:solidFill>
                  <a:schemeClr val="tx1"/>
                </a:solidFill>
                <a:effectLst/>
                <a:latin typeface="+mj-lt"/>
                <a:cs typeface="Arial" pitchFamily="34" charset="0"/>
              </a:rPr>
              <a:t>	</a:t>
            </a:r>
            <a:r>
              <a:rPr kumimoji="0" lang="tr-TR" b="1" i="0" u="none" strike="noStrike" cap="none" normalizeH="0" baseline="0" dirty="0" smtClean="0">
                <a:ln>
                  <a:noFill/>
                </a:ln>
                <a:solidFill>
                  <a:srgbClr val="C00000"/>
                </a:solidFill>
                <a:effectLst/>
                <a:latin typeface="+mj-lt"/>
                <a:cs typeface="Arial" pitchFamily="34" charset="0"/>
              </a:rPr>
              <a:t>2. HİDROLİK KUMANDA MERKEZİ VE KOLLARI</a:t>
            </a:r>
            <a:r>
              <a:rPr kumimoji="0" lang="tr-TR" b="1" i="0" u="none" strike="noStrike" cap="none" normalizeH="0" baseline="0" dirty="0" smtClean="0">
                <a:ln>
                  <a:noFill/>
                </a:ln>
                <a:solidFill>
                  <a:schemeClr val="tx1"/>
                </a:solidFill>
                <a:effectLst/>
                <a:latin typeface="+mj-lt"/>
                <a:cs typeface="Arial" pitchFamily="34" charset="0"/>
              </a:rPr>
              <a:t>: </a:t>
            </a:r>
            <a:endParaRPr kumimoji="0" lang="tr-TR"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 pos="269875" algn="l"/>
              </a:tabLst>
            </a:pPr>
            <a:r>
              <a:rPr kumimoji="0" lang="tr-TR" b="0" i="0" u="none" strike="noStrike" cap="none" normalizeH="0" baseline="0" dirty="0" smtClean="0">
                <a:ln>
                  <a:noFill/>
                </a:ln>
                <a:solidFill>
                  <a:schemeClr val="tx1"/>
                </a:solidFill>
                <a:effectLst/>
                <a:latin typeface="+mj-lt"/>
                <a:cs typeface="Arial" pitchFamily="34" charset="0"/>
              </a:rPr>
              <a:t>        Hidrolik kumanda merkezine etki eden 4 adet kol vardır: </a:t>
            </a:r>
            <a:endParaRPr kumimoji="0" lang="tr-TR" b="0" i="0" u="none" strike="noStrike" cap="none" normalizeH="0" baseline="0" dirty="0" smtClean="0">
              <a:ln>
                <a:noFill/>
              </a:ln>
              <a:solidFill>
                <a:schemeClr val="tx1"/>
              </a:solidFill>
              <a:effectLst/>
              <a:latin typeface="+mj-lt"/>
            </a:endParaRPr>
          </a:p>
          <a:p>
            <a:pPr lvl="2" algn="just" eaLnBrk="0" hangingPunct="0">
              <a:tabLst>
                <a:tab pos="227013" algn="l"/>
                <a:tab pos="269875" algn="l"/>
              </a:tabLst>
            </a:pPr>
            <a:r>
              <a:rPr lang="tr-TR" dirty="0" smtClean="0">
                <a:solidFill>
                  <a:srgbClr val="C00000"/>
                </a:solidFill>
                <a:latin typeface="+mj-lt"/>
                <a:cs typeface="Times New Roman" pitchFamily="18" charset="0"/>
              </a:rPr>
              <a:t>a.</a:t>
            </a:r>
            <a:r>
              <a:rPr lang="tr-TR" dirty="0" smtClean="0">
                <a:latin typeface="+mj-lt"/>
                <a:cs typeface="Times New Roman" pitchFamily="18" charset="0"/>
              </a:rPr>
              <a:t> </a:t>
            </a:r>
            <a:r>
              <a:rPr kumimoji="0" lang="tr-TR" b="0" i="0" u="none" strike="noStrike" cap="none" normalizeH="0" baseline="0" dirty="0" smtClean="0">
                <a:ln>
                  <a:noFill/>
                </a:ln>
                <a:solidFill>
                  <a:schemeClr val="tx1"/>
                </a:solidFill>
                <a:effectLst/>
                <a:latin typeface="+mj-lt"/>
                <a:cs typeface="Times New Roman" pitchFamily="18" charset="0"/>
              </a:rPr>
              <a:t>İndirme-kaldırma kolu, </a:t>
            </a:r>
            <a:endParaRPr kumimoji="0" lang="tr-TR" b="0" i="0" u="none" strike="noStrike" cap="none" normalizeH="0" baseline="0" dirty="0" smtClean="0">
              <a:ln>
                <a:noFill/>
              </a:ln>
              <a:solidFill>
                <a:schemeClr val="tx1"/>
              </a:solidFill>
              <a:effectLst/>
              <a:latin typeface="+mj-lt"/>
            </a:endParaRPr>
          </a:p>
          <a:p>
            <a:pPr lvl="2" algn="just" eaLnBrk="0" hangingPunct="0">
              <a:tabLst>
                <a:tab pos="227013" algn="l"/>
                <a:tab pos="269875" algn="l"/>
              </a:tabLst>
            </a:pPr>
            <a:r>
              <a:rPr lang="tr-TR" dirty="0" smtClean="0">
                <a:solidFill>
                  <a:srgbClr val="C00000"/>
                </a:solidFill>
                <a:latin typeface="+mj-lt"/>
                <a:cs typeface="Times New Roman" pitchFamily="18" charset="0"/>
              </a:rPr>
              <a:t>b.  </a:t>
            </a:r>
            <a:r>
              <a:rPr kumimoji="0" lang="tr-TR" b="0" i="0" u="none" strike="noStrike" cap="none" normalizeH="0" baseline="0" dirty="0" smtClean="0">
                <a:ln>
                  <a:noFill/>
                </a:ln>
                <a:solidFill>
                  <a:schemeClr val="tx1"/>
                </a:solidFill>
                <a:effectLst/>
                <a:latin typeface="+mj-lt"/>
                <a:cs typeface="Times New Roman" pitchFamily="18" charset="0"/>
              </a:rPr>
              <a:t>Ön seçme kolu, </a:t>
            </a:r>
            <a:endParaRPr kumimoji="0" lang="tr-TR" b="0" i="0" u="none" strike="noStrike" cap="none" normalizeH="0" baseline="0" dirty="0" smtClean="0">
              <a:ln>
                <a:noFill/>
              </a:ln>
              <a:solidFill>
                <a:schemeClr val="tx1"/>
              </a:solidFill>
              <a:effectLst/>
              <a:latin typeface="+mj-lt"/>
            </a:endParaRPr>
          </a:p>
          <a:p>
            <a:pPr lvl="2" algn="just" eaLnBrk="0" hangingPunct="0">
              <a:tabLst>
                <a:tab pos="227013" algn="l"/>
                <a:tab pos="269875" algn="l"/>
              </a:tabLst>
            </a:pPr>
            <a:r>
              <a:rPr lang="tr-TR" dirty="0" smtClean="0">
                <a:solidFill>
                  <a:srgbClr val="C00000"/>
                </a:solidFill>
                <a:latin typeface="+mj-lt"/>
                <a:cs typeface="Times New Roman" pitchFamily="18" charset="0"/>
              </a:rPr>
              <a:t>c.</a:t>
            </a:r>
            <a:r>
              <a:rPr kumimoji="0" lang="tr-TR" b="0" i="0" u="none" strike="noStrike" cap="none" normalizeH="0" baseline="0" dirty="0" smtClean="0">
                <a:ln>
                  <a:noFill/>
                </a:ln>
                <a:solidFill>
                  <a:schemeClr val="tx1"/>
                </a:solidFill>
                <a:effectLst/>
                <a:latin typeface="+mj-lt"/>
                <a:cs typeface="Times New Roman" pitchFamily="18" charset="0"/>
              </a:rPr>
              <a:t> Yavaşlatma kolu, </a:t>
            </a:r>
            <a:endParaRPr kumimoji="0" lang="tr-TR" b="0" i="0" u="none" strike="noStrike" cap="none" normalizeH="0" baseline="0" dirty="0" smtClean="0">
              <a:ln>
                <a:noFill/>
              </a:ln>
              <a:solidFill>
                <a:schemeClr val="tx1"/>
              </a:solidFill>
              <a:effectLst/>
              <a:latin typeface="+mj-lt"/>
            </a:endParaRPr>
          </a:p>
          <a:p>
            <a:pPr lvl="2" algn="just" eaLnBrk="0" hangingPunct="0">
              <a:tabLst>
                <a:tab pos="227013" algn="l"/>
                <a:tab pos="269875" algn="l"/>
              </a:tabLst>
            </a:pPr>
            <a:r>
              <a:rPr lang="tr-TR" dirty="0" smtClean="0">
                <a:solidFill>
                  <a:srgbClr val="C00000"/>
                </a:solidFill>
                <a:latin typeface="+mj-lt"/>
                <a:cs typeface="Times New Roman" pitchFamily="18" charset="0"/>
              </a:rPr>
              <a:t>d.  </a:t>
            </a:r>
            <a:r>
              <a:rPr kumimoji="0" lang="tr-TR" b="0" i="0" u="none" strike="noStrike" cap="none" normalizeH="0" baseline="0" dirty="0" smtClean="0">
                <a:ln>
                  <a:noFill/>
                </a:ln>
                <a:solidFill>
                  <a:schemeClr val="tx1"/>
                </a:solidFill>
                <a:effectLst/>
                <a:latin typeface="+mj-lt"/>
                <a:cs typeface="Times New Roman" pitchFamily="18" charset="0"/>
              </a:rPr>
              <a:t>Taşıma (kilidi) kolu</a:t>
            </a:r>
            <a:endParaRPr kumimoji="0" lang="tr-TR" b="0" i="0" u="none" strike="noStrike" cap="none" normalizeH="0" baseline="0" dirty="0" smtClean="0">
              <a:ln>
                <a:noFill/>
              </a:ln>
              <a:solidFill>
                <a:schemeClr val="tx1"/>
              </a:solidFill>
              <a:effectLst/>
              <a:latin typeface="+mj-lt"/>
            </a:endParaRPr>
          </a:p>
        </p:txBody>
      </p:sp>
      <p:sp>
        <p:nvSpPr>
          <p:cNvPr id="7"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8"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9"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21</a:t>
            </a:fld>
            <a:endParaRPr lang="en-GB"/>
          </a:p>
        </p:txBody>
      </p:sp>
      <p:pic>
        <p:nvPicPr>
          <p:cNvPr id="48130" name="Picture 2"/>
          <p:cNvPicPr>
            <a:picLocks noChangeAspect="1" noChangeArrowheads="1"/>
          </p:cNvPicPr>
          <p:nvPr/>
        </p:nvPicPr>
        <p:blipFill>
          <a:blip r:embed="rId2"/>
          <a:srcRect l="32595" t="34698" r="27662" b="21552"/>
          <a:stretch>
            <a:fillRect/>
          </a:stretch>
        </p:blipFill>
        <p:spPr bwMode="auto">
          <a:xfrm>
            <a:off x="425668" y="977462"/>
            <a:ext cx="7803931" cy="4829872"/>
          </a:xfrm>
          <a:prstGeom prst="rect">
            <a:avLst/>
          </a:prstGeom>
          <a:noFill/>
          <a:ln w="9525">
            <a:noFill/>
            <a:miter lim="800000"/>
            <a:headEnd/>
            <a:tailEnd/>
          </a:ln>
          <a:effectLst/>
        </p:spPr>
      </p:pic>
      <p:sp>
        <p:nvSpPr>
          <p:cNvPr id="6"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7"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8"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22</a:t>
            </a:fld>
            <a:endParaRPr lang="en-GB"/>
          </a:p>
        </p:txBody>
      </p:sp>
      <p:sp>
        <p:nvSpPr>
          <p:cNvPr id="40961" name="Rectangle 1"/>
          <p:cNvSpPr>
            <a:spLocks noChangeArrowheads="1"/>
          </p:cNvSpPr>
          <p:nvPr/>
        </p:nvSpPr>
        <p:spPr bwMode="auto">
          <a:xfrm>
            <a:off x="0" y="1008993"/>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27013" algn="l"/>
                <a:tab pos="269875" algn="l"/>
              </a:tabLst>
            </a:pPr>
            <a:r>
              <a:rPr kumimoji="0" lang="tr-TR" b="1" i="0" u="none" strike="noStrike" cap="none" normalizeH="0" baseline="0" dirty="0" smtClean="0">
                <a:ln>
                  <a:noFill/>
                </a:ln>
                <a:solidFill>
                  <a:schemeClr val="tx1"/>
                </a:solidFill>
                <a:effectLst/>
                <a:latin typeface="+mj-lt"/>
                <a:cs typeface="Times New Roman" pitchFamily="18" charset="0"/>
              </a:rPr>
              <a:t>	</a:t>
            </a:r>
            <a:r>
              <a:rPr kumimoji="0" lang="tr-TR" b="1" i="1" u="none" strike="noStrike" cap="none" normalizeH="0" baseline="0" dirty="0" smtClean="0">
                <a:ln>
                  <a:noFill/>
                </a:ln>
                <a:solidFill>
                  <a:srgbClr val="C00000"/>
                </a:solidFill>
                <a:effectLst/>
                <a:latin typeface="+mj-lt"/>
                <a:cs typeface="Times New Roman" pitchFamily="18" charset="0"/>
              </a:rPr>
              <a:t>a. İndirme-Kaldırma Kolu:</a:t>
            </a:r>
            <a:r>
              <a:rPr kumimoji="0" lang="tr-TR" b="0" i="1" u="none" strike="noStrike" cap="none" normalizeH="0" baseline="0" dirty="0" smtClean="0">
                <a:ln>
                  <a:noFill/>
                </a:ln>
                <a:solidFill>
                  <a:srgbClr val="C00000"/>
                </a:solidFill>
                <a:effectLst/>
                <a:latin typeface="+mj-lt"/>
                <a:cs typeface="Times New Roman" pitchFamily="18" charset="0"/>
              </a:rPr>
              <a:t> </a:t>
            </a:r>
            <a:r>
              <a:rPr kumimoji="0" lang="tr-TR" b="0" i="0" u="none" strike="noStrike" cap="none" normalizeH="0" baseline="0" dirty="0" smtClean="0">
                <a:ln>
                  <a:noFill/>
                </a:ln>
                <a:solidFill>
                  <a:schemeClr val="tx1"/>
                </a:solidFill>
                <a:effectLst/>
                <a:latin typeface="+mj-lt"/>
                <a:cs typeface="Times New Roman" pitchFamily="18" charset="0"/>
              </a:rPr>
              <a:t>Bu kol vasıtasıyla traktörün arkasında veya önünde, hidrolik kollara bağlanmış olan alet ve makinenin indirilip kaldırılması sağlanır. </a:t>
            </a:r>
            <a:endParaRPr kumimoji="0" lang="tr-TR"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 pos="269875" algn="l"/>
              </a:tabLst>
            </a:pPr>
            <a:r>
              <a:rPr kumimoji="0" lang="tr-TR" b="0" i="0" u="none" strike="noStrike" cap="none" normalizeH="0" baseline="0" dirty="0" smtClean="0">
                <a:ln>
                  <a:noFill/>
                </a:ln>
                <a:solidFill>
                  <a:schemeClr val="tx1"/>
                </a:solidFill>
                <a:effectLst/>
                <a:latin typeface="+mj-lt"/>
                <a:cs typeface="Arial" pitchFamily="34" charset="0"/>
              </a:rPr>
              <a:t>  </a:t>
            </a:r>
            <a:endParaRPr kumimoji="0" lang="tr-TR"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tabLst>
                <a:tab pos="227013" algn="l"/>
                <a:tab pos="269875" algn="l"/>
              </a:tabLst>
            </a:pPr>
            <a:r>
              <a:rPr kumimoji="0" lang="tr-TR" b="1" i="0" u="none" strike="noStrike" cap="none" normalizeH="0" baseline="0" dirty="0" smtClean="0">
                <a:ln>
                  <a:noFill/>
                </a:ln>
                <a:solidFill>
                  <a:schemeClr val="tx1"/>
                </a:solidFill>
                <a:effectLst/>
                <a:latin typeface="+mj-lt"/>
                <a:cs typeface="Times New Roman" pitchFamily="18" charset="0"/>
              </a:rPr>
              <a:t>	</a:t>
            </a:r>
            <a:r>
              <a:rPr kumimoji="0" lang="tr-TR" b="1" i="1" u="none" strike="noStrike" cap="none" normalizeH="0" baseline="0" dirty="0" smtClean="0">
                <a:ln>
                  <a:noFill/>
                </a:ln>
                <a:solidFill>
                  <a:srgbClr val="C00000"/>
                </a:solidFill>
                <a:effectLst/>
                <a:latin typeface="+mj-lt"/>
                <a:cs typeface="Times New Roman" pitchFamily="18" charset="0"/>
              </a:rPr>
              <a:t>b. Ön Seçme Kolu:</a:t>
            </a:r>
            <a:r>
              <a:rPr kumimoji="0" lang="tr-TR" b="0" i="1" u="none" strike="noStrike" cap="none" normalizeH="0" baseline="0" dirty="0" smtClean="0">
                <a:ln>
                  <a:noFill/>
                </a:ln>
                <a:solidFill>
                  <a:srgbClr val="C00000"/>
                </a:solidFill>
                <a:effectLst/>
                <a:latin typeface="+mj-lt"/>
                <a:cs typeface="Times New Roman" pitchFamily="18" charset="0"/>
              </a:rPr>
              <a:t> </a:t>
            </a:r>
            <a:r>
              <a:rPr kumimoji="0" lang="tr-TR" b="0" i="0" u="none" strike="noStrike" cap="none" normalizeH="0" baseline="0" dirty="0" smtClean="0">
                <a:ln>
                  <a:noFill/>
                </a:ln>
                <a:solidFill>
                  <a:schemeClr val="tx1"/>
                </a:solidFill>
                <a:effectLst/>
                <a:latin typeface="+mj-lt"/>
                <a:cs typeface="Times New Roman" pitchFamily="18" charset="0"/>
              </a:rPr>
              <a:t>Hidrolik kumanda merkezine etki eden ikinci koldur. Ön seçme kolunun iki pozisyonu vardır. </a:t>
            </a:r>
            <a:endParaRPr lang="tr-TR" dirty="0" smtClean="0">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227013" algn="l"/>
                <a:tab pos="269875" algn="l"/>
              </a:tabLst>
            </a:pPr>
            <a:r>
              <a:rPr kumimoji="0" lang="tr-TR" b="0" i="0" u="none" strike="noStrike" cap="none" normalizeH="0" baseline="0" dirty="0" smtClean="0">
                <a:ln>
                  <a:noFill/>
                </a:ln>
                <a:solidFill>
                  <a:schemeClr val="tx1"/>
                </a:solidFill>
                <a:effectLst/>
                <a:latin typeface="+mj-lt"/>
                <a:cs typeface="Arial" pitchFamily="34" charset="0"/>
              </a:rPr>
              <a:t> 			“</a:t>
            </a:r>
            <a:r>
              <a:rPr kumimoji="0" lang="tr-TR" b="1" i="0" u="none" strike="noStrike" cap="none" normalizeH="0" baseline="0" dirty="0" smtClean="0">
                <a:ln>
                  <a:noFill/>
                </a:ln>
                <a:solidFill>
                  <a:schemeClr val="tx1"/>
                </a:solidFill>
                <a:effectLst/>
                <a:latin typeface="+mj-lt"/>
                <a:cs typeface="Times New Roman" pitchFamily="18" charset="0"/>
              </a:rPr>
              <a:t>Çeki kontrol</a:t>
            </a:r>
            <a:r>
              <a:rPr kumimoji="0" lang="tr-TR" b="0" i="0" u="none" strike="noStrike" cap="none" normalizeH="0" baseline="0" dirty="0" smtClean="0">
                <a:ln>
                  <a:noFill/>
                </a:ln>
                <a:solidFill>
                  <a:schemeClr val="tx1"/>
                </a:solidFill>
                <a:effectLst/>
                <a:latin typeface="+mj-lt"/>
                <a:cs typeface="Times New Roman" pitchFamily="18" charset="0"/>
              </a:rPr>
              <a:t>’’ durumu, </a:t>
            </a:r>
            <a:endParaRPr kumimoji="0" lang="tr-TR"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 pos="269875" algn="l"/>
              </a:tabLst>
            </a:pPr>
            <a:r>
              <a:rPr kumimoji="0" lang="tr-TR" b="0" i="0" u="none" strike="noStrike" cap="none" normalizeH="0" baseline="0" dirty="0" smtClean="0">
                <a:ln>
                  <a:noFill/>
                </a:ln>
                <a:solidFill>
                  <a:schemeClr val="tx1"/>
                </a:solidFill>
                <a:effectLst/>
                <a:latin typeface="+mj-lt"/>
                <a:cs typeface="Times New Roman" pitchFamily="18" charset="0"/>
              </a:rPr>
              <a:t>    		“</a:t>
            </a:r>
            <a:r>
              <a:rPr kumimoji="0" lang="tr-TR" b="1" i="0" u="none" strike="noStrike" cap="none" normalizeH="0" baseline="0" dirty="0" smtClean="0">
                <a:ln>
                  <a:noFill/>
                </a:ln>
                <a:solidFill>
                  <a:schemeClr val="tx1"/>
                </a:solidFill>
                <a:effectLst/>
                <a:latin typeface="+mj-lt"/>
                <a:cs typeface="Times New Roman" pitchFamily="18" charset="0"/>
              </a:rPr>
              <a:t>Pozisyon kontrol</a:t>
            </a:r>
            <a:r>
              <a:rPr kumimoji="0" lang="tr-TR" b="0" i="0" u="none" strike="noStrike" cap="none" normalizeH="0" baseline="0" dirty="0" smtClean="0">
                <a:ln>
                  <a:noFill/>
                </a:ln>
                <a:solidFill>
                  <a:schemeClr val="tx1"/>
                </a:solidFill>
                <a:effectLst/>
                <a:latin typeface="+mj-lt"/>
                <a:cs typeface="Times New Roman" pitchFamily="18" charset="0"/>
              </a:rPr>
              <a:t>’’ durumu,  </a:t>
            </a:r>
            <a:endParaRPr kumimoji="0" lang="tr-TR" b="0" i="0" u="none" strike="noStrike" cap="none" normalizeH="0" baseline="0" dirty="0" smtClean="0">
              <a:ln>
                <a:noFill/>
              </a:ln>
              <a:solidFill>
                <a:schemeClr val="tx1"/>
              </a:solidFill>
              <a:effectLst/>
              <a:latin typeface="+mj-lt"/>
            </a:endParaRPr>
          </a:p>
          <a:p>
            <a:pPr algn="just"/>
            <a:r>
              <a:rPr kumimoji="0" lang="tr-TR" b="1" i="0" u="none" strike="noStrike" cap="none" normalizeH="0" baseline="0" dirty="0" smtClean="0">
                <a:ln>
                  <a:noFill/>
                </a:ln>
                <a:solidFill>
                  <a:schemeClr val="tx1"/>
                </a:solidFill>
                <a:effectLst/>
                <a:latin typeface="+mj-lt"/>
                <a:ea typeface="Times New Roman" pitchFamily="18" charset="0"/>
                <a:cs typeface="Times New Roman" pitchFamily="18" charset="0"/>
              </a:rPr>
              <a:t>    Çeki kontrol durumu:</a:t>
            </a:r>
            <a:r>
              <a:rPr kumimoji="0" lang="tr-TR" b="0" i="0" u="none" strike="noStrike" cap="none" normalizeH="0" baseline="0" dirty="0" smtClean="0">
                <a:ln>
                  <a:noFill/>
                </a:ln>
                <a:solidFill>
                  <a:schemeClr val="tx1"/>
                </a:solidFill>
                <a:effectLst/>
                <a:latin typeface="+mj-lt"/>
                <a:ea typeface="Times New Roman" pitchFamily="18" charset="0"/>
                <a:cs typeface="Times New Roman" pitchFamily="18" charset="0"/>
              </a:rPr>
              <a:t> Genellikle ön seçme kolunun yukarıda olduğu pozisyondur.</a:t>
            </a:r>
            <a:r>
              <a:rPr lang="tr-TR" dirty="0" smtClean="0"/>
              <a:t>. </a:t>
            </a:r>
            <a:r>
              <a:rPr lang="tr-TR" dirty="0" smtClean="0"/>
              <a:t>Pulluk, </a:t>
            </a:r>
            <a:r>
              <a:rPr lang="tr-TR" dirty="0" err="1" smtClean="0"/>
              <a:t>diskaro</a:t>
            </a:r>
            <a:r>
              <a:rPr lang="tr-TR" dirty="0" smtClean="0"/>
              <a:t>, </a:t>
            </a:r>
            <a:r>
              <a:rPr lang="tr-TR" dirty="0" err="1" smtClean="0"/>
              <a:t>kültüvatör</a:t>
            </a:r>
            <a:r>
              <a:rPr lang="tr-TR" dirty="0" smtClean="0"/>
              <a:t> ve </a:t>
            </a:r>
            <a:r>
              <a:rPr lang="tr-TR" dirty="0" err="1" smtClean="0"/>
              <a:t>dipkazanla</a:t>
            </a:r>
            <a:r>
              <a:rPr lang="tr-TR" dirty="0" smtClean="0"/>
              <a:t> çalışırken  ön seçme kolu “ÇEKİ KONTROL’’ durumunda olmalıdır. </a:t>
            </a:r>
          </a:p>
          <a:p>
            <a:pPr algn="just"/>
            <a:r>
              <a:rPr lang="tr-TR" dirty="0" smtClean="0"/>
              <a:t>    </a:t>
            </a:r>
            <a:r>
              <a:rPr lang="tr-TR" b="1" dirty="0" smtClean="0"/>
              <a:t>Pozisyon </a:t>
            </a:r>
            <a:r>
              <a:rPr lang="tr-TR" b="1" dirty="0" smtClean="0"/>
              <a:t>kontrol durumu</a:t>
            </a:r>
            <a:r>
              <a:rPr lang="tr-TR" dirty="0" smtClean="0"/>
              <a:t>; hidrolik bağlantı kollarına bağlı olan alet ve makineyi belli bir  yükseklikte tutarak, toprak üstünde çalışmasını sağlar. İlaçlama makineleri, balya makinesi, santrifüj gübre dağıtma makinesi gibi makinelerle çalışırken ön seçme kolu pozisyon kontrol durumunda olmalıdır. </a:t>
            </a:r>
          </a:p>
          <a:p>
            <a:pPr algn="just"/>
            <a:r>
              <a:rPr lang="tr-TR" dirty="0" smtClean="0"/>
              <a:t>        Pozisyon kontrol durumunda pullukla sürüm yapıldığı takdirde pulluk toprağa batmaz</a:t>
            </a:r>
            <a:r>
              <a:rPr lang="tr-TR" dirty="0" smtClean="0"/>
              <a:t>.</a:t>
            </a:r>
          </a:p>
          <a:p>
            <a:pPr algn="just"/>
            <a:endParaRPr lang="tr-TR" dirty="0" smtClean="0"/>
          </a:p>
          <a:p>
            <a:pPr marL="0" marR="0" lvl="0" indent="0" algn="just" defTabSz="914400" rtl="0" eaLnBrk="0" fontAlgn="base" latinLnBrk="0" hangingPunct="0">
              <a:lnSpc>
                <a:spcPct val="100000"/>
              </a:lnSpc>
              <a:spcBef>
                <a:spcPct val="0"/>
              </a:spcBef>
              <a:spcAft>
                <a:spcPct val="0"/>
              </a:spcAft>
              <a:buClrTx/>
              <a:buSzTx/>
              <a:buFontTx/>
              <a:buNone/>
              <a:tabLst>
                <a:tab pos="227013" algn="l"/>
                <a:tab pos="269875" algn="l"/>
              </a:tabLst>
            </a:pPr>
            <a:endParaRPr kumimoji="0" lang="tr-TR" b="0" i="0" u="none" strike="noStrike" cap="none" normalizeH="0" baseline="0" dirty="0" smtClean="0">
              <a:ln>
                <a:noFill/>
              </a:ln>
              <a:solidFill>
                <a:schemeClr val="tx1"/>
              </a:solidFill>
              <a:effectLst/>
              <a:latin typeface="+mj-lt"/>
            </a:endParaRPr>
          </a:p>
        </p:txBody>
      </p:sp>
      <p:sp>
        <p:nvSpPr>
          <p:cNvPr id="8"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9"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10"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23</a:t>
            </a:fld>
            <a:endParaRPr lang="en-GB"/>
          </a:p>
        </p:txBody>
      </p:sp>
      <p:sp>
        <p:nvSpPr>
          <p:cNvPr id="41985" name="Rectangle 1"/>
          <p:cNvSpPr>
            <a:spLocks noChangeArrowheads="1"/>
          </p:cNvSpPr>
          <p:nvPr/>
        </p:nvSpPr>
        <p:spPr bwMode="auto">
          <a:xfrm>
            <a:off x="0" y="1324305"/>
            <a:ext cx="9144000" cy="40611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30000"/>
              </a:lnSpc>
              <a:spcBef>
                <a:spcPct val="0"/>
              </a:spcBef>
              <a:spcAft>
                <a:spcPct val="0"/>
              </a:spcAft>
              <a:buClrTx/>
              <a:buSzTx/>
              <a:tabLst/>
            </a:pPr>
            <a:r>
              <a:rPr kumimoji="0" lang="tr-TR" b="1" i="0" u="none" strike="noStrike" cap="none" normalizeH="0" baseline="0" dirty="0" smtClean="0">
                <a:ln>
                  <a:noFill/>
                </a:ln>
                <a:solidFill>
                  <a:schemeClr val="tx1"/>
                </a:solidFill>
                <a:effectLst/>
                <a:latin typeface="+mj-lt"/>
                <a:cs typeface="Times New Roman" pitchFamily="18" charset="0"/>
              </a:rPr>
              <a:t>	</a:t>
            </a:r>
            <a:r>
              <a:rPr kumimoji="0" lang="tr-TR" b="1" i="1" u="none" strike="noStrike" cap="none" normalizeH="0" baseline="0" dirty="0" smtClean="0">
                <a:ln>
                  <a:noFill/>
                </a:ln>
                <a:solidFill>
                  <a:srgbClr val="C00000"/>
                </a:solidFill>
                <a:effectLst/>
                <a:latin typeface="+mj-lt"/>
                <a:cs typeface="Times New Roman" pitchFamily="18" charset="0"/>
              </a:rPr>
              <a:t>c. Yavaşlatma Kolu:</a:t>
            </a:r>
            <a:r>
              <a:rPr kumimoji="0" lang="tr-TR" b="0" i="1" u="none" strike="noStrike" cap="none" normalizeH="0" baseline="0" dirty="0" smtClean="0">
                <a:ln>
                  <a:noFill/>
                </a:ln>
                <a:solidFill>
                  <a:srgbClr val="C00000"/>
                </a:solidFill>
                <a:effectLst/>
                <a:latin typeface="+mj-lt"/>
                <a:cs typeface="Times New Roman" pitchFamily="18" charset="0"/>
              </a:rPr>
              <a:t> </a:t>
            </a:r>
            <a:r>
              <a:rPr kumimoji="0" lang="tr-TR" b="0" i="0" u="none" strike="noStrike" cap="none" normalizeH="0" baseline="0" dirty="0" smtClean="0">
                <a:ln>
                  <a:noFill/>
                </a:ln>
                <a:solidFill>
                  <a:schemeClr val="tx1"/>
                </a:solidFill>
                <a:effectLst/>
                <a:latin typeface="+mj-lt"/>
                <a:cs typeface="Times New Roman" pitchFamily="18" charset="0"/>
              </a:rPr>
              <a:t>İndirme-kaldırma kolu ile kaldırılmış olan alet ve makineyi indirirken kol yavaş duruma alınır. Böylece alet ve makinenin yere sert inerek hasar görmesi önlenmiş olur. </a:t>
            </a:r>
            <a:endParaRPr kumimoji="0" lang="tr-TR"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30000"/>
              </a:lnSpc>
              <a:spcBef>
                <a:spcPct val="0"/>
              </a:spcBef>
              <a:spcAft>
                <a:spcPct val="0"/>
              </a:spcAft>
              <a:buClrTx/>
              <a:buSzTx/>
              <a:tabLst/>
            </a:pPr>
            <a:r>
              <a:rPr kumimoji="0" lang="tr-TR" b="1" i="0" u="none" strike="noStrike" cap="none" normalizeH="0" baseline="0" dirty="0" smtClean="0">
                <a:ln>
                  <a:noFill/>
                </a:ln>
                <a:solidFill>
                  <a:schemeClr val="tx1"/>
                </a:solidFill>
                <a:effectLst/>
                <a:latin typeface="+mj-lt"/>
                <a:cs typeface="Times New Roman" pitchFamily="18" charset="0"/>
              </a:rPr>
              <a:t>	</a:t>
            </a:r>
            <a:r>
              <a:rPr kumimoji="0" lang="tr-TR" b="1" i="1" u="none" strike="noStrike" cap="none" normalizeH="0" baseline="0" dirty="0" smtClean="0">
                <a:ln>
                  <a:noFill/>
                </a:ln>
                <a:solidFill>
                  <a:srgbClr val="C00000"/>
                </a:solidFill>
                <a:effectLst/>
                <a:latin typeface="+mj-lt"/>
                <a:cs typeface="Times New Roman" pitchFamily="18" charset="0"/>
              </a:rPr>
              <a:t>d. Taşıma (Kilidi) Kolu:</a:t>
            </a:r>
            <a:r>
              <a:rPr kumimoji="0" lang="tr-TR" b="0" i="1" u="none" strike="noStrike" cap="none" normalizeH="0" baseline="0" dirty="0" smtClean="0">
                <a:ln>
                  <a:noFill/>
                </a:ln>
                <a:solidFill>
                  <a:srgbClr val="C00000"/>
                </a:solidFill>
                <a:effectLst/>
                <a:latin typeface="+mj-lt"/>
                <a:cs typeface="Times New Roman" pitchFamily="18" charset="0"/>
              </a:rPr>
              <a:t> </a:t>
            </a:r>
            <a:r>
              <a:rPr kumimoji="0" lang="tr-TR" b="0" i="0" u="none" strike="noStrike" cap="none" normalizeH="0" baseline="0" dirty="0" smtClean="0">
                <a:ln>
                  <a:noFill/>
                </a:ln>
                <a:solidFill>
                  <a:schemeClr val="tx1"/>
                </a:solidFill>
                <a:effectLst/>
                <a:latin typeface="+mj-lt"/>
                <a:cs typeface="Times New Roman" pitchFamily="18" charset="0"/>
              </a:rPr>
              <a:t>Traktöre bağlı olan alet ve makinelerle, işe gidiş ve dönüşlerde alet ve makine hidrolik düzenle yukarı kaldırılmış durumdadır. Alet ve makine yukarıda olduğu için hidrolik silindire devamlı bir yük bindirir ve basınç yapar. Bu nedenle de hidrolik silindirine zarar verir. Hidrolik silindir üzerindeki bu basıncı kaldırmak için “Taşıma Kilidi’’ mevcuttur. İşe gidiş ve dönüşlerde bu kilit kullanılarak kilit kolu kilitlenir. Tarla çalışmalarında ise kilit muhakkak açılmalıdır. Bu kilit mekanik veya hidrolik olabilir. </a:t>
            </a:r>
          </a:p>
        </p:txBody>
      </p:sp>
      <p:sp>
        <p:nvSpPr>
          <p:cNvPr id="6"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7"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8"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24</a:t>
            </a:fld>
            <a:endParaRPr lang="en-GB"/>
          </a:p>
        </p:txBody>
      </p:sp>
      <p:sp>
        <p:nvSpPr>
          <p:cNvPr id="5" name="4 Dikdörtgen"/>
          <p:cNvSpPr/>
          <p:nvPr/>
        </p:nvSpPr>
        <p:spPr>
          <a:xfrm>
            <a:off x="0" y="297525"/>
            <a:ext cx="9144000" cy="3170099"/>
          </a:xfrm>
          <a:prstGeom prst="rect">
            <a:avLst/>
          </a:prstGeom>
        </p:spPr>
        <p:txBody>
          <a:bodyPr wrap="square">
            <a:spAutoFit/>
          </a:bodyPr>
          <a:lstStyle/>
          <a:p>
            <a:pPr algn="just"/>
            <a:r>
              <a:rPr lang="tr-TR" b="1" dirty="0" smtClean="0">
                <a:solidFill>
                  <a:srgbClr val="C00000"/>
                </a:solidFill>
                <a:latin typeface="+mj-lt"/>
              </a:rPr>
              <a:t>3. HİDROLİK KALDIRMA MİLİ VE KOLU </a:t>
            </a:r>
          </a:p>
          <a:p>
            <a:pPr algn="just"/>
            <a:r>
              <a:rPr lang="tr-TR" dirty="0" smtClean="0">
                <a:latin typeface="+mj-lt"/>
              </a:rPr>
              <a:t>        Hidrolik kumanda merkezine etki edilmek suretiyle hidrolik silindirine basınçlı yağ gelir ve hidrolik pistonuna hareket verir. Piston kolu kaldırma kolunu iter, kaldırma kolu ise kaldırma milini döndürür. Kaldırma mili uzun kolu yukarı kaldırır. Uzun kol ise alet veya makinenin bağlandığı sağ-sol askı kollarını yukarıya kaldırır. Kaldırma mili, hidrolik piston ve silindiri kapalı kısım içindedir, dışarıdan görülmezler. Hidrolik askı kolları ise traktörün dışından görülür. </a:t>
            </a:r>
          </a:p>
          <a:p>
            <a:pPr algn="just"/>
            <a:r>
              <a:rPr lang="tr-TR" dirty="0" smtClean="0">
                <a:latin typeface="+mj-lt"/>
              </a:rPr>
              <a:t>  </a:t>
            </a:r>
            <a:r>
              <a:rPr lang="tr-TR" b="1" dirty="0" smtClean="0">
                <a:solidFill>
                  <a:srgbClr val="C00000"/>
                </a:solidFill>
                <a:latin typeface="+mj-lt"/>
              </a:rPr>
              <a:t>4. HİDROLİK ASKI KOLLARI </a:t>
            </a:r>
          </a:p>
          <a:p>
            <a:pPr algn="just"/>
            <a:r>
              <a:rPr lang="tr-TR" dirty="0" smtClean="0">
                <a:latin typeface="+mj-lt"/>
              </a:rPr>
              <a:t>        Tarım alet ve makineleri traktöre üç noktadan askılı olarak bağlanırlar ve bu şekilde taşınırlar. </a:t>
            </a:r>
            <a:endParaRPr lang="tr-TR" dirty="0" smtClean="0">
              <a:latin typeface="+mj-lt"/>
            </a:endParaRPr>
          </a:p>
        </p:txBody>
      </p:sp>
      <p:pic>
        <p:nvPicPr>
          <p:cNvPr id="47107" name="Picture 3"/>
          <p:cNvPicPr>
            <a:picLocks noChangeAspect="1" noChangeArrowheads="1"/>
          </p:cNvPicPr>
          <p:nvPr/>
        </p:nvPicPr>
        <p:blipFill>
          <a:blip r:embed="rId2"/>
          <a:srcRect l="21889" t="33082" r="23100" b="12823"/>
          <a:stretch>
            <a:fillRect/>
          </a:stretch>
        </p:blipFill>
        <p:spPr bwMode="auto">
          <a:xfrm>
            <a:off x="1765738" y="3436884"/>
            <a:ext cx="5549462" cy="3068095"/>
          </a:xfrm>
          <a:prstGeom prst="rect">
            <a:avLst/>
          </a:prstGeom>
          <a:noFill/>
          <a:ln w="9525">
            <a:noFill/>
            <a:miter lim="800000"/>
            <a:headEnd/>
            <a:tailEnd/>
          </a:ln>
          <a:effectLst/>
        </p:spPr>
      </p:pic>
      <p:sp>
        <p:nvSpPr>
          <p:cNvPr id="8"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9"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10"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25</a:t>
            </a:fld>
            <a:endParaRPr lang="en-GB"/>
          </a:p>
        </p:txBody>
      </p:sp>
      <p:pic>
        <p:nvPicPr>
          <p:cNvPr id="43010" name="Picture 2"/>
          <p:cNvPicPr>
            <a:picLocks noChangeAspect="1" noChangeArrowheads="1"/>
          </p:cNvPicPr>
          <p:nvPr/>
        </p:nvPicPr>
        <p:blipFill>
          <a:blip r:embed="rId2"/>
          <a:srcRect/>
          <a:stretch>
            <a:fillRect/>
          </a:stretch>
        </p:blipFill>
        <p:spPr bwMode="auto">
          <a:xfrm>
            <a:off x="819797" y="126121"/>
            <a:ext cx="7756634" cy="5990128"/>
          </a:xfrm>
          <a:prstGeom prst="rect">
            <a:avLst/>
          </a:prstGeom>
          <a:noFill/>
          <a:ln w="9525">
            <a:noFill/>
            <a:miter lim="800000"/>
            <a:headEnd/>
            <a:tailEnd/>
          </a:ln>
          <a:effectLst/>
        </p:spPr>
      </p:pic>
      <p:sp>
        <p:nvSpPr>
          <p:cNvPr id="7" name="6 Dikdörtgen"/>
          <p:cNvSpPr/>
          <p:nvPr/>
        </p:nvSpPr>
        <p:spPr>
          <a:xfrm>
            <a:off x="1340068" y="6150114"/>
            <a:ext cx="6495393" cy="400110"/>
          </a:xfrm>
          <a:prstGeom prst="rect">
            <a:avLst/>
          </a:prstGeom>
        </p:spPr>
        <p:txBody>
          <a:bodyPr wrap="square">
            <a:spAutoFit/>
          </a:bodyPr>
          <a:lstStyle/>
          <a:p>
            <a:r>
              <a:rPr lang="pt-BR" dirty="0" smtClean="0">
                <a:latin typeface="+mj-lt"/>
              </a:rPr>
              <a:t>Hidrolik silindir ve pistonunun çalışma durumları</a:t>
            </a:r>
            <a:endParaRPr lang="tr-TR" dirty="0">
              <a:latin typeface="+mj-lt"/>
            </a:endParaRPr>
          </a:p>
        </p:txBody>
      </p:sp>
      <p:sp>
        <p:nvSpPr>
          <p:cNvPr id="8"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9"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10"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26</a:t>
            </a:fld>
            <a:endParaRPr lang="en-GB"/>
          </a:p>
        </p:txBody>
      </p:sp>
      <p:pic>
        <p:nvPicPr>
          <p:cNvPr id="44034" name="Picture 2"/>
          <p:cNvPicPr>
            <a:picLocks noChangeAspect="1" noChangeArrowheads="1"/>
          </p:cNvPicPr>
          <p:nvPr/>
        </p:nvPicPr>
        <p:blipFill>
          <a:blip r:embed="rId2"/>
          <a:srcRect/>
          <a:stretch>
            <a:fillRect/>
          </a:stretch>
        </p:blipFill>
        <p:spPr bwMode="auto">
          <a:xfrm>
            <a:off x="546703" y="376402"/>
            <a:ext cx="8334375" cy="5600700"/>
          </a:xfrm>
          <a:prstGeom prst="rect">
            <a:avLst/>
          </a:prstGeom>
          <a:noFill/>
          <a:ln w="9525">
            <a:noFill/>
            <a:miter lim="800000"/>
            <a:headEnd/>
            <a:tailEnd/>
          </a:ln>
          <a:effectLst/>
        </p:spPr>
      </p:pic>
      <p:sp>
        <p:nvSpPr>
          <p:cNvPr id="6" name="5 Dikdörtgen"/>
          <p:cNvSpPr/>
          <p:nvPr/>
        </p:nvSpPr>
        <p:spPr>
          <a:xfrm>
            <a:off x="1340068" y="6150114"/>
            <a:ext cx="6495393" cy="400110"/>
          </a:xfrm>
          <a:prstGeom prst="rect">
            <a:avLst/>
          </a:prstGeom>
        </p:spPr>
        <p:txBody>
          <a:bodyPr wrap="square">
            <a:spAutoFit/>
          </a:bodyPr>
          <a:lstStyle/>
          <a:p>
            <a:r>
              <a:rPr lang="pt-BR" dirty="0" smtClean="0">
                <a:latin typeface="+mj-lt"/>
              </a:rPr>
              <a:t>Hidrolik silindir ve pistonunun çalışma </a:t>
            </a:r>
            <a:r>
              <a:rPr lang="tr-TR" dirty="0" smtClean="0">
                <a:latin typeface="+mj-lt"/>
              </a:rPr>
              <a:t>şeması</a:t>
            </a:r>
            <a:endParaRPr lang="tr-TR" dirty="0">
              <a:latin typeface="+mj-lt"/>
            </a:endParaRPr>
          </a:p>
        </p:txBody>
      </p:sp>
      <p:sp>
        <p:nvSpPr>
          <p:cNvPr id="7"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8"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9"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27</a:t>
            </a:fld>
            <a:endParaRPr lang="en-GB"/>
          </a:p>
        </p:txBody>
      </p:sp>
      <p:pic>
        <p:nvPicPr>
          <p:cNvPr id="45058" name="Picture 2"/>
          <p:cNvPicPr>
            <a:picLocks noChangeAspect="1" noChangeArrowheads="1"/>
          </p:cNvPicPr>
          <p:nvPr/>
        </p:nvPicPr>
        <p:blipFill>
          <a:blip r:embed="rId2"/>
          <a:srcRect/>
          <a:stretch>
            <a:fillRect/>
          </a:stretch>
        </p:blipFill>
        <p:spPr bwMode="auto">
          <a:xfrm>
            <a:off x="445869" y="1"/>
            <a:ext cx="3874904" cy="3894624"/>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a:srcRect/>
          <a:stretch>
            <a:fillRect/>
          </a:stretch>
        </p:blipFill>
        <p:spPr bwMode="auto">
          <a:xfrm>
            <a:off x="5056298" y="126750"/>
            <a:ext cx="3571875" cy="3924300"/>
          </a:xfrm>
          <a:prstGeom prst="rect">
            <a:avLst/>
          </a:prstGeom>
          <a:noFill/>
          <a:ln w="9525">
            <a:noFill/>
            <a:miter lim="800000"/>
            <a:headEnd/>
            <a:tailEnd/>
          </a:ln>
          <a:effectLst/>
        </p:spPr>
      </p:pic>
      <p:sp>
        <p:nvSpPr>
          <p:cNvPr id="7" name="6 Dikdörtgen"/>
          <p:cNvSpPr/>
          <p:nvPr/>
        </p:nvSpPr>
        <p:spPr>
          <a:xfrm>
            <a:off x="1568086" y="3891097"/>
            <a:ext cx="3486275" cy="400110"/>
          </a:xfrm>
          <a:prstGeom prst="rect">
            <a:avLst/>
          </a:prstGeom>
        </p:spPr>
        <p:txBody>
          <a:bodyPr wrap="none">
            <a:spAutoFit/>
          </a:bodyPr>
          <a:lstStyle/>
          <a:p>
            <a:r>
              <a:rPr lang="tr-TR" dirty="0" smtClean="0">
                <a:latin typeface="+mj-lt"/>
              </a:rPr>
              <a:t>Traktör Sürücü </a:t>
            </a:r>
            <a:r>
              <a:rPr lang="tr-TR" dirty="0" smtClean="0">
                <a:latin typeface="+mj-lt"/>
              </a:rPr>
              <a:t>Kumanda Kollar</a:t>
            </a:r>
            <a:endParaRPr lang="tr-TR" dirty="0">
              <a:latin typeface="+mj-lt"/>
            </a:endParaRPr>
          </a:p>
        </p:txBody>
      </p:sp>
      <p:sp>
        <p:nvSpPr>
          <p:cNvPr id="8" name="7 Dikdörtgen"/>
          <p:cNvSpPr/>
          <p:nvPr/>
        </p:nvSpPr>
        <p:spPr>
          <a:xfrm>
            <a:off x="0" y="4303455"/>
            <a:ext cx="8765628" cy="2554545"/>
          </a:xfrm>
          <a:prstGeom prst="rect">
            <a:avLst/>
          </a:prstGeom>
        </p:spPr>
        <p:txBody>
          <a:bodyPr wrap="square">
            <a:spAutoFit/>
          </a:bodyPr>
          <a:lstStyle/>
          <a:p>
            <a:r>
              <a:rPr lang="tr-TR" dirty="0" smtClean="0"/>
              <a:t>B: Pozisyon kontrol </a:t>
            </a:r>
            <a:r>
              <a:rPr lang="tr-TR" dirty="0" smtClean="0"/>
              <a:t>kolu   C</a:t>
            </a:r>
            <a:r>
              <a:rPr lang="tr-TR" dirty="0" smtClean="0"/>
              <a:t>: Çeki kontrol kolu</a:t>
            </a:r>
          </a:p>
          <a:p>
            <a:r>
              <a:rPr lang="tr-TR" dirty="0" smtClean="0"/>
              <a:t>D: Pozisyon kontrol kolu </a:t>
            </a:r>
            <a:r>
              <a:rPr lang="tr-TR" dirty="0" err="1" smtClean="0"/>
              <a:t>kilitlerne</a:t>
            </a:r>
            <a:r>
              <a:rPr lang="tr-TR" dirty="0" smtClean="0"/>
              <a:t> mandalı</a:t>
            </a:r>
          </a:p>
          <a:p>
            <a:r>
              <a:rPr lang="tr-TR" dirty="0" smtClean="0"/>
              <a:t>E: Çeki kontrol kolu </a:t>
            </a:r>
            <a:r>
              <a:rPr lang="tr-TR" dirty="0" err="1" smtClean="0"/>
              <a:t>kilitlerne</a:t>
            </a:r>
            <a:r>
              <a:rPr lang="tr-TR" dirty="0" smtClean="0"/>
              <a:t> mandalı</a:t>
            </a:r>
          </a:p>
          <a:p>
            <a:r>
              <a:rPr lang="tr-TR" dirty="0" smtClean="0"/>
              <a:t>H. Ekipmanı kaldırma kumanda mandalı( Lift-o-</a:t>
            </a:r>
            <a:r>
              <a:rPr lang="tr-TR" dirty="0" err="1" smtClean="0"/>
              <a:t>matik</a:t>
            </a:r>
            <a:r>
              <a:rPr lang="tr-TR" dirty="0" smtClean="0"/>
              <a:t> düzen)</a:t>
            </a:r>
          </a:p>
          <a:p>
            <a:r>
              <a:rPr lang="tr-TR" dirty="0" smtClean="0"/>
              <a:t>Q. Ekipmanın çalışma pozisyonuna dönmesini sağlayan kumanda mandalı (</a:t>
            </a:r>
            <a:r>
              <a:rPr lang="tr-TR" dirty="0" smtClean="0"/>
              <a:t>Lift-o-</a:t>
            </a:r>
            <a:r>
              <a:rPr lang="tr-TR" dirty="0" err="1" smtClean="0"/>
              <a:t>matik</a:t>
            </a:r>
            <a:r>
              <a:rPr lang="tr-TR" dirty="0" smtClean="0"/>
              <a:t> düzen)</a:t>
            </a:r>
          </a:p>
          <a:p>
            <a:r>
              <a:rPr lang="tr-TR" dirty="0" smtClean="0"/>
              <a:t>1</a:t>
            </a:r>
            <a:r>
              <a:rPr lang="tr-TR" dirty="0" smtClean="0"/>
              <a:t>. (Q) Levyesi ekipman çalışma durumunda</a:t>
            </a:r>
          </a:p>
          <a:p>
            <a:r>
              <a:rPr lang="tr-TR" dirty="0" smtClean="0"/>
              <a:t>2. (Q) Levyesi ekipman kalkış durumunda</a:t>
            </a:r>
            <a:endParaRPr lang="tr-TR" dirty="0"/>
          </a:p>
        </p:txBody>
      </p:sp>
      <p:sp>
        <p:nvSpPr>
          <p:cNvPr id="9"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28</a:t>
            </a:fld>
            <a:endParaRPr lang="en-GB"/>
          </a:p>
        </p:txBody>
      </p:sp>
      <p:sp>
        <p:nvSpPr>
          <p:cNvPr id="5" name="4 Dikdörtgen"/>
          <p:cNvSpPr/>
          <p:nvPr/>
        </p:nvSpPr>
        <p:spPr>
          <a:xfrm>
            <a:off x="740979" y="356217"/>
            <a:ext cx="7378261" cy="430887"/>
          </a:xfrm>
          <a:prstGeom prst="rect">
            <a:avLst/>
          </a:prstGeom>
        </p:spPr>
        <p:txBody>
          <a:bodyPr wrap="square">
            <a:spAutoFit/>
          </a:bodyPr>
          <a:lstStyle/>
          <a:p>
            <a:pPr lvl="0" algn="ctr"/>
            <a:r>
              <a:rPr lang="tr-TR" sz="2200" b="1" i="1" dirty="0" smtClean="0">
                <a:solidFill>
                  <a:srgbClr val="C00000"/>
                </a:solidFill>
                <a:latin typeface="Calibri"/>
              </a:rPr>
              <a:t>TARIM MAKİNALARINDA</a:t>
            </a:r>
            <a:r>
              <a:rPr lang="tr-TR" sz="2200" b="1" i="1" dirty="0" smtClean="0">
                <a:solidFill>
                  <a:srgbClr val="C00000"/>
                </a:solidFill>
                <a:latin typeface="Calibri"/>
              </a:rPr>
              <a:t> HİDROLİK DÜMENLEME SİSTEMLERİ</a:t>
            </a:r>
            <a:endParaRPr lang="tr-TR" sz="2200" b="1" i="1" dirty="0" smtClean="0">
              <a:solidFill>
                <a:srgbClr val="C00000"/>
              </a:solidFill>
              <a:latin typeface="Calibri"/>
            </a:endParaRPr>
          </a:p>
        </p:txBody>
      </p:sp>
      <p:pic>
        <p:nvPicPr>
          <p:cNvPr id="49154" name="Picture 2"/>
          <p:cNvPicPr>
            <a:picLocks noChangeAspect="1" noChangeArrowheads="1"/>
          </p:cNvPicPr>
          <p:nvPr/>
        </p:nvPicPr>
        <p:blipFill>
          <a:blip r:embed="rId2"/>
          <a:srcRect l="18297" t="24138" r="13727" b="18965"/>
          <a:stretch>
            <a:fillRect/>
          </a:stretch>
        </p:blipFill>
        <p:spPr bwMode="auto">
          <a:xfrm>
            <a:off x="0" y="1040524"/>
            <a:ext cx="9144000" cy="4887310"/>
          </a:xfrm>
          <a:prstGeom prst="rect">
            <a:avLst/>
          </a:prstGeom>
          <a:noFill/>
          <a:ln w="9525">
            <a:noFill/>
            <a:miter lim="800000"/>
            <a:headEnd/>
            <a:tailEnd/>
          </a:ln>
          <a:effectLst/>
        </p:spPr>
      </p:pic>
      <p:sp>
        <p:nvSpPr>
          <p:cNvPr id="7"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8"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9"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29</a:t>
            </a:fld>
            <a:endParaRPr lang="en-GB"/>
          </a:p>
        </p:txBody>
      </p:sp>
      <p:pic>
        <p:nvPicPr>
          <p:cNvPr id="50178" name="Picture 2"/>
          <p:cNvPicPr>
            <a:picLocks noChangeAspect="1" noChangeArrowheads="1"/>
          </p:cNvPicPr>
          <p:nvPr/>
        </p:nvPicPr>
        <p:blipFill>
          <a:blip r:embed="rId2"/>
          <a:srcRect l="25082" t="27802" r="25117" b="8836"/>
          <a:stretch>
            <a:fillRect/>
          </a:stretch>
        </p:blipFill>
        <p:spPr bwMode="auto">
          <a:xfrm>
            <a:off x="693683" y="788275"/>
            <a:ext cx="8103476" cy="5796647"/>
          </a:xfrm>
          <a:prstGeom prst="rect">
            <a:avLst/>
          </a:prstGeom>
          <a:noFill/>
          <a:ln w="9525">
            <a:noFill/>
            <a:miter lim="800000"/>
            <a:headEnd/>
            <a:tailEnd/>
          </a:ln>
          <a:effectLst/>
        </p:spPr>
      </p:pic>
      <p:sp>
        <p:nvSpPr>
          <p:cNvPr id="6"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7"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8"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3</a:t>
            </a:fld>
            <a:endParaRPr lang="en-GB"/>
          </a:p>
        </p:txBody>
      </p:sp>
      <p:sp>
        <p:nvSpPr>
          <p:cNvPr id="5" name="4 Dikdörtgen"/>
          <p:cNvSpPr/>
          <p:nvPr/>
        </p:nvSpPr>
        <p:spPr>
          <a:xfrm>
            <a:off x="0" y="666003"/>
            <a:ext cx="9144000" cy="400110"/>
          </a:xfrm>
          <a:prstGeom prst="rect">
            <a:avLst/>
          </a:prstGeom>
        </p:spPr>
        <p:txBody>
          <a:bodyPr wrap="square">
            <a:spAutoFit/>
          </a:bodyPr>
          <a:lstStyle/>
          <a:p>
            <a:pPr algn="just"/>
            <a:r>
              <a:rPr lang="tr-TR" dirty="0" smtClean="0">
                <a:latin typeface="+mj-lt"/>
              </a:rPr>
              <a:t>	</a:t>
            </a:r>
          </a:p>
        </p:txBody>
      </p:sp>
      <p:pic>
        <p:nvPicPr>
          <p:cNvPr id="7170" name="Picture 2"/>
          <p:cNvPicPr>
            <a:picLocks noChangeAspect="1" noChangeArrowheads="1"/>
          </p:cNvPicPr>
          <p:nvPr/>
        </p:nvPicPr>
        <p:blipFill>
          <a:blip r:embed="rId2"/>
          <a:srcRect l="42652" t="54957" r="38446" b="18534"/>
          <a:stretch>
            <a:fillRect/>
          </a:stretch>
        </p:blipFill>
        <p:spPr bwMode="auto">
          <a:xfrm>
            <a:off x="1387366" y="2333297"/>
            <a:ext cx="5470634" cy="4029605"/>
          </a:xfrm>
          <a:prstGeom prst="rect">
            <a:avLst/>
          </a:prstGeom>
          <a:noFill/>
          <a:ln w="9525">
            <a:noFill/>
            <a:miter lim="800000"/>
            <a:headEnd/>
            <a:tailEnd/>
          </a:ln>
          <a:effectLst/>
        </p:spPr>
      </p:pic>
      <p:sp>
        <p:nvSpPr>
          <p:cNvPr id="7" name="6 Dikdörtgen"/>
          <p:cNvSpPr/>
          <p:nvPr/>
        </p:nvSpPr>
        <p:spPr>
          <a:xfrm>
            <a:off x="-1" y="378376"/>
            <a:ext cx="9144001" cy="1938992"/>
          </a:xfrm>
          <a:prstGeom prst="rect">
            <a:avLst/>
          </a:prstGeom>
        </p:spPr>
        <p:txBody>
          <a:bodyPr wrap="square">
            <a:spAutoFit/>
          </a:bodyPr>
          <a:lstStyle/>
          <a:p>
            <a:pPr algn="just"/>
            <a:r>
              <a:rPr lang="tr-TR" dirty="0" smtClean="0">
                <a:latin typeface="+mj-lt"/>
              </a:rPr>
              <a:t>	Şekil’de görülen açık devrede elektrik motorunun çalışması ile pompa, sıvıyı sisteme gönderir. Devreye basınç kontrol (emniyet </a:t>
            </a:r>
            <a:r>
              <a:rPr lang="tr-TR" dirty="0" err="1" smtClean="0">
                <a:latin typeface="+mj-lt"/>
              </a:rPr>
              <a:t>valfi</a:t>
            </a:r>
            <a:r>
              <a:rPr lang="tr-TR" dirty="0" smtClean="0">
                <a:latin typeface="+mj-lt"/>
              </a:rPr>
              <a:t>) </a:t>
            </a:r>
            <a:r>
              <a:rPr lang="tr-TR" dirty="0" err="1" smtClean="0">
                <a:latin typeface="+mj-lt"/>
              </a:rPr>
              <a:t>valfi</a:t>
            </a:r>
            <a:r>
              <a:rPr lang="tr-TR" dirty="0" smtClean="0">
                <a:latin typeface="+mj-lt"/>
              </a:rPr>
              <a:t> konulduğu için basınç ayarlanır. Fazla akışkan depoya döner. Yön kontrol </a:t>
            </a:r>
            <a:r>
              <a:rPr lang="tr-TR" dirty="0" err="1" smtClean="0">
                <a:latin typeface="+mj-lt"/>
              </a:rPr>
              <a:t>valfine</a:t>
            </a:r>
            <a:r>
              <a:rPr lang="tr-TR" dirty="0" smtClean="0">
                <a:latin typeface="+mj-lt"/>
              </a:rPr>
              <a:t> giren akışkan, valf nötr konumda olduğu için depoya döner. Yön kontrol </a:t>
            </a:r>
            <a:r>
              <a:rPr lang="tr-TR" dirty="0" err="1" smtClean="0">
                <a:latin typeface="+mj-lt"/>
              </a:rPr>
              <a:t>valfi</a:t>
            </a:r>
            <a:r>
              <a:rPr lang="tr-TR" dirty="0" smtClean="0">
                <a:latin typeface="+mj-lt"/>
              </a:rPr>
              <a:t> çalıştırılıp 1. veya 2. konuma getirilirse akışkan silindire girerek iş yapmış olur. Hidrolik devreli doğrusal hareket ile çalışan takım tezgâhları açık devreli tezgâhlardır. </a:t>
            </a:r>
          </a:p>
        </p:txBody>
      </p:sp>
      <p:sp>
        <p:nvSpPr>
          <p:cNvPr id="8" name="7 Dikdörtgen"/>
          <p:cNvSpPr/>
          <p:nvPr/>
        </p:nvSpPr>
        <p:spPr>
          <a:xfrm>
            <a:off x="0" y="0"/>
            <a:ext cx="2369559" cy="400110"/>
          </a:xfrm>
          <a:prstGeom prst="rect">
            <a:avLst/>
          </a:prstGeom>
        </p:spPr>
        <p:txBody>
          <a:bodyPr wrap="none">
            <a:spAutoFit/>
          </a:bodyPr>
          <a:lstStyle/>
          <a:p>
            <a:pPr algn="just"/>
            <a:r>
              <a:rPr lang="tr-TR" u="sng" dirty="0" smtClean="0">
                <a:solidFill>
                  <a:srgbClr val="C00000"/>
                </a:solidFill>
              </a:rPr>
              <a:t>Açık Hidrolik Devre </a:t>
            </a:r>
          </a:p>
        </p:txBody>
      </p:sp>
      <p:sp>
        <p:nvSpPr>
          <p:cNvPr id="9"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10"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11"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30</a:t>
            </a:fld>
            <a:endParaRPr lang="en-GB"/>
          </a:p>
        </p:txBody>
      </p:sp>
      <p:pic>
        <p:nvPicPr>
          <p:cNvPr id="51202" name="Picture 2"/>
          <p:cNvPicPr>
            <a:picLocks noChangeAspect="1" noChangeArrowheads="1"/>
          </p:cNvPicPr>
          <p:nvPr/>
        </p:nvPicPr>
        <p:blipFill>
          <a:blip r:embed="rId2"/>
          <a:srcRect l="25567" t="39871" r="29722" b="13578"/>
          <a:stretch>
            <a:fillRect/>
          </a:stretch>
        </p:blipFill>
        <p:spPr bwMode="auto">
          <a:xfrm>
            <a:off x="409902" y="1166649"/>
            <a:ext cx="8544911" cy="5001898"/>
          </a:xfrm>
          <a:prstGeom prst="rect">
            <a:avLst/>
          </a:prstGeom>
          <a:noFill/>
          <a:ln w="9525">
            <a:noFill/>
            <a:miter lim="800000"/>
            <a:headEnd/>
            <a:tailEnd/>
          </a:ln>
          <a:effectLst/>
        </p:spPr>
      </p:pic>
      <p:sp>
        <p:nvSpPr>
          <p:cNvPr id="6"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7"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8"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31</a:t>
            </a:fld>
            <a:endParaRPr lang="en-GB"/>
          </a:p>
        </p:txBody>
      </p:sp>
      <p:sp>
        <p:nvSpPr>
          <p:cNvPr id="5" name="4 Metin kutusu"/>
          <p:cNvSpPr txBox="1"/>
          <p:nvPr/>
        </p:nvSpPr>
        <p:spPr>
          <a:xfrm>
            <a:off x="0" y="1340069"/>
            <a:ext cx="9144000" cy="3508653"/>
          </a:xfrm>
          <a:prstGeom prst="rect">
            <a:avLst/>
          </a:prstGeom>
          <a:noFill/>
        </p:spPr>
        <p:txBody>
          <a:bodyPr wrap="square" rtlCol="0">
            <a:spAutoFit/>
          </a:bodyPr>
          <a:lstStyle/>
          <a:p>
            <a:pPr algn="ctr"/>
            <a:r>
              <a:rPr lang="tr-TR" sz="2200" b="1" dirty="0" smtClean="0">
                <a:solidFill>
                  <a:srgbClr val="C00000"/>
                </a:solidFill>
                <a:latin typeface="+mj-lt"/>
              </a:rPr>
              <a:t>BİÇERDÖVERLERDE HİDROLİK SİSTEMLER</a:t>
            </a:r>
          </a:p>
          <a:p>
            <a:pPr algn="ctr"/>
            <a:endParaRPr lang="tr-TR" b="1" dirty="0" smtClean="0">
              <a:solidFill>
                <a:srgbClr val="C00000"/>
              </a:solidFill>
              <a:latin typeface="+mj-lt"/>
            </a:endParaRPr>
          </a:p>
          <a:p>
            <a:pPr algn="just"/>
            <a:r>
              <a:rPr lang="tr-TR" dirty="0" smtClean="0">
                <a:latin typeface="+mj-lt"/>
              </a:rPr>
              <a:t>	Biçerdöverlerde hidrolik sistem birçok fonksiyon için kullanılmaktadır. Aracın dizel motoruna bağlı kapalı devre çalışan hidrolik pompa ile basılan yağ ile çalışan hidrolik elemanlar ve yaptıkları </a:t>
            </a:r>
            <a:r>
              <a:rPr lang="tr-TR" dirty="0" err="1" smtClean="0">
                <a:latin typeface="+mj-lt"/>
              </a:rPr>
              <a:t>donksiyonlar</a:t>
            </a:r>
            <a:r>
              <a:rPr lang="tr-TR" dirty="0" smtClean="0">
                <a:latin typeface="+mj-lt"/>
              </a:rPr>
              <a:t> aşağıdaki gibi sıralanabilir</a:t>
            </a:r>
          </a:p>
          <a:p>
            <a:pPr algn="just"/>
            <a:r>
              <a:rPr lang="tr-TR" dirty="0" smtClean="0">
                <a:latin typeface="+mj-lt"/>
              </a:rPr>
              <a:t>	</a:t>
            </a:r>
            <a:endParaRPr lang="tr-TR" dirty="0" smtClean="0">
              <a:latin typeface="+mj-lt"/>
            </a:endParaRPr>
          </a:p>
          <a:p>
            <a:pPr algn="just"/>
            <a:r>
              <a:rPr lang="tr-TR" dirty="0" smtClean="0">
                <a:latin typeface="+mj-lt"/>
              </a:rPr>
              <a:t>	</a:t>
            </a:r>
            <a:r>
              <a:rPr lang="tr-TR" dirty="0" smtClean="0">
                <a:latin typeface="+mj-lt"/>
              </a:rPr>
              <a:t>Hidrostatik tahrik ile biçerdöverin hareketi</a:t>
            </a:r>
          </a:p>
          <a:p>
            <a:pPr algn="just"/>
            <a:r>
              <a:rPr lang="tr-TR" dirty="0" smtClean="0">
                <a:latin typeface="+mj-lt"/>
              </a:rPr>
              <a:t>	</a:t>
            </a:r>
            <a:r>
              <a:rPr lang="tr-TR" dirty="0" smtClean="0">
                <a:latin typeface="+mj-lt"/>
              </a:rPr>
              <a:t>Araç üzerindeki silindirlerin ve </a:t>
            </a:r>
            <a:r>
              <a:rPr lang="tr-TR" dirty="0" err="1" smtClean="0">
                <a:latin typeface="+mj-lt"/>
              </a:rPr>
              <a:t>hidromotorların</a:t>
            </a:r>
            <a:r>
              <a:rPr lang="tr-TR" dirty="0" smtClean="0">
                <a:latin typeface="+mj-lt"/>
              </a:rPr>
              <a:t> </a:t>
            </a:r>
            <a:r>
              <a:rPr lang="tr-TR" dirty="0" err="1" smtClean="0">
                <a:latin typeface="+mj-lt"/>
              </a:rPr>
              <a:t>tahriği</a:t>
            </a:r>
            <a:endParaRPr lang="tr-TR" dirty="0" smtClean="0">
              <a:latin typeface="+mj-lt"/>
            </a:endParaRPr>
          </a:p>
          <a:p>
            <a:pPr algn="just"/>
            <a:r>
              <a:rPr lang="tr-TR" dirty="0" smtClean="0">
                <a:latin typeface="+mj-lt"/>
              </a:rPr>
              <a:t>	</a:t>
            </a:r>
            <a:r>
              <a:rPr lang="tr-TR" dirty="0" smtClean="0">
                <a:latin typeface="+mj-lt"/>
              </a:rPr>
              <a:t>Soğutma fanı</a:t>
            </a:r>
          </a:p>
          <a:p>
            <a:pPr algn="just"/>
            <a:r>
              <a:rPr lang="tr-TR" dirty="0" smtClean="0">
                <a:latin typeface="+mj-lt"/>
              </a:rPr>
              <a:t>	</a:t>
            </a:r>
            <a:r>
              <a:rPr lang="tr-TR" dirty="0" smtClean="0">
                <a:latin typeface="+mj-lt"/>
              </a:rPr>
              <a:t>Direksiyon sistemi</a:t>
            </a:r>
          </a:p>
          <a:p>
            <a:pPr algn="just"/>
            <a:r>
              <a:rPr lang="tr-TR" dirty="0" smtClean="0">
                <a:latin typeface="+mj-lt"/>
              </a:rPr>
              <a:t>	</a:t>
            </a:r>
            <a:r>
              <a:rPr lang="tr-TR" dirty="0" smtClean="0">
                <a:latin typeface="+mj-lt"/>
              </a:rPr>
              <a:t>Fren sistemi</a:t>
            </a:r>
            <a:endParaRPr lang="tr-TR" dirty="0">
              <a:latin typeface="+mj-lt"/>
            </a:endParaRPr>
          </a:p>
        </p:txBody>
      </p:sp>
      <p:sp>
        <p:nvSpPr>
          <p:cNvPr id="6"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7"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8"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32</a:t>
            </a:fld>
            <a:endParaRPr lang="en-GB"/>
          </a:p>
        </p:txBody>
      </p:sp>
      <p:pic>
        <p:nvPicPr>
          <p:cNvPr id="7" name="6 Resim" descr="bicerdover.jpg"/>
          <p:cNvPicPr>
            <a:picLocks noChangeAspect="1"/>
          </p:cNvPicPr>
          <p:nvPr/>
        </p:nvPicPr>
        <p:blipFill>
          <a:blip r:embed="rId2"/>
          <a:srcRect b="8602"/>
          <a:stretch>
            <a:fillRect/>
          </a:stretch>
        </p:blipFill>
        <p:spPr>
          <a:xfrm rot="10800000">
            <a:off x="0" y="1119350"/>
            <a:ext cx="8907127" cy="4698125"/>
          </a:xfrm>
          <a:prstGeom prst="rect">
            <a:avLst/>
          </a:prstGeom>
        </p:spPr>
      </p:pic>
      <p:sp>
        <p:nvSpPr>
          <p:cNvPr id="8" name="7 Metin kutusu"/>
          <p:cNvSpPr txBox="1"/>
          <p:nvPr/>
        </p:nvSpPr>
        <p:spPr>
          <a:xfrm>
            <a:off x="7520152" y="1292772"/>
            <a:ext cx="1623848" cy="323165"/>
          </a:xfrm>
          <a:prstGeom prst="rect">
            <a:avLst/>
          </a:prstGeom>
          <a:noFill/>
        </p:spPr>
        <p:txBody>
          <a:bodyPr wrap="square" rtlCol="0">
            <a:spAutoFit/>
          </a:bodyPr>
          <a:lstStyle/>
          <a:p>
            <a:r>
              <a:rPr lang="tr-TR" sz="1500" dirty="0" smtClean="0">
                <a:latin typeface="+mj-lt"/>
              </a:rPr>
              <a:t>Kontrol blokları</a:t>
            </a:r>
            <a:endParaRPr lang="tr-TR" sz="1500" dirty="0">
              <a:latin typeface="+mj-lt"/>
            </a:endParaRPr>
          </a:p>
        </p:txBody>
      </p:sp>
      <p:sp>
        <p:nvSpPr>
          <p:cNvPr id="9" name="8 Metin kutusu"/>
          <p:cNvSpPr txBox="1"/>
          <p:nvPr/>
        </p:nvSpPr>
        <p:spPr>
          <a:xfrm>
            <a:off x="1040524" y="6069724"/>
            <a:ext cx="4335517" cy="400110"/>
          </a:xfrm>
          <a:prstGeom prst="rect">
            <a:avLst/>
          </a:prstGeom>
          <a:noFill/>
        </p:spPr>
        <p:txBody>
          <a:bodyPr wrap="square" rtlCol="0">
            <a:spAutoFit/>
          </a:bodyPr>
          <a:lstStyle/>
          <a:p>
            <a:r>
              <a:rPr lang="tr-TR" dirty="0" err="1" smtClean="0">
                <a:latin typeface="+mj-lt"/>
              </a:rPr>
              <a:t>Biçedöverlerin</a:t>
            </a:r>
            <a:r>
              <a:rPr lang="tr-TR" dirty="0" smtClean="0">
                <a:latin typeface="+mj-lt"/>
              </a:rPr>
              <a:t> hidrolik bağlantı şeması</a:t>
            </a:r>
            <a:endParaRPr lang="tr-TR" dirty="0">
              <a:latin typeface="+mj-lt"/>
            </a:endParaRPr>
          </a:p>
        </p:txBody>
      </p:sp>
      <p:sp>
        <p:nvSpPr>
          <p:cNvPr id="10"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11"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12"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4</a:t>
            </a:fld>
            <a:endParaRPr lang="en-GB"/>
          </a:p>
        </p:txBody>
      </p:sp>
      <p:sp>
        <p:nvSpPr>
          <p:cNvPr id="5" name="4 Dikdörtgen"/>
          <p:cNvSpPr/>
          <p:nvPr/>
        </p:nvSpPr>
        <p:spPr>
          <a:xfrm>
            <a:off x="0" y="239636"/>
            <a:ext cx="9144000" cy="3170099"/>
          </a:xfrm>
          <a:prstGeom prst="rect">
            <a:avLst/>
          </a:prstGeom>
        </p:spPr>
        <p:txBody>
          <a:bodyPr wrap="square">
            <a:spAutoFit/>
          </a:bodyPr>
          <a:lstStyle/>
          <a:p>
            <a:pPr algn="just"/>
            <a:r>
              <a:rPr lang="tr-TR" b="1" u="sng" dirty="0" smtClean="0">
                <a:solidFill>
                  <a:srgbClr val="C00000"/>
                </a:solidFill>
                <a:latin typeface="+mj-lt"/>
              </a:rPr>
              <a:t>2. Kapalı Hidrolik Devreler: </a:t>
            </a:r>
          </a:p>
          <a:p>
            <a:pPr algn="just"/>
            <a:r>
              <a:rPr lang="tr-TR" dirty="0" smtClean="0">
                <a:latin typeface="+mj-lt"/>
              </a:rPr>
              <a:t>	Hidrolik pompanın pompaladığı sıvı, silindirden çıktıktan sonra sıvının tamamı ya da bir bölümü tekrar pompaya giren oradan tekrar silindire dönerek çalışan devrelere denir. Hidrolik motorların çalıştırılmasında </a:t>
            </a:r>
            <a:r>
              <a:rPr lang="tr-TR" dirty="0" err="1" smtClean="0">
                <a:latin typeface="+mj-lt"/>
              </a:rPr>
              <a:t>başarıldır</a:t>
            </a:r>
            <a:r>
              <a:rPr lang="tr-TR" dirty="0" smtClean="0">
                <a:latin typeface="+mj-lt"/>
              </a:rPr>
              <a:t>. Silindirden çıkan sıvı tekrar depoya dönmediği için yağ gereksinimi düşüktür. Küçük bir depo sıvı sistemin gereksinimini karşılamaya yeter. </a:t>
            </a:r>
          </a:p>
          <a:p>
            <a:pPr algn="just"/>
            <a:r>
              <a:rPr lang="tr-TR" dirty="0" smtClean="0">
                <a:latin typeface="+mj-lt"/>
              </a:rPr>
              <a:t>	Şekil’de pompadan çıkan basınçlı sıvı bir motora hareket vermektedir. Hidrolik motordan çıkan sıvı 3/3' lük yön kontrol </a:t>
            </a:r>
            <a:r>
              <a:rPr lang="tr-TR" dirty="0" err="1" smtClean="0">
                <a:latin typeface="+mj-lt"/>
              </a:rPr>
              <a:t>valfinden</a:t>
            </a:r>
            <a:r>
              <a:rPr lang="tr-TR" dirty="0" smtClean="0">
                <a:latin typeface="+mj-lt"/>
              </a:rPr>
              <a:t> geçerek yeniden başka bir hidrolik motoru çalıştırabilme özelliğine sahiptir. Bu sistemde akışkan sürekli devrettiğinden sıvının ısısı artabilir.</a:t>
            </a:r>
          </a:p>
        </p:txBody>
      </p:sp>
      <p:pic>
        <p:nvPicPr>
          <p:cNvPr id="8194" name="Picture 2"/>
          <p:cNvPicPr>
            <a:picLocks noChangeAspect="1" noChangeArrowheads="1"/>
          </p:cNvPicPr>
          <p:nvPr/>
        </p:nvPicPr>
        <p:blipFill>
          <a:blip r:embed="rId2"/>
          <a:srcRect l="41682" t="39871" r="40748" b="34914"/>
          <a:stretch>
            <a:fillRect/>
          </a:stretch>
        </p:blipFill>
        <p:spPr bwMode="auto">
          <a:xfrm>
            <a:off x="3090041" y="3194312"/>
            <a:ext cx="4540470" cy="3663688"/>
          </a:xfrm>
          <a:prstGeom prst="rect">
            <a:avLst/>
          </a:prstGeom>
          <a:noFill/>
          <a:ln w="9525">
            <a:noFill/>
            <a:miter lim="800000"/>
            <a:headEnd/>
            <a:tailEnd/>
          </a:ln>
          <a:effectLst/>
        </p:spPr>
      </p:pic>
      <p:sp>
        <p:nvSpPr>
          <p:cNvPr id="6"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7"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8"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5</a:t>
            </a:fld>
            <a:endParaRPr lang="en-GB"/>
          </a:p>
        </p:txBody>
      </p:sp>
      <p:sp>
        <p:nvSpPr>
          <p:cNvPr id="5" name="4 Dikdörtgen"/>
          <p:cNvSpPr/>
          <p:nvPr/>
        </p:nvSpPr>
        <p:spPr>
          <a:xfrm>
            <a:off x="350223" y="233497"/>
            <a:ext cx="3543727" cy="400110"/>
          </a:xfrm>
          <a:prstGeom prst="rect">
            <a:avLst/>
          </a:prstGeom>
        </p:spPr>
        <p:txBody>
          <a:bodyPr wrap="none">
            <a:spAutoFit/>
          </a:bodyPr>
          <a:lstStyle/>
          <a:p>
            <a:pPr algn="just"/>
            <a:r>
              <a:rPr lang="tr-TR" b="1" u="sng" dirty="0" smtClean="0">
                <a:solidFill>
                  <a:srgbClr val="C00000"/>
                </a:solidFill>
                <a:latin typeface="+mj-lt"/>
              </a:rPr>
              <a:t>3. Yarı Kapalı Hidrolik Devreler: </a:t>
            </a:r>
          </a:p>
        </p:txBody>
      </p:sp>
      <p:pic>
        <p:nvPicPr>
          <p:cNvPr id="9218" name="Picture 2"/>
          <p:cNvPicPr>
            <a:picLocks noChangeAspect="1" noChangeArrowheads="1"/>
          </p:cNvPicPr>
          <p:nvPr/>
        </p:nvPicPr>
        <p:blipFill>
          <a:blip r:embed="rId2"/>
          <a:srcRect l="35101" t="24983" r="33056" b="34914"/>
          <a:stretch>
            <a:fillRect/>
          </a:stretch>
        </p:blipFill>
        <p:spPr bwMode="auto">
          <a:xfrm>
            <a:off x="331074" y="709448"/>
            <a:ext cx="8481849" cy="5612524"/>
          </a:xfrm>
          <a:prstGeom prst="rect">
            <a:avLst/>
          </a:prstGeom>
          <a:noFill/>
          <a:ln w="9525">
            <a:noFill/>
            <a:miter lim="800000"/>
            <a:headEnd/>
            <a:tailEnd/>
          </a:ln>
          <a:effectLst/>
        </p:spPr>
      </p:pic>
      <p:sp>
        <p:nvSpPr>
          <p:cNvPr id="6"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7"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8"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DD6E92-514E-4CD6-93B8-C79557BB3D5A}" type="slidenum">
              <a:rPr lang="en-GB" smtClean="0"/>
              <a:pPr>
                <a:defRPr/>
              </a:pPr>
              <a:t>6</a:t>
            </a:fld>
            <a:endParaRPr lang="en-GB"/>
          </a:p>
        </p:txBody>
      </p:sp>
      <p:sp>
        <p:nvSpPr>
          <p:cNvPr id="5" name="4 Dikdörtgen"/>
          <p:cNvSpPr/>
          <p:nvPr/>
        </p:nvSpPr>
        <p:spPr>
          <a:xfrm>
            <a:off x="0" y="0"/>
            <a:ext cx="8939048" cy="6247864"/>
          </a:xfrm>
          <a:prstGeom prst="rect">
            <a:avLst/>
          </a:prstGeom>
        </p:spPr>
        <p:txBody>
          <a:bodyPr wrap="square">
            <a:spAutoFit/>
          </a:bodyPr>
          <a:lstStyle/>
          <a:p>
            <a:pPr algn="just"/>
            <a:endParaRPr lang="tr-TR" dirty="0" smtClean="0">
              <a:latin typeface="+mj-lt"/>
            </a:endParaRPr>
          </a:p>
          <a:p>
            <a:pPr algn="ctr"/>
            <a:r>
              <a:rPr lang="tr-TR" b="1" u="sng" dirty="0" smtClean="0">
                <a:solidFill>
                  <a:srgbClr val="C00000"/>
                </a:solidFill>
                <a:latin typeface="+mj-lt"/>
              </a:rPr>
              <a:t>Açık ve Kapalı Devrelerin Karşılaştırılması: </a:t>
            </a:r>
          </a:p>
          <a:p>
            <a:pPr algn="just"/>
            <a:endParaRPr lang="tr-TR" dirty="0" smtClean="0">
              <a:latin typeface="+mj-lt"/>
            </a:endParaRPr>
          </a:p>
          <a:p>
            <a:pPr algn="just"/>
            <a:r>
              <a:rPr lang="tr-TR" dirty="0" smtClean="0">
                <a:latin typeface="+mj-lt"/>
              </a:rPr>
              <a:t>	</a:t>
            </a:r>
            <a:r>
              <a:rPr lang="tr-TR" b="1" dirty="0" smtClean="0">
                <a:solidFill>
                  <a:srgbClr val="C00000"/>
                </a:solidFill>
                <a:effectLst>
                  <a:outerShdw blurRad="38100" dist="38100" dir="2700000" algn="tl">
                    <a:srgbClr val="000000">
                      <a:alpha val="43137"/>
                    </a:srgbClr>
                  </a:outerShdw>
                </a:effectLst>
                <a:latin typeface="+mj-lt"/>
              </a:rPr>
              <a:t>1.</a:t>
            </a:r>
            <a:r>
              <a:rPr lang="tr-TR" dirty="0" smtClean="0">
                <a:latin typeface="+mj-lt"/>
              </a:rPr>
              <a:t> Açık devrelerin deposu büyük, kapalı devrelerinki küçüktür. Bundan ötürü kapalı devreler taşıtlarda başarı ile uygulanır. </a:t>
            </a:r>
          </a:p>
          <a:p>
            <a:pPr algn="just"/>
            <a:r>
              <a:rPr lang="tr-TR" dirty="0" smtClean="0">
                <a:latin typeface="+mj-lt"/>
              </a:rPr>
              <a:t>	</a:t>
            </a:r>
            <a:r>
              <a:rPr lang="tr-TR" b="1" dirty="0" smtClean="0">
                <a:solidFill>
                  <a:srgbClr val="C00000"/>
                </a:solidFill>
                <a:effectLst>
                  <a:outerShdw blurRad="38100" dist="38100" dir="2700000" algn="tl">
                    <a:srgbClr val="000000">
                      <a:alpha val="43137"/>
                    </a:srgbClr>
                  </a:outerShdw>
                </a:effectLst>
                <a:latin typeface="+mj-lt"/>
              </a:rPr>
              <a:t>2. </a:t>
            </a:r>
            <a:r>
              <a:rPr lang="tr-TR" dirty="0" smtClean="0">
                <a:latin typeface="+mj-lt"/>
              </a:rPr>
              <a:t>Açık devrelerde yağın depoya dönmesi ile sıvının temizlenmesi,dinlenmesi ve soğutulması sağlanır. </a:t>
            </a:r>
          </a:p>
          <a:p>
            <a:pPr algn="just"/>
            <a:r>
              <a:rPr lang="tr-TR" dirty="0" smtClean="0">
                <a:latin typeface="+mj-lt"/>
              </a:rPr>
              <a:t>	</a:t>
            </a:r>
            <a:r>
              <a:rPr lang="tr-TR" b="1" dirty="0" smtClean="0">
                <a:solidFill>
                  <a:srgbClr val="C00000"/>
                </a:solidFill>
                <a:effectLst>
                  <a:outerShdw blurRad="38100" dist="38100" dir="2700000" algn="tl">
                    <a:srgbClr val="000000">
                      <a:alpha val="43137"/>
                    </a:srgbClr>
                  </a:outerShdw>
                </a:effectLst>
                <a:latin typeface="+mj-lt"/>
              </a:rPr>
              <a:t>3.</a:t>
            </a:r>
            <a:r>
              <a:rPr lang="tr-TR" dirty="0" smtClean="0">
                <a:latin typeface="+mj-lt"/>
              </a:rPr>
              <a:t> Açık devrelerde iletilen kuvvet büyüktür. </a:t>
            </a:r>
          </a:p>
          <a:p>
            <a:pPr algn="just"/>
            <a:r>
              <a:rPr lang="tr-TR" dirty="0" smtClean="0">
                <a:latin typeface="+mj-lt"/>
              </a:rPr>
              <a:t>	</a:t>
            </a:r>
            <a:r>
              <a:rPr lang="tr-TR" b="1" dirty="0" smtClean="0">
                <a:solidFill>
                  <a:srgbClr val="C00000"/>
                </a:solidFill>
                <a:effectLst>
                  <a:outerShdw blurRad="38100" dist="38100" dir="2700000" algn="tl">
                    <a:srgbClr val="000000">
                      <a:alpha val="43137"/>
                    </a:srgbClr>
                  </a:outerShdw>
                </a:effectLst>
                <a:latin typeface="+mj-lt"/>
              </a:rPr>
              <a:t>4.</a:t>
            </a:r>
            <a:r>
              <a:rPr lang="tr-TR" dirty="0" smtClean="0">
                <a:latin typeface="+mj-lt"/>
              </a:rPr>
              <a:t> Açık devrelerde kontrol basınç hattından, kapalı devrelerde ise dönüş hattından alınan sinyallerle sağlanır. </a:t>
            </a:r>
          </a:p>
          <a:p>
            <a:pPr algn="just"/>
            <a:r>
              <a:rPr lang="tr-TR" dirty="0" smtClean="0">
                <a:latin typeface="+mj-lt"/>
              </a:rPr>
              <a:t>	</a:t>
            </a:r>
            <a:r>
              <a:rPr lang="tr-TR" b="1" dirty="0" smtClean="0">
                <a:solidFill>
                  <a:srgbClr val="C00000"/>
                </a:solidFill>
                <a:effectLst>
                  <a:outerShdw blurRad="38100" dist="38100" dir="2700000" algn="tl">
                    <a:srgbClr val="000000">
                      <a:alpha val="43137"/>
                    </a:srgbClr>
                  </a:outerShdw>
                </a:effectLst>
                <a:latin typeface="+mj-lt"/>
              </a:rPr>
              <a:t>5.</a:t>
            </a:r>
            <a:r>
              <a:rPr lang="tr-TR" dirty="0" smtClean="0">
                <a:latin typeface="+mj-lt"/>
              </a:rPr>
              <a:t> Açık devrelerde ilk çalışma anında sisteme hava girer. Kapalı devrelerde bu durum söz konusu değildir. </a:t>
            </a:r>
          </a:p>
          <a:p>
            <a:pPr algn="just"/>
            <a:r>
              <a:rPr lang="tr-TR" dirty="0" smtClean="0">
                <a:latin typeface="+mj-lt"/>
              </a:rPr>
              <a:t>	</a:t>
            </a:r>
            <a:r>
              <a:rPr lang="tr-TR" b="1" dirty="0" smtClean="0">
                <a:solidFill>
                  <a:srgbClr val="C00000"/>
                </a:solidFill>
                <a:effectLst>
                  <a:outerShdw blurRad="38100" dist="38100" dir="2700000" algn="tl">
                    <a:srgbClr val="000000">
                      <a:alpha val="43137"/>
                    </a:srgbClr>
                  </a:outerShdw>
                </a:effectLst>
                <a:latin typeface="+mj-lt"/>
              </a:rPr>
              <a:t>6.</a:t>
            </a:r>
            <a:r>
              <a:rPr lang="tr-TR" dirty="0" smtClean="0">
                <a:latin typeface="+mj-lt"/>
              </a:rPr>
              <a:t> Kapalı devrelerin açık devreye göre ısısı çabuk artar. </a:t>
            </a:r>
          </a:p>
          <a:p>
            <a:pPr algn="just"/>
            <a:r>
              <a:rPr lang="tr-TR" dirty="0" smtClean="0">
                <a:latin typeface="+mj-lt"/>
              </a:rPr>
              <a:t>	</a:t>
            </a:r>
            <a:r>
              <a:rPr lang="tr-TR" b="1" dirty="0" smtClean="0">
                <a:solidFill>
                  <a:srgbClr val="C00000"/>
                </a:solidFill>
                <a:effectLst>
                  <a:outerShdw blurRad="38100" dist="38100" dir="2700000" algn="tl">
                    <a:srgbClr val="000000">
                      <a:alpha val="43137"/>
                    </a:srgbClr>
                  </a:outerShdw>
                </a:effectLst>
                <a:latin typeface="+mj-lt"/>
              </a:rPr>
              <a:t>7.</a:t>
            </a:r>
            <a:r>
              <a:rPr lang="tr-TR" dirty="0" smtClean="0">
                <a:latin typeface="+mj-lt"/>
              </a:rPr>
              <a:t> Kapalı devrelerde sıvı çabuk kirlenir. </a:t>
            </a:r>
          </a:p>
          <a:p>
            <a:pPr algn="just"/>
            <a:r>
              <a:rPr lang="tr-TR" dirty="0" smtClean="0">
                <a:latin typeface="+mj-lt"/>
              </a:rPr>
              <a:t>	</a:t>
            </a:r>
            <a:r>
              <a:rPr lang="tr-TR" b="1" dirty="0" smtClean="0">
                <a:solidFill>
                  <a:srgbClr val="C00000"/>
                </a:solidFill>
                <a:effectLst>
                  <a:outerShdw blurRad="38100" dist="38100" dir="2700000" algn="tl">
                    <a:srgbClr val="000000">
                      <a:alpha val="43137"/>
                    </a:srgbClr>
                  </a:outerShdw>
                </a:effectLst>
                <a:latin typeface="+mj-lt"/>
              </a:rPr>
              <a:t>8</a:t>
            </a:r>
            <a:r>
              <a:rPr lang="tr-TR" dirty="0" smtClean="0">
                <a:latin typeface="+mj-lt"/>
              </a:rPr>
              <a:t>. Kapalı devrelerde devrenin çalıştırılması için az sayıda devre elemanı gerekmektedir. </a:t>
            </a:r>
          </a:p>
          <a:p>
            <a:pPr algn="just"/>
            <a:r>
              <a:rPr lang="tr-TR" dirty="0" smtClean="0">
                <a:latin typeface="+mj-lt"/>
              </a:rPr>
              <a:t>	</a:t>
            </a:r>
            <a:r>
              <a:rPr lang="tr-TR" b="1" dirty="0" smtClean="0">
                <a:solidFill>
                  <a:srgbClr val="C00000"/>
                </a:solidFill>
                <a:effectLst>
                  <a:outerShdw blurRad="38100" dist="38100" dir="2700000" algn="tl">
                    <a:srgbClr val="000000">
                      <a:alpha val="43137"/>
                    </a:srgbClr>
                  </a:outerShdw>
                </a:effectLst>
                <a:latin typeface="+mj-lt"/>
              </a:rPr>
              <a:t>9.</a:t>
            </a:r>
            <a:r>
              <a:rPr lang="tr-TR" dirty="0" smtClean="0">
                <a:latin typeface="+mj-lt"/>
              </a:rPr>
              <a:t> Kapalı devrelerde motorların yön ve hız kontrol ayarları en hassas değerlerde ayarlanabilir. </a:t>
            </a:r>
          </a:p>
          <a:p>
            <a:pPr algn="just"/>
            <a:r>
              <a:rPr lang="tr-TR" dirty="0" smtClean="0">
                <a:latin typeface="+mj-lt"/>
              </a:rPr>
              <a:t>	</a:t>
            </a:r>
            <a:r>
              <a:rPr lang="tr-TR" b="1" dirty="0" smtClean="0">
                <a:solidFill>
                  <a:srgbClr val="C00000"/>
                </a:solidFill>
                <a:effectLst>
                  <a:outerShdw blurRad="38100" dist="38100" dir="2700000" algn="tl">
                    <a:srgbClr val="000000">
                      <a:alpha val="43137"/>
                    </a:srgbClr>
                  </a:outerShdw>
                </a:effectLst>
                <a:latin typeface="+mj-lt"/>
              </a:rPr>
              <a:t>10</a:t>
            </a:r>
            <a:r>
              <a:rPr lang="tr-TR" dirty="0" smtClean="0">
                <a:latin typeface="+mj-lt"/>
              </a:rPr>
              <a:t>. Kapalı devrelerde silindirden çıkan sıvı ile diğer elemanların kontrolü gerçekleştirilebilir. </a:t>
            </a:r>
          </a:p>
        </p:txBody>
      </p:sp>
      <p:sp>
        <p:nvSpPr>
          <p:cNvPr id="6"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7"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8"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5 Slayt Numarası Yer Tutucusu"/>
          <p:cNvSpPr>
            <a:spLocks noGrp="1"/>
          </p:cNvSpPr>
          <p:nvPr>
            <p:ph type="sldNum" sz="quarter" idx="12"/>
          </p:nvPr>
        </p:nvSpPr>
        <p:spPr/>
        <p:txBody>
          <a:bodyPr/>
          <a:lstStyle/>
          <a:p>
            <a:pPr>
              <a:defRPr/>
            </a:pPr>
            <a:fld id="{32743C39-6B8D-44DF-ABC3-4239A01C34A7}" type="slidenum">
              <a:rPr lang="en-GB"/>
              <a:pPr>
                <a:defRPr/>
              </a:pPr>
              <a:t>7</a:t>
            </a:fld>
            <a:endParaRPr lang="en-GB"/>
          </a:p>
        </p:txBody>
      </p:sp>
      <p:sp>
        <p:nvSpPr>
          <p:cNvPr id="28"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29"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7" name="6 Dikdörtgen"/>
          <p:cNvSpPr/>
          <p:nvPr/>
        </p:nvSpPr>
        <p:spPr>
          <a:xfrm>
            <a:off x="0" y="659444"/>
            <a:ext cx="9144000" cy="5663089"/>
          </a:xfrm>
          <a:prstGeom prst="rect">
            <a:avLst/>
          </a:prstGeom>
        </p:spPr>
        <p:txBody>
          <a:bodyPr wrap="square">
            <a:spAutoFit/>
          </a:bodyPr>
          <a:lstStyle/>
          <a:p>
            <a:pPr algn="ctr"/>
            <a:r>
              <a:rPr lang="tr-TR" sz="2200" b="1" dirty="0" smtClean="0">
                <a:solidFill>
                  <a:srgbClr val="C00000"/>
                </a:solidFill>
              </a:rPr>
              <a:t>Hidrolik Devre Çizimlerinde Elemanların Numaralandırılması </a:t>
            </a:r>
          </a:p>
          <a:p>
            <a:pPr algn="just"/>
            <a:endParaRPr lang="tr-TR" b="1" dirty="0" smtClean="0"/>
          </a:p>
          <a:p>
            <a:pPr algn="just"/>
            <a:r>
              <a:rPr lang="tr-TR" b="1" i="1" dirty="0" smtClean="0">
                <a:solidFill>
                  <a:srgbClr val="C00000"/>
                </a:solidFill>
              </a:rPr>
              <a:t>Grupların numaralandırılması</a:t>
            </a:r>
          </a:p>
          <a:p>
            <a:pPr algn="just"/>
            <a:r>
              <a:rPr lang="tr-TR" dirty="0" smtClean="0"/>
              <a:t>	Grup 0:              Enerji besleme biriminin tüm elemanları</a:t>
            </a:r>
          </a:p>
          <a:p>
            <a:pPr algn="just"/>
            <a:r>
              <a:rPr lang="tr-TR" dirty="0" smtClean="0"/>
              <a:t>	Grup 1.,2.,3.,:    Her silindir için bir grup numarası</a:t>
            </a:r>
          </a:p>
          <a:p>
            <a:pPr algn="just"/>
            <a:endParaRPr lang="tr-TR" b="1" dirty="0" smtClean="0"/>
          </a:p>
          <a:p>
            <a:pPr algn="just"/>
            <a:r>
              <a:rPr lang="tr-TR" b="1" i="1" dirty="0" smtClean="0">
                <a:solidFill>
                  <a:srgbClr val="C00000"/>
                </a:solidFill>
              </a:rPr>
              <a:t>Sırayla numara sistemi</a:t>
            </a:r>
          </a:p>
          <a:p>
            <a:pPr algn="just"/>
            <a:r>
              <a:rPr lang="tr-TR" dirty="0" smtClean="0">
                <a:solidFill>
                  <a:srgbClr val="C00000"/>
                </a:solidFill>
              </a:rPr>
              <a:t>   .0</a:t>
            </a:r>
            <a:r>
              <a:rPr lang="tr-TR" dirty="0" smtClean="0"/>
              <a:t> : İş elemanı 1.0, 2.0 gibi</a:t>
            </a:r>
          </a:p>
          <a:p>
            <a:pPr algn="just"/>
            <a:r>
              <a:rPr lang="tr-TR" dirty="0" smtClean="0"/>
              <a:t>    </a:t>
            </a:r>
            <a:r>
              <a:rPr lang="es-ES" dirty="0" smtClean="0">
                <a:solidFill>
                  <a:srgbClr val="C00000"/>
                </a:solidFill>
              </a:rPr>
              <a:t>.1</a:t>
            </a:r>
            <a:r>
              <a:rPr lang="es-ES" dirty="0" smtClean="0"/>
              <a:t> : Son kontrol elemanı 1.1, 2.1 gibi</a:t>
            </a:r>
          </a:p>
          <a:p>
            <a:pPr algn="just"/>
            <a:r>
              <a:rPr lang="tr-TR" dirty="0" smtClean="0"/>
              <a:t>    </a:t>
            </a:r>
            <a:r>
              <a:rPr lang="tr-TR" dirty="0" smtClean="0">
                <a:solidFill>
                  <a:srgbClr val="C00000"/>
                </a:solidFill>
              </a:rPr>
              <a:t>.4 </a:t>
            </a:r>
            <a:r>
              <a:rPr lang="tr-TR" dirty="0" smtClean="0"/>
              <a:t>: İş elemanının ileri hareketini etkileyen tüm elemanlar (çift rakamlar) 1.2, 1.4, 2.2 gibi</a:t>
            </a:r>
          </a:p>
          <a:p>
            <a:pPr algn="just"/>
            <a:r>
              <a:rPr lang="tr-TR" dirty="0" smtClean="0"/>
              <a:t>  </a:t>
            </a:r>
            <a:r>
              <a:rPr lang="tr-TR" dirty="0" smtClean="0">
                <a:solidFill>
                  <a:srgbClr val="C00000"/>
                </a:solidFill>
              </a:rPr>
              <a:t>.3;5 </a:t>
            </a:r>
            <a:r>
              <a:rPr lang="tr-TR" dirty="0" smtClean="0"/>
              <a:t>: İş elemanının geri hareketini etkileyen tüm elemanlar (tek rakamlar) 1.3, 1.5, 2.3 gibi</a:t>
            </a:r>
          </a:p>
          <a:p>
            <a:pPr algn="just"/>
            <a:r>
              <a:rPr lang="tr-TR" dirty="0" smtClean="0">
                <a:solidFill>
                  <a:srgbClr val="C00000"/>
                </a:solidFill>
              </a:rPr>
              <a:t>  .01.02. </a:t>
            </a:r>
            <a:r>
              <a:rPr lang="tr-TR" dirty="0" smtClean="0"/>
              <a:t>: İş elemanı ile son konum elemanı arasındaki elemanlar 1.01, 1.02 gibi</a:t>
            </a:r>
          </a:p>
          <a:p>
            <a:pPr algn="just"/>
            <a:endParaRPr lang="tr-TR" b="1" i="1" dirty="0" smtClean="0">
              <a:solidFill>
                <a:srgbClr val="C00000"/>
              </a:solidFill>
            </a:endParaRPr>
          </a:p>
          <a:p>
            <a:pPr algn="just"/>
            <a:r>
              <a:rPr lang="tr-TR" b="1" i="1" dirty="0" smtClean="0">
                <a:solidFill>
                  <a:srgbClr val="C00000"/>
                </a:solidFill>
              </a:rPr>
              <a:t>Fonksiyon Blok Diyagramı</a:t>
            </a:r>
          </a:p>
          <a:p>
            <a:pPr algn="just"/>
            <a:r>
              <a:rPr lang="tr-TR" dirty="0" smtClean="0"/>
              <a:t>	Kontrol tekniğinde hareketlerin birbiri ile bağlantılı olarak akışını göstermede kullanılır.</a:t>
            </a:r>
            <a:endParaRPr lang="tr-TR" dirty="0"/>
          </a:p>
        </p:txBody>
      </p:sp>
      <p:sp>
        <p:nvSpPr>
          <p:cNvPr id="6"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Slayt Numarası Yer Tutucusu"/>
          <p:cNvSpPr>
            <a:spLocks noGrp="1"/>
          </p:cNvSpPr>
          <p:nvPr>
            <p:ph type="sldNum" sz="quarter" idx="12"/>
          </p:nvPr>
        </p:nvSpPr>
        <p:spPr/>
        <p:txBody>
          <a:bodyPr/>
          <a:lstStyle/>
          <a:p>
            <a:pPr>
              <a:defRPr/>
            </a:pPr>
            <a:fld id="{D51BFE6A-259C-4E7D-9E2B-54D6C78E95B9}" type="slidenum">
              <a:rPr lang="en-GB"/>
              <a:pPr>
                <a:defRPr/>
              </a:pPr>
              <a:t>8</a:t>
            </a:fld>
            <a:endParaRPr lang="en-GB"/>
          </a:p>
        </p:txBody>
      </p:sp>
      <p:sp>
        <p:nvSpPr>
          <p:cNvPr id="15"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16"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
        <p:nvSpPr>
          <p:cNvPr id="18" name="17 Dikdörtgen"/>
          <p:cNvSpPr/>
          <p:nvPr/>
        </p:nvSpPr>
        <p:spPr>
          <a:xfrm>
            <a:off x="0" y="0"/>
            <a:ext cx="9144000" cy="3293209"/>
          </a:xfrm>
          <a:prstGeom prst="rect">
            <a:avLst/>
          </a:prstGeom>
        </p:spPr>
        <p:txBody>
          <a:bodyPr>
            <a:spAutoFit/>
          </a:bodyPr>
          <a:lstStyle/>
          <a:p>
            <a:pPr algn="just">
              <a:defRPr/>
            </a:pPr>
            <a:endParaRPr lang="tr-TR" sz="2200" dirty="0">
              <a:latin typeface="+mj-lt"/>
            </a:endParaRPr>
          </a:p>
          <a:p>
            <a:pPr algn="ctr"/>
            <a:r>
              <a:rPr lang="tr-TR" sz="2200" b="1" i="1" dirty="0" smtClean="0">
                <a:solidFill>
                  <a:srgbClr val="C00000"/>
                </a:solidFill>
                <a:latin typeface="+mj-lt"/>
              </a:rPr>
              <a:t>HİDROLİK DEVRE ÇİZİM KURALLARI</a:t>
            </a:r>
          </a:p>
          <a:p>
            <a:pPr algn="just"/>
            <a:endParaRPr lang="tr-TR" sz="2200" b="1" dirty="0" smtClean="0">
              <a:latin typeface="+mj-lt"/>
            </a:endParaRPr>
          </a:p>
          <a:p>
            <a:pPr algn="just"/>
            <a:r>
              <a:rPr lang="tr-TR" sz="2200" dirty="0" smtClean="0">
                <a:latin typeface="+mj-lt"/>
              </a:rPr>
              <a:t>	</a:t>
            </a:r>
            <a:r>
              <a:rPr lang="tr-TR" dirty="0" smtClean="0">
                <a:latin typeface="+mj-lt"/>
              </a:rPr>
              <a:t>Altta enerji besleme birimi, ortada enerji kontrol birimi, üstte tahrik birimi yerleştirilir. Yönlendirme </a:t>
            </a:r>
            <a:r>
              <a:rPr lang="tr-TR" dirty="0" err="1" smtClean="0">
                <a:latin typeface="+mj-lt"/>
              </a:rPr>
              <a:t>valfleri</a:t>
            </a:r>
            <a:r>
              <a:rPr lang="tr-TR" dirty="0" smtClean="0">
                <a:latin typeface="+mj-lt"/>
              </a:rPr>
              <a:t>, mümkün olduğunca yatay çizilir. İletim hatları, doğrusal ve kesişmeyecek şekilde çizilmelidir. Elemanların ilk konumları gösterilmelidir. Birden fazla iş elemanı var ise her iş elemanı, ayrı bir kontrol zinciri olarak ele alınmalıdır.</a:t>
            </a:r>
          </a:p>
          <a:p>
            <a:pPr algn="just"/>
            <a:r>
              <a:rPr lang="tr-TR" dirty="0" smtClean="0">
                <a:latin typeface="+mj-lt"/>
              </a:rPr>
              <a:t>	</a:t>
            </a:r>
            <a:r>
              <a:rPr lang="tr-TR" u="sng" dirty="0" smtClean="0">
                <a:solidFill>
                  <a:srgbClr val="C00000"/>
                </a:solidFill>
                <a:latin typeface="+mj-lt"/>
              </a:rPr>
              <a:t>Genel çizim kuralları aşağıdaki gibi özetlenebilir;</a:t>
            </a:r>
          </a:p>
          <a:p>
            <a:pPr algn="just"/>
            <a:endParaRPr lang="tr-TR" dirty="0">
              <a:latin typeface="+mj-lt"/>
            </a:endParaRPr>
          </a:p>
        </p:txBody>
      </p:sp>
      <p:sp>
        <p:nvSpPr>
          <p:cNvPr id="9" name="8 Dikdörtgen"/>
          <p:cNvSpPr/>
          <p:nvPr/>
        </p:nvSpPr>
        <p:spPr>
          <a:xfrm>
            <a:off x="0" y="3185692"/>
            <a:ext cx="9144000" cy="3046988"/>
          </a:xfrm>
          <a:prstGeom prst="rect">
            <a:avLst/>
          </a:prstGeom>
        </p:spPr>
        <p:txBody>
          <a:bodyPr wrap="square">
            <a:spAutoFit/>
          </a:bodyPr>
          <a:lstStyle/>
          <a:p>
            <a:pPr algn="just"/>
            <a:r>
              <a:rPr lang="tr-TR" dirty="0" smtClean="0">
                <a:latin typeface="+mj-lt"/>
              </a:rPr>
              <a:t>	</a:t>
            </a:r>
            <a:r>
              <a:rPr lang="tr-TR" sz="2400" b="1" dirty="0" smtClean="0">
                <a:solidFill>
                  <a:srgbClr val="C00000"/>
                </a:solidFill>
                <a:effectLst>
                  <a:outerShdw blurRad="38100" dist="38100" dir="2700000" algn="tl">
                    <a:srgbClr val="000000">
                      <a:alpha val="43137"/>
                    </a:srgbClr>
                  </a:outerShdw>
                </a:effectLst>
                <a:latin typeface="+mj-lt"/>
              </a:rPr>
              <a:t>•</a:t>
            </a:r>
            <a:r>
              <a:rPr lang="tr-TR" dirty="0" smtClean="0">
                <a:latin typeface="+mj-lt"/>
              </a:rPr>
              <a:t> Hidrolik devre çizimleri mümkün olduğu kadar küçük ölçekli olmalıdır. </a:t>
            </a:r>
          </a:p>
          <a:p>
            <a:pPr algn="just"/>
            <a:r>
              <a:rPr lang="tr-TR" dirty="0" smtClean="0">
                <a:latin typeface="+mj-lt"/>
              </a:rPr>
              <a:t>	</a:t>
            </a:r>
            <a:r>
              <a:rPr lang="tr-TR" b="1" dirty="0" smtClean="0">
                <a:solidFill>
                  <a:srgbClr val="C00000"/>
                </a:solidFill>
                <a:effectLst>
                  <a:outerShdw blurRad="38100" dist="38100" dir="2700000" algn="tl">
                    <a:srgbClr val="000000">
                      <a:alpha val="43137"/>
                    </a:srgbClr>
                  </a:outerShdw>
                </a:effectLst>
              </a:rPr>
              <a:t> </a:t>
            </a:r>
            <a:r>
              <a:rPr lang="tr-TR" sz="2400" b="1" dirty="0" smtClean="0">
                <a:solidFill>
                  <a:srgbClr val="C00000"/>
                </a:solidFill>
                <a:effectLst>
                  <a:outerShdw blurRad="38100" dist="38100" dir="2700000" algn="tl">
                    <a:srgbClr val="000000">
                      <a:alpha val="43137"/>
                    </a:srgbClr>
                  </a:outerShdw>
                </a:effectLst>
                <a:latin typeface="+mj-lt"/>
              </a:rPr>
              <a:t>• </a:t>
            </a:r>
            <a:r>
              <a:rPr lang="tr-TR" b="1" dirty="0" smtClean="0">
                <a:solidFill>
                  <a:srgbClr val="C00000"/>
                </a:solidFill>
                <a:effectLst>
                  <a:outerShdw blurRad="38100" dist="38100" dir="2700000" algn="tl">
                    <a:srgbClr val="000000">
                      <a:alpha val="43137"/>
                    </a:srgbClr>
                  </a:outerShdw>
                </a:effectLst>
              </a:rPr>
              <a:t> </a:t>
            </a:r>
            <a:r>
              <a:rPr lang="tr-TR" dirty="0" smtClean="0">
                <a:latin typeface="+mj-lt"/>
              </a:rPr>
              <a:t>S</a:t>
            </a:r>
            <a:r>
              <a:rPr lang="sv-SE" dirty="0" smtClean="0">
                <a:latin typeface="+mj-lt"/>
              </a:rPr>
              <a:t>tandart semboller kullanılmalıdır </a:t>
            </a:r>
            <a:r>
              <a:rPr lang="sv-SE" i="1" dirty="0" smtClean="0">
                <a:latin typeface="+mj-lt"/>
              </a:rPr>
              <a:t>(TS 1306, DIN 24300</a:t>
            </a:r>
            <a:r>
              <a:rPr lang="tr-TR" i="1" dirty="0" smtClean="0">
                <a:latin typeface="+mj-lt"/>
              </a:rPr>
              <a:t>, ISO 1219</a:t>
            </a:r>
            <a:r>
              <a:rPr lang="sv-SE" i="1" dirty="0" smtClean="0">
                <a:latin typeface="+mj-lt"/>
              </a:rPr>
              <a:t>). </a:t>
            </a:r>
          </a:p>
          <a:p>
            <a:pPr algn="just"/>
            <a:r>
              <a:rPr lang="tr-TR" dirty="0" smtClean="0">
                <a:latin typeface="+mj-lt"/>
              </a:rPr>
              <a:t>	</a:t>
            </a:r>
            <a:r>
              <a:rPr lang="tr-TR" b="1" dirty="0" smtClean="0">
                <a:solidFill>
                  <a:srgbClr val="C00000"/>
                </a:solidFill>
                <a:effectLst>
                  <a:outerShdw blurRad="38100" dist="38100" dir="2700000" algn="tl">
                    <a:srgbClr val="000000">
                      <a:alpha val="43137"/>
                    </a:srgbClr>
                  </a:outerShdw>
                </a:effectLst>
              </a:rPr>
              <a:t> </a:t>
            </a:r>
            <a:r>
              <a:rPr lang="tr-TR" sz="2400" b="1" dirty="0" smtClean="0">
                <a:solidFill>
                  <a:srgbClr val="C00000"/>
                </a:solidFill>
                <a:effectLst>
                  <a:outerShdw blurRad="38100" dist="38100" dir="2700000" algn="tl">
                    <a:srgbClr val="000000">
                      <a:alpha val="43137"/>
                    </a:srgbClr>
                  </a:outerShdw>
                </a:effectLst>
                <a:latin typeface="+mj-lt"/>
              </a:rPr>
              <a:t>•</a:t>
            </a:r>
            <a:r>
              <a:rPr lang="tr-TR" b="1" dirty="0" smtClean="0">
                <a:solidFill>
                  <a:srgbClr val="C00000"/>
                </a:solidFill>
                <a:effectLst>
                  <a:outerShdw blurRad="38100" dist="38100" dir="2700000" algn="tl">
                    <a:srgbClr val="000000">
                      <a:alpha val="43137"/>
                    </a:srgbClr>
                  </a:outerShdw>
                </a:effectLst>
              </a:rPr>
              <a:t>  </a:t>
            </a:r>
            <a:r>
              <a:rPr lang="tr-TR" dirty="0" smtClean="0">
                <a:latin typeface="+mj-lt"/>
              </a:rPr>
              <a:t>Devre çizimlerinde silindir konumları genellikle yatay çizilmelidir. </a:t>
            </a:r>
          </a:p>
          <a:p>
            <a:pPr algn="just"/>
            <a:r>
              <a:rPr lang="tr-TR" dirty="0" smtClean="0">
                <a:latin typeface="+mj-lt"/>
              </a:rPr>
              <a:t>	</a:t>
            </a:r>
            <a:r>
              <a:rPr lang="tr-TR" b="1" dirty="0" smtClean="0">
                <a:solidFill>
                  <a:srgbClr val="C00000"/>
                </a:solidFill>
                <a:effectLst>
                  <a:outerShdw blurRad="38100" dist="38100" dir="2700000" algn="tl">
                    <a:srgbClr val="000000">
                      <a:alpha val="43137"/>
                    </a:srgbClr>
                  </a:outerShdw>
                </a:effectLst>
              </a:rPr>
              <a:t> </a:t>
            </a:r>
            <a:r>
              <a:rPr lang="tr-TR" sz="2400" b="1" dirty="0" smtClean="0">
                <a:solidFill>
                  <a:srgbClr val="C00000"/>
                </a:solidFill>
                <a:effectLst>
                  <a:outerShdw blurRad="38100" dist="38100" dir="2700000" algn="tl">
                    <a:srgbClr val="000000">
                      <a:alpha val="43137"/>
                    </a:srgbClr>
                  </a:outerShdw>
                </a:effectLst>
                <a:latin typeface="+mj-lt"/>
              </a:rPr>
              <a:t>•</a:t>
            </a:r>
            <a:r>
              <a:rPr lang="tr-TR" b="1" dirty="0" smtClean="0">
                <a:solidFill>
                  <a:srgbClr val="C00000"/>
                </a:solidFill>
                <a:effectLst>
                  <a:outerShdw blurRad="38100" dist="38100" dir="2700000" algn="tl">
                    <a:srgbClr val="000000">
                      <a:alpha val="43137"/>
                    </a:srgbClr>
                  </a:outerShdw>
                </a:effectLst>
              </a:rPr>
              <a:t>  </a:t>
            </a:r>
            <a:r>
              <a:rPr lang="tr-TR" dirty="0" err="1" smtClean="0">
                <a:latin typeface="+mj-lt"/>
              </a:rPr>
              <a:t>Valflerin</a:t>
            </a:r>
            <a:r>
              <a:rPr lang="tr-TR" dirty="0" smtClean="0">
                <a:latin typeface="+mj-lt"/>
              </a:rPr>
              <a:t> kareleri eşit çizilmelidir. </a:t>
            </a:r>
          </a:p>
          <a:p>
            <a:pPr algn="just"/>
            <a:r>
              <a:rPr lang="tr-TR" dirty="0" smtClean="0">
                <a:latin typeface="+mj-lt"/>
              </a:rPr>
              <a:t>	</a:t>
            </a:r>
            <a:r>
              <a:rPr lang="tr-TR" sz="2400" b="1" dirty="0" smtClean="0">
                <a:solidFill>
                  <a:srgbClr val="C00000"/>
                </a:solidFill>
                <a:effectLst>
                  <a:outerShdw blurRad="38100" dist="38100" dir="2700000" algn="tl">
                    <a:srgbClr val="000000">
                      <a:alpha val="43137"/>
                    </a:srgbClr>
                  </a:outerShdw>
                </a:effectLst>
                <a:latin typeface="+mj-lt"/>
              </a:rPr>
              <a:t> •</a:t>
            </a:r>
            <a:r>
              <a:rPr lang="tr-TR" b="1" dirty="0" smtClean="0">
                <a:solidFill>
                  <a:srgbClr val="C00000"/>
                </a:solidFill>
                <a:effectLst>
                  <a:outerShdw blurRad="38100" dist="38100" dir="2700000" algn="tl">
                    <a:srgbClr val="000000">
                      <a:alpha val="43137"/>
                    </a:srgbClr>
                  </a:outerShdw>
                </a:effectLst>
              </a:rPr>
              <a:t>  </a:t>
            </a:r>
            <a:r>
              <a:rPr lang="tr-TR" dirty="0" smtClean="0">
                <a:latin typeface="+mj-lt"/>
              </a:rPr>
              <a:t>Çizgilerin durumları net olmalıdır. </a:t>
            </a:r>
          </a:p>
          <a:p>
            <a:pPr algn="just"/>
            <a:r>
              <a:rPr lang="tr-TR" dirty="0" smtClean="0">
                <a:latin typeface="+mj-lt"/>
              </a:rPr>
              <a:t>	</a:t>
            </a:r>
            <a:r>
              <a:rPr lang="tr-TR" b="1" dirty="0" smtClean="0">
                <a:solidFill>
                  <a:srgbClr val="C00000"/>
                </a:solidFill>
                <a:effectLst>
                  <a:outerShdw blurRad="38100" dist="38100" dir="2700000" algn="tl">
                    <a:srgbClr val="000000">
                      <a:alpha val="43137"/>
                    </a:srgbClr>
                  </a:outerShdw>
                </a:effectLst>
              </a:rPr>
              <a:t> </a:t>
            </a:r>
            <a:r>
              <a:rPr lang="tr-TR" sz="2400" b="1" dirty="0" smtClean="0">
                <a:solidFill>
                  <a:srgbClr val="C00000"/>
                </a:solidFill>
                <a:effectLst>
                  <a:outerShdw blurRad="38100" dist="38100" dir="2700000" algn="tl">
                    <a:srgbClr val="000000">
                      <a:alpha val="43137"/>
                    </a:srgbClr>
                  </a:outerShdw>
                </a:effectLst>
                <a:latin typeface="+mj-lt"/>
              </a:rPr>
              <a:t>•</a:t>
            </a:r>
            <a:r>
              <a:rPr lang="tr-TR" b="1" dirty="0" smtClean="0">
                <a:solidFill>
                  <a:srgbClr val="C00000"/>
                </a:solidFill>
                <a:effectLst>
                  <a:outerShdw blurRad="38100" dist="38100" dir="2700000" algn="tl">
                    <a:srgbClr val="000000">
                      <a:alpha val="43137"/>
                    </a:srgbClr>
                  </a:outerShdw>
                </a:effectLst>
              </a:rPr>
              <a:t>  </a:t>
            </a:r>
            <a:r>
              <a:rPr lang="tr-TR" dirty="0" smtClean="0">
                <a:latin typeface="+mj-lt"/>
              </a:rPr>
              <a:t>Kumanda şekilleri belirtilmelidir. </a:t>
            </a:r>
          </a:p>
          <a:p>
            <a:pPr algn="just"/>
            <a:r>
              <a:rPr lang="tr-TR" dirty="0" smtClean="0">
                <a:latin typeface="+mj-lt"/>
              </a:rPr>
              <a:t>	</a:t>
            </a:r>
            <a:r>
              <a:rPr lang="tr-TR" sz="2400" b="1" dirty="0" smtClean="0">
                <a:solidFill>
                  <a:srgbClr val="C00000"/>
                </a:solidFill>
                <a:effectLst>
                  <a:outerShdw blurRad="38100" dist="38100" dir="2700000" algn="tl">
                    <a:srgbClr val="000000">
                      <a:alpha val="43137"/>
                    </a:srgbClr>
                  </a:outerShdw>
                </a:effectLst>
                <a:latin typeface="+mj-lt"/>
              </a:rPr>
              <a:t> •</a:t>
            </a:r>
            <a:r>
              <a:rPr lang="tr-TR" b="1" dirty="0" smtClean="0">
                <a:solidFill>
                  <a:srgbClr val="C00000"/>
                </a:solidFill>
                <a:effectLst>
                  <a:outerShdw blurRad="38100" dist="38100" dir="2700000" algn="tl">
                    <a:srgbClr val="000000">
                      <a:alpha val="43137"/>
                    </a:srgbClr>
                  </a:outerShdw>
                </a:effectLst>
              </a:rPr>
              <a:t>  </a:t>
            </a:r>
            <a:r>
              <a:rPr lang="tr-TR" dirty="0" smtClean="0">
                <a:latin typeface="+mj-lt"/>
              </a:rPr>
              <a:t>Sistem çalışıyormuş gibi düşünülmelidir. </a:t>
            </a:r>
          </a:p>
          <a:p>
            <a:pPr algn="just"/>
            <a:r>
              <a:rPr lang="tr-TR" dirty="0" smtClean="0">
                <a:latin typeface="+mj-lt"/>
              </a:rPr>
              <a:t>	 </a:t>
            </a:r>
            <a:r>
              <a:rPr lang="tr-TR" sz="2400" b="1" dirty="0" smtClean="0">
                <a:solidFill>
                  <a:srgbClr val="C00000"/>
                </a:solidFill>
                <a:effectLst>
                  <a:outerShdw blurRad="38100" dist="38100" dir="2700000" algn="tl">
                    <a:srgbClr val="000000">
                      <a:alpha val="43137"/>
                    </a:srgbClr>
                  </a:outerShdw>
                </a:effectLst>
                <a:latin typeface="+mj-lt"/>
              </a:rPr>
              <a:t>•</a:t>
            </a:r>
            <a:r>
              <a:rPr lang="tr-TR" b="1" dirty="0" smtClean="0">
                <a:solidFill>
                  <a:srgbClr val="C00000"/>
                </a:solidFill>
                <a:effectLst>
                  <a:outerShdw blurRad="38100" dist="38100" dir="2700000" algn="tl">
                    <a:srgbClr val="000000">
                      <a:alpha val="43137"/>
                    </a:srgbClr>
                  </a:outerShdw>
                </a:effectLst>
              </a:rPr>
              <a:t>  </a:t>
            </a:r>
            <a:r>
              <a:rPr lang="tr-TR" dirty="0" smtClean="0">
                <a:latin typeface="+mj-lt"/>
              </a:rPr>
              <a:t>Hidrolik devrelerin çiziminde teknik resim kurallarına uyulmalıdır. </a:t>
            </a:r>
          </a:p>
        </p:txBody>
      </p:sp>
      <p:sp>
        <p:nvSpPr>
          <p:cNvPr id="7" name="4 Altbilgi Yer Tutucusu"/>
          <p:cNvSpPr txBox="1">
            <a:spLocks/>
          </p:cNvSpPr>
          <p:nvPr/>
        </p:nvSpPr>
        <p:spPr>
          <a:xfrm>
            <a:off x="8166538" y="0"/>
            <a:ext cx="977461" cy="398462"/>
          </a:xfrm>
          <a:prstGeom prst="rect">
            <a:avLst/>
          </a:prstGeom>
          <a:noFill/>
        </p:spPr>
        <p:txBody>
          <a:bodyPr anchor="b"/>
          <a:lstStyle/>
          <a:p>
            <a:pPr algn="r">
              <a:defRPr/>
            </a:pPr>
            <a:r>
              <a:rPr lang="tr-TR" sz="1200" dirty="0" smtClean="0">
                <a:solidFill>
                  <a:srgbClr val="C00000"/>
                </a:solidFill>
                <a:latin typeface="+mj-lt"/>
              </a:rPr>
              <a:t>D. Karayel</a:t>
            </a:r>
            <a:endParaRPr lang="en-GB" sz="1200" dirty="0">
              <a:solidFill>
                <a:srgbClr val="C00000"/>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413B902D-F3FE-4F17-913E-E8EBA7AC3CFC}" type="slidenum">
              <a:rPr lang="en-GB" smtClean="0"/>
              <a:pPr>
                <a:defRPr/>
              </a:pPr>
              <a:t>9</a:t>
            </a:fld>
            <a:endParaRPr lang="en-GB"/>
          </a:p>
        </p:txBody>
      </p:sp>
      <p:sp>
        <p:nvSpPr>
          <p:cNvPr id="5" name="4 Dikdörtgen"/>
          <p:cNvSpPr/>
          <p:nvPr/>
        </p:nvSpPr>
        <p:spPr>
          <a:xfrm>
            <a:off x="0" y="0"/>
            <a:ext cx="8891588" cy="769938"/>
          </a:xfrm>
          <a:prstGeom prst="rect">
            <a:avLst/>
          </a:prstGeom>
        </p:spPr>
        <p:txBody>
          <a:bodyPr>
            <a:spAutoFit/>
          </a:bodyPr>
          <a:lstStyle/>
          <a:p>
            <a:pPr algn="ctr">
              <a:defRPr/>
            </a:pPr>
            <a:r>
              <a:rPr lang="it-IT" sz="2200" b="1" i="1" dirty="0">
                <a:solidFill>
                  <a:srgbClr val="C00000"/>
                </a:solidFill>
                <a:latin typeface="+mj-lt"/>
              </a:rPr>
              <a:t>HİDROLİK DEVRE ELEMANLARININ SEMBOL BİLGİSİ, ISO 1219</a:t>
            </a:r>
            <a:r>
              <a:rPr lang="tr-TR" sz="2200" b="1" i="1" dirty="0">
                <a:solidFill>
                  <a:srgbClr val="C00000"/>
                </a:solidFill>
                <a:latin typeface="+mj-lt"/>
              </a:rPr>
              <a:t> NORMUNA GÖRE DEVRE ELEMANLARININ SEMBOLLERİNİN TANITIMI</a:t>
            </a:r>
            <a:endParaRPr lang="tr-TR" sz="2200" i="1" dirty="0">
              <a:solidFill>
                <a:srgbClr val="C00000"/>
              </a:solidFill>
              <a:latin typeface="+mj-lt"/>
            </a:endParaRPr>
          </a:p>
        </p:txBody>
      </p:sp>
      <p:pic>
        <p:nvPicPr>
          <p:cNvPr id="107524" name="Picture 2"/>
          <p:cNvPicPr>
            <a:picLocks noChangeAspect="1" noChangeArrowheads="1"/>
          </p:cNvPicPr>
          <p:nvPr/>
        </p:nvPicPr>
        <p:blipFill>
          <a:blip r:embed="rId2"/>
          <a:srcRect l="35017" t="16164" r="33842" b="15086"/>
          <a:stretch>
            <a:fillRect/>
          </a:stretch>
        </p:blipFill>
        <p:spPr bwMode="auto">
          <a:xfrm>
            <a:off x="1497013" y="773113"/>
            <a:ext cx="5313362" cy="5713412"/>
          </a:xfrm>
          <a:prstGeom prst="rect">
            <a:avLst/>
          </a:prstGeom>
          <a:noFill/>
          <a:ln w="9525">
            <a:noFill/>
            <a:miter lim="800000"/>
            <a:headEnd/>
            <a:tailEnd/>
          </a:ln>
        </p:spPr>
      </p:pic>
      <p:sp>
        <p:nvSpPr>
          <p:cNvPr id="6" name="3 Veri Yer Tutucusu"/>
          <p:cNvSpPr txBox="1">
            <a:spLocks/>
          </p:cNvSpPr>
          <p:nvPr/>
        </p:nvSpPr>
        <p:spPr>
          <a:xfrm>
            <a:off x="0" y="6546850"/>
            <a:ext cx="1255713" cy="311150"/>
          </a:xfrm>
          <a:prstGeom prst="rect">
            <a:avLst/>
          </a:prstGeom>
          <a:noFill/>
        </p:spPr>
        <p:txBody>
          <a:bodyPr anchor="b"/>
          <a:lstStyle/>
          <a:p>
            <a:pPr algn="ctr">
              <a:defRPr/>
            </a:pPr>
            <a:r>
              <a:rPr lang="tr-TR" sz="1200">
                <a:solidFill>
                  <a:schemeClr val="bg2">
                    <a:shade val="50000"/>
                    <a:satMod val="200000"/>
                  </a:schemeClr>
                </a:solidFill>
              </a:rPr>
              <a:t>0254228</a:t>
            </a:r>
            <a:endParaRPr lang="en-GB" sz="1200" dirty="0">
              <a:solidFill>
                <a:schemeClr val="bg2">
                  <a:shade val="50000"/>
                  <a:satMod val="200000"/>
                </a:schemeClr>
              </a:solidFill>
            </a:endParaRPr>
          </a:p>
        </p:txBody>
      </p:sp>
      <p:sp>
        <p:nvSpPr>
          <p:cNvPr id="7" name="4 Altbilgi Yer Tutucusu"/>
          <p:cNvSpPr txBox="1">
            <a:spLocks/>
          </p:cNvSpPr>
          <p:nvPr/>
        </p:nvSpPr>
        <p:spPr>
          <a:xfrm>
            <a:off x="1041400" y="6459538"/>
            <a:ext cx="2895600" cy="398462"/>
          </a:xfrm>
          <a:prstGeom prst="rect">
            <a:avLst/>
          </a:prstGeom>
          <a:noFill/>
        </p:spPr>
        <p:txBody>
          <a:bodyPr anchor="b"/>
          <a:lstStyle/>
          <a:p>
            <a:pPr>
              <a:defRPr/>
            </a:pPr>
            <a:r>
              <a:rPr lang="en-GB" sz="1200" dirty="0">
                <a:solidFill>
                  <a:schemeClr val="bg2">
                    <a:shade val="50000"/>
                    <a:satMod val="200000"/>
                  </a:schemeClr>
                </a:solidFill>
              </a:rPr>
              <a:t>H</a:t>
            </a:r>
            <a:r>
              <a:rPr lang="tr-TR" sz="1200" dirty="0" err="1">
                <a:solidFill>
                  <a:schemeClr val="bg2">
                    <a:shade val="50000"/>
                    <a:satMod val="200000"/>
                  </a:schemeClr>
                </a:solidFill>
              </a:rPr>
              <a:t>idrolik</a:t>
            </a:r>
            <a:r>
              <a:rPr lang="tr-TR" sz="1200" dirty="0">
                <a:solidFill>
                  <a:schemeClr val="bg2">
                    <a:shade val="50000"/>
                    <a:satMod val="200000"/>
                  </a:schemeClr>
                </a:solidFill>
              </a:rPr>
              <a:t> ve </a:t>
            </a:r>
            <a:r>
              <a:rPr lang="tr-TR" sz="1200" dirty="0" err="1">
                <a:solidFill>
                  <a:schemeClr val="bg2">
                    <a:shade val="50000"/>
                    <a:satMod val="200000"/>
                  </a:schemeClr>
                </a:solidFill>
              </a:rPr>
              <a:t>Pnömatik</a:t>
            </a:r>
            <a:r>
              <a:rPr lang="tr-TR" sz="1200" dirty="0">
                <a:solidFill>
                  <a:schemeClr val="bg2">
                    <a:shade val="50000"/>
                    <a:satMod val="200000"/>
                  </a:schemeClr>
                </a:solidFill>
              </a:rPr>
              <a:t> Sistemler</a:t>
            </a:r>
            <a:endParaRPr lang="en-GB" sz="1200" dirty="0">
              <a:solidFill>
                <a:schemeClr val="bg2">
                  <a:shade val="50000"/>
                  <a:satMod val="200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3833</TotalTime>
  <Words>494</Words>
  <Application>Microsoft PowerPoint</Application>
  <PresentationFormat>Ekran Gösterisi (4:3)</PresentationFormat>
  <Paragraphs>242</Paragraphs>
  <Slides>32</Slides>
  <Notes>4</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Akış</vt:lpstr>
      <vt:lpstr>IV. Bölüm HİDROLİK DEVRE TASARIMI ve TARIM MAKİNALARINDA KULLANILAN HİDROLİK SİSTEM ÖRNEKLERİ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vector>
  </TitlesOfParts>
  <Company>Otthon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Hydraulic and Pneumatic Systems</dc:title>
  <dc:creator>Pritz Balázs</dc:creator>
  <cp:lastModifiedBy>USER</cp:lastModifiedBy>
  <cp:revision>515</cp:revision>
  <dcterms:created xsi:type="dcterms:W3CDTF">2005-08-07T14:53:16Z</dcterms:created>
  <dcterms:modified xsi:type="dcterms:W3CDTF">2011-02-09T10:05:09Z</dcterms:modified>
</cp:coreProperties>
</file>