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81" r:id="rId4"/>
    <p:sldId id="282" r:id="rId5"/>
    <p:sldId id="258" r:id="rId6"/>
    <p:sldId id="283" r:id="rId7"/>
    <p:sldId id="259" r:id="rId8"/>
    <p:sldId id="284" r:id="rId9"/>
    <p:sldId id="261" r:id="rId10"/>
    <p:sldId id="285" r:id="rId11"/>
    <p:sldId id="260" r:id="rId12"/>
    <p:sldId id="262" r:id="rId13"/>
    <p:sldId id="286" r:id="rId14"/>
    <p:sldId id="263" r:id="rId15"/>
    <p:sldId id="287" r:id="rId16"/>
    <p:sldId id="264" r:id="rId17"/>
    <p:sldId id="288" r:id="rId18"/>
    <p:sldId id="265" r:id="rId19"/>
    <p:sldId id="289" r:id="rId20"/>
    <p:sldId id="266" r:id="rId21"/>
    <p:sldId id="290" r:id="rId22"/>
    <p:sldId id="291" r:id="rId23"/>
    <p:sldId id="267" r:id="rId24"/>
    <p:sldId id="268" r:id="rId25"/>
    <p:sldId id="299" r:id="rId26"/>
    <p:sldId id="269" r:id="rId27"/>
    <p:sldId id="274" r:id="rId28"/>
    <p:sldId id="270" r:id="rId29"/>
    <p:sldId id="292" r:id="rId30"/>
    <p:sldId id="271" r:id="rId31"/>
    <p:sldId id="294" r:id="rId32"/>
    <p:sldId id="293" r:id="rId33"/>
    <p:sldId id="272" r:id="rId34"/>
    <p:sldId id="295" r:id="rId35"/>
    <p:sldId id="273" r:id="rId36"/>
    <p:sldId id="275" r:id="rId37"/>
    <p:sldId id="276" r:id="rId38"/>
    <p:sldId id="296" r:id="rId39"/>
    <p:sldId id="277" r:id="rId40"/>
    <p:sldId id="297" r:id="rId41"/>
    <p:sldId id="278" r:id="rId42"/>
    <p:sldId id="298" r:id="rId43"/>
    <p:sldId id="279" r:id="rId44"/>
    <p:sldId id="280" r:id="rId4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18" autoAdjust="0"/>
    <p:restoredTop sz="94660"/>
  </p:normalViewPr>
  <p:slideViewPr>
    <p:cSldViewPr>
      <p:cViewPr varScale="1">
        <p:scale>
          <a:sx n="65" d="100"/>
          <a:sy n="65" d="100"/>
        </p:scale>
        <p:origin x="-1316"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6 Dikdörtgen"/>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2362200" y="4038600"/>
            <a:ext cx="6477000" cy="1828800"/>
          </a:xfrm>
        </p:spPr>
        <p:txBody>
          <a:bodyPr anchor="b"/>
          <a:lstStyle>
            <a:lvl1pPr>
              <a:defRPr cap="all" baseline="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CFC7226-AED6-4671-847D-9677C5560A17}" type="datetimeFigureOut">
              <a:rPr lang="tr-TR" smtClean="0"/>
              <a:pPr/>
              <a:t>21.03.2020</a:t>
            </a:fld>
            <a:endParaRPr lang="tr-TR"/>
          </a:p>
        </p:txBody>
      </p:sp>
      <p:sp>
        <p:nvSpPr>
          <p:cNvPr id="17" name="16 Altbilgi Yer Tutucusu"/>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tr-TR"/>
          </a:p>
        </p:txBody>
      </p:sp>
      <p:sp>
        <p:nvSpPr>
          <p:cNvPr id="29" name="28 Slayt Numarası Yer Tutucusu"/>
          <p:cNvSpPr>
            <a:spLocks noGrp="1"/>
          </p:cNvSpPr>
          <p:nvPr>
            <p:ph type="sldNum" sz="quarter" idx="12"/>
          </p:nvPr>
        </p:nvSpPr>
        <p:spPr>
          <a:xfrm>
            <a:off x="8001000" y="228600"/>
            <a:ext cx="838200" cy="381000"/>
          </a:xfrm>
        </p:spPr>
        <p:txBody>
          <a:bodyPr/>
          <a:lstStyle>
            <a:lvl1pPr>
              <a:defRPr>
                <a:solidFill>
                  <a:schemeClr val="tx2"/>
                </a:solidFill>
              </a:defRPr>
            </a:lvl1pPr>
          </a:lstStyle>
          <a:p>
            <a:fld id="{E9AEF866-D6DC-4606-9F5E-E1DDE4C948BA}"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CFC7226-AED6-4671-847D-9677C5560A17}" type="datetimeFigureOut">
              <a:rPr lang="tr-TR" smtClean="0"/>
              <a:pPr/>
              <a:t>21.03.2020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9AEF866-D6DC-4606-9F5E-E1DDE4C948B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609600"/>
            <a:ext cx="2057400" cy="55165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609600"/>
            <a:ext cx="5562600" cy="551656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6553200" y="6248402"/>
            <a:ext cx="2209800" cy="365125"/>
          </a:xfrm>
        </p:spPr>
        <p:txBody>
          <a:bodyPr/>
          <a:lstStyle/>
          <a:p>
            <a:fld id="{1CFC7226-AED6-4671-847D-9677C5560A17}" type="datetimeFigureOut">
              <a:rPr lang="tr-TR" smtClean="0"/>
              <a:pPr/>
              <a:t>21.03.2020</a:t>
            </a:fld>
            <a:endParaRPr lang="tr-TR"/>
          </a:p>
        </p:txBody>
      </p:sp>
      <p:sp>
        <p:nvSpPr>
          <p:cNvPr id="5" name="4 Altbilgi Yer Tutucusu"/>
          <p:cNvSpPr>
            <a:spLocks noGrp="1"/>
          </p:cNvSpPr>
          <p:nvPr>
            <p:ph type="ftr" sz="quarter" idx="11"/>
          </p:nvPr>
        </p:nvSpPr>
        <p:spPr>
          <a:xfrm>
            <a:off x="457201" y="6248207"/>
            <a:ext cx="5573483" cy="365125"/>
          </a:xfrm>
        </p:spPr>
        <p:txBody>
          <a:bodyPr/>
          <a:lstStyle/>
          <a:p>
            <a:endParaRPr lang="tr-TR"/>
          </a:p>
        </p:txBody>
      </p:sp>
      <p:sp>
        <p:nvSpPr>
          <p:cNvPr id="7" name="6 Dikdörtgen"/>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Dikdörtgen"/>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Slayt Numarası Yer Tutucusu"/>
          <p:cNvSpPr>
            <a:spLocks noGrp="1"/>
          </p:cNvSpPr>
          <p:nvPr>
            <p:ph type="sldNum" sz="quarter" idx="12"/>
          </p:nvPr>
        </p:nvSpPr>
        <p:spPr>
          <a:xfrm rot="5400000">
            <a:off x="5989638" y="144462"/>
            <a:ext cx="533400" cy="244476"/>
          </a:xfrm>
        </p:spPr>
        <p:txBody>
          <a:bodyPr/>
          <a:lstStyle/>
          <a:p>
            <a:fld id="{E9AEF866-D6DC-4606-9F5E-E1DDE4C948BA}"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990600"/>
          </a:xfrm>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1CFC7226-AED6-4671-847D-9677C5560A17}" type="datetimeFigureOut">
              <a:rPr lang="tr-TR" smtClean="0"/>
              <a:pPr/>
              <a:t>21.03.2020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lvl1pPr>
              <a:defRPr>
                <a:solidFill>
                  <a:srgbClr val="FFFFFF"/>
                </a:solidFill>
              </a:defRPr>
            </a:lvl1pPr>
          </a:lstStyle>
          <a:p>
            <a:fld id="{E9AEF866-D6DC-4606-9F5E-E1DDE4C948BA}" type="slidenum">
              <a:rPr lang="tr-TR" smtClean="0"/>
              <a:pPr/>
              <a:t>‹#›</a:t>
            </a:fld>
            <a:endParaRPr lang="tr-TR"/>
          </a:p>
        </p:txBody>
      </p:sp>
      <p:sp>
        <p:nvSpPr>
          <p:cNvPr id="8" name="7 İçerik Yer Tutucusu"/>
          <p:cNvSpPr>
            <a:spLocks noGrp="1"/>
          </p:cNvSpPr>
          <p:nvPr>
            <p:ph sz="quarter" idx="1"/>
          </p:nvPr>
        </p:nvSpPr>
        <p:spPr>
          <a:xfrm>
            <a:off x="612648" y="1600200"/>
            <a:ext cx="8153400" cy="44958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6 Dikdörtgen"/>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1CFC7226-AED6-4671-847D-9677C5560A17}" type="datetimeFigureOut">
              <a:rPr lang="tr-TR" smtClean="0"/>
              <a:pPr/>
              <a:t>21.03.2020</a:t>
            </a:fld>
            <a:endParaRPr lang="tr-TR"/>
          </a:p>
        </p:txBody>
      </p:sp>
      <p:sp>
        <p:nvSpPr>
          <p:cNvPr id="13" name="12 Slayt Numarası Yer Tutucusu"/>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9AEF866-D6DC-4606-9F5E-E1DDE4C948BA}" type="slidenum">
              <a:rPr lang="tr-TR" smtClean="0"/>
              <a:pPr/>
              <a:t>‹#›</a:t>
            </a:fld>
            <a:endParaRPr lang="tr-TR"/>
          </a:p>
        </p:txBody>
      </p:sp>
      <p:sp>
        <p:nvSpPr>
          <p:cNvPr id="14" name="13 Altbilgi Yer Tutucusu"/>
          <p:cNvSpPr>
            <a:spLocks noGrp="1"/>
          </p:cNvSpPr>
          <p:nvPr>
            <p:ph type="ftr" sz="quarter" idx="12"/>
          </p:nvPr>
        </p:nvSpPr>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9" name="8 İçerik Yer Tutucusu"/>
          <p:cNvSpPr>
            <a:spLocks noGrp="1"/>
          </p:cNvSpPr>
          <p:nvPr>
            <p:ph sz="quarter" idx="1"/>
          </p:nvPr>
        </p:nvSpPr>
        <p:spPr>
          <a:xfrm>
            <a:off x="609600"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844901"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7 Veri Yer Tutucusu"/>
          <p:cNvSpPr>
            <a:spLocks noGrp="1"/>
          </p:cNvSpPr>
          <p:nvPr>
            <p:ph type="dt" sz="half" idx="15"/>
          </p:nvPr>
        </p:nvSpPr>
        <p:spPr/>
        <p:txBody>
          <a:bodyPr rtlCol="0"/>
          <a:lstStyle/>
          <a:p>
            <a:fld id="{1CFC7226-AED6-4671-847D-9677C5560A17}" type="datetimeFigureOut">
              <a:rPr lang="tr-TR" smtClean="0"/>
              <a:pPr/>
              <a:t>21.03.2020</a:t>
            </a:fld>
            <a:endParaRPr lang="tr-TR"/>
          </a:p>
        </p:txBody>
      </p:sp>
      <p:sp>
        <p:nvSpPr>
          <p:cNvPr id="10" name="9 Slayt Numarası Yer Tutucusu"/>
          <p:cNvSpPr>
            <a:spLocks noGrp="1"/>
          </p:cNvSpPr>
          <p:nvPr>
            <p:ph type="sldNum" sz="quarter" idx="16"/>
          </p:nvPr>
        </p:nvSpPr>
        <p:spPr/>
        <p:txBody>
          <a:bodyPr rtlCol="0"/>
          <a:lstStyle/>
          <a:p>
            <a:fld id="{E9AEF866-D6DC-4606-9F5E-E1DDE4C948BA}" type="slidenum">
              <a:rPr lang="tr-TR" smtClean="0"/>
              <a:pPr/>
              <a:t>‹#›</a:t>
            </a:fld>
            <a:endParaRPr lang="tr-TR"/>
          </a:p>
        </p:txBody>
      </p:sp>
      <p:sp>
        <p:nvSpPr>
          <p:cNvPr id="12" name="11 Altbilgi Yer Tutucusu"/>
          <p:cNvSpPr>
            <a:spLocks noGrp="1"/>
          </p:cNvSpPr>
          <p:nvPr>
            <p:ph type="ftr" sz="quarter" idx="17"/>
          </p:nvPr>
        </p:nvSpPr>
        <p:spPr/>
        <p:txBody>
          <a:bodyPr rtlCol="0"/>
          <a:lstStyle/>
          <a:p>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33400" y="273050"/>
            <a:ext cx="8153400" cy="869950"/>
          </a:xfrm>
        </p:spPr>
        <p:txBody>
          <a:bodyPr anchor="ctr"/>
          <a:lstStyle>
            <a:lvl1pPr>
              <a:defRPr/>
            </a:lvl1pPr>
          </a:lstStyle>
          <a:p>
            <a:r>
              <a:rPr kumimoji="0" lang="tr-TR" smtClean="0"/>
              <a:t>Asıl başlık stili için tıklatın</a:t>
            </a:r>
            <a:endParaRPr kumimoji="0" lang="en-US"/>
          </a:p>
        </p:txBody>
      </p:sp>
      <p:sp>
        <p:nvSpPr>
          <p:cNvPr id="11" name="10 İçerik Yer Tutucusu"/>
          <p:cNvSpPr>
            <a:spLocks noGrp="1"/>
          </p:cNvSpPr>
          <p:nvPr>
            <p:ph sz="quarter" idx="2"/>
          </p:nvPr>
        </p:nvSpPr>
        <p:spPr>
          <a:xfrm>
            <a:off x="609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800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5"/>
          </p:nvPr>
        </p:nvSpPr>
        <p:spPr/>
        <p:txBody>
          <a:bodyPr rtlCol="0"/>
          <a:lstStyle/>
          <a:p>
            <a:fld id="{1CFC7226-AED6-4671-847D-9677C5560A17}" type="datetimeFigureOut">
              <a:rPr lang="tr-TR" smtClean="0"/>
              <a:pPr/>
              <a:t>21.03.2020</a:t>
            </a:fld>
            <a:endParaRPr lang="tr-TR"/>
          </a:p>
        </p:txBody>
      </p:sp>
      <p:sp>
        <p:nvSpPr>
          <p:cNvPr id="12" name="11 Slayt Numarası Yer Tutucusu"/>
          <p:cNvSpPr>
            <a:spLocks noGrp="1"/>
          </p:cNvSpPr>
          <p:nvPr>
            <p:ph type="sldNum" sz="quarter" idx="16"/>
          </p:nvPr>
        </p:nvSpPr>
        <p:spPr/>
        <p:txBody>
          <a:bodyPr rtlCol="0"/>
          <a:lstStyle/>
          <a:p>
            <a:fld id="{E9AEF866-D6DC-4606-9F5E-E1DDE4C948BA}" type="slidenum">
              <a:rPr lang="tr-TR" smtClean="0"/>
              <a:pPr/>
              <a:t>‹#›</a:t>
            </a:fld>
            <a:endParaRPr lang="tr-TR"/>
          </a:p>
        </p:txBody>
      </p:sp>
      <p:sp>
        <p:nvSpPr>
          <p:cNvPr id="14" name="13 Altbilgi Yer Tutucusu"/>
          <p:cNvSpPr>
            <a:spLocks noGrp="1"/>
          </p:cNvSpPr>
          <p:nvPr>
            <p:ph type="ftr" sz="quarter" idx="17"/>
          </p:nvPr>
        </p:nvSpPr>
        <p:spPr/>
        <p:txBody>
          <a:bodyPr rtlCol="0"/>
          <a:lstStyle/>
          <a:p>
            <a:endParaRPr lang="tr-TR"/>
          </a:p>
        </p:txBody>
      </p:sp>
      <p:sp>
        <p:nvSpPr>
          <p:cNvPr id="16" name="15 Metin Yer Tutucusu"/>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14 Metin Yer Tutucusu"/>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1CFC7226-AED6-4671-847D-9677C5560A17}" type="datetimeFigureOut">
              <a:rPr lang="tr-TR" smtClean="0"/>
              <a:pPr/>
              <a:t>21.03.2020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lvl1pPr>
              <a:defRPr>
                <a:solidFill>
                  <a:srgbClr val="FFFFFF"/>
                </a:solidFill>
              </a:defRPr>
            </a:lvl1pPr>
          </a:lstStyle>
          <a:p>
            <a:fld id="{E9AEF866-D6DC-4606-9F5E-E1DDE4C948B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CFC7226-AED6-4671-847D-9677C5560A17}" type="datetimeFigureOut">
              <a:rPr lang="tr-TR" smtClean="0"/>
              <a:pPr/>
              <a:t>21.03.2020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0" y="6248400"/>
            <a:ext cx="533400" cy="381000"/>
          </a:xfrm>
        </p:spPr>
        <p:txBody>
          <a:bodyPr/>
          <a:lstStyle>
            <a:lvl1pPr>
              <a:defRPr>
                <a:solidFill>
                  <a:schemeClr val="tx2"/>
                </a:solidFill>
              </a:defRPr>
            </a:lvl1pPr>
          </a:lstStyle>
          <a:p>
            <a:fld id="{E9AEF866-D6DC-4606-9F5E-E1DDE4C948B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8077200" cy="869950"/>
          </a:xfrm>
        </p:spPr>
        <p:txBody>
          <a:bodyPr anchor="ctr"/>
          <a:lstStyle>
            <a:lvl1pPr algn="l">
              <a:buNone/>
              <a:defRPr sz="4400" b="0"/>
            </a:lvl1p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1CFC7226-AED6-4671-847D-9677C5560A17}" type="datetimeFigureOut">
              <a:rPr lang="tr-TR" smtClean="0"/>
              <a:pPr/>
              <a:t>21.03.2020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lvl1pPr>
              <a:defRPr>
                <a:solidFill>
                  <a:srgbClr val="FFFFFF"/>
                </a:solidFill>
              </a:defRPr>
            </a:lvl1pPr>
          </a:lstStyle>
          <a:p>
            <a:fld id="{E9AEF866-D6DC-4606-9F5E-E1DDE4C948BA}" type="slidenum">
              <a:rPr lang="tr-TR" smtClean="0"/>
              <a:pPr/>
              <a:t>‹#›</a:t>
            </a:fld>
            <a:endParaRPr lang="tr-TR"/>
          </a:p>
        </p:txBody>
      </p:sp>
      <p:sp>
        <p:nvSpPr>
          <p:cNvPr id="3" name="2 Metin Yer Tutucusu"/>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8 İçerik Yer Tutucusu"/>
          <p:cNvSpPr>
            <a:spLocks noGrp="1"/>
          </p:cNvSpPr>
          <p:nvPr>
            <p:ph sz="quarter" idx="1"/>
          </p:nvPr>
        </p:nvSpPr>
        <p:spPr>
          <a:xfrm>
            <a:off x="2362200" y="1752600"/>
            <a:ext cx="6400800" cy="4419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7 Dikdörtgen"/>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10 Dikdörtgen"/>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Veri Yer Tutucusu"/>
          <p:cNvSpPr>
            <a:spLocks noGrp="1"/>
          </p:cNvSpPr>
          <p:nvPr>
            <p:ph type="dt" sz="half" idx="10"/>
          </p:nvPr>
        </p:nvSpPr>
        <p:spPr>
          <a:xfrm>
            <a:off x="6248400" y="6248400"/>
            <a:ext cx="2667000" cy="365125"/>
          </a:xfrm>
        </p:spPr>
        <p:txBody>
          <a:bodyPr rtlCol="0"/>
          <a:lstStyle/>
          <a:p>
            <a:fld id="{1CFC7226-AED6-4671-847D-9677C5560A17}" type="datetimeFigureOut">
              <a:rPr lang="tr-TR" smtClean="0"/>
              <a:pPr/>
              <a:t>21.03.2020</a:t>
            </a:fld>
            <a:endParaRPr lang="tr-TR"/>
          </a:p>
        </p:txBody>
      </p:sp>
      <p:sp>
        <p:nvSpPr>
          <p:cNvPr id="13" name="12 Slayt Numarası Yer Tutucusu"/>
          <p:cNvSpPr>
            <a:spLocks noGrp="1"/>
          </p:cNvSpPr>
          <p:nvPr>
            <p:ph type="sldNum" sz="quarter" idx="11"/>
          </p:nvPr>
        </p:nvSpPr>
        <p:spPr>
          <a:xfrm>
            <a:off x="0" y="4667249"/>
            <a:ext cx="1447800" cy="663578"/>
          </a:xfrm>
        </p:spPr>
        <p:txBody>
          <a:bodyPr rtlCol="0"/>
          <a:lstStyle>
            <a:lvl1pPr>
              <a:defRPr sz="2800"/>
            </a:lvl1pPr>
          </a:lstStyle>
          <a:p>
            <a:fld id="{E9AEF866-D6DC-4606-9F5E-E1DDE4C948BA}" type="slidenum">
              <a:rPr lang="tr-TR" smtClean="0"/>
              <a:pPr/>
              <a:t>‹#›</a:t>
            </a:fld>
            <a:endParaRPr lang="tr-TR"/>
          </a:p>
        </p:txBody>
      </p:sp>
      <p:sp>
        <p:nvSpPr>
          <p:cNvPr id="14" name="13 Altbilgi Yer Tutucusu"/>
          <p:cNvSpPr>
            <a:spLocks noGrp="1"/>
          </p:cNvSpPr>
          <p:nvPr>
            <p:ph type="ftr" sz="quarter" idx="12"/>
          </p:nvPr>
        </p:nvSpPr>
        <p:spPr>
          <a:xfrm>
            <a:off x="1600200" y="6248206"/>
            <a:ext cx="4572000" cy="365125"/>
          </a:xfrm>
        </p:spPr>
        <p:txBody>
          <a:bodyPr rtlCol="0"/>
          <a:lstStyle/>
          <a:p>
            <a:endParaRPr lang="tr-TR"/>
          </a:p>
        </p:txBody>
      </p:sp>
      <p:sp>
        <p:nvSpPr>
          <p:cNvPr id="3" name="2 Resim Yer Tutucusu"/>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609600" y="228600"/>
            <a:ext cx="8153400" cy="9906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CFC7226-AED6-4671-847D-9677C5560A17}" type="datetimeFigureOut">
              <a:rPr lang="tr-TR" smtClean="0"/>
              <a:pPr/>
              <a:t>21.03.2020</a:t>
            </a:fld>
            <a:endParaRPr lang="tr-TR"/>
          </a:p>
        </p:txBody>
      </p:sp>
      <p:sp>
        <p:nvSpPr>
          <p:cNvPr id="3" name="2 Altbilgi Yer Tutucusu"/>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tr-TR"/>
          </a:p>
        </p:txBody>
      </p:sp>
      <p:sp>
        <p:nvSpPr>
          <p:cNvPr id="7" name="6 Dikdörtgen"/>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9AEF866-D6DC-4606-9F5E-E1DDE4C948B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puskurbuk.org/"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0" y="404664"/>
            <a:ext cx="9144000" cy="4392488"/>
          </a:xfrm>
        </p:spPr>
        <p:txBody>
          <a:bodyPr>
            <a:normAutofit/>
          </a:bodyPr>
          <a:lstStyle/>
          <a:p>
            <a:pPr algn="ctr"/>
            <a:r>
              <a:rPr lang="en-US" sz="3600" b="1" dirty="0" smtClean="0">
                <a:solidFill>
                  <a:srgbClr val="FFC000"/>
                </a:solidFill>
                <a:latin typeface="Aharoni" pitchFamily="2" charset="-79"/>
                <a:cs typeface="Aharoni" pitchFamily="2" charset="-79"/>
              </a:rPr>
              <a:t>Investigating </a:t>
            </a:r>
            <a:r>
              <a:rPr lang="tr-TR" sz="3600" b="1" dirty="0" smtClean="0">
                <a:solidFill>
                  <a:srgbClr val="FFC000"/>
                </a:solidFill>
                <a:latin typeface="Aharoni" pitchFamily="2" charset="-79"/>
                <a:cs typeface="Aharoni" pitchFamily="2" charset="-79"/>
              </a:rPr>
              <a:t/>
            </a:r>
            <a:br>
              <a:rPr lang="tr-TR" sz="3600" b="1" dirty="0" smtClean="0">
                <a:solidFill>
                  <a:srgbClr val="FFC000"/>
                </a:solidFill>
                <a:latin typeface="Aharoni" pitchFamily="2" charset="-79"/>
                <a:cs typeface="Aharoni" pitchFamily="2" charset="-79"/>
              </a:rPr>
            </a:br>
            <a:r>
              <a:rPr lang="en-US" sz="3600" b="1" dirty="0" smtClean="0">
                <a:solidFill>
                  <a:srgbClr val="FFC000"/>
                </a:solidFill>
                <a:latin typeface="Aharoni" pitchFamily="2" charset="-79"/>
                <a:cs typeface="Aharoni" pitchFamily="2" charset="-79"/>
              </a:rPr>
              <a:t>English Teachers’ Understanding </a:t>
            </a:r>
            <a:r>
              <a:rPr lang="tr-TR" sz="3600" b="1" dirty="0" smtClean="0">
                <a:solidFill>
                  <a:srgbClr val="FFC000"/>
                </a:solidFill>
                <a:latin typeface="Aharoni" pitchFamily="2" charset="-79"/>
                <a:cs typeface="Aharoni" pitchFamily="2" charset="-79"/>
              </a:rPr>
              <a:t/>
            </a:r>
            <a:br>
              <a:rPr lang="tr-TR" sz="3600" b="1" dirty="0" smtClean="0">
                <a:solidFill>
                  <a:srgbClr val="FFC000"/>
                </a:solidFill>
                <a:latin typeface="Aharoni" pitchFamily="2" charset="-79"/>
                <a:cs typeface="Aharoni" pitchFamily="2" charset="-79"/>
              </a:rPr>
            </a:br>
            <a:r>
              <a:rPr lang="en-US" sz="3600" b="1" dirty="0" smtClean="0">
                <a:solidFill>
                  <a:srgbClr val="FFC000"/>
                </a:solidFill>
                <a:latin typeface="Aharoni" pitchFamily="2" charset="-79"/>
                <a:cs typeface="Aharoni" pitchFamily="2" charset="-79"/>
              </a:rPr>
              <a:t>of </a:t>
            </a:r>
            <a:r>
              <a:rPr lang="tr-TR" sz="3600" b="1" dirty="0" smtClean="0">
                <a:solidFill>
                  <a:srgbClr val="FFC000"/>
                </a:solidFill>
                <a:latin typeface="Aharoni" pitchFamily="2" charset="-79"/>
                <a:cs typeface="Aharoni" pitchFamily="2" charset="-79"/>
              </a:rPr>
              <a:t/>
            </a:r>
            <a:br>
              <a:rPr lang="tr-TR" sz="3600" b="1" dirty="0" smtClean="0">
                <a:solidFill>
                  <a:srgbClr val="FFC000"/>
                </a:solidFill>
                <a:latin typeface="Aharoni" pitchFamily="2" charset="-79"/>
                <a:cs typeface="Aharoni" pitchFamily="2" charset="-79"/>
              </a:rPr>
            </a:br>
            <a:r>
              <a:rPr lang="en-US" sz="3600" b="1" dirty="0" smtClean="0">
                <a:solidFill>
                  <a:srgbClr val="FFC000"/>
                </a:solidFill>
                <a:latin typeface="Aharoni" pitchFamily="2" charset="-79"/>
                <a:cs typeface="Aharoni" pitchFamily="2" charset="-79"/>
              </a:rPr>
              <a:t>Materials</a:t>
            </a:r>
            <a:r>
              <a:rPr lang="tr-TR" sz="3600" b="1" dirty="0" smtClean="0">
                <a:solidFill>
                  <a:srgbClr val="FFC000"/>
                </a:solidFill>
                <a:latin typeface="Aharoni" pitchFamily="2" charset="-79"/>
                <a:cs typeface="Aharoni" pitchFamily="2" charset="-79"/>
              </a:rPr>
              <a:t> </a:t>
            </a:r>
            <a:r>
              <a:rPr lang="tr-TR" sz="3600" b="1" dirty="0" err="1" smtClean="0">
                <a:solidFill>
                  <a:srgbClr val="FFC000"/>
                </a:solidFill>
                <a:latin typeface="Aharoni" pitchFamily="2" charset="-79"/>
                <a:cs typeface="Aharoni" pitchFamily="2" charset="-79"/>
              </a:rPr>
              <a:t>Adaptation</a:t>
            </a:r>
            <a:r>
              <a:rPr lang="tr-TR" sz="3600" b="1" dirty="0" smtClean="0">
                <a:solidFill>
                  <a:srgbClr val="FFC000"/>
                </a:solidFill>
                <a:latin typeface="Aharoni" pitchFamily="2" charset="-79"/>
                <a:cs typeface="Aharoni" pitchFamily="2" charset="-79"/>
              </a:rPr>
              <a:t> </a:t>
            </a:r>
            <a:br>
              <a:rPr lang="tr-TR" sz="3600" b="1" dirty="0" smtClean="0">
                <a:solidFill>
                  <a:srgbClr val="FFC000"/>
                </a:solidFill>
                <a:latin typeface="Aharoni" pitchFamily="2" charset="-79"/>
                <a:cs typeface="Aharoni" pitchFamily="2" charset="-79"/>
              </a:rPr>
            </a:br>
            <a:r>
              <a:rPr lang="tr-TR" sz="3600" b="1" dirty="0" smtClean="0">
                <a:solidFill>
                  <a:srgbClr val="FFC000"/>
                </a:solidFill>
                <a:latin typeface="Aharoni" pitchFamily="2" charset="-79"/>
                <a:cs typeface="Aharoni" pitchFamily="2" charset="-79"/>
              </a:rPr>
              <a:t>in </a:t>
            </a:r>
            <a:r>
              <a:rPr lang="tr-TR" sz="3600" b="1" dirty="0" err="1" smtClean="0">
                <a:solidFill>
                  <a:srgbClr val="FFC000"/>
                </a:solidFill>
                <a:latin typeface="Aharoni" pitchFamily="2" charset="-79"/>
                <a:cs typeface="Aharoni" pitchFamily="2" charset="-79"/>
              </a:rPr>
              <a:t>Curriculum</a:t>
            </a:r>
            <a:r>
              <a:rPr lang="tr-TR" sz="3600" b="1" dirty="0" smtClean="0">
                <a:solidFill>
                  <a:srgbClr val="FFC000"/>
                </a:solidFill>
                <a:latin typeface="Aharoni" pitchFamily="2" charset="-79"/>
                <a:cs typeface="Aharoni" pitchFamily="2" charset="-79"/>
              </a:rPr>
              <a:t> 2013</a:t>
            </a:r>
            <a:br>
              <a:rPr lang="tr-TR" sz="3600" b="1" dirty="0" smtClean="0">
                <a:solidFill>
                  <a:srgbClr val="FFC000"/>
                </a:solidFill>
                <a:latin typeface="Aharoni" pitchFamily="2" charset="-79"/>
                <a:cs typeface="Aharoni" pitchFamily="2" charset="-79"/>
              </a:rPr>
            </a:br>
            <a:r>
              <a:rPr lang="tr-TR" sz="3600" b="1" dirty="0" smtClean="0">
                <a:solidFill>
                  <a:srgbClr val="FFC000"/>
                </a:solidFill>
                <a:latin typeface="Aharoni" pitchFamily="2" charset="-79"/>
                <a:cs typeface="Aharoni" pitchFamily="2" charset="-79"/>
              </a:rPr>
              <a:t> </a:t>
            </a:r>
            <a:r>
              <a:rPr lang="tr-TR" sz="4000" b="1" dirty="0" smtClean="0">
                <a:solidFill>
                  <a:srgbClr val="FFC000"/>
                </a:solidFill>
                <a:latin typeface="Aharoni" pitchFamily="2" charset="-79"/>
                <a:cs typeface="Aharoni" pitchFamily="2" charset="-79"/>
              </a:rPr>
              <a:t/>
            </a:r>
            <a:br>
              <a:rPr lang="tr-TR" sz="4000" b="1" dirty="0" smtClean="0">
                <a:solidFill>
                  <a:srgbClr val="FFC000"/>
                </a:solidFill>
                <a:latin typeface="Aharoni" pitchFamily="2" charset="-79"/>
                <a:cs typeface="Aharoni" pitchFamily="2" charset="-79"/>
              </a:rPr>
            </a:br>
            <a:r>
              <a:rPr lang="tr-TR" sz="1400" cap="none" dirty="0" err="1" smtClean="0">
                <a:latin typeface="Arial" pitchFamily="34" charset="0"/>
                <a:cs typeface="Arial" pitchFamily="34" charset="0"/>
              </a:rPr>
              <a:t>Li</a:t>
            </a:r>
            <a:r>
              <a:rPr lang="en-US" sz="1400" cap="none" dirty="0" err="1" smtClean="0">
                <a:latin typeface="Arial" pitchFamily="34" charset="0"/>
                <a:cs typeface="Arial" pitchFamily="34" charset="0"/>
              </a:rPr>
              <a:t>terature</a:t>
            </a:r>
            <a:r>
              <a:rPr lang="en-US" sz="1400" cap="none" dirty="0" smtClean="0">
                <a:latin typeface="Arial" pitchFamily="34" charset="0"/>
                <a:cs typeface="Arial" pitchFamily="34" charset="0"/>
              </a:rPr>
              <a:t>,</a:t>
            </a:r>
            <a:r>
              <a:rPr lang="tr-TR" sz="1400" cap="none" dirty="0" smtClean="0">
                <a:latin typeface="Arial" pitchFamily="34" charset="0"/>
                <a:cs typeface="Arial" pitchFamily="34" charset="0"/>
              </a:rPr>
              <a:t>c</a:t>
            </a:r>
            <a:r>
              <a:rPr lang="en-US" sz="1400" cap="none" dirty="0" err="1" smtClean="0">
                <a:latin typeface="Arial" pitchFamily="34" charset="0"/>
                <a:cs typeface="Arial" pitchFamily="34" charset="0"/>
              </a:rPr>
              <a:t>ulture</a:t>
            </a:r>
            <a:r>
              <a:rPr lang="tr-TR" sz="1400" cap="none" dirty="0" smtClean="0">
                <a:latin typeface="Arial" pitchFamily="34" charset="0"/>
                <a:cs typeface="Arial" pitchFamily="34" charset="0"/>
              </a:rPr>
              <a:t> A</a:t>
            </a:r>
            <a:r>
              <a:rPr lang="en-US" sz="1400" cap="none" dirty="0" err="1" smtClean="0">
                <a:latin typeface="Arial" pitchFamily="34" charset="0"/>
                <a:cs typeface="Arial" pitchFamily="34" charset="0"/>
              </a:rPr>
              <a:t>nd</a:t>
            </a:r>
            <a:r>
              <a:rPr lang="en-US" sz="1400" cap="none" dirty="0" smtClean="0">
                <a:latin typeface="Arial" pitchFamily="34" charset="0"/>
                <a:cs typeface="Arial" pitchFamily="34" charset="0"/>
              </a:rPr>
              <a:t> </a:t>
            </a:r>
            <a:r>
              <a:rPr lang="tr-TR" sz="1400" cap="none" dirty="0" smtClean="0">
                <a:latin typeface="Arial" pitchFamily="34" charset="0"/>
                <a:cs typeface="Arial" pitchFamily="34" charset="0"/>
              </a:rPr>
              <a:t>E</a:t>
            </a:r>
            <a:r>
              <a:rPr lang="en-US" sz="1400" cap="none" dirty="0" err="1" smtClean="0">
                <a:latin typeface="Arial" pitchFamily="34" charset="0"/>
                <a:cs typeface="Arial" pitchFamily="34" charset="0"/>
              </a:rPr>
              <a:t>ducation</a:t>
            </a:r>
            <a:r>
              <a:rPr lang="en-US" sz="1400" cap="none" dirty="0" smtClean="0">
                <a:latin typeface="Arial" pitchFamily="34" charset="0"/>
                <a:cs typeface="Arial" pitchFamily="34" charset="0"/>
              </a:rPr>
              <a:t> (</a:t>
            </a:r>
            <a:r>
              <a:rPr lang="tr-TR" sz="1400" cap="none" dirty="0" smtClean="0">
                <a:latin typeface="Arial" pitchFamily="34" charset="0"/>
                <a:cs typeface="Arial" pitchFamily="34" charset="0"/>
              </a:rPr>
              <a:t>C</a:t>
            </a:r>
            <a:r>
              <a:rPr lang="en-US" sz="1400" cap="none" dirty="0" err="1" smtClean="0">
                <a:latin typeface="Arial" pitchFamily="34" charset="0"/>
                <a:cs typeface="Arial" pitchFamily="34" charset="0"/>
              </a:rPr>
              <a:t>onaplın</a:t>
            </a:r>
            <a:r>
              <a:rPr lang="en-US" sz="1400" cap="none" dirty="0" smtClean="0">
                <a:latin typeface="Arial" pitchFamily="34" charset="0"/>
                <a:cs typeface="Arial" pitchFamily="34" charset="0"/>
              </a:rPr>
              <a:t> And </a:t>
            </a:r>
            <a:r>
              <a:rPr lang="tr-TR" sz="1400" cap="none" dirty="0" smtClean="0">
                <a:latin typeface="Arial" pitchFamily="34" charset="0"/>
                <a:cs typeface="Arial" pitchFamily="34" charset="0"/>
              </a:rPr>
              <a:t>I</a:t>
            </a:r>
            <a:r>
              <a:rPr lang="en-US" sz="1400" cap="none" dirty="0" err="1" smtClean="0">
                <a:latin typeface="Arial" pitchFamily="34" charset="0"/>
                <a:cs typeface="Arial" pitchFamily="34" charset="0"/>
              </a:rPr>
              <a:t>collıte</a:t>
            </a:r>
            <a:r>
              <a:rPr lang="en-US" sz="1400" cap="none" dirty="0" smtClean="0">
                <a:latin typeface="Arial" pitchFamily="34" charset="0"/>
                <a:cs typeface="Arial" pitchFamily="34" charset="0"/>
              </a:rPr>
              <a:t> 2017</a:t>
            </a:r>
            <a:r>
              <a:rPr lang="tr-TR" sz="1400" cap="none" dirty="0" smtClean="0">
                <a:latin typeface="Arial" pitchFamily="34" charset="0"/>
                <a:cs typeface="Arial" pitchFamily="34" charset="0"/>
              </a:rPr>
              <a:t>)  319-332. </a:t>
            </a:r>
            <a:br>
              <a:rPr lang="tr-TR" sz="1400" cap="none" dirty="0" smtClean="0">
                <a:latin typeface="Arial" pitchFamily="34" charset="0"/>
                <a:cs typeface="Arial" pitchFamily="34" charset="0"/>
              </a:rPr>
            </a:br>
            <a:r>
              <a:rPr lang="en-US" sz="1400" cap="none" dirty="0" smtClean="0">
                <a:latin typeface="Arial" pitchFamily="34" charset="0"/>
                <a:cs typeface="Arial" pitchFamily="34" charset="0"/>
              </a:rPr>
              <a:t>Tenth International Conference On Applied Linguistics And First International Conference On Language,</a:t>
            </a:r>
            <a:br>
              <a:rPr lang="en-US" sz="1400" cap="none" dirty="0" smtClean="0">
                <a:latin typeface="Arial" pitchFamily="34" charset="0"/>
                <a:cs typeface="Arial" pitchFamily="34" charset="0"/>
              </a:rPr>
            </a:br>
            <a:r>
              <a:rPr lang="tr-TR" sz="1400" cap="none" dirty="0" err="1" smtClean="0">
                <a:latin typeface="Arial" pitchFamily="34" charset="0"/>
                <a:cs typeface="Arial" pitchFamily="34" charset="0"/>
              </a:rPr>
              <a:t>Literature</a:t>
            </a:r>
            <a:r>
              <a:rPr lang="tr-TR" sz="1400" cap="none" dirty="0" smtClean="0">
                <a:latin typeface="Arial" pitchFamily="34" charset="0"/>
                <a:cs typeface="Arial" pitchFamily="34" charset="0"/>
              </a:rPr>
              <a:t> </a:t>
            </a:r>
            <a:r>
              <a:rPr lang="tr-TR" sz="1400" cap="none" dirty="0" err="1" smtClean="0">
                <a:latin typeface="Arial" pitchFamily="34" charset="0"/>
                <a:cs typeface="Arial" pitchFamily="34" charset="0"/>
              </a:rPr>
              <a:t>And</a:t>
            </a:r>
            <a:r>
              <a:rPr lang="tr-TR" sz="1400" cap="none" dirty="0" smtClean="0">
                <a:latin typeface="Arial" pitchFamily="34" charset="0"/>
                <a:cs typeface="Arial" pitchFamily="34" charset="0"/>
              </a:rPr>
              <a:t> </a:t>
            </a:r>
            <a:r>
              <a:rPr lang="tr-TR" sz="1400" cap="none" dirty="0" err="1" smtClean="0">
                <a:latin typeface="Arial" pitchFamily="34" charset="0"/>
                <a:cs typeface="Arial" pitchFamily="34" charset="0"/>
              </a:rPr>
              <a:t>Culture</a:t>
            </a:r>
            <a:endParaRPr lang="tr-TR" sz="1400" cap="none" dirty="0">
              <a:solidFill>
                <a:srgbClr val="FFC000"/>
              </a:solidFill>
              <a:latin typeface="Arial" pitchFamily="34" charset="0"/>
              <a:cs typeface="Arial" pitchFamily="34" charset="0"/>
            </a:endParaRPr>
          </a:p>
        </p:txBody>
      </p:sp>
      <p:sp>
        <p:nvSpPr>
          <p:cNvPr id="3" name="2 Alt Başlık"/>
          <p:cNvSpPr>
            <a:spLocks noGrp="1"/>
          </p:cNvSpPr>
          <p:nvPr>
            <p:ph type="subTitle" idx="1"/>
          </p:nvPr>
        </p:nvSpPr>
        <p:spPr>
          <a:xfrm>
            <a:off x="2267744" y="5229200"/>
            <a:ext cx="6705600" cy="685800"/>
          </a:xfrm>
        </p:spPr>
        <p:txBody>
          <a:bodyPr/>
          <a:lstStyle/>
          <a:p>
            <a:r>
              <a:rPr lang="tr-TR" b="1" dirty="0" err="1" smtClean="0">
                <a:solidFill>
                  <a:schemeClr val="bg1">
                    <a:lumMod val="95000"/>
                    <a:lumOff val="5000"/>
                  </a:schemeClr>
                </a:solidFill>
              </a:rPr>
              <a:t>Rizaldy</a:t>
            </a:r>
            <a:r>
              <a:rPr lang="tr-TR" b="1" dirty="0" smtClean="0">
                <a:solidFill>
                  <a:schemeClr val="bg1">
                    <a:lumMod val="95000"/>
                    <a:lumOff val="5000"/>
                  </a:schemeClr>
                </a:solidFill>
              </a:rPr>
              <a:t> </a:t>
            </a:r>
            <a:r>
              <a:rPr lang="tr-TR" b="1" dirty="0" err="1" smtClean="0">
                <a:solidFill>
                  <a:schemeClr val="bg1">
                    <a:lumMod val="95000"/>
                    <a:lumOff val="5000"/>
                  </a:schemeClr>
                </a:solidFill>
              </a:rPr>
              <a:t>Hanifa</a:t>
            </a:r>
            <a:r>
              <a:rPr lang="tr-TR" b="1" dirty="0" smtClean="0">
                <a:solidFill>
                  <a:schemeClr val="bg1">
                    <a:lumMod val="95000"/>
                    <a:lumOff val="5000"/>
                  </a:schemeClr>
                </a:solidFill>
              </a:rPr>
              <a:t> ,</a:t>
            </a:r>
            <a:r>
              <a:rPr lang="tr-TR" b="1" i="1" dirty="0" smtClean="0">
                <a:solidFill>
                  <a:schemeClr val="bg1">
                    <a:lumMod val="95000"/>
                    <a:lumOff val="5000"/>
                  </a:schemeClr>
                </a:solidFill>
              </a:rPr>
              <a:t> </a:t>
            </a:r>
            <a:r>
              <a:rPr lang="tr-TR" b="1" i="1" dirty="0" err="1" smtClean="0">
                <a:solidFill>
                  <a:schemeClr val="bg1">
                    <a:lumMod val="95000"/>
                    <a:lumOff val="5000"/>
                  </a:schemeClr>
                </a:solidFill>
              </a:rPr>
              <a:t>Universitas</a:t>
            </a:r>
            <a:r>
              <a:rPr lang="tr-TR" b="1" i="1" dirty="0" smtClean="0">
                <a:solidFill>
                  <a:schemeClr val="bg1">
                    <a:lumMod val="95000"/>
                    <a:lumOff val="5000"/>
                  </a:schemeClr>
                </a:solidFill>
              </a:rPr>
              <a:t> </a:t>
            </a:r>
            <a:r>
              <a:rPr lang="tr-TR" b="1" i="1" dirty="0" err="1" smtClean="0">
                <a:solidFill>
                  <a:schemeClr val="bg1">
                    <a:lumMod val="95000"/>
                    <a:lumOff val="5000"/>
                  </a:schemeClr>
                </a:solidFill>
              </a:rPr>
              <a:t>Pendidikan</a:t>
            </a:r>
            <a:r>
              <a:rPr lang="tr-TR" b="1" i="1" dirty="0" smtClean="0">
                <a:solidFill>
                  <a:schemeClr val="bg1">
                    <a:lumMod val="95000"/>
                    <a:lumOff val="5000"/>
                  </a:schemeClr>
                </a:solidFill>
              </a:rPr>
              <a:t> </a:t>
            </a:r>
            <a:r>
              <a:rPr lang="tr-TR" b="1" i="1" dirty="0" err="1" smtClean="0">
                <a:solidFill>
                  <a:schemeClr val="bg1">
                    <a:lumMod val="95000"/>
                    <a:lumOff val="5000"/>
                  </a:schemeClr>
                </a:solidFill>
              </a:rPr>
              <a:t>Indonesia</a:t>
            </a:r>
            <a:endParaRPr lang="tr-TR" b="1" dirty="0">
              <a:solidFill>
                <a:schemeClr val="bg1">
                  <a:lumMod val="95000"/>
                  <a:lumOff val="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buNone/>
            </a:pPr>
            <a:r>
              <a:rPr lang="tr-TR" dirty="0" smtClean="0"/>
              <a:t>   </a:t>
            </a:r>
            <a:r>
              <a:rPr lang="tr-TR" dirty="0" err="1" smtClean="0"/>
              <a:t>The</a:t>
            </a:r>
            <a:r>
              <a:rPr lang="tr-TR" dirty="0" smtClean="0"/>
              <a:t> </a:t>
            </a:r>
            <a:r>
              <a:rPr lang="en-US" dirty="0" smtClean="0"/>
              <a:t>result of this study hopefully will be beneficial for</a:t>
            </a:r>
            <a:r>
              <a:rPr lang="tr-TR" dirty="0" smtClean="0"/>
              <a:t> </a:t>
            </a:r>
            <a:r>
              <a:rPr lang="en-US" dirty="0" smtClean="0"/>
              <a:t>teachers to support better teaching materials through</a:t>
            </a:r>
            <a:r>
              <a:rPr lang="tr-TR" dirty="0" smtClean="0"/>
              <a:t> </a:t>
            </a:r>
            <a:r>
              <a:rPr lang="en-US" dirty="0" smtClean="0"/>
              <a:t>the process of materials adaptation especially English</a:t>
            </a:r>
            <a:r>
              <a:rPr lang="tr-TR" dirty="0" smtClean="0"/>
              <a:t> </a:t>
            </a:r>
            <a:r>
              <a:rPr lang="tr-TR" dirty="0" err="1" smtClean="0"/>
              <a:t>subject</a:t>
            </a:r>
            <a:r>
              <a:rPr lang="tr-TR" dirty="0" smtClean="0"/>
              <a:t>.</a:t>
            </a:r>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260648"/>
            <a:ext cx="8153400" cy="990600"/>
          </a:xfrm>
        </p:spPr>
        <p:txBody>
          <a:bodyPr>
            <a:noAutofit/>
          </a:bodyPr>
          <a:lstStyle/>
          <a:p>
            <a:r>
              <a:rPr lang="tr-TR" sz="3200" b="1" dirty="0" smtClean="0">
                <a:solidFill>
                  <a:schemeClr val="tx1"/>
                </a:solidFill>
              </a:rPr>
              <a:t>T</a:t>
            </a:r>
            <a:r>
              <a:rPr lang="en-US" sz="3200" b="1" dirty="0" smtClean="0">
                <a:solidFill>
                  <a:schemeClr val="tx1"/>
                </a:solidFill>
              </a:rPr>
              <a:t>his present study is undertaken to answer</a:t>
            </a:r>
            <a:br>
              <a:rPr lang="en-US" sz="3200" b="1" dirty="0" smtClean="0">
                <a:solidFill>
                  <a:schemeClr val="tx1"/>
                </a:solidFill>
              </a:rPr>
            </a:br>
            <a:r>
              <a:rPr lang="en-US" sz="3200" b="1" dirty="0" smtClean="0">
                <a:solidFill>
                  <a:schemeClr val="tx1"/>
                </a:solidFill>
              </a:rPr>
              <a:t>the following questions</a:t>
            </a:r>
            <a:r>
              <a:rPr lang="tr-TR" sz="3200" b="1" dirty="0" smtClean="0">
                <a:solidFill>
                  <a:schemeClr val="tx1"/>
                </a:solidFill>
              </a:rPr>
              <a:t>;</a:t>
            </a:r>
            <a:endParaRPr lang="tr-TR" sz="3200" b="1" dirty="0">
              <a:solidFill>
                <a:schemeClr val="tx1"/>
              </a:solidFill>
            </a:endParaRPr>
          </a:p>
        </p:txBody>
      </p:sp>
      <p:sp>
        <p:nvSpPr>
          <p:cNvPr id="3" name="2 İçerik Yer Tutucusu"/>
          <p:cNvSpPr>
            <a:spLocks noGrp="1"/>
          </p:cNvSpPr>
          <p:nvPr>
            <p:ph sz="quarter" idx="1"/>
          </p:nvPr>
        </p:nvSpPr>
        <p:spPr/>
        <p:txBody>
          <a:bodyPr/>
          <a:lstStyle/>
          <a:p>
            <a:pPr marL="514350" indent="-514350">
              <a:buNone/>
            </a:pPr>
            <a:r>
              <a:rPr lang="tr-TR" dirty="0" smtClean="0"/>
              <a:t> 1) </a:t>
            </a:r>
            <a:r>
              <a:rPr lang="en-US" dirty="0" smtClean="0"/>
              <a:t>To what extent do the</a:t>
            </a:r>
            <a:r>
              <a:rPr lang="tr-TR" dirty="0" smtClean="0"/>
              <a:t> </a:t>
            </a:r>
            <a:r>
              <a:rPr lang="en-US" dirty="0" smtClean="0"/>
              <a:t>teachers make adaptation to the teaching learning</a:t>
            </a:r>
            <a:r>
              <a:rPr lang="tr-TR" dirty="0" smtClean="0"/>
              <a:t> </a:t>
            </a:r>
            <a:r>
              <a:rPr lang="en-US" dirty="0" smtClean="0"/>
              <a:t>materials?</a:t>
            </a:r>
            <a:endParaRPr lang="tr-TR" dirty="0" smtClean="0"/>
          </a:p>
          <a:p>
            <a:pPr marL="514350" indent="-514350">
              <a:buNone/>
            </a:pPr>
            <a:r>
              <a:rPr lang="en-US" dirty="0" smtClean="0"/>
              <a:t> </a:t>
            </a:r>
            <a:endParaRPr lang="tr-TR" dirty="0" smtClean="0"/>
          </a:p>
          <a:p>
            <a:pPr marL="514350" indent="-514350">
              <a:buNone/>
            </a:pPr>
            <a:r>
              <a:rPr lang="en-US" dirty="0" smtClean="0"/>
              <a:t>(2)</a:t>
            </a:r>
            <a:r>
              <a:rPr lang="tr-TR" dirty="0" smtClean="0"/>
              <a:t> </a:t>
            </a:r>
            <a:r>
              <a:rPr lang="en-US" dirty="0" smtClean="0"/>
              <a:t>What are the constraints encountered</a:t>
            </a:r>
            <a:r>
              <a:rPr lang="tr-TR" dirty="0" smtClean="0"/>
              <a:t> </a:t>
            </a:r>
            <a:r>
              <a:rPr lang="en-US" dirty="0" smtClean="0"/>
              <a:t>by the teachers during the process of materials</a:t>
            </a:r>
            <a:r>
              <a:rPr lang="tr-TR" dirty="0" smtClean="0"/>
              <a:t> </a:t>
            </a:r>
            <a:r>
              <a:rPr lang="tr-TR" dirty="0" err="1" smtClean="0"/>
              <a:t>adaptation</a:t>
            </a:r>
            <a:r>
              <a:rPr lang="tr-TR" dirty="0" smtClean="0"/>
              <a:t>?</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buNone/>
            </a:pPr>
            <a:r>
              <a:rPr lang="tr-TR" dirty="0" smtClean="0"/>
              <a:t>   </a:t>
            </a:r>
            <a:r>
              <a:rPr lang="en-US" dirty="0" smtClean="0"/>
              <a:t>In </a:t>
            </a:r>
            <a:r>
              <a:rPr lang="en-US" dirty="0" err="1" smtClean="0"/>
              <a:t>th</a:t>
            </a:r>
            <a:r>
              <a:rPr lang="tr-TR" dirty="0" smtClean="0"/>
              <a:t>e</a:t>
            </a:r>
            <a:r>
              <a:rPr lang="en-US" dirty="0" smtClean="0"/>
              <a:t> curriculum, education does not</a:t>
            </a:r>
            <a:r>
              <a:rPr lang="tr-TR" dirty="0" smtClean="0"/>
              <a:t> </a:t>
            </a:r>
            <a:r>
              <a:rPr lang="en-US" dirty="0" smtClean="0"/>
              <a:t>only emphasize knowledge (competence) and skills</a:t>
            </a:r>
            <a:r>
              <a:rPr lang="tr-TR" dirty="0" smtClean="0"/>
              <a:t> </a:t>
            </a:r>
            <a:r>
              <a:rPr lang="en-US" dirty="0" smtClean="0"/>
              <a:t>(performance), but also moral education (religious</a:t>
            </a:r>
            <a:r>
              <a:rPr lang="tr-TR" dirty="0" smtClean="0"/>
              <a:t> </a:t>
            </a:r>
            <a:r>
              <a:rPr lang="tr-TR" dirty="0" err="1" smtClean="0"/>
              <a:t>values</a:t>
            </a:r>
            <a:r>
              <a:rPr lang="tr-TR" dirty="0" smtClean="0"/>
              <a:t> </a:t>
            </a:r>
            <a:r>
              <a:rPr lang="tr-TR" dirty="0" err="1" smtClean="0"/>
              <a:t>and</a:t>
            </a:r>
            <a:r>
              <a:rPr lang="tr-TR" dirty="0" smtClean="0"/>
              <a:t> </a:t>
            </a:r>
            <a:r>
              <a:rPr lang="tr-TR" dirty="0" err="1" smtClean="0"/>
              <a:t>attitudes</a:t>
            </a:r>
            <a:r>
              <a:rPr lang="tr-TR" dirty="0" smtClean="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buNone/>
            </a:pPr>
            <a:r>
              <a:rPr lang="tr-TR" dirty="0" smtClean="0"/>
              <a:t>   </a:t>
            </a:r>
            <a:r>
              <a:rPr lang="en-US" dirty="0" smtClean="0"/>
              <a:t>The curriculum is expected to</a:t>
            </a:r>
            <a:r>
              <a:rPr lang="tr-TR" dirty="0" smtClean="0"/>
              <a:t> </a:t>
            </a:r>
            <a:r>
              <a:rPr lang="tr-TR" dirty="0" err="1" smtClean="0"/>
              <a:t>generate</a:t>
            </a:r>
            <a:r>
              <a:rPr lang="tr-TR" dirty="0" smtClean="0"/>
              <a:t> </a:t>
            </a:r>
            <a:r>
              <a:rPr lang="tr-TR" b="1" dirty="0" err="1" smtClean="0"/>
              <a:t>productive</a:t>
            </a:r>
            <a:r>
              <a:rPr lang="tr-TR" b="1" dirty="0" smtClean="0"/>
              <a:t>, </a:t>
            </a:r>
            <a:r>
              <a:rPr lang="tr-TR" b="1" dirty="0" err="1" smtClean="0"/>
              <a:t>creative</a:t>
            </a:r>
            <a:r>
              <a:rPr lang="tr-TR" b="1" dirty="0" smtClean="0"/>
              <a:t>, </a:t>
            </a:r>
            <a:r>
              <a:rPr lang="tr-TR" b="1" dirty="0" err="1" smtClean="0"/>
              <a:t>innovative</a:t>
            </a:r>
            <a:r>
              <a:rPr lang="tr-TR" dirty="0" smtClean="0"/>
              <a:t> </a:t>
            </a:r>
            <a:r>
              <a:rPr lang="tr-TR" dirty="0" err="1" smtClean="0"/>
              <a:t>and</a:t>
            </a:r>
            <a:r>
              <a:rPr lang="tr-TR" dirty="0" smtClean="0"/>
              <a:t> </a:t>
            </a:r>
            <a:r>
              <a:rPr lang="en-US" b="1" dirty="0" smtClean="0"/>
              <a:t>affective</a:t>
            </a:r>
            <a:r>
              <a:rPr lang="en-US" dirty="0" smtClean="0"/>
              <a:t> human resources through the competence</a:t>
            </a:r>
            <a:r>
              <a:rPr lang="tr-TR" dirty="0" smtClean="0"/>
              <a:t> </a:t>
            </a:r>
            <a:r>
              <a:rPr lang="en-US" dirty="0" smtClean="0"/>
              <a:t>strengthening in the domain of attitude (spiritual and</a:t>
            </a:r>
            <a:r>
              <a:rPr lang="tr-TR" dirty="0" smtClean="0"/>
              <a:t> </a:t>
            </a:r>
            <a:r>
              <a:rPr lang="en-US" dirty="0" smtClean="0"/>
              <a:t>social), knowledge, and skills (Center for Curriculum</a:t>
            </a:r>
            <a:r>
              <a:rPr lang="tr-TR" dirty="0" smtClean="0"/>
              <a:t> </a:t>
            </a:r>
            <a:r>
              <a:rPr lang="tr-TR" dirty="0" err="1" smtClean="0"/>
              <a:t>and</a:t>
            </a:r>
            <a:r>
              <a:rPr lang="tr-TR" dirty="0" smtClean="0"/>
              <a:t> </a:t>
            </a:r>
            <a:r>
              <a:rPr lang="tr-TR" dirty="0" err="1" smtClean="0"/>
              <a:t>Textbook</a:t>
            </a:r>
            <a:r>
              <a:rPr lang="tr-TR" dirty="0" smtClean="0"/>
              <a:t> </a:t>
            </a:r>
            <a:r>
              <a:rPr lang="tr-TR" dirty="0" err="1" smtClean="0"/>
              <a:t>Development</a:t>
            </a:r>
            <a:r>
              <a:rPr lang="tr-TR" dirty="0" smtClean="0"/>
              <a:t>, 2012).</a:t>
            </a:r>
          </a:p>
          <a:p>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228600"/>
            <a:ext cx="8784976" cy="990600"/>
          </a:xfrm>
        </p:spPr>
        <p:txBody>
          <a:bodyPr>
            <a:noAutofit/>
          </a:bodyPr>
          <a:lstStyle/>
          <a:p>
            <a:r>
              <a:rPr lang="tr-TR" sz="2800" b="1" dirty="0" err="1" smtClean="0">
                <a:solidFill>
                  <a:schemeClr val="tx1"/>
                </a:solidFill>
              </a:rPr>
              <a:t>And</a:t>
            </a:r>
            <a:r>
              <a:rPr lang="tr-TR" sz="2800" b="1" dirty="0" smtClean="0">
                <a:solidFill>
                  <a:schemeClr val="tx1"/>
                </a:solidFill>
              </a:rPr>
              <a:t> as </a:t>
            </a:r>
            <a:r>
              <a:rPr lang="en-US" sz="2800" b="1" dirty="0" smtClean="0">
                <a:solidFill>
                  <a:schemeClr val="tx1"/>
                </a:solidFill>
              </a:rPr>
              <a:t>Richard (2002) suggests, teaching</a:t>
            </a:r>
            <a:r>
              <a:rPr lang="tr-TR" sz="2800" b="1" dirty="0" smtClean="0">
                <a:solidFill>
                  <a:schemeClr val="tx1"/>
                </a:solidFill>
              </a:rPr>
              <a:t> </a:t>
            </a:r>
            <a:r>
              <a:rPr lang="en-US" sz="2800" b="1" dirty="0" smtClean="0">
                <a:solidFill>
                  <a:schemeClr val="tx1"/>
                </a:solidFill>
              </a:rPr>
              <a:t>materials is a key component in most language</a:t>
            </a:r>
            <a:r>
              <a:rPr lang="tr-TR" sz="2800" b="1" dirty="0" smtClean="0">
                <a:solidFill>
                  <a:schemeClr val="tx1"/>
                </a:solidFill>
              </a:rPr>
              <a:t> </a:t>
            </a:r>
            <a:r>
              <a:rPr lang="tr-TR" sz="2800" b="1" dirty="0" err="1" smtClean="0">
                <a:solidFill>
                  <a:schemeClr val="tx1"/>
                </a:solidFill>
              </a:rPr>
              <a:t>programs</a:t>
            </a:r>
            <a:r>
              <a:rPr lang="tr-TR" sz="2800" b="1" dirty="0" smtClean="0">
                <a:solidFill>
                  <a:schemeClr val="tx1"/>
                </a:solidFill>
              </a:rPr>
              <a:t>.</a:t>
            </a:r>
            <a:endParaRPr lang="tr-TR" sz="2800" b="1" dirty="0">
              <a:solidFill>
                <a:schemeClr val="tx1"/>
              </a:solidFill>
            </a:endParaRPr>
          </a:p>
        </p:txBody>
      </p:sp>
      <p:sp>
        <p:nvSpPr>
          <p:cNvPr id="3" name="2 İçerik Yer Tutucusu"/>
          <p:cNvSpPr>
            <a:spLocks noGrp="1"/>
          </p:cNvSpPr>
          <p:nvPr>
            <p:ph sz="quarter" idx="1"/>
          </p:nvPr>
        </p:nvSpPr>
        <p:spPr>
          <a:xfrm>
            <a:off x="251520" y="1196752"/>
            <a:ext cx="8892480" cy="5472608"/>
          </a:xfrm>
        </p:spPr>
        <p:txBody>
          <a:bodyPr>
            <a:normAutofit/>
          </a:bodyPr>
          <a:lstStyle/>
          <a:p>
            <a:pPr>
              <a:buNone/>
            </a:pPr>
            <a:r>
              <a:rPr lang="tr-TR" dirty="0" smtClean="0"/>
              <a:t>  </a:t>
            </a:r>
          </a:p>
          <a:p>
            <a:pPr>
              <a:buNone/>
            </a:pPr>
            <a:r>
              <a:rPr lang="tr-TR" dirty="0" smtClean="0"/>
              <a:t>   </a:t>
            </a:r>
            <a:r>
              <a:rPr lang="tr-TR" dirty="0" err="1" smtClean="0"/>
              <a:t>According</a:t>
            </a:r>
            <a:r>
              <a:rPr lang="tr-TR" dirty="0" smtClean="0"/>
              <a:t> </a:t>
            </a:r>
            <a:r>
              <a:rPr lang="tr-TR" dirty="0" err="1" smtClean="0"/>
              <a:t>to</a:t>
            </a:r>
            <a:r>
              <a:rPr lang="tr-TR" dirty="0" smtClean="0"/>
              <a:t> Brown (1995), </a:t>
            </a:r>
            <a:r>
              <a:rPr lang="en-US" dirty="0" smtClean="0"/>
              <a:t>teaching materials are any systemic description of the</a:t>
            </a:r>
            <a:r>
              <a:rPr lang="tr-TR" dirty="0" smtClean="0"/>
              <a:t> </a:t>
            </a:r>
            <a:r>
              <a:rPr lang="en-US" dirty="0" smtClean="0"/>
              <a:t>techniques and exercises to be used in classroom</a:t>
            </a:r>
            <a:r>
              <a:rPr lang="tr-TR" dirty="0" smtClean="0"/>
              <a:t> </a:t>
            </a:r>
            <a:r>
              <a:rPr lang="tr-TR" dirty="0" err="1" smtClean="0"/>
              <a:t>teaching</a:t>
            </a:r>
            <a:r>
              <a:rPr lang="tr-TR" dirty="0" smtClean="0"/>
              <a:t>.</a:t>
            </a:r>
          </a:p>
          <a:p>
            <a:pPr>
              <a:buFont typeface="Wingdings" pitchFamily="2" charset="2"/>
              <a:buChar char="Ø"/>
            </a:pPr>
            <a:endParaRPr lang="tr-TR" dirty="0" smtClean="0"/>
          </a:p>
          <a:p>
            <a:pPr>
              <a:buFont typeface="Wingdings" pitchFamily="2" charset="2"/>
              <a:buChar char="Ø"/>
            </a:pPr>
            <a:r>
              <a:rPr lang="tr-TR" dirty="0" smtClean="0"/>
              <a:t> </a:t>
            </a:r>
            <a:r>
              <a:rPr lang="tr-TR" dirty="0" err="1" smtClean="0"/>
              <a:t>Tomlinson</a:t>
            </a:r>
            <a:r>
              <a:rPr lang="tr-TR" dirty="0" smtClean="0"/>
              <a:t> (2003), </a:t>
            </a:r>
            <a:r>
              <a:rPr lang="en-US" dirty="0" smtClean="0"/>
              <a:t>furthermore, claims that language learning material is</a:t>
            </a:r>
            <a:r>
              <a:rPr lang="tr-TR" dirty="0" smtClean="0"/>
              <a:t> </a:t>
            </a:r>
            <a:r>
              <a:rPr lang="en-US" b="1" dirty="0" smtClean="0"/>
              <a:t>(1)</a:t>
            </a:r>
            <a:r>
              <a:rPr lang="en-US" dirty="0" smtClean="0"/>
              <a:t> anything which is used by teachers or learners to</a:t>
            </a:r>
            <a:r>
              <a:rPr lang="tr-TR" dirty="0" smtClean="0"/>
              <a:t> </a:t>
            </a:r>
            <a:r>
              <a:rPr lang="en-US" dirty="0" smtClean="0"/>
              <a:t>facilitate the learning of a language and</a:t>
            </a:r>
            <a:endParaRPr lang="tr-TR" dirty="0" smtClean="0"/>
          </a:p>
          <a:p>
            <a:pPr>
              <a:buFont typeface="Wingdings" pitchFamily="2" charset="2"/>
              <a:buChar char="Ø"/>
            </a:pP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buFont typeface="Wingdings" pitchFamily="2" charset="2"/>
              <a:buChar char="Ø"/>
            </a:pPr>
            <a:r>
              <a:rPr lang="en-US" b="1" dirty="0" smtClean="0"/>
              <a:t>(2) </a:t>
            </a:r>
            <a:r>
              <a:rPr lang="en-US" dirty="0" smtClean="0"/>
              <a:t>anything</a:t>
            </a:r>
            <a:r>
              <a:rPr lang="tr-TR" dirty="0" smtClean="0"/>
              <a:t> </a:t>
            </a:r>
            <a:r>
              <a:rPr lang="en-US" dirty="0" smtClean="0"/>
              <a:t>which is deliberately used to increase the learners’</a:t>
            </a:r>
            <a:r>
              <a:rPr lang="tr-TR" dirty="0" smtClean="0"/>
              <a:t> </a:t>
            </a:r>
            <a:r>
              <a:rPr lang="en-US" dirty="0" smtClean="0"/>
              <a:t>knowledge and/or experience of the language.</a:t>
            </a:r>
            <a:endParaRPr lang="tr-TR" dirty="0" smtClean="0"/>
          </a:p>
          <a:p>
            <a:pPr>
              <a:buNone/>
            </a:pPr>
            <a:endParaRPr lang="tr-TR" dirty="0" smtClean="0"/>
          </a:p>
          <a:p>
            <a:pPr>
              <a:buNone/>
            </a:pPr>
            <a:r>
              <a:rPr lang="tr-TR" dirty="0" smtClean="0"/>
              <a:t>  </a:t>
            </a:r>
            <a:r>
              <a:rPr lang="en-US" dirty="0" smtClean="0"/>
              <a:t> Thus,</a:t>
            </a:r>
            <a:r>
              <a:rPr lang="tr-TR" dirty="0" smtClean="0"/>
              <a:t> </a:t>
            </a:r>
            <a:r>
              <a:rPr lang="en-US" dirty="0" smtClean="0"/>
              <a:t>materials could obviously include cassettes, videos,</a:t>
            </a:r>
            <a:r>
              <a:rPr lang="tr-TR" dirty="0" smtClean="0"/>
              <a:t> </a:t>
            </a:r>
            <a:r>
              <a:rPr lang="en-US" dirty="0" smtClean="0"/>
              <a:t>audios, dictionaries, grammar books, workbook,</a:t>
            </a:r>
            <a:r>
              <a:rPr lang="tr-TR" dirty="0" smtClean="0"/>
              <a:t> </a:t>
            </a:r>
            <a:r>
              <a:rPr lang="en-US" dirty="0" smtClean="0"/>
              <a:t>photocopied exercises, all kinds of </a:t>
            </a:r>
            <a:r>
              <a:rPr lang="en-US" dirty="0" err="1" smtClean="0"/>
              <a:t>realia</a:t>
            </a:r>
            <a:r>
              <a:rPr lang="en-US" dirty="0" smtClean="0"/>
              <a:t>, lectures and</a:t>
            </a:r>
            <a:r>
              <a:rPr lang="tr-TR" dirty="0" smtClean="0"/>
              <a:t> </a:t>
            </a:r>
            <a:r>
              <a:rPr lang="en-US" dirty="0" smtClean="0"/>
              <a:t>talks by guest speakers, internet sources, and so forth.</a:t>
            </a:r>
            <a:endParaRPr lang="tr-TR" dirty="0" smtClean="0"/>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buNone/>
            </a:pPr>
            <a:r>
              <a:rPr lang="tr-TR" dirty="0" smtClean="0"/>
              <a:t>   </a:t>
            </a:r>
            <a:r>
              <a:rPr lang="en-US" dirty="0" smtClean="0"/>
              <a:t>It is likely to be true that no single material can</a:t>
            </a:r>
            <a:r>
              <a:rPr lang="tr-TR" dirty="0" smtClean="0"/>
              <a:t> </a:t>
            </a:r>
            <a:r>
              <a:rPr lang="en-US" dirty="0" smtClean="0"/>
              <a:t>possibly work in all situations. Regarding to this,</a:t>
            </a:r>
            <a:r>
              <a:rPr lang="tr-TR" dirty="0" smtClean="0"/>
              <a:t> </a:t>
            </a:r>
            <a:r>
              <a:rPr lang="en-US" dirty="0" err="1" smtClean="0"/>
              <a:t>Rodrigues</a:t>
            </a:r>
            <a:r>
              <a:rPr lang="en-US" dirty="0" smtClean="0"/>
              <a:t> (2015) claims that a classroom teacher</a:t>
            </a:r>
            <a:r>
              <a:rPr lang="tr-TR" dirty="0" smtClean="0"/>
              <a:t> </a:t>
            </a:r>
            <a:r>
              <a:rPr lang="en-US" dirty="0" smtClean="0"/>
              <a:t>should have the capability to evaluate, adapt and</a:t>
            </a:r>
            <a:r>
              <a:rPr lang="tr-TR" dirty="0" smtClean="0"/>
              <a:t> </a:t>
            </a:r>
            <a:r>
              <a:rPr lang="en-US" dirty="0" smtClean="0"/>
              <a:t>produce materials in order to ensure a match between</a:t>
            </a:r>
            <a:r>
              <a:rPr lang="tr-TR" dirty="0" smtClean="0"/>
              <a:t> </a:t>
            </a:r>
            <a:r>
              <a:rPr lang="en-US" dirty="0" smtClean="0"/>
              <a:t>the learners and the materials used.</a:t>
            </a:r>
            <a:endParaRPr lang="tr-TR"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buNone/>
            </a:pPr>
            <a:r>
              <a:rPr lang="tr-TR" dirty="0" smtClean="0"/>
              <a:t>   </a:t>
            </a:r>
            <a:r>
              <a:rPr lang="en-US" dirty="0" smtClean="0"/>
              <a:t>According to Tomlinson (2011), materials</a:t>
            </a:r>
            <a:r>
              <a:rPr lang="tr-TR" dirty="0" smtClean="0"/>
              <a:t> </a:t>
            </a:r>
            <a:r>
              <a:rPr lang="en-US" dirty="0" smtClean="0"/>
              <a:t>adaptation is the process of making changes to the</a:t>
            </a:r>
            <a:r>
              <a:rPr lang="tr-TR" dirty="0" smtClean="0"/>
              <a:t> </a:t>
            </a:r>
            <a:r>
              <a:rPr lang="en-US" dirty="0" smtClean="0"/>
              <a:t>materials in order to improve them or to make them</a:t>
            </a:r>
            <a:r>
              <a:rPr lang="tr-TR" dirty="0" smtClean="0"/>
              <a:t> </a:t>
            </a:r>
            <a:r>
              <a:rPr lang="tr-TR" dirty="0" err="1" smtClean="0"/>
              <a:t>more</a:t>
            </a:r>
            <a:r>
              <a:rPr lang="tr-TR" dirty="0" smtClean="0"/>
              <a:t> </a:t>
            </a:r>
            <a:r>
              <a:rPr lang="tr-TR" dirty="0" err="1" smtClean="0"/>
              <a:t>suitable</a:t>
            </a:r>
            <a:r>
              <a:rPr lang="tr-TR" dirty="0" smtClean="0"/>
              <a:t> </a:t>
            </a:r>
            <a:r>
              <a:rPr lang="tr-TR" dirty="0" err="1" smtClean="0"/>
              <a:t>for</a:t>
            </a:r>
            <a:r>
              <a:rPr lang="tr-TR" dirty="0" smtClean="0"/>
              <a:t> </a:t>
            </a:r>
            <a:r>
              <a:rPr lang="tr-TR" dirty="0" err="1" smtClean="0"/>
              <a:t>learners</a:t>
            </a:r>
            <a:r>
              <a:rPr lang="tr-TR" dirty="0" smtClean="0"/>
              <a:t>.</a:t>
            </a:r>
          </a:p>
          <a:p>
            <a:pPr>
              <a:buFont typeface="Wingdings" pitchFamily="2" charset="2"/>
              <a:buChar char="Ø"/>
            </a:pP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smtClean="0">
                <a:solidFill>
                  <a:srgbClr val="C00000"/>
                </a:solidFill>
              </a:rPr>
              <a:t>Materials</a:t>
            </a:r>
            <a:r>
              <a:rPr lang="tr-TR" b="1" dirty="0" smtClean="0">
                <a:solidFill>
                  <a:srgbClr val="C00000"/>
                </a:solidFill>
              </a:rPr>
              <a:t> </a:t>
            </a:r>
            <a:r>
              <a:rPr lang="tr-TR" b="1" dirty="0" err="1" smtClean="0">
                <a:solidFill>
                  <a:srgbClr val="C00000"/>
                </a:solidFill>
              </a:rPr>
              <a:t>Selecting</a:t>
            </a:r>
            <a:r>
              <a:rPr lang="tr-TR" b="1" dirty="0" smtClean="0">
                <a:solidFill>
                  <a:srgbClr val="C00000"/>
                </a:solidFill>
              </a:rPr>
              <a:t> </a:t>
            </a:r>
            <a:r>
              <a:rPr lang="tr-TR" b="1" dirty="0" err="1" smtClean="0">
                <a:solidFill>
                  <a:srgbClr val="C00000"/>
                </a:solidFill>
              </a:rPr>
              <a:t>and</a:t>
            </a:r>
            <a:r>
              <a:rPr lang="tr-TR" b="1" dirty="0" smtClean="0">
                <a:solidFill>
                  <a:srgbClr val="C00000"/>
                </a:solidFill>
              </a:rPr>
              <a:t> </a:t>
            </a:r>
            <a:r>
              <a:rPr lang="tr-TR" b="1" dirty="0" err="1" smtClean="0">
                <a:solidFill>
                  <a:srgbClr val="C00000"/>
                </a:solidFill>
              </a:rPr>
              <a:t>Adaptation</a:t>
            </a:r>
            <a:endParaRPr lang="tr-TR" b="1" dirty="0">
              <a:solidFill>
                <a:srgbClr val="C00000"/>
              </a:solidFill>
            </a:endParaRPr>
          </a:p>
        </p:txBody>
      </p:sp>
      <p:sp>
        <p:nvSpPr>
          <p:cNvPr id="3" name="2 İçerik Yer Tutucusu"/>
          <p:cNvSpPr>
            <a:spLocks noGrp="1"/>
          </p:cNvSpPr>
          <p:nvPr>
            <p:ph sz="quarter" idx="1"/>
          </p:nvPr>
        </p:nvSpPr>
        <p:spPr>
          <a:xfrm>
            <a:off x="323528" y="1600200"/>
            <a:ext cx="8442520" cy="4495800"/>
          </a:xfrm>
        </p:spPr>
        <p:txBody>
          <a:bodyPr>
            <a:normAutofit/>
          </a:bodyPr>
          <a:lstStyle/>
          <a:p>
            <a:pPr>
              <a:buFont typeface="Wingdings" pitchFamily="2" charset="2"/>
              <a:buChar char="Ø"/>
            </a:pPr>
            <a:r>
              <a:rPr lang="en-US" dirty="0" smtClean="0"/>
              <a:t>McDonough, Shaw, and </a:t>
            </a:r>
            <a:r>
              <a:rPr lang="en-US" dirty="0" err="1" smtClean="0"/>
              <a:t>Masuhara</a:t>
            </a:r>
            <a:r>
              <a:rPr lang="en-US" dirty="0" smtClean="0"/>
              <a:t> (2013)</a:t>
            </a:r>
            <a:r>
              <a:rPr lang="tr-TR" dirty="0" smtClean="0"/>
              <a:t> </a:t>
            </a:r>
            <a:r>
              <a:rPr lang="en-US" dirty="0" smtClean="0"/>
              <a:t>suggest a framework for materials adaptation which</a:t>
            </a:r>
            <a:r>
              <a:rPr lang="tr-TR" dirty="0" smtClean="0"/>
              <a:t> </a:t>
            </a:r>
            <a:r>
              <a:rPr lang="en-US" dirty="0" smtClean="0"/>
              <a:t>involves </a:t>
            </a:r>
            <a:r>
              <a:rPr lang="en-US" b="1" dirty="0" smtClean="0">
                <a:solidFill>
                  <a:srgbClr val="C00000"/>
                </a:solidFill>
              </a:rPr>
              <a:t>several steps</a:t>
            </a:r>
            <a:r>
              <a:rPr lang="en-US" dirty="0" smtClean="0"/>
              <a:t>. It starts with matching </a:t>
            </a:r>
            <a:r>
              <a:rPr lang="en-US" b="1" dirty="0" smtClean="0"/>
              <a:t>external</a:t>
            </a:r>
            <a:r>
              <a:rPr lang="tr-TR" dirty="0" smtClean="0"/>
              <a:t> </a:t>
            </a:r>
            <a:r>
              <a:rPr lang="tr-TR" dirty="0" err="1" smtClean="0"/>
              <a:t>and</a:t>
            </a:r>
            <a:r>
              <a:rPr lang="tr-TR" dirty="0" smtClean="0"/>
              <a:t> </a:t>
            </a:r>
            <a:r>
              <a:rPr lang="tr-TR" b="1" dirty="0" err="1" smtClean="0"/>
              <a:t>internal</a:t>
            </a:r>
            <a:r>
              <a:rPr lang="tr-TR" dirty="0" smtClean="0"/>
              <a:t> </a:t>
            </a:r>
            <a:r>
              <a:rPr lang="tr-TR" dirty="0" err="1" smtClean="0"/>
              <a:t>factors</a:t>
            </a:r>
            <a:r>
              <a:rPr lang="tr-TR" dirty="0" smtClean="0"/>
              <a:t>.</a:t>
            </a:r>
          </a:p>
          <a:p>
            <a:pPr>
              <a:buFont typeface="Wingdings" pitchFamily="2" charset="2"/>
              <a:buChar char="Ø"/>
            </a:pPr>
            <a:r>
              <a:rPr lang="en-US" b="1" dirty="0" smtClean="0"/>
              <a:t>The next step </a:t>
            </a:r>
            <a:r>
              <a:rPr lang="en-US" dirty="0" smtClean="0"/>
              <a:t>is to change content that lead to</a:t>
            </a:r>
            <a:r>
              <a:rPr lang="tr-TR" dirty="0" smtClean="0"/>
              <a:t> </a:t>
            </a:r>
            <a:r>
              <a:rPr lang="en-US" dirty="0" smtClean="0"/>
              <a:t>greater </a:t>
            </a:r>
            <a:r>
              <a:rPr lang="en-US" dirty="0" err="1" smtClean="0"/>
              <a:t>appropriacy</a:t>
            </a:r>
            <a:r>
              <a:rPr lang="en-US" dirty="0" smtClean="0"/>
              <a:t> in terms of a need to personalize,</a:t>
            </a:r>
            <a:r>
              <a:rPr lang="tr-TR" dirty="0" smtClean="0"/>
              <a:t> </a:t>
            </a:r>
            <a:r>
              <a:rPr lang="en-US" dirty="0" smtClean="0"/>
              <a:t>individualize or localize the content.</a:t>
            </a:r>
            <a:endParaRPr lang="tr-TR"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buFont typeface="Wingdings" pitchFamily="2" charset="2"/>
              <a:buChar char="Ø"/>
            </a:pPr>
            <a:r>
              <a:rPr lang="en-US" b="1" dirty="0" smtClean="0"/>
              <a:t>The last step </a:t>
            </a:r>
            <a:r>
              <a:rPr lang="en-US" dirty="0" smtClean="0"/>
              <a:t>refers to selecting techniques that</a:t>
            </a:r>
            <a:r>
              <a:rPr lang="tr-TR" dirty="0" smtClean="0"/>
              <a:t> </a:t>
            </a:r>
            <a:r>
              <a:rPr lang="en-US" dirty="0" smtClean="0"/>
              <a:t>can be applied to content in order to bring about</a:t>
            </a:r>
            <a:r>
              <a:rPr lang="tr-TR" dirty="0" smtClean="0"/>
              <a:t> </a:t>
            </a:r>
            <a:r>
              <a:rPr lang="en-US" dirty="0" smtClean="0"/>
              <a:t>change. There are some techniques used in materials</a:t>
            </a:r>
            <a:r>
              <a:rPr lang="tr-TR" dirty="0" smtClean="0"/>
              <a:t> </a:t>
            </a:r>
            <a:r>
              <a:rPr lang="en-US" dirty="0" smtClean="0"/>
              <a:t>adaptation, namely adding, deleting or omitting,</a:t>
            </a:r>
            <a:r>
              <a:rPr lang="tr-TR" dirty="0" smtClean="0"/>
              <a:t> </a:t>
            </a:r>
            <a:r>
              <a:rPr lang="tr-TR" dirty="0" err="1" smtClean="0"/>
              <a:t>modifying</a:t>
            </a:r>
            <a:r>
              <a:rPr lang="tr-TR" dirty="0" smtClean="0"/>
              <a:t>, </a:t>
            </a:r>
            <a:r>
              <a:rPr lang="tr-TR" dirty="0" err="1" smtClean="0"/>
              <a:t>simplifying</a:t>
            </a:r>
            <a:r>
              <a:rPr lang="tr-TR" dirty="0" smtClean="0"/>
              <a:t>, </a:t>
            </a:r>
            <a:r>
              <a:rPr lang="tr-TR" dirty="0" err="1" smtClean="0"/>
              <a:t>and</a:t>
            </a:r>
            <a:r>
              <a:rPr lang="tr-TR" dirty="0" smtClean="0"/>
              <a:t> </a:t>
            </a:r>
            <a:r>
              <a:rPr lang="tr-TR" dirty="0" err="1" smtClean="0"/>
              <a:t>reordering</a:t>
            </a:r>
            <a:r>
              <a:rPr lang="tr-TR" dirty="0" smtClean="0"/>
              <a:t>.</a:t>
            </a:r>
          </a:p>
          <a:p>
            <a:pPr>
              <a:buFont typeface="Wingdings" pitchFamily="2" charset="2"/>
              <a:buChar char="Ø"/>
            </a:pP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51520" y="188640"/>
            <a:ext cx="8892480" cy="6120680"/>
          </a:xfrm>
        </p:spPr>
        <p:txBody>
          <a:bodyPr>
            <a:normAutofit/>
          </a:bodyPr>
          <a:lstStyle/>
          <a:p>
            <a:pPr>
              <a:buNone/>
            </a:pPr>
            <a:r>
              <a:rPr lang="tr-TR" dirty="0" smtClean="0"/>
              <a:t>  </a:t>
            </a:r>
          </a:p>
          <a:p>
            <a:pPr>
              <a:buNone/>
            </a:pPr>
            <a:endParaRPr lang="tr-TR" dirty="0" smtClean="0"/>
          </a:p>
          <a:p>
            <a:pPr>
              <a:buNone/>
            </a:pPr>
            <a:endParaRPr lang="tr-TR" dirty="0" smtClean="0"/>
          </a:p>
          <a:p>
            <a:pPr>
              <a:buNone/>
            </a:pPr>
            <a:r>
              <a:rPr lang="tr-TR" sz="2800" dirty="0" smtClean="0">
                <a:cs typeface="Times New Roman" pitchFamily="18" charset="0"/>
              </a:rPr>
              <a:t>   </a:t>
            </a:r>
            <a:r>
              <a:rPr lang="tr-TR" sz="2800" dirty="0" err="1" smtClean="0">
                <a:cs typeface="Times New Roman" pitchFamily="18" charset="0"/>
              </a:rPr>
              <a:t>This</a:t>
            </a:r>
            <a:r>
              <a:rPr lang="tr-TR" sz="2800" dirty="0" smtClean="0">
                <a:cs typeface="Times New Roman" pitchFamily="18" charset="0"/>
              </a:rPr>
              <a:t> </a:t>
            </a:r>
            <a:r>
              <a:rPr lang="en-US" sz="2800" dirty="0" smtClean="0">
                <a:cs typeface="Times New Roman" pitchFamily="18" charset="0"/>
              </a:rPr>
              <a:t>phenomenon can be seen from the fact that there are</a:t>
            </a:r>
            <a:r>
              <a:rPr lang="tr-TR" sz="2800" dirty="0" smtClean="0">
                <a:cs typeface="Times New Roman" pitchFamily="18" charset="0"/>
              </a:rPr>
              <a:t> </a:t>
            </a:r>
            <a:r>
              <a:rPr lang="en-US" sz="2800" dirty="0" smtClean="0">
                <a:cs typeface="Times New Roman" pitchFamily="18" charset="0"/>
              </a:rPr>
              <a:t>many teachers still merely rely on textbooks as their</a:t>
            </a:r>
            <a:r>
              <a:rPr lang="tr-TR" sz="2800" dirty="0" smtClean="0">
                <a:cs typeface="Times New Roman" pitchFamily="18" charset="0"/>
              </a:rPr>
              <a:t> </a:t>
            </a:r>
            <a:r>
              <a:rPr lang="tr-TR" sz="2800" dirty="0" err="1" smtClean="0">
                <a:cs typeface="Times New Roman" pitchFamily="18" charset="0"/>
              </a:rPr>
              <a:t>teaching</a:t>
            </a:r>
            <a:r>
              <a:rPr lang="tr-TR" sz="2800" dirty="0" smtClean="0">
                <a:cs typeface="Times New Roman" pitchFamily="18" charset="0"/>
              </a:rPr>
              <a:t> </a:t>
            </a:r>
            <a:r>
              <a:rPr lang="tr-TR" sz="2800" dirty="0" err="1" smtClean="0">
                <a:cs typeface="Times New Roman" pitchFamily="18" charset="0"/>
              </a:rPr>
              <a:t>materials</a:t>
            </a:r>
            <a:r>
              <a:rPr lang="tr-TR" sz="2800" dirty="0" smtClean="0">
                <a:cs typeface="Times New Roman" pitchFamily="18" charset="0"/>
              </a:rPr>
              <a:t> (Dar, 2012; </a:t>
            </a:r>
            <a:r>
              <a:rPr lang="tr-TR" sz="2800" dirty="0" err="1" smtClean="0">
                <a:cs typeface="Times New Roman" pitchFamily="18" charset="0"/>
              </a:rPr>
              <a:t>Larenas</a:t>
            </a:r>
            <a:r>
              <a:rPr lang="tr-TR" sz="2800" dirty="0" smtClean="0">
                <a:cs typeface="Times New Roman" pitchFamily="18" charset="0"/>
              </a:rPr>
              <a:t>, </a:t>
            </a:r>
            <a:r>
              <a:rPr lang="tr-TR" sz="2800" dirty="0" err="1" smtClean="0">
                <a:cs typeface="Times New Roman" pitchFamily="18" charset="0"/>
              </a:rPr>
              <a:t>Hernandez</a:t>
            </a:r>
            <a:r>
              <a:rPr lang="tr-TR" sz="2800" dirty="0" smtClean="0">
                <a:cs typeface="Times New Roman" pitchFamily="18" charset="0"/>
              </a:rPr>
              <a:t>, </a:t>
            </a:r>
            <a:r>
              <a:rPr lang="en-US" sz="2800" dirty="0" smtClean="0">
                <a:cs typeface="Times New Roman" pitchFamily="18" charset="0"/>
              </a:rPr>
              <a:t>and </a:t>
            </a:r>
            <a:r>
              <a:rPr lang="en-US" sz="2800" dirty="0" err="1" smtClean="0">
                <a:cs typeface="Times New Roman" pitchFamily="18" charset="0"/>
              </a:rPr>
              <a:t>Navarrete</a:t>
            </a:r>
            <a:r>
              <a:rPr lang="en-US" sz="2800" dirty="0" smtClean="0">
                <a:cs typeface="Times New Roman" pitchFamily="18" charset="0"/>
              </a:rPr>
              <a:t>, 2015), especially those who work</a:t>
            </a:r>
            <a:r>
              <a:rPr lang="tr-TR" sz="2800" dirty="0" smtClean="0">
                <a:cs typeface="Times New Roman" pitchFamily="18" charset="0"/>
              </a:rPr>
              <a:t> </a:t>
            </a:r>
            <a:r>
              <a:rPr lang="en-US" sz="2800" dirty="0" smtClean="0">
                <a:cs typeface="Times New Roman" pitchFamily="18" charset="0"/>
              </a:rPr>
              <a:t>many hours at the different levels (</a:t>
            </a:r>
            <a:r>
              <a:rPr lang="en-US" sz="2800" dirty="0" err="1" smtClean="0">
                <a:cs typeface="Times New Roman" pitchFamily="18" charset="0"/>
              </a:rPr>
              <a:t>Halim</a:t>
            </a:r>
            <a:r>
              <a:rPr lang="en-US" sz="2800" dirty="0" smtClean="0">
                <a:cs typeface="Times New Roman" pitchFamily="18" charset="0"/>
              </a:rPr>
              <a:t> and </a:t>
            </a:r>
            <a:r>
              <a:rPr lang="en-US" sz="2800" dirty="0" err="1" smtClean="0">
                <a:cs typeface="Times New Roman" pitchFamily="18" charset="0"/>
              </a:rPr>
              <a:t>Halim</a:t>
            </a:r>
            <a:r>
              <a:rPr lang="en-US" sz="2800" dirty="0" smtClean="0">
                <a:cs typeface="Times New Roman" pitchFamily="18" charset="0"/>
              </a:rPr>
              <a:t>,</a:t>
            </a:r>
            <a:r>
              <a:rPr lang="tr-TR" sz="2800" dirty="0" smtClean="0">
                <a:cs typeface="Times New Roman" pitchFamily="18" charset="0"/>
              </a:rPr>
              <a:t> 2016; </a:t>
            </a:r>
            <a:r>
              <a:rPr lang="tr-TR" sz="2800" dirty="0" err="1" smtClean="0">
                <a:cs typeface="Times New Roman" pitchFamily="18" charset="0"/>
              </a:rPr>
              <a:t>Stec</a:t>
            </a:r>
            <a:r>
              <a:rPr lang="tr-TR" sz="2800" dirty="0" smtClean="0">
                <a:cs typeface="Times New Roman" pitchFamily="18" charset="0"/>
              </a:rPr>
              <a:t>, 2016). </a:t>
            </a:r>
          </a:p>
          <a:p>
            <a:pPr>
              <a:buNone/>
            </a:pPr>
            <a:endParaRPr lang="tr-TR" sz="2800" dirty="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800" b="1" dirty="0" err="1" smtClean="0">
                <a:solidFill>
                  <a:srgbClr val="C00000"/>
                </a:solidFill>
              </a:rPr>
              <a:t>Participants</a:t>
            </a:r>
            <a:r>
              <a:rPr lang="tr-TR" sz="4800" b="1" dirty="0" smtClean="0">
                <a:solidFill>
                  <a:srgbClr val="C00000"/>
                </a:solidFill>
              </a:rPr>
              <a:t>:</a:t>
            </a:r>
            <a:endParaRPr lang="tr-TR" sz="4800" b="1" dirty="0">
              <a:solidFill>
                <a:srgbClr val="C00000"/>
              </a:solidFill>
            </a:endParaRPr>
          </a:p>
        </p:txBody>
      </p:sp>
      <p:sp>
        <p:nvSpPr>
          <p:cNvPr id="3" name="2 İçerik Yer Tutucusu"/>
          <p:cNvSpPr>
            <a:spLocks noGrp="1"/>
          </p:cNvSpPr>
          <p:nvPr>
            <p:ph sz="quarter" idx="1"/>
          </p:nvPr>
        </p:nvSpPr>
        <p:spPr/>
        <p:txBody>
          <a:bodyPr>
            <a:normAutofit/>
          </a:bodyPr>
          <a:lstStyle/>
          <a:p>
            <a:pPr>
              <a:buNone/>
            </a:pPr>
            <a:r>
              <a:rPr lang="tr-TR" dirty="0" smtClean="0"/>
              <a:t>   </a:t>
            </a:r>
            <a:r>
              <a:rPr lang="tr-TR" dirty="0" err="1" smtClean="0"/>
              <a:t>The</a:t>
            </a:r>
            <a:r>
              <a:rPr lang="tr-TR" dirty="0" smtClean="0"/>
              <a:t> </a:t>
            </a:r>
            <a:r>
              <a:rPr lang="en-US" dirty="0" smtClean="0"/>
              <a:t>subjects of this study were 6 English teachers who</a:t>
            </a:r>
            <a:r>
              <a:rPr lang="tr-TR" dirty="0" smtClean="0"/>
              <a:t> </a:t>
            </a:r>
            <a:r>
              <a:rPr lang="en-US" dirty="0" smtClean="0"/>
              <a:t>have been teaching in junior high schools for more</a:t>
            </a:r>
            <a:r>
              <a:rPr lang="tr-TR" dirty="0" smtClean="0"/>
              <a:t> </a:t>
            </a:r>
            <a:r>
              <a:rPr lang="tr-TR" dirty="0" err="1" smtClean="0"/>
              <a:t>than</a:t>
            </a:r>
            <a:r>
              <a:rPr lang="tr-TR" dirty="0" smtClean="0"/>
              <a:t> 2 </a:t>
            </a:r>
            <a:r>
              <a:rPr lang="tr-TR" dirty="0" err="1" smtClean="0"/>
              <a:t>years</a:t>
            </a:r>
            <a:r>
              <a:rPr lang="tr-TR" dirty="0" smtClean="0"/>
              <a:t>.</a:t>
            </a:r>
          </a:p>
          <a:p>
            <a:pPr>
              <a:buFont typeface="Wingdings" pitchFamily="2" charset="2"/>
              <a:buChar char="Ø"/>
            </a:pP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buNone/>
            </a:pPr>
            <a:r>
              <a:rPr lang="tr-TR" dirty="0" smtClean="0"/>
              <a:t>    </a:t>
            </a:r>
            <a:r>
              <a:rPr lang="en-US" dirty="0" smtClean="0"/>
              <a:t>T</a:t>
            </a:r>
            <a:r>
              <a:rPr lang="tr-TR" dirty="0" smtClean="0"/>
              <a:t>he</a:t>
            </a:r>
            <a:r>
              <a:rPr lang="en-US" dirty="0" smtClean="0"/>
              <a:t> respondents were selected due to</a:t>
            </a:r>
            <a:r>
              <a:rPr lang="tr-TR" dirty="0" smtClean="0"/>
              <a:t> </a:t>
            </a:r>
            <a:r>
              <a:rPr lang="en-US" dirty="0" smtClean="0"/>
              <a:t>some</a:t>
            </a:r>
            <a:r>
              <a:rPr lang="tr-TR" dirty="0" smtClean="0"/>
              <a:t> </a:t>
            </a:r>
            <a:r>
              <a:rPr lang="en-US" dirty="0" smtClean="0"/>
              <a:t>considerations. </a:t>
            </a:r>
            <a:endParaRPr lang="tr-TR" dirty="0" smtClean="0"/>
          </a:p>
          <a:p>
            <a:pPr>
              <a:buFont typeface="Wingdings" pitchFamily="2" charset="2"/>
              <a:buChar char="Ø"/>
            </a:pPr>
            <a:r>
              <a:rPr lang="en-US" b="1" dirty="0" smtClean="0"/>
              <a:t>First</a:t>
            </a:r>
            <a:r>
              <a:rPr lang="en-US" dirty="0" smtClean="0"/>
              <a:t>, they have a lot of</a:t>
            </a:r>
            <a:r>
              <a:rPr lang="tr-TR" dirty="0" smtClean="0"/>
              <a:t> </a:t>
            </a:r>
            <a:r>
              <a:rPr lang="en-US" dirty="0" smtClean="0"/>
              <a:t>experiences dealing with teaching activities. </a:t>
            </a:r>
            <a:endParaRPr lang="tr-TR" dirty="0" smtClean="0"/>
          </a:p>
          <a:p>
            <a:pPr>
              <a:buFont typeface="Wingdings" pitchFamily="2" charset="2"/>
              <a:buChar char="Ø"/>
            </a:pPr>
            <a:r>
              <a:rPr lang="en-US" b="1" dirty="0" smtClean="0"/>
              <a:t>Second</a:t>
            </a:r>
            <a:r>
              <a:rPr lang="en-US" dirty="0" smtClean="0"/>
              <a:t>,</a:t>
            </a:r>
            <a:r>
              <a:rPr lang="tr-TR" dirty="0" smtClean="0"/>
              <a:t> </a:t>
            </a:r>
            <a:r>
              <a:rPr lang="en-US" dirty="0" smtClean="0"/>
              <a:t>they also have experiences in adapting a number of</a:t>
            </a:r>
            <a:r>
              <a:rPr lang="tr-TR" dirty="0" smtClean="0"/>
              <a:t> </a:t>
            </a:r>
            <a:r>
              <a:rPr lang="en-US" dirty="0" smtClean="0"/>
              <a:t>teaching materials.</a:t>
            </a:r>
            <a:endParaRPr lang="tr-TR" dirty="0" smtClean="0"/>
          </a:p>
        </p:txBody>
      </p:sp>
      <p:sp>
        <p:nvSpPr>
          <p:cNvPr id="4" name="1 Başlık"/>
          <p:cNvSpPr>
            <a:spLocks noGrp="1"/>
          </p:cNvSpPr>
          <p:nvPr>
            <p:ph type="title"/>
          </p:nvPr>
        </p:nvSpPr>
        <p:spPr/>
        <p:txBody>
          <a:bodyPr>
            <a:normAutofit/>
          </a:bodyPr>
          <a:lstStyle/>
          <a:p>
            <a:r>
              <a:rPr lang="tr-TR" sz="4800" b="1" dirty="0" err="1" smtClean="0">
                <a:solidFill>
                  <a:srgbClr val="C00000"/>
                </a:solidFill>
              </a:rPr>
              <a:t>Participants</a:t>
            </a:r>
            <a:r>
              <a:rPr lang="tr-TR" sz="4800" b="1" dirty="0" smtClean="0">
                <a:solidFill>
                  <a:srgbClr val="C00000"/>
                </a:solidFill>
              </a:rPr>
              <a:t>:</a:t>
            </a:r>
            <a:endParaRPr lang="tr-TR" sz="4800" b="1" dirty="0">
              <a:solidFill>
                <a:srgbClr val="C0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Font typeface="Wingdings" pitchFamily="2" charset="2"/>
              <a:buChar char="Ø"/>
            </a:pPr>
            <a:r>
              <a:rPr lang="en-US" b="1" dirty="0" smtClean="0"/>
              <a:t>The last</a:t>
            </a:r>
            <a:r>
              <a:rPr lang="en-US" dirty="0" smtClean="0"/>
              <a:t>, they have been familiar</a:t>
            </a:r>
            <a:r>
              <a:rPr lang="tr-TR" dirty="0" smtClean="0"/>
              <a:t> </a:t>
            </a:r>
            <a:r>
              <a:rPr lang="en-US" dirty="0" smtClean="0"/>
              <a:t>with curriculum 2013. Therefore, they are expected to</a:t>
            </a:r>
            <a:r>
              <a:rPr lang="tr-TR" dirty="0" smtClean="0"/>
              <a:t> </a:t>
            </a:r>
            <a:r>
              <a:rPr lang="en-US" dirty="0" smtClean="0"/>
              <a:t>have a lot of concepts of how to make materials</a:t>
            </a:r>
            <a:r>
              <a:rPr lang="tr-TR" dirty="0" smtClean="0"/>
              <a:t> </a:t>
            </a:r>
            <a:r>
              <a:rPr lang="en-US" dirty="0" smtClean="0"/>
              <a:t>adaptation which is relevant to the curriculum 2013.</a:t>
            </a:r>
            <a:endParaRPr lang="tr-TR" dirty="0" smtClean="0"/>
          </a:p>
          <a:p>
            <a:endParaRPr lang="tr-TR" dirty="0"/>
          </a:p>
        </p:txBody>
      </p:sp>
      <p:sp>
        <p:nvSpPr>
          <p:cNvPr id="4" name="1 Başlık"/>
          <p:cNvSpPr>
            <a:spLocks noGrp="1"/>
          </p:cNvSpPr>
          <p:nvPr>
            <p:ph type="title"/>
          </p:nvPr>
        </p:nvSpPr>
        <p:spPr/>
        <p:txBody>
          <a:bodyPr>
            <a:normAutofit/>
          </a:bodyPr>
          <a:lstStyle/>
          <a:p>
            <a:r>
              <a:rPr lang="tr-TR" sz="4800" b="1" dirty="0" err="1" smtClean="0">
                <a:solidFill>
                  <a:srgbClr val="C00000"/>
                </a:solidFill>
              </a:rPr>
              <a:t>Participants</a:t>
            </a:r>
            <a:r>
              <a:rPr lang="tr-TR" sz="4800" b="1" dirty="0" smtClean="0">
                <a:solidFill>
                  <a:srgbClr val="C00000"/>
                </a:solidFill>
              </a:rPr>
              <a:t>:</a:t>
            </a:r>
            <a:endParaRPr lang="tr-TR" sz="4800" b="1" dirty="0">
              <a:solidFill>
                <a:srgbClr val="C0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solidFill>
                  <a:srgbClr val="C00000"/>
                </a:solidFill>
                <a:latin typeface="Times New Roman" pitchFamily="18" charset="0"/>
                <a:cs typeface="Times New Roman" pitchFamily="18" charset="0"/>
              </a:rPr>
              <a:t>Design</a:t>
            </a:r>
            <a:r>
              <a:rPr lang="tr-TR" b="1" dirty="0" smtClean="0">
                <a:solidFill>
                  <a:srgbClr val="C00000"/>
                </a:solidFill>
                <a:latin typeface="Times New Roman" pitchFamily="18" charset="0"/>
                <a:cs typeface="Times New Roman" pitchFamily="18" charset="0"/>
              </a:rPr>
              <a:t> of </a:t>
            </a:r>
            <a:r>
              <a:rPr lang="tr-TR" b="1" dirty="0" err="1" smtClean="0">
                <a:solidFill>
                  <a:srgbClr val="C00000"/>
                </a:solidFill>
                <a:latin typeface="Times New Roman" pitchFamily="18" charset="0"/>
                <a:cs typeface="Times New Roman" pitchFamily="18" charset="0"/>
              </a:rPr>
              <a:t>the</a:t>
            </a:r>
            <a:r>
              <a:rPr lang="tr-TR" b="1" dirty="0" smtClean="0">
                <a:solidFill>
                  <a:srgbClr val="C00000"/>
                </a:solidFill>
                <a:latin typeface="Times New Roman" pitchFamily="18" charset="0"/>
                <a:cs typeface="Times New Roman" pitchFamily="18" charset="0"/>
              </a:rPr>
              <a:t> </a:t>
            </a:r>
            <a:r>
              <a:rPr lang="tr-TR" b="1" dirty="0" err="1" smtClean="0">
                <a:solidFill>
                  <a:srgbClr val="C00000"/>
                </a:solidFill>
                <a:latin typeface="Times New Roman" pitchFamily="18" charset="0"/>
                <a:cs typeface="Times New Roman" pitchFamily="18" charset="0"/>
              </a:rPr>
              <a:t>Research</a:t>
            </a:r>
            <a:endParaRPr lang="tr-TR" dirty="0"/>
          </a:p>
        </p:txBody>
      </p:sp>
      <p:sp>
        <p:nvSpPr>
          <p:cNvPr id="3" name="2 İçerik Yer Tutucusu"/>
          <p:cNvSpPr>
            <a:spLocks noGrp="1"/>
          </p:cNvSpPr>
          <p:nvPr>
            <p:ph sz="quarter" idx="1"/>
          </p:nvPr>
        </p:nvSpPr>
        <p:spPr/>
        <p:txBody>
          <a:bodyPr>
            <a:normAutofit lnSpcReduction="10000"/>
          </a:bodyPr>
          <a:lstStyle/>
          <a:p>
            <a:pPr>
              <a:buNone/>
            </a:pPr>
            <a:r>
              <a:rPr lang="tr-TR" dirty="0" smtClean="0"/>
              <a:t>T</a:t>
            </a:r>
            <a:r>
              <a:rPr lang="en-US" dirty="0" smtClean="0"/>
              <a:t>his study used </a:t>
            </a:r>
            <a:r>
              <a:rPr lang="en-US" b="1" dirty="0" smtClean="0"/>
              <a:t>interview</a:t>
            </a:r>
            <a:r>
              <a:rPr lang="en-US" dirty="0" smtClean="0"/>
              <a:t> as the</a:t>
            </a:r>
            <a:r>
              <a:rPr lang="tr-TR" dirty="0" smtClean="0"/>
              <a:t> </a:t>
            </a:r>
            <a:r>
              <a:rPr lang="en-US" dirty="0" smtClean="0"/>
              <a:t>main instruments, conducted by the researcher</a:t>
            </a:r>
            <a:r>
              <a:rPr lang="tr-TR" dirty="0" smtClean="0"/>
              <a:t> </a:t>
            </a:r>
            <a:r>
              <a:rPr lang="en-US" dirty="0" smtClean="0"/>
              <a:t>himself. </a:t>
            </a:r>
            <a:endParaRPr lang="tr-TR" dirty="0" smtClean="0"/>
          </a:p>
          <a:p>
            <a:pPr>
              <a:buNone/>
            </a:pPr>
            <a:endParaRPr lang="tr-TR" dirty="0" smtClean="0"/>
          </a:p>
          <a:p>
            <a:pPr>
              <a:buNone/>
            </a:pPr>
            <a:r>
              <a:rPr lang="en-US" b="1" dirty="0" smtClean="0"/>
              <a:t>The interview </a:t>
            </a:r>
            <a:r>
              <a:rPr lang="en-US" dirty="0" smtClean="0"/>
              <a:t>was carried out in a more</a:t>
            </a:r>
            <a:r>
              <a:rPr lang="tr-TR" dirty="0" smtClean="0"/>
              <a:t> </a:t>
            </a:r>
            <a:r>
              <a:rPr lang="en-US" dirty="0" smtClean="0"/>
              <a:t>probing, open ended, and less structured way.</a:t>
            </a:r>
            <a:endParaRPr lang="tr-TR" dirty="0" smtClean="0"/>
          </a:p>
          <a:p>
            <a:pPr>
              <a:buNone/>
            </a:pPr>
            <a:endParaRPr lang="tr-TR" dirty="0" smtClean="0"/>
          </a:p>
          <a:p>
            <a:pPr>
              <a:buNone/>
            </a:pPr>
            <a:r>
              <a:rPr lang="tr-TR" dirty="0" err="1" smtClean="0"/>
              <a:t>The</a:t>
            </a:r>
            <a:r>
              <a:rPr lang="tr-TR" dirty="0" smtClean="0"/>
              <a:t> </a:t>
            </a:r>
            <a:r>
              <a:rPr lang="en-US" dirty="0" smtClean="0"/>
              <a:t>interview guidelines used were formulated based on</a:t>
            </a:r>
            <a:r>
              <a:rPr lang="tr-TR" dirty="0" smtClean="0"/>
              <a:t> </a:t>
            </a:r>
            <a:r>
              <a:rPr lang="en-US" dirty="0" smtClean="0"/>
              <a:t>the framework for materials adaptation suggested by</a:t>
            </a:r>
            <a:r>
              <a:rPr lang="tr-TR" dirty="0" smtClean="0"/>
              <a:t> </a:t>
            </a:r>
            <a:r>
              <a:rPr lang="en-US" dirty="0" smtClean="0"/>
              <a:t>McDonough, Shaw, and </a:t>
            </a:r>
            <a:r>
              <a:rPr lang="en-US" dirty="0" err="1" smtClean="0"/>
              <a:t>Masuhara</a:t>
            </a:r>
            <a:r>
              <a:rPr lang="en-US" dirty="0" smtClean="0"/>
              <a:t> (2013).</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  FINDINGS</a:t>
            </a:r>
            <a:endParaRPr lang="tr-TR" b="1" dirty="0">
              <a:solidFill>
                <a:srgbClr val="C00000"/>
              </a:solidFill>
            </a:endParaRPr>
          </a:p>
        </p:txBody>
      </p:sp>
      <p:sp>
        <p:nvSpPr>
          <p:cNvPr id="3" name="2 İçerik Yer Tutucusu"/>
          <p:cNvSpPr>
            <a:spLocks noGrp="1"/>
          </p:cNvSpPr>
          <p:nvPr>
            <p:ph sz="quarter" idx="1"/>
          </p:nvPr>
        </p:nvSpPr>
        <p:spPr>
          <a:xfrm>
            <a:off x="611560" y="1628800"/>
            <a:ext cx="7848872" cy="4925144"/>
          </a:xfrm>
        </p:spPr>
        <p:txBody>
          <a:bodyPr>
            <a:noAutofit/>
          </a:bodyPr>
          <a:lstStyle/>
          <a:p>
            <a:pPr>
              <a:buNone/>
            </a:pPr>
            <a:r>
              <a:rPr lang="tr-TR" sz="2800" dirty="0" smtClean="0"/>
              <a:t>    </a:t>
            </a:r>
            <a:r>
              <a:rPr lang="en-US" sz="2800" dirty="0" smtClean="0"/>
              <a:t>From the transcriptions of interviews, some relevant</a:t>
            </a:r>
            <a:r>
              <a:rPr lang="tr-TR" sz="2800" dirty="0" smtClean="0"/>
              <a:t>  </a:t>
            </a:r>
            <a:r>
              <a:rPr lang="en-US" sz="2800" dirty="0" smtClean="0"/>
              <a:t>data have been identified and analyzed. The</a:t>
            </a:r>
            <a:r>
              <a:rPr lang="tr-TR" sz="2800" dirty="0" smtClean="0"/>
              <a:t> </a:t>
            </a:r>
            <a:r>
              <a:rPr lang="en-US" sz="2800" dirty="0" smtClean="0"/>
              <a:t>results of</a:t>
            </a:r>
            <a:r>
              <a:rPr lang="tr-TR" sz="2800" dirty="0" smtClean="0"/>
              <a:t> </a:t>
            </a:r>
            <a:r>
              <a:rPr lang="en-US" sz="2800" dirty="0" smtClean="0"/>
              <a:t>analysis have been organized in terms of the</a:t>
            </a:r>
            <a:r>
              <a:rPr lang="tr-TR" sz="2800" dirty="0" smtClean="0"/>
              <a:t> </a:t>
            </a:r>
            <a:r>
              <a:rPr lang="en-US" sz="2800" dirty="0" smtClean="0"/>
              <a:t>questions that this study is trying to answer</a:t>
            </a:r>
            <a:r>
              <a:rPr lang="tr-TR" sz="2800" dirty="0" smtClean="0"/>
              <a:t> </a:t>
            </a:r>
            <a:r>
              <a:rPr lang="tr-TR" sz="2800" dirty="0" err="1" smtClean="0"/>
              <a:t>two</a:t>
            </a:r>
            <a:r>
              <a:rPr lang="tr-TR" sz="2800" dirty="0" smtClean="0"/>
              <a:t> </a:t>
            </a:r>
            <a:r>
              <a:rPr lang="tr-TR" sz="2800" dirty="0" err="1" smtClean="0"/>
              <a:t>questions</a:t>
            </a:r>
            <a:r>
              <a:rPr lang="tr-TR" sz="2800" dirty="0" smtClean="0"/>
              <a:t>. </a:t>
            </a:r>
          </a:p>
          <a:p>
            <a:pPr>
              <a:buNone/>
            </a:pPr>
            <a:endParaRPr lang="tr-TR" sz="24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FINDINGS – Q1</a:t>
            </a:r>
            <a:endParaRPr lang="tr-TR" dirty="0"/>
          </a:p>
        </p:txBody>
      </p:sp>
      <p:sp>
        <p:nvSpPr>
          <p:cNvPr id="3" name="2 İçerik Yer Tutucusu"/>
          <p:cNvSpPr>
            <a:spLocks noGrp="1"/>
          </p:cNvSpPr>
          <p:nvPr>
            <p:ph sz="quarter" idx="1"/>
          </p:nvPr>
        </p:nvSpPr>
        <p:spPr/>
        <p:txBody>
          <a:bodyPr>
            <a:normAutofit lnSpcReduction="10000"/>
          </a:bodyPr>
          <a:lstStyle/>
          <a:p>
            <a:pPr>
              <a:buNone/>
            </a:pPr>
            <a:r>
              <a:rPr lang="en-US" sz="3200" b="1" dirty="0" smtClean="0"/>
              <a:t>Question 1: To what extent do the teachers make</a:t>
            </a:r>
            <a:r>
              <a:rPr lang="tr-TR" sz="3200" b="1" dirty="0" smtClean="0"/>
              <a:t> </a:t>
            </a:r>
            <a:r>
              <a:rPr lang="en-US" sz="3200" b="1" dirty="0" smtClean="0"/>
              <a:t>adaptation to the teaching learning materials?</a:t>
            </a:r>
            <a:endParaRPr lang="tr-TR" sz="3200" b="1" dirty="0" smtClean="0"/>
          </a:p>
          <a:p>
            <a:pPr>
              <a:buNone/>
            </a:pPr>
            <a:endParaRPr lang="tr-TR" sz="3200" dirty="0" smtClean="0"/>
          </a:p>
          <a:p>
            <a:pPr>
              <a:buNone/>
            </a:pPr>
            <a:r>
              <a:rPr lang="tr-TR" sz="3200" dirty="0" err="1" smtClean="0"/>
              <a:t>From</a:t>
            </a:r>
            <a:r>
              <a:rPr lang="tr-TR" sz="3200" dirty="0" smtClean="0"/>
              <a:t> </a:t>
            </a:r>
            <a:r>
              <a:rPr lang="tr-TR" sz="3200" dirty="0" err="1" smtClean="0"/>
              <a:t>the</a:t>
            </a:r>
            <a:r>
              <a:rPr lang="tr-TR" sz="3200" dirty="0" smtClean="0"/>
              <a:t> </a:t>
            </a:r>
            <a:r>
              <a:rPr lang="en-US" sz="3200" dirty="0" smtClean="0"/>
              <a:t>results of the interview, it was noted that the</a:t>
            </a:r>
            <a:r>
              <a:rPr lang="tr-TR" sz="3200" dirty="0" smtClean="0"/>
              <a:t> </a:t>
            </a:r>
            <a:r>
              <a:rPr lang="en-US" sz="3200" dirty="0" smtClean="0"/>
              <a:t>adaptation of teaching materials made by the teachers</a:t>
            </a:r>
            <a:r>
              <a:rPr lang="tr-TR" sz="3200" dirty="0" smtClean="0"/>
              <a:t> </a:t>
            </a:r>
            <a:r>
              <a:rPr lang="en-US" sz="3200" dirty="0" smtClean="0"/>
              <a:t>comprised of adding, deleting, modifying,</a:t>
            </a:r>
            <a:r>
              <a:rPr lang="tr-TR" sz="3200" dirty="0" smtClean="0"/>
              <a:t> </a:t>
            </a:r>
            <a:r>
              <a:rPr lang="en-US" sz="3200" dirty="0" smtClean="0"/>
              <a:t>simplifying and</a:t>
            </a:r>
            <a:r>
              <a:rPr lang="tr-TR" sz="3200" dirty="0" smtClean="0"/>
              <a:t> </a:t>
            </a:r>
            <a:r>
              <a:rPr lang="en-US" sz="3200" dirty="0" smtClean="0"/>
              <a:t>reordering (see figure 1).</a:t>
            </a:r>
            <a:endParaRPr lang="tr-TR" sz="3200" dirty="0" smtClean="0"/>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800" b="1" dirty="0" err="1" smtClean="0">
                <a:solidFill>
                  <a:schemeClr val="tx1"/>
                </a:solidFill>
              </a:rPr>
              <a:t>Figure</a:t>
            </a:r>
            <a:r>
              <a:rPr lang="tr-TR" sz="2800" b="1" dirty="0" smtClean="0">
                <a:solidFill>
                  <a:schemeClr val="tx1"/>
                </a:solidFill>
              </a:rPr>
              <a:t> 1; </a:t>
            </a:r>
            <a:r>
              <a:rPr lang="en-US" sz="2800" b="1" dirty="0" smtClean="0">
                <a:solidFill>
                  <a:schemeClr val="tx1"/>
                </a:solidFill>
              </a:rPr>
              <a:t>indicates that the highest responses from the</a:t>
            </a:r>
            <a:r>
              <a:rPr lang="tr-TR" sz="2800" b="1" dirty="0" smtClean="0">
                <a:solidFill>
                  <a:schemeClr val="tx1"/>
                </a:solidFill>
              </a:rPr>
              <a:t> </a:t>
            </a:r>
            <a:r>
              <a:rPr lang="en-US" sz="2800" b="1" dirty="0" smtClean="0">
                <a:solidFill>
                  <a:schemeClr val="tx1"/>
                </a:solidFill>
              </a:rPr>
              <a:t>participants were adding and modifying.</a:t>
            </a:r>
            <a:endParaRPr lang="tr-TR" sz="2800" b="1" dirty="0">
              <a:solidFill>
                <a:schemeClr val="tx1"/>
              </a:solidFill>
            </a:endParaRPr>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755576" y="1589940"/>
            <a:ext cx="7704856" cy="4575364"/>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buNone/>
            </a:pPr>
            <a:r>
              <a:rPr lang="tr-TR" sz="2400" dirty="0" smtClean="0"/>
              <a:t>    </a:t>
            </a:r>
            <a:r>
              <a:rPr lang="tr-TR" sz="2400" dirty="0" err="1" smtClean="0"/>
              <a:t>Tomlinson</a:t>
            </a:r>
            <a:r>
              <a:rPr lang="tr-TR" sz="2400" dirty="0" smtClean="0"/>
              <a:t> (2008) </a:t>
            </a:r>
            <a:r>
              <a:rPr lang="tr-TR" sz="2400" dirty="0" err="1" smtClean="0"/>
              <a:t>reminds</a:t>
            </a:r>
            <a:r>
              <a:rPr lang="tr-TR" sz="2400" dirty="0" smtClean="0"/>
              <a:t> </a:t>
            </a:r>
            <a:r>
              <a:rPr lang="tr-TR" sz="2400" dirty="0" err="1" smtClean="0"/>
              <a:t>materials</a:t>
            </a:r>
            <a:r>
              <a:rPr lang="tr-TR" sz="2400" dirty="0" smtClean="0"/>
              <a:t> </a:t>
            </a:r>
            <a:r>
              <a:rPr lang="en-US" sz="2400" dirty="0" smtClean="0"/>
              <a:t>should provide students the exposure to English in</a:t>
            </a:r>
            <a:r>
              <a:rPr lang="tr-TR" sz="2400" dirty="0" smtClean="0"/>
              <a:t> </a:t>
            </a:r>
            <a:r>
              <a:rPr lang="en-US" sz="2400" dirty="0" smtClean="0"/>
              <a:t>authentic use through spoken and written texts.</a:t>
            </a:r>
            <a:endParaRPr lang="tr-TR" sz="2400" dirty="0" smtClean="0"/>
          </a:p>
          <a:p>
            <a:pPr>
              <a:buNone/>
            </a:pPr>
            <a:endParaRPr lang="en-US" sz="2400" dirty="0" smtClean="0"/>
          </a:p>
          <a:p>
            <a:pPr>
              <a:buNone/>
            </a:pPr>
            <a:r>
              <a:rPr lang="tr-TR" sz="2400" dirty="0" smtClean="0"/>
              <a:t>    </a:t>
            </a:r>
            <a:r>
              <a:rPr lang="tr-TR" sz="2400" dirty="0" err="1" smtClean="0"/>
              <a:t>Studies</a:t>
            </a:r>
            <a:r>
              <a:rPr lang="tr-TR" sz="2400" dirty="0" smtClean="0"/>
              <a:t> done </a:t>
            </a:r>
            <a:r>
              <a:rPr lang="tr-TR" sz="2400" dirty="0" err="1" smtClean="0"/>
              <a:t>by</a:t>
            </a:r>
            <a:r>
              <a:rPr lang="tr-TR" sz="2400" dirty="0" smtClean="0"/>
              <a:t> </a:t>
            </a:r>
            <a:r>
              <a:rPr lang="tr-TR" sz="2400" dirty="0" err="1" smtClean="0"/>
              <a:t>Meraji</a:t>
            </a:r>
            <a:r>
              <a:rPr lang="tr-TR" sz="2400" dirty="0" smtClean="0"/>
              <a:t> </a:t>
            </a:r>
            <a:r>
              <a:rPr lang="tr-TR" sz="2400" dirty="0" err="1" smtClean="0"/>
              <a:t>and</a:t>
            </a:r>
            <a:r>
              <a:rPr lang="tr-TR" sz="2400" dirty="0" smtClean="0"/>
              <a:t> </a:t>
            </a:r>
            <a:r>
              <a:rPr lang="tr-TR" sz="2400" dirty="0" err="1" smtClean="0"/>
              <a:t>Zamanian</a:t>
            </a:r>
            <a:r>
              <a:rPr lang="tr-TR" sz="2400" dirty="0" smtClean="0"/>
              <a:t> (2014), </a:t>
            </a:r>
            <a:r>
              <a:rPr lang="tr-TR" sz="2400" dirty="0" err="1" smtClean="0"/>
              <a:t>Akbari</a:t>
            </a:r>
            <a:r>
              <a:rPr lang="tr-TR" sz="2400" dirty="0" smtClean="0"/>
              <a:t> </a:t>
            </a:r>
            <a:r>
              <a:rPr lang="en-US" sz="2400" dirty="0" smtClean="0"/>
              <a:t>and </a:t>
            </a:r>
            <a:r>
              <a:rPr lang="en-US" sz="2400" dirty="0" err="1" smtClean="0"/>
              <a:t>Razavi</a:t>
            </a:r>
            <a:r>
              <a:rPr lang="en-US" sz="2400" dirty="0" smtClean="0"/>
              <a:t> (2016), and </a:t>
            </a:r>
            <a:r>
              <a:rPr lang="en-US" sz="2400" dirty="0" err="1" smtClean="0"/>
              <a:t>Bajrami</a:t>
            </a:r>
            <a:r>
              <a:rPr lang="en-US" sz="2400" dirty="0" smtClean="0"/>
              <a:t> and </a:t>
            </a:r>
            <a:r>
              <a:rPr lang="en-US" sz="2400" dirty="0" err="1" smtClean="0"/>
              <a:t>Ismaili</a:t>
            </a:r>
            <a:r>
              <a:rPr lang="en-US" sz="2400" dirty="0" smtClean="0"/>
              <a:t> (2016)</a:t>
            </a:r>
            <a:r>
              <a:rPr lang="tr-TR" sz="2400" dirty="0" smtClean="0"/>
              <a:t> </a:t>
            </a:r>
            <a:r>
              <a:rPr lang="en-US" sz="2400" dirty="0" smtClean="0"/>
              <a:t>revealed that by using the appropriate authentic</a:t>
            </a:r>
            <a:r>
              <a:rPr lang="tr-TR" sz="2400" dirty="0" smtClean="0"/>
              <a:t> </a:t>
            </a:r>
            <a:r>
              <a:rPr lang="en-US" sz="2400" dirty="0" smtClean="0"/>
              <a:t>materials, teachers can enhance students’</a:t>
            </a:r>
            <a:r>
              <a:rPr lang="tr-TR" sz="2400" dirty="0" smtClean="0"/>
              <a:t> </a:t>
            </a:r>
            <a:r>
              <a:rPr lang="tr-TR" sz="2400" dirty="0" err="1" smtClean="0"/>
              <a:t>communicative</a:t>
            </a:r>
            <a:r>
              <a:rPr lang="tr-TR" sz="2400" dirty="0" smtClean="0"/>
              <a:t> </a:t>
            </a:r>
            <a:r>
              <a:rPr lang="tr-TR" sz="2400" dirty="0" err="1" smtClean="0"/>
              <a:t>language</a:t>
            </a:r>
            <a:r>
              <a:rPr lang="tr-TR" sz="2400" dirty="0" smtClean="0"/>
              <a:t> </a:t>
            </a:r>
            <a:r>
              <a:rPr lang="tr-TR" sz="2400" dirty="0" err="1" smtClean="0"/>
              <a:t>competence</a:t>
            </a:r>
            <a:r>
              <a:rPr lang="tr-TR" sz="2400" dirty="0" smtClean="0"/>
              <a:t>.</a:t>
            </a:r>
          </a:p>
          <a:p>
            <a:endParaRPr lang="tr-TR" sz="2000" dirty="0"/>
          </a:p>
        </p:txBody>
      </p:sp>
      <p:sp>
        <p:nvSpPr>
          <p:cNvPr id="4" name="1 Başlık"/>
          <p:cNvSpPr>
            <a:spLocks noGrp="1"/>
          </p:cNvSpPr>
          <p:nvPr>
            <p:ph type="title"/>
          </p:nvPr>
        </p:nvSpPr>
        <p:spPr/>
        <p:txBody>
          <a:bodyPr/>
          <a:lstStyle/>
          <a:p>
            <a:r>
              <a:rPr lang="tr-TR" b="1" dirty="0" smtClean="0">
                <a:solidFill>
                  <a:srgbClr val="C00000"/>
                </a:solidFill>
              </a:rPr>
              <a:t>FINDINGS – Q1</a:t>
            </a:r>
            <a:endParaRPr lang="tr-TR" b="1" dirty="0">
              <a:solidFill>
                <a:srgbClr val="C0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buNone/>
            </a:pPr>
            <a:r>
              <a:rPr lang="tr-TR" dirty="0" smtClean="0"/>
              <a:t>    </a:t>
            </a:r>
            <a:r>
              <a:rPr lang="tr-TR" dirty="0" err="1" smtClean="0"/>
              <a:t>In</a:t>
            </a:r>
            <a:r>
              <a:rPr lang="tr-TR" dirty="0" smtClean="0"/>
              <a:t> </a:t>
            </a:r>
            <a:r>
              <a:rPr lang="tr-TR" dirty="0" err="1" smtClean="0"/>
              <a:t>line</a:t>
            </a:r>
            <a:r>
              <a:rPr lang="tr-TR" dirty="0" smtClean="0"/>
              <a:t> </a:t>
            </a:r>
            <a:r>
              <a:rPr lang="tr-TR" dirty="0" err="1" smtClean="0"/>
              <a:t>with</a:t>
            </a:r>
            <a:r>
              <a:rPr lang="tr-TR" dirty="0" smtClean="0"/>
              <a:t> </a:t>
            </a:r>
            <a:r>
              <a:rPr lang="en-US" dirty="0" smtClean="0"/>
              <a:t>this, </a:t>
            </a:r>
            <a:r>
              <a:rPr lang="en-US" dirty="0" err="1" smtClean="0"/>
              <a:t>Rashidi</a:t>
            </a:r>
            <a:r>
              <a:rPr lang="en-US" dirty="0" smtClean="0"/>
              <a:t> and Safari (2011) also discovered that</a:t>
            </a:r>
            <a:r>
              <a:rPr lang="tr-TR" dirty="0" smtClean="0"/>
              <a:t> </a:t>
            </a:r>
            <a:r>
              <a:rPr lang="en-US" dirty="0" smtClean="0"/>
              <a:t>many ELT materials base their content on culture.</a:t>
            </a:r>
            <a:endParaRPr lang="tr-TR" dirty="0" smtClean="0"/>
          </a:p>
        </p:txBody>
      </p:sp>
      <p:sp>
        <p:nvSpPr>
          <p:cNvPr id="4" name="1 Başlık"/>
          <p:cNvSpPr>
            <a:spLocks noGrp="1"/>
          </p:cNvSpPr>
          <p:nvPr>
            <p:ph type="title"/>
          </p:nvPr>
        </p:nvSpPr>
        <p:spPr/>
        <p:txBody>
          <a:bodyPr/>
          <a:lstStyle/>
          <a:p>
            <a:r>
              <a:rPr lang="tr-TR" b="1" dirty="0" smtClean="0">
                <a:solidFill>
                  <a:srgbClr val="C00000"/>
                </a:solidFill>
              </a:rPr>
              <a:t>FINDINGS – Q1</a:t>
            </a:r>
            <a:endParaRPr lang="tr-TR" b="1" dirty="0">
              <a:solidFill>
                <a:srgbClr val="C0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FINDINGS – Q1</a:t>
            </a:r>
            <a:endParaRPr lang="tr-TR" dirty="0"/>
          </a:p>
        </p:txBody>
      </p:sp>
      <p:sp>
        <p:nvSpPr>
          <p:cNvPr id="3" name="2 İçerik Yer Tutucusu"/>
          <p:cNvSpPr>
            <a:spLocks noGrp="1"/>
          </p:cNvSpPr>
          <p:nvPr>
            <p:ph sz="quarter" idx="1"/>
          </p:nvPr>
        </p:nvSpPr>
        <p:spPr/>
        <p:txBody>
          <a:bodyPr/>
          <a:lstStyle/>
          <a:p>
            <a:pPr>
              <a:buNone/>
            </a:pPr>
            <a:r>
              <a:rPr lang="tr-TR" dirty="0" smtClean="0"/>
              <a:t>   </a:t>
            </a:r>
            <a:r>
              <a:rPr lang="tr-TR" dirty="0" err="1" smtClean="0"/>
              <a:t>Besides</a:t>
            </a:r>
            <a:r>
              <a:rPr lang="tr-TR" dirty="0" smtClean="0"/>
              <a:t>, in </a:t>
            </a:r>
            <a:r>
              <a:rPr lang="en-US" dirty="0" smtClean="0"/>
              <a:t>order to meet the curriculum demand, teachers are</a:t>
            </a:r>
            <a:r>
              <a:rPr lang="tr-TR" dirty="0" smtClean="0"/>
              <a:t> </a:t>
            </a:r>
            <a:r>
              <a:rPr lang="en-US" dirty="0" smtClean="0"/>
              <a:t>pushed to use multimedia to support the new teaching</a:t>
            </a:r>
            <a:r>
              <a:rPr lang="tr-TR" dirty="0" smtClean="0"/>
              <a:t> </a:t>
            </a:r>
            <a:r>
              <a:rPr lang="en-US" dirty="0" smtClean="0"/>
              <a:t>learning methodology which prioritizes the learning</a:t>
            </a:r>
            <a:r>
              <a:rPr lang="tr-TR" dirty="0" smtClean="0"/>
              <a:t> </a:t>
            </a:r>
            <a:r>
              <a:rPr lang="tr-TR" dirty="0" err="1" smtClean="0"/>
              <a:t>experiences</a:t>
            </a:r>
            <a:r>
              <a:rPr lang="tr-TR" dirty="0" smtClean="0"/>
              <a:t> </a:t>
            </a:r>
            <a:r>
              <a:rPr lang="tr-TR" dirty="0" err="1" smtClean="0"/>
              <a:t>through</a:t>
            </a:r>
            <a:r>
              <a:rPr lang="tr-TR" dirty="0" smtClean="0"/>
              <a:t> </a:t>
            </a:r>
            <a:r>
              <a:rPr lang="tr-TR" dirty="0" err="1" smtClean="0"/>
              <a:t>observing</a:t>
            </a:r>
            <a:r>
              <a:rPr lang="tr-TR" dirty="0" smtClean="0"/>
              <a:t>, </a:t>
            </a:r>
            <a:r>
              <a:rPr lang="tr-TR" dirty="0" err="1" smtClean="0"/>
              <a:t>questioning</a:t>
            </a:r>
            <a:r>
              <a:rPr lang="tr-TR" dirty="0" smtClean="0"/>
              <a:t>, </a:t>
            </a:r>
            <a:r>
              <a:rPr lang="tr-TR" dirty="0" err="1" smtClean="0"/>
              <a:t>associating</a:t>
            </a:r>
            <a:r>
              <a:rPr lang="tr-TR" dirty="0" smtClean="0"/>
              <a:t>, </a:t>
            </a:r>
            <a:r>
              <a:rPr lang="tr-TR" dirty="0" err="1" smtClean="0"/>
              <a:t>experimenting</a:t>
            </a:r>
            <a:r>
              <a:rPr lang="tr-TR" dirty="0" smtClean="0"/>
              <a:t>, </a:t>
            </a:r>
            <a:r>
              <a:rPr lang="tr-TR" dirty="0" err="1" smtClean="0"/>
              <a:t>and</a:t>
            </a:r>
            <a:r>
              <a:rPr lang="tr-TR" dirty="0" smtClean="0"/>
              <a:t> </a:t>
            </a:r>
            <a:r>
              <a:rPr lang="tr-TR" dirty="0" err="1" smtClean="0"/>
              <a:t>communicating</a:t>
            </a:r>
            <a:r>
              <a:rPr lang="tr-TR" dirty="0" smtClean="0"/>
              <a:t>.</a:t>
            </a:r>
          </a:p>
          <a:p>
            <a:pPr>
              <a:buNone/>
            </a:pPr>
            <a:r>
              <a:rPr lang="tr-TR" dirty="0" smtClean="0"/>
              <a:t>  </a:t>
            </a:r>
            <a:r>
              <a:rPr lang="en-US" dirty="0" smtClean="0"/>
              <a:t>(Deputy Minister of Education and Culture, 2014).</a:t>
            </a:r>
            <a:endParaRPr lang="tr-TR" dirty="0" smtClean="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buNone/>
            </a:pPr>
            <a:r>
              <a:rPr lang="tr-TR" sz="3200" dirty="0" smtClean="0">
                <a:cs typeface="Times New Roman" pitchFamily="18" charset="0"/>
              </a:rPr>
              <a:t>   </a:t>
            </a:r>
            <a:r>
              <a:rPr lang="en-US" sz="3200" dirty="0" smtClean="0">
                <a:cs typeface="Times New Roman" pitchFamily="18" charset="0"/>
              </a:rPr>
              <a:t>The implementation of curriculum 2013 urges teachers to</a:t>
            </a:r>
            <a:r>
              <a:rPr lang="tr-TR" sz="3200" dirty="0" smtClean="0">
                <a:cs typeface="Times New Roman" pitchFamily="18" charset="0"/>
              </a:rPr>
              <a:t> </a:t>
            </a:r>
            <a:r>
              <a:rPr lang="en-US" sz="3200" dirty="0" smtClean="0">
                <a:cs typeface="Times New Roman" pitchFamily="18" charset="0"/>
              </a:rPr>
              <a:t>be more </a:t>
            </a:r>
            <a:r>
              <a:rPr lang="en-US" sz="3200" b="1" dirty="0" smtClean="0">
                <a:cs typeface="Times New Roman" pitchFamily="18" charset="0"/>
              </a:rPr>
              <a:t>productive</a:t>
            </a:r>
            <a:r>
              <a:rPr lang="en-US" sz="3200" dirty="0" smtClean="0">
                <a:cs typeface="Times New Roman" pitchFamily="18" charset="0"/>
              </a:rPr>
              <a:t>, </a:t>
            </a:r>
            <a:r>
              <a:rPr lang="en-US" sz="3200" b="1" dirty="0" smtClean="0">
                <a:cs typeface="Times New Roman" pitchFamily="18" charset="0"/>
              </a:rPr>
              <a:t>creative</a:t>
            </a:r>
            <a:r>
              <a:rPr lang="en-US" sz="3200" dirty="0" smtClean="0">
                <a:cs typeface="Times New Roman" pitchFamily="18" charset="0"/>
              </a:rPr>
              <a:t>, and </a:t>
            </a:r>
            <a:r>
              <a:rPr lang="en-US" sz="3200" b="1" dirty="0" smtClean="0">
                <a:cs typeface="Times New Roman" pitchFamily="18" charset="0"/>
              </a:rPr>
              <a:t>innovative </a:t>
            </a:r>
            <a:r>
              <a:rPr lang="en-US" sz="3200" dirty="0" smtClean="0">
                <a:cs typeface="Times New Roman" pitchFamily="18" charset="0"/>
              </a:rPr>
              <a:t>in</a:t>
            </a:r>
            <a:r>
              <a:rPr lang="tr-TR" sz="3200" dirty="0" smtClean="0">
                <a:cs typeface="Times New Roman" pitchFamily="18" charset="0"/>
              </a:rPr>
              <a:t> </a:t>
            </a:r>
            <a:r>
              <a:rPr lang="en-US" sz="3200" dirty="0" err="1" smtClean="0">
                <a:cs typeface="Times New Roman" pitchFamily="18" charset="0"/>
              </a:rPr>
              <a:t>adaptin</a:t>
            </a:r>
            <a:r>
              <a:rPr lang="tr-TR" sz="3200" dirty="0" smtClean="0">
                <a:cs typeface="Times New Roman" pitchFamily="18" charset="0"/>
              </a:rPr>
              <a:t>g</a:t>
            </a:r>
            <a:r>
              <a:rPr lang="en-US" sz="3200" dirty="0" smtClean="0">
                <a:cs typeface="Times New Roman" pitchFamily="18" charset="0"/>
              </a:rPr>
              <a:t> various kinds of teaching materials.</a:t>
            </a:r>
            <a:endParaRPr lang="tr-TR" sz="3200" dirty="0" smtClean="0">
              <a:cs typeface="Times New Roman" pitchFamily="18" charset="0"/>
            </a:endParaRPr>
          </a:p>
          <a:p>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476672"/>
            <a:ext cx="8153400" cy="990600"/>
          </a:xfrm>
        </p:spPr>
        <p:txBody>
          <a:bodyPr>
            <a:noAutofit/>
          </a:bodyPr>
          <a:lstStyle/>
          <a:p>
            <a:r>
              <a:rPr lang="tr-TR" sz="2400" dirty="0" smtClean="0">
                <a:solidFill>
                  <a:schemeClr val="tx1"/>
                </a:solidFill>
              </a:rPr>
              <a:t/>
            </a:r>
            <a:br>
              <a:rPr lang="tr-TR" sz="2400" dirty="0" smtClean="0">
                <a:solidFill>
                  <a:schemeClr val="tx1"/>
                </a:solidFill>
              </a:rPr>
            </a:br>
            <a:endParaRPr lang="tr-TR" sz="2400" dirty="0">
              <a:solidFill>
                <a:schemeClr val="tx1"/>
              </a:solidFill>
            </a:endParaRPr>
          </a:p>
        </p:txBody>
      </p:sp>
      <p:sp>
        <p:nvSpPr>
          <p:cNvPr id="3" name="2 İçerik Yer Tutucusu"/>
          <p:cNvSpPr>
            <a:spLocks noGrp="1"/>
          </p:cNvSpPr>
          <p:nvPr>
            <p:ph sz="quarter" idx="1"/>
          </p:nvPr>
        </p:nvSpPr>
        <p:spPr>
          <a:xfrm>
            <a:off x="539552" y="1600200"/>
            <a:ext cx="8064896" cy="5257800"/>
          </a:xfrm>
        </p:spPr>
        <p:txBody>
          <a:bodyPr>
            <a:noAutofit/>
          </a:bodyPr>
          <a:lstStyle/>
          <a:p>
            <a:pPr>
              <a:buNone/>
            </a:pPr>
            <a:r>
              <a:rPr lang="tr-TR" sz="2400" dirty="0" smtClean="0"/>
              <a:t>    </a:t>
            </a:r>
            <a:r>
              <a:rPr lang="tr-TR" sz="2400" dirty="0" err="1" smtClean="0"/>
              <a:t>Suherdi</a:t>
            </a:r>
            <a:r>
              <a:rPr lang="tr-TR" sz="2400" dirty="0" smtClean="0"/>
              <a:t> (2015) </a:t>
            </a:r>
            <a:r>
              <a:rPr lang="tr-TR" sz="2400" dirty="0" err="1" smtClean="0"/>
              <a:t>and</a:t>
            </a:r>
            <a:r>
              <a:rPr lang="tr-TR" sz="2400" dirty="0" smtClean="0"/>
              <a:t> </a:t>
            </a:r>
            <a:r>
              <a:rPr lang="en-US" sz="2400" dirty="0" smtClean="0"/>
              <a:t>Wilkinson (2016) also claim that the integration of</a:t>
            </a:r>
            <a:r>
              <a:rPr lang="tr-TR" sz="2400" dirty="0" smtClean="0"/>
              <a:t> </a:t>
            </a:r>
            <a:r>
              <a:rPr lang="en-US" sz="2400" dirty="0" smtClean="0"/>
              <a:t>technology as materials can establish high quality</a:t>
            </a:r>
            <a:r>
              <a:rPr lang="tr-TR" sz="2400" dirty="0" smtClean="0"/>
              <a:t> </a:t>
            </a:r>
            <a:r>
              <a:rPr lang="en-US" sz="2400" dirty="0" smtClean="0"/>
              <a:t>teaching and learning in nowadays education.</a:t>
            </a:r>
            <a:endParaRPr lang="tr-TR" sz="2400" dirty="0" smtClean="0"/>
          </a:p>
          <a:p>
            <a:pPr>
              <a:buNone/>
            </a:pPr>
            <a:endParaRPr lang="tr-TR" sz="2400" dirty="0" smtClean="0"/>
          </a:p>
          <a:p>
            <a:pPr>
              <a:buNone/>
            </a:pPr>
            <a:r>
              <a:rPr lang="tr-TR" sz="2400" dirty="0" smtClean="0"/>
              <a:t>    </a:t>
            </a:r>
            <a:r>
              <a:rPr lang="tr-TR" sz="2400" dirty="0" err="1" smtClean="0"/>
              <a:t>Teachers</a:t>
            </a:r>
            <a:r>
              <a:rPr lang="tr-TR" sz="2400" dirty="0" smtClean="0"/>
              <a:t> </a:t>
            </a:r>
            <a:r>
              <a:rPr lang="tr-TR" sz="2400" dirty="0" err="1" smtClean="0"/>
              <a:t>need</a:t>
            </a:r>
            <a:r>
              <a:rPr lang="tr-TR" sz="2400" dirty="0" smtClean="0"/>
              <a:t> </a:t>
            </a:r>
            <a:r>
              <a:rPr lang="tr-TR" sz="2400" dirty="0" err="1" smtClean="0"/>
              <a:t>to</a:t>
            </a:r>
            <a:r>
              <a:rPr lang="tr-TR" sz="2400" dirty="0" smtClean="0"/>
              <a:t> </a:t>
            </a:r>
            <a:r>
              <a:rPr lang="en-US" sz="2400" dirty="0" smtClean="0"/>
              <a:t>encourage students to be more creative, productive,</a:t>
            </a:r>
            <a:r>
              <a:rPr lang="tr-TR" sz="2400" dirty="0" smtClean="0"/>
              <a:t> </a:t>
            </a:r>
            <a:r>
              <a:rPr lang="en-US" sz="2400" dirty="0" smtClean="0"/>
              <a:t>independent, and responsible in doing the tasks given</a:t>
            </a:r>
            <a:r>
              <a:rPr lang="tr-TR" sz="2400" dirty="0" smtClean="0"/>
              <a:t> (</a:t>
            </a:r>
            <a:r>
              <a:rPr lang="en-US" sz="2400" dirty="0" smtClean="0"/>
              <a:t>for example, students are required to look for</a:t>
            </a:r>
            <a:r>
              <a:rPr lang="tr-TR" sz="2400" dirty="0" smtClean="0"/>
              <a:t> </a:t>
            </a:r>
            <a:r>
              <a:rPr lang="en-US" sz="2400" dirty="0" smtClean="0"/>
              <a:t>additional materials such as images, text, etc.).</a:t>
            </a:r>
            <a:r>
              <a:rPr lang="tr-TR" sz="2400" dirty="0" smtClean="0"/>
              <a:t> </a:t>
            </a:r>
          </a:p>
        </p:txBody>
      </p:sp>
      <p:sp>
        <p:nvSpPr>
          <p:cNvPr id="4" name="3 Dikdörtgen"/>
          <p:cNvSpPr/>
          <p:nvPr/>
        </p:nvSpPr>
        <p:spPr>
          <a:xfrm>
            <a:off x="827584" y="260648"/>
            <a:ext cx="7704856" cy="769441"/>
          </a:xfrm>
          <a:prstGeom prst="rect">
            <a:avLst/>
          </a:prstGeom>
        </p:spPr>
        <p:txBody>
          <a:bodyPr wrap="square">
            <a:spAutoFit/>
          </a:bodyPr>
          <a:lstStyle/>
          <a:p>
            <a:r>
              <a:rPr lang="tr-TR" sz="4400" b="1" dirty="0" smtClean="0">
                <a:solidFill>
                  <a:srgbClr val="C00000"/>
                </a:solidFill>
              </a:rPr>
              <a:t>FINDINGS – Q1</a:t>
            </a:r>
            <a:endParaRPr lang="tr-TR" sz="4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FINDINGS – Q1</a:t>
            </a:r>
            <a:endParaRPr lang="tr-TR" dirty="0"/>
          </a:p>
        </p:txBody>
      </p:sp>
      <p:sp>
        <p:nvSpPr>
          <p:cNvPr id="3" name="2 İçerik Yer Tutucusu"/>
          <p:cNvSpPr>
            <a:spLocks noGrp="1"/>
          </p:cNvSpPr>
          <p:nvPr>
            <p:ph sz="quarter" idx="1"/>
          </p:nvPr>
        </p:nvSpPr>
        <p:spPr/>
        <p:txBody>
          <a:bodyPr/>
          <a:lstStyle/>
          <a:p>
            <a:pPr>
              <a:buNone/>
            </a:pPr>
            <a:r>
              <a:rPr lang="tr-TR" sz="3200" dirty="0" smtClean="0"/>
              <a:t>   </a:t>
            </a:r>
            <a:r>
              <a:rPr lang="en-US" sz="3200" dirty="0" smtClean="0"/>
              <a:t>Curriculum</a:t>
            </a:r>
            <a:r>
              <a:rPr lang="tr-TR" sz="3200" dirty="0" smtClean="0"/>
              <a:t> </a:t>
            </a:r>
            <a:r>
              <a:rPr lang="en-US" sz="3200" dirty="0" smtClean="0"/>
              <a:t>expects a change in the teaching and</a:t>
            </a:r>
            <a:r>
              <a:rPr lang="tr-TR" sz="3200" dirty="0" smtClean="0"/>
              <a:t> </a:t>
            </a:r>
            <a:r>
              <a:rPr lang="en-US" sz="3200" dirty="0" smtClean="0"/>
              <a:t>learning process, from transferring knowledge by the</a:t>
            </a:r>
            <a:r>
              <a:rPr lang="tr-TR" sz="3200" dirty="0" smtClean="0"/>
              <a:t> </a:t>
            </a:r>
            <a:r>
              <a:rPr lang="en-US" sz="3200" dirty="0" smtClean="0"/>
              <a:t>teacher to allowing students to collect information by</a:t>
            </a:r>
            <a:r>
              <a:rPr lang="tr-TR" sz="3200" dirty="0" smtClean="0"/>
              <a:t> </a:t>
            </a:r>
            <a:r>
              <a:rPr lang="en-US" sz="3200" dirty="0" smtClean="0"/>
              <a:t>themselves (</a:t>
            </a:r>
            <a:r>
              <a:rPr lang="en-US" sz="3200" dirty="0" err="1" smtClean="0"/>
              <a:t>Lengkanawati</a:t>
            </a:r>
            <a:r>
              <a:rPr lang="en-US" sz="3200" dirty="0" smtClean="0"/>
              <a:t>, 2017). </a:t>
            </a:r>
            <a:endParaRPr lang="tr-TR" sz="3200" dirty="0" smtClean="0"/>
          </a:p>
          <a:p>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FINDINGS – Q1</a:t>
            </a:r>
            <a:endParaRPr lang="tr-TR" dirty="0"/>
          </a:p>
        </p:txBody>
      </p:sp>
      <p:sp>
        <p:nvSpPr>
          <p:cNvPr id="3" name="2 İçerik Yer Tutucusu"/>
          <p:cNvSpPr>
            <a:spLocks noGrp="1"/>
          </p:cNvSpPr>
          <p:nvPr>
            <p:ph sz="quarter" idx="1"/>
          </p:nvPr>
        </p:nvSpPr>
        <p:spPr>
          <a:xfrm>
            <a:off x="612648" y="1600200"/>
            <a:ext cx="7703768" cy="4495800"/>
          </a:xfrm>
        </p:spPr>
        <p:txBody>
          <a:bodyPr/>
          <a:lstStyle/>
          <a:p>
            <a:pPr>
              <a:buNone/>
            </a:pPr>
            <a:r>
              <a:rPr lang="tr-TR" sz="3200" dirty="0" smtClean="0"/>
              <a:t>   </a:t>
            </a:r>
            <a:r>
              <a:rPr lang="en-US" sz="3200" dirty="0" smtClean="0"/>
              <a:t>This learning</a:t>
            </a:r>
            <a:r>
              <a:rPr lang="tr-TR" sz="3200" dirty="0" smtClean="0"/>
              <a:t> </a:t>
            </a:r>
            <a:r>
              <a:rPr lang="en-US" sz="3200" dirty="0" smtClean="0"/>
              <a:t>paradigm will make students become more</a:t>
            </a:r>
            <a:r>
              <a:rPr lang="tr-TR" sz="3200" dirty="0" smtClean="0"/>
              <a:t>i </a:t>
            </a:r>
            <a:r>
              <a:rPr lang="en-US" sz="3200" dirty="0" err="1" smtClean="0"/>
              <a:t>ndependent</a:t>
            </a:r>
            <a:r>
              <a:rPr lang="en-US" sz="3200" dirty="0" smtClean="0"/>
              <a:t> of teachers and more responsible for</a:t>
            </a:r>
            <a:r>
              <a:rPr lang="tr-TR" sz="3200" dirty="0" smtClean="0"/>
              <a:t> </a:t>
            </a:r>
            <a:r>
              <a:rPr lang="en-US" sz="3200" dirty="0" smtClean="0"/>
              <a:t>their own learning. </a:t>
            </a:r>
            <a:endParaRPr lang="tr-TR" sz="3200" dirty="0" smtClean="0"/>
          </a:p>
          <a:p>
            <a:pPr>
              <a:buNone/>
            </a:pPr>
            <a:r>
              <a:rPr lang="tr-TR" sz="3200" dirty="0" smtClean="0"/>
              <a:t>  </a:t>
            </a:r>
          </a:p>
          <a:p>
            <a:pPr>
              <a:buNone/>
            </a:pPr>
            <a:r>
              <a:rPr lang="tr-TR" sz="3200" dirty="0" smtClean="0"/>
              <a:t>   </a:t>
            </a:r>
            <a:r>
              <a:rPr lang="en-US" sz="3200" dirty="0" smtClean="0"/>
              <a:t>Besides, the materials produced</a:t>
            </a:r>
            <a:r>
              <a:rPr lang="tr-TR" sz="3200" dirty="0" smtClean="0"/>
              <a:t> </a:t>
            </a:r>
            <a:r>
              <a:rPr lang="en-US" sz="3200" dirty="0" smtClean="0"/>
              <a:t>by the students might also be very possible to match</a:t>
            </a:r>
            <a:r>
              <a:rPr lang="tr-TR" sz="3200" dirty="0" smtClean="0"/>
              <a:t> </a:t>
            </a:r>
            <a:r>
              <a:rPr lang="en-US" sz="3200" dirty="0" smtClean="0"/>
              <a:t>their interests since teachers cannot determine every</a:t>
            </a:r>
            <a:r>
              <a:rPr lang="tr-TR" sz="3200" dirty="0" smtClean="0"/>
              <a:t> </a:t>
            </a:r>
            <a:r>
              <a:rPr lang="tr-TR" sz="3200" dirty="0" err="1" smtClean="0"/>
              <a:t>student’s</a:t>
            </a:r>
            <a:r>
              <a:rPr lang="tr-TR" sz="3200" dirty="0" smtClean="0"/>
              <a:t> </a:t>
            </a:r>
            <a:r>
              <a:rPr lang="tr-TR" sz="3200" dirty="0" err="1" smtClean="0"/>
              <a:t>interest</a:t>
            </a:r>
            <a:r>
              <a:rPr lang="tr-TR" sz="3200" dirty="0" smtClean="0"/>
              <a:t>.</a:t>
            </a:r>
          </a:p>
          <a:p>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FINDINGS – Q1</a:t>
            </a:r>
            <a:endParaRPr lang="tr-TR" dirty="0"/>
          </a:p>
        </p:txBody>
      </p:sp>
      <p:sp>
        <p:nvSpPr>
          <p:cNvPr id="3" name="2 İçerik Yer Tutucusu"/>
          <p:cNvSpPr>
            <a:spLocks noGrp="1"/>
          </p:cNvSpPr>
          <p:nvPr>
            <p:ph sz="quarter" idx="1"/>
          </p:nvPr>
        </p:nvSpPr>
        <p:spPr>
          <a:xfrm>
            <a:off x="467544" y="1600200"/>
            <a:ext cx="8298504" cy="4997152"/>
          </a:xfrm>
        </p:spPr>
        <p:txBody>
          <a:bodyPr>
            <a:normAutofit/>
          </a:bodyPr>
          <a:lstStyle/>
          <a:p>
            <a:pPr>
              <a:buNone/>
            </a:pPr>
            <a:r>
              <a:rPr lang="tr-TR" dirty="0" smtClean="0"/>
              <a:t>   </a:t>
            </a:r>
          </a:p>
          <a:p>
            <a:pPr>
              <a:buNone/>
            </a:pPr>
            <a:r>
              <a:rPr lang="tr-TR" dirty="0" smtClean="0"/>
              <a:t>   I</a:t>
            </a:r>
            <a:r>
              <a:rPr lang="en-US" dirty="0" smtClean="0"/>
              <a:t>t is good to make students feel</a:t>
            </a:r>
            <a:r>
              <a:rPr lang="tr-TR" dirty="0" smtClean="0"/>
              <a:t> </a:t>
            </a:r>
            <a:r>
              <a:rPr lang="en-US" dirty="0" smtClean="0"/>
              <a:t>comfortable with the materials. </a:t>
            </a:r>
            <a:endParaRPr lang="tr-TR" dirty="0" smtClean="0"/>
          </a:p>
          <a:p>
            <a:pPr>
              <a:buNone/>
            </a:pPr>
            <a:endParaRPr lang="tr-TR" dirty="0" smtClean="0"/>
          </a:p>
          <a:p>
            <a:pPr>
              <a:buNone/>
            </a:pPr>
            <a:r>
              <a:rPr lang="tr-TR" dirty="0" smtClean="0"/>
              <a:t>   </a:t>
            </a:r>
            <a:r>
              <a:rPr lang="en-US" dirty="0" smtClean="0"/>
              <a:t>Tomlinson (2011)</a:t>
            </a:r>
            <a:r>
              <a:rPr lang="tr-TR" dirty="0" smtClean="0"/>
              <a:t> </a:t>
            </a:r>
            <a:r>
              <a:rPr lang="en-US" dirty="0" smtClean="0"/>
              <a:t>also claims that materials should help learners to feel</a:t>
            </a:r>
            <a:r>
              <a:rPr lang="tr-TR" dirty="0" smtClean="0"/>
              <a:t> at </a:t>
            </a:r>
            <a:r>
              <a:rPr lang="tr-TR" dirty="0" err="1" smtClean="0"/>
              <a:t>ease</a:t>
            </a:r>
            <a:r>
              <a:rPr lang="tr-TR" dirty="0" smtClean="0"/>
              <a:t>. </a:t>
            </a:r>
          </a:p>
          <a:p>
            <a:pPr>
              <a:buNone/>
            </a:pP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FINDINGS – Q1</a:t>
            </a:r>
            <a:endParaRPr lang="tr-TR" dirty="0"/>
          </a:p>
        </p:txBody>
      </p:sp>
      <p:sp>
        <p:nvSpPr>
          <p:cNvPr id="3" name="2 İçerik Yer Tutucusu"/>
          <p:cNvSpPr>
            <a:spLocks noGrp="1"/>
          </p:cNvSpPr>
          <p:nvPr>
            <p:ph sz="quarter" idx="1"/>
          </p:nvPr>
        </p:nvSpPr>
        <p:spPr/>
        <p:txBody>
          <a:bodyPr/>
          <a:lstStyle/>
          <a:p>
            <a:pPr>
              <a:buNone/>
            </a:pPr>
            <a:r>
              <a:rPr lang="tr-TR" dirty="0" smtClean="0"/>
              <a:t>   L</a:t>
            </a:r>
            <a:r>
              <a:rPr lang="en-US" dirty="0" smtClean="0"/>
              <a:t>earning is supposed to enhance what the</a:t>
            </a:r>
            <a:r>
              <a:rPr lang="tr-TR" dirty="0" smtClean="0"/>
              <a:t> </a:t>
            </a:r>
            <a:r>
              <a:rPr lang="en-US" dirty="0" smtClean="0"/>
              <a:t>students have gained. For this, Tomlinson (2011) and</a:t>
            </a:r>
            <a:r>
              <a:rPr lang="tr-TR" dirty="0" smtClean="0"/>
              <a:t> </a:t>
            </a:r>
            <a:r>
              <a:rPr lang="en-US" dirty="0" err="1" smtClean="0"/>
              <a:t>Timmis</a:t>
            </a:r>
            <a:r>
              <a:rPr lang="en-US" dirty="0" smtClean="0"/>
              <a:t> (2016) assert materials should have</a:t>
            </a:r>
            <a:r>
              <a:rPr lang="tr-TR" dirty="0" smtClean="0"/>
              <a:t> </a:t>
            </a:r>
            <a:r>
              <a:rPr lang="en-US" dirty="0" smtClean="0"/>
              <a:t>challenging activities which push learners slightly</a:t>
            </a:r>
            <a:r>
              <a:rPr lang="tr-TR" dirty="0" smtClean="0"/>
              <a:t> </a:t>
            </a:r>
            <a:r>
              <a:rPr lang="tr-TR" dirty="0" err="1" smtClean="0"/>
              <a:t>beyond</a:t>
            </a:r>
            <a:r>
              <a:rPr lang="tr-TR" dirty="0" smtClean="0"/>
              <a:t> </a:t>
            </a:r>
            <a:r>
              <a:rPr lang="tr-TR" dirty="0" err="1" smtClean="0"/>
              <a:t>their</a:t>
            </a:r>
            <a:r>
              <a:rPr lang="tr-TR" dirty="0" smtClean="0"/>
              <a:t> </a:t>
            </a:r>
            <a:r>
              <a:rPr lang="tr-TR" dirty="0" err="1" smtClean="0"/>
              <a:t>existing</a:t>
            </a:r>
            <a:r>
              <a:rPr lang="tr-TR" dirty="0" smtClean="0"/>
              <a:t> </a:t>
            </a:r>
            <a:r>
              <a:rPr lang="tr-TR" dirty="0" err="1" smtClean="0"/>
              <a:t>proficiency</a:t>
            </a:r>
            <a:r>
              <a:rPr lang="tr-TR" dirty="0" smtClean="0"/>
              <a:t>.</a:t>
            </a:r>
          </a:p>
          <a:p>
            <a:pPr>
              <a:buNone/>
            </a:pPr>
            <a:endParaRPr lang="tr-TR" dirty="0" smtClean="0"/>
          </a:p>
          <a:p>
            <a:pPr>
              <a:buNone/>
            </a:pPr>
            <a:r>
              <a:rPr lang="tr-TR" dirty="0" smtClean="0"/>
              <a:t>    </a:t>
            </a:r>
            <a:r>
              <a:rPr lang="tr-TR" dirty="0" err="1" smtClean="0"/>
              <a:t>By</a:t>
            </a:r>
            <a:r>
              <a:rPr lang="tr-TR" dirty="0" smtClean="0"/>
              <a:t> </a:t>
            </a:r>
            <a:r>
              <a:rPr lang="tr-TR" dirty="0" err="1" smtClean="0"/>
              <a:t>this</a:t>
            </a:r>
            <a:r>
              <a:rPr lang="tr-TR" dirty="0" smtClean="0"/>
              <a:t>,</a:t>
            </a:r>
            <a:r>
              <a:rPr lang="en-US" dirty="0" smtClean="0"/>
              <a:t>teachers can activate students’ prior knowledge and</a:t>
            </a:r>
            <a:r>
              <a:rPr lang="tr-TR" dirty="0" smtClean="0"/>
              <a:t> </a:t>
            </a:r>
            <a:r>
              <a:rPr lang="en-US" dirty="0" smtClean="0"/>
              <a:t>experience to help them relate to today's lesson.</a:t>
            </a:r>
            <a:endParaRPr lang="tr-TR" dirty="0" smtClean="0"/>
          </a:p>
          <a:p>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FINDINGS – Q1</a:t>
            </a:r>
            <a:endParaRPr lang="tr-TR" dirty="0"/>
          </a:p>
        </p:txBody>
      </p:sp>
      <p:sp>
        <p:nvSpPr>
          <p:cNvPr id="3" name="2 İçerik Yer Tutucusu"/>
          <p:cNvSpPr>
            <a:spLocks noGrp="1"/>
          </p:cNvSpPr>
          <p:nvPr>
            <p:ph sz="quarter" idx="1"/>
          </p:nvPr>
        </p:nvSpPr>
        <p:spPr>
          <a:xfrm>
            <a:off x="323528" y="1600200"/>
            <a:ext cx="8442520" cy="4495800"/>
          </a:xfrm>
        </p:spPr>
        <p:txBody>
          <a:bodyPr>
            <a:normAutofit/>
          </a:bodyPr>
          <a:lstStyle/>
          <a:p>
            <a:pPr>
              <a:buNone/>
            </a:pPr>
            <a:r>
              <a:rPr lang="tr-TR" dirty="0" smtClean="0"/>
              <a:t>   </a:t>
            </a:r>
            <a:r>
              <a:rPr lang="en-US" dirty="0" smtClean="0"/>
              <a:t>Modifications were also made to cover the</a:t>
            </a:r>
            <a:r>
              <a:rPr lang="tr-TR" dirty="0" smtClean="0"/>
              <a:t> w</a:t>
            </a:r>
            <a:r>
              <a:rPr lang="en-US" dirty="0" err="1" smtClean="0"/>
              <a:t>eaknesses</a:t>
            </a:r>
            <a:r>
              <a:rPr lang="en-US" dirty="0" smtClean="0"/>
              <a:t> of the book in terms of language skills</a:t>
            </a:r>
            <a:r>
              <a:rPr lang="tr-TR" dirty="0" smtClean="0"/>
              <a:t> </a:t>
            </a:r>
            <a:r>
              <a:rPr lang="en-US" dirty="0" smtClean="0"/>
              <a:t>such as lack of listening materials</a:t>
            </a:r>
            <a:r>
              <a:rPr lang="tr-TR" dirty="0" smtClean="0"/>
              <a:t>. </a:t>
            </a:r>
          </a:p>
          <a:p>
            <a:pPr>
              <a:buNone/>
            </a:pPr>
            <a:endParaRPr lang="tr-TR" dirty="0" smtClean="0"/>
          </a:p>
          <a:p>
            <a:pPr>
              <a:buNone/>
            </a:pPr>
            <a:r>
              <a:rPr lang="tr-TR" dirty="0" smtClean="0"/>
              <a:t>   T</a:t>
            </a:r>
            <a:r>
              <a:rPr lang="en-US" dirty="0" smtClean="0"/>
              <a:t>he data</a:t>
            </a:r>
            <a:r>
              <a:rPr lang="tr-TR" dirty="0" smtClean="0"/>
              <a:t> </a:t>
            </a:r>
            <a:r>
              <a:rPr lang="en-US" dirty="0" smtClean="0"/>
              <a:t>confirmed that teachers</a:t>
            </a:r>
            <a:r>
              <a:rPr lang="tr-TR" dirty="0" smtClean="0"/>
              <a:t> </a:t>
            </a:r>
            <a:r>
              <a:rPr lang="en-US" dirty="0" smtClean="0"/>
              <a:t>would prioritize the topics in the syllabus rather than</a:t>
            </a:r>
            <a:r>
              <a:rPr lang="tr-TR" dirty="0" smtClean="0"/>
              <a:t> </a:t>
            </a:r>
            <a:r>
              <a:rPr lang="en-US" dirty="0" smtClean="0"/>
              <a:t>in the book. Therefore, they sometimes reordered the</a:t>
            </a:r>
            <a:r>
              <a:rPr lang="tr-TR" dirty="0" smtClean="0"/>
              <a:t> </a:t>
            </a:r>
            <a:r>
              <a:rPr lang="en-US" dirty="0" smtClean="0"/>
              <a:t>subject matters in the textbook in attempt to make</a:t>
            </a:r>
            <a:r>
              <a:rPr lang="tr-TR" dirty="0" smtClean="0"/>
              <a:t> </a:t>
            </a:r>
            <a:r>
              <a:rPr lang="en-US" dirty="0" smtClean="0"/>
              <a:t>them relevant to the curriculum.</a:t>
            </a: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FINDINGS – Q2</a:t>
            </a:r>
            <a:endParaRPr lang="tr-TR" dirty="0"/>
          </a:p>
        </p:txBody>
      </p:sp>
      <p:sp>
        <p:nvSpPr>
          <p:cNvPr id="3" name="2 İçerik Yer Tutucusu"/>
          <p:cNvSpPr>
            <a:spLocks noGrp="1"/>
          </p:cNvSpPr>
          <p:nvPr>
            <p:ph sz="quarter" idx="1"/>
          </p:nvPr>
        </p:nvSpPr>
        <p:spPr/>
        <p:txBody>
          <a:bodyPr>
            <a:normAutofit/>
          </a:bodyPr>
          <a:lstStyle/>
          <a:p>
            <a:pPr>
              <a:buNone/>
            </a:pPr>
            <a:r>
              <a:rPr lang="en-US" b="1" dirty="0" smtClean="0"/>
              <a:t>Question 2: What are the constraints encountered</a:t>
            </a:r>
            <a:r>
              <a:rPr lang="tr-TR" b="1" dirty="0" smtClean="0"/>
              <a:t> </a:t>
            </a:r>
            <a:r>
              <a:rPr lang="en-US" b="1" dirty="0" smtClean="0"/>
              <a:t>by the teachers during the process of materials</a:t>
            </a:r>
          </a:p>
          <a:p>
            <a:pPr>
              <a:buNone/>
            </a:pPr>
            <a:r>
              <a:rPr lang="tr-TR" b="1" dirty="0" smtClean="0"/>
              <a:t>   </a:t>
            </a:r>
            <a:r>
              <a:rPr lang="tr-TR" b="1" dirty="0" err="1" smtClean="0"/>
              <a:t>adaptation</a:t>
            </a:r>
            <a:r>
              <a:rPr lang="tr-TR" b="1" dirty="0" smtClean="0"/>
              <a:t>?</a:t>
            </a:r>
          </a:p>
          <a:p>
            <a:pPr>
              <a:buNone/>
            </a:pPr>
            <a:endParaRPr lang="tr-TR" b="1" dirty="0" smtClean="0"/>
          </a:p>
          <a:p>
            <a:pPr>
              <a:buNone/>
            </a:pPr>
            <a:r>
              <a:rPr lang="en-US" dirty="0" smtClean="0"/>
              <a:t>This question seeks to find the constraints</a:t>
            </a:r>
            <a:r>
              <a:rPr lang="tr-TR" dirty="0" smtClean="0"/>
              <a:t> </a:t>
            </a:r>
            <a:r>
              <a:rPr lang="en-US" dirty="0" smtClean="0"/>
              <a:t>confronted by the teachers during the process of</a:t>
            </a:r>
            <a:r>
              <a:rPr lang="tr-TR" dirty="0" smtClean="0"/>
              <a:t> </a:t>
            </a:r>
            <a:r>
              <a:rPr lang="en-US" dirty="0" smtClean="0"/>
              <a:t>materials adaptation. The data revealed that the time</a:t>
            </a:r>
            <a:r>
              <a:rPr lang="tr-TR" dirty="0" smtClean="0"/>
              <a:t> </a:t>
            </a:r>
            <a:r>
              <a:rPr lang="en-US" dirty="0" smtClean="0"/>
              <a:t>limitation teachers had was thought as one constraint</a:t>
            </a:r>
            <a:r>
              <a:rPr lang="tr-TR" dirty="0" smtClean="0"/>
              <a:t> in </a:t>
            </a:r>
            <a:r>
              <a:rPr lang="tr-TR" dirty="0" err="1" smtClean="0"/>
              <a:t>adapting</a:t>
            </a:r>
            <a:r>
              <a:rPr lang="tr-TR" dirty="0" smtClean="0"/>
              <a:t> </a:t>
            </a:r>
            <a:r>
              <a:rPr lang="tr-TR" dirty="0" err="1" smtClean="0"/>
              <a:t>learning</a:t>
            </a:r>
            <a:r>
              <a:rPr lang="tr-TR" dirty="0" smtClean="0"/>
              <a:t> </a:t>
            </a:r>
            <a:r>
              <a:rPr lang="tr-TR" dirty="0" err="1" smtClean="0"/>
              <a:t>materials</a:t>
            </a:r>
            <a:r>
              <a:rPr lang="tr-TR" dirty="0" smtClean="0"/>
              <a:t>.</a:t>
            </a:r>
            <a:endParaRPr lang="tr-TR"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FINDINGS  - Q2</a:t>
            </a:r>
            <a:endParaRPr lang="tr-TR" dirty="0"/>
          </a:p>
        </p:txBody>
      </p:sp>
      <p:sp>
        <p:nvSpPr>
          <p:cNvPr id="3" name="2 İçerik Yer Tutucusu"/>
          <p:cNvSpPr>
            <a:spLocks noGrp="1"/>
          </p:cNvSpPr>
          <p:nvPr>
            <p:ph sz="quarter" idx="1"/>
          </p:nvPr>
        </p:nvSpPr>
        <p:spPr/>
        <p:txBody>
          <a:bodyPr>
            <a:normAutofit/>
          </a:bodyPr>
          <a:lstStyle/>
          <a:p>
            <a:pPr>
              <a:buNone/>
            </a:pPr>
            <a:r>
              <a:rPr lang="tr-TR" dirty="0" smtClean="0"/>
              <a:t>   </a:t>
            </a:r>
            <a:r>
              <a:rPr lang="tr-TR" dirty="0" err="1" smtClean="0"/>
              <a:t>Therefore</a:t>
            </a:r>
            <a:r>
              <a:rPr lang="tr-TR" dirty="0" smtClean="0"/>
              <a:t>, </a:t>
            </a:r>
            <a:r>
              <a:rPr lang="tr-TR" dirty="0" err="1" smtClean="0"/>
              <a:t>some</a:t>
            </a:r>
            <a:r>
              <a:rPr lang="tr-TR" dirty="0" smtClean="0"/>
              <a:t> </a:t>
            </a:r>
            <a:r>
              <a:rPr lang="en-US" dirty="0" smtClean="0"/>
              <a:t>teachers ended up using an available material instead</a:t>
            </a:r>
            <a:r>
              <a:rPr lang="tr-TR" dirty="0" smtClean="0"/>
              <a:t> </a:t>
            </a:r>
            <a:r>
              <a:rPr lang="en-US" dirty="0" smtClean="0"/>
              <a:t>of adapting it. </a:t>
            </a:r>
            <a:endParaRPr lang="tr-TR" dirty="0" smtClean="0"/>
          </a:p>
          <a:p>
            <a:pPr>
              <a:buNone/>
            </a:pPr>
            <a:endParaRPr lang="tr-TR" dirty="0" smtClean="0"/>
          </a:p>
          <a:p>
            <a:pPr>
              <a:buNone/>
            </a:pPr>
            <a:r>
              <a:rPr lang="tr-TR" dirty="0" smtClean="0"/>
              <a:t>   </a:t>
            </a:r>
            <a:r>
              <a:rPr lang="en-US" dirty="0" smtClean="0"/>
              <a:t>The lack of</a:t>
            </a:r>
            <a:r>
              <a:rPr lang="tr-TR" dirty="0" smtClean="0"/>
              <a:t> </a:t>
            </a:r>
            <a:r>
              <a:rPr lang="en-US" dirty="0" smtClean="0"/>
              <a:t>opportunity in making materials</a:t>
            </a:r>
            <a:endParaRPr lang="tr-TR" dirty="0" smtClean="0"/>
          </a:p>
          <a:p>
            <a:pPr>
              <a:buNone/>
            </a:pPr>
            <a:r>
              <a:rPr lang="tr-TR" dirty="0" smtClean="0"/>
              <a:t>   </a:t>
            </a:r>
            <a:r>
              <a:rPr lang="en-US" dirty="0" smtClean="0"/>
              <a:t>adaptation hindered</a:t>
            </a:r>
            <a:r>
              <a:rPr lang="tr-TR" dirty="0" smtClean="0"/>
              <a:t> </a:t>
            </a:r>
            <a:r>
              <a:rPr lang="en-US" dirty="0" smtClean="0"/>
              <a:t>them to develop their ability.</a:t>
            </a:r>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FINDINGS  - Q2</a:t>
            </a:r>
            <a:endParaRPr lang="tr-TR" dirty="0"/>
          </a:p>
        </p:txBody>
      </p:sp>
      <p:sp>
        <p:nvSpPr>
          <p:cNvPr id="3" name="2 İçerik Yer Tutucusu"/>
          <p:cNvSpPr>
            <a:spLocks noGrp="1"/>
          </p:cNvSpPr>
          <p:nvPr>
            <p:ph sz="quarter" idx="1"/>
          </p:nvPr>
        </p:nvSpPr>
        <p:spPr/>
        <p:txBody>
          <a:bodyPr/>
          <a:lstStyle/>
          <a:p>
            <a:pPr>
              <a:buNone/>
            </a:pPr>
            <a:r>
              <a:rPr lang="tr-TR" dirty="0" smtClean="0"/>
              <a:t>    </a:t>
            </a:r>
            <a:r>
              <a:rPr lang="en-US" dirty="0" err="1" smtClean="0"/>
              <a:t>Marand</a:t>
            </a:r>
            <a:r>
              <a:rPr lang="en-US" dirty="0" smtClean="0"/>
              <a:t> (2011) along with </a:t>
            </a:r>
            <a:r>
              <a:rPr lang="en-US" dirty="0" err="1" smtClean="0"/>
              <a:t>Halim</a:t>
            </a:r>
            <a:r>
              <a:rPr lang="en-US" dirty="0" smtClean="0"/>
              <a:t> and</a:t>
            </a:r>
            <a:r>
              <a:rPr lang="tr-TR" dirty="0" smtClean="0"/>
              <a:t> </a:t>
            </a:r>
            <a:r>
              <a:rPr lang="en-US" dirty="0" err="1" smtClean="0"/>
              <a:t>Halim</a:t>
            </a:r>
            <a:r>
              <a:rPr lang="en-US" dirty="0" smtClean="0"/>
              <a:t> (2016) also found teachers rarely develop their</a:t>
            </a:r>
            <a:r>
              <a:rPr lang="tr-TR" dirty="0" smtClean="0"/>
              <a:t> </a:t>
            </a:r>
            <a:r>
              <a:rPr lang="en-US" dirty="0" smtClean="0"/>
              <a:t>own materials because it is time consuming and</a:t>
            </a:r>
            <a:r>
              <a:rPr lang="tr-TR" dirty="0" smtClean="0"/>
              <a:t> </a:t>
            </a:r>
            <a:r>
              <a:rPr lang="en-US" dirty="0" smtClean="0"/>
              <a:t>difficult. The other constraint referred to materials</a:t>
            </a:r>
            <a:r>
              <a:rPr lang="tr-TR" dirty="0" smtClean="0"/>
              <a:t> </a:t>
            </a:r>
            <a:r>
              <a:rPr lang="en-US" dirty="0" smtClean="0"/>
              <a:t>inappropriateness resulted from teachers’ insufficient</a:t>
            </a:r>
            <a:r>
              <a:rPr lang="tr-TR" dirty="0" smtClean="0"/>
              <a:t> </a:t>
            </a:r>
            <a:r>
              <a:rPr lang="en-US" dirty="0" smtClean="0"/>
              <a:t>capability to make materials adaptation. </a:t>
            </a:r>
            <a:endParaRPr lang="tr-TR"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CONCLUSIONS</a:t>
            </a:r>
            <a:endParaRPr lang="tr-TR" b="1" dirty="0">
              <a:solidFill>
                <a:srgbClr val="C00000"/>
              </a:solidFill>
            </a:endParaRPr>
          </a:p>
        </p:txBody>
      </p:sp>
      <p:sp>
        <p:nvSpPr>
          <p:cNvPr id="3" name="2 İçerik Yer Tutucusu"/>
          <p:cNvSpPr>
            <a:spLocks noGrp="1"/>
          </p:cNvSpPr>
          <p:nvPr>
            <p:ph sz="quarter" idx="1"/>
          </p:nvPr>
        </p:nvSpPr>
        <p:spPr/>
        <p:txBody>
          <a:bodyPr>
            <a:normAutofit/>
          </a:bodyPr>
          <a:lstStyle/>
          <a:p>
            <a:pPr>
              <a:buNone/>
            </a:pPr>
            <a:r>
              <a:rPr lang="tr-TR" dirty="0" smtClean="0"/>
              <a:t>    </a:t>
            </a:r>
            <a:r>
              <a:rPr lang="tr-TR" dirty="0" err="1" smtClean="0"/>
              <a:t>In</a:t>
            </a:r>
            <a:r>
              <a:rPr lang="tr-TR" dirty="0" smtClean="0"/>
              <a:t> </a:t>
            </a:r>
            <a:r>
              <a:rPr lang="tr-TR" dirty="0" err="1" smtClean="0"/>
              <a:t>order</a:t>
            </a:r>
            <a:r>
              <a:rPr lang="tr-TR" dirty="0" smtClean="0"/>
              <a:t> </a:t>
            </a:r>
            <a:r>
              <a:rPr lang="tr-TR" dirty="0" err="1" smtClean="0"/>
              <a:t>to</a:t>
            </a:r>
            <a:r>
              <a:rPr lang="tr-TR" dirty="0" smtClean="0"/>
              <a:t> </a:t>
            </a:r>
            <a:r>
              <a:rPr lang="en-US" dirty="0" smtClean="0"/>
              <a:t>cope with the hindrances in learning and to </a:t>
            </a:r>
            <a:r>
              <a:rPr lang="en-US" dirty="0" err="1" smtClean="0"/>
              <a:t>fulfil</a:t>
            </a:r>
            <a:r>
              <a:rPr lang="en-US" dirty="0" smtClean="0"/>
              <a:t> the</a:t>
            </a:r>
            <a:r>
              <a:rPr lang="tr-TR" dirty="0" smtClean="0"/>
              <a:t> </a:t>
            </a:r>
            <a:r>
              <a:rPr lang="en-US" dirty="0" smtClean="0"/>
              <a:t>curriculum 2013 demands, teachers made some</a:t>
            </a:r>
            <a:r>
              <a:rPr lang="tr-TR" dirty="0" smtClean="0"/>
              <a:t> </a:t>
            </a:r>
            <a:r>
              <a:rPr lang="en-US" dirty="0" smtClean="0"/>
              <a:t>adaptations to their teaching materials which</a:t>
            </a:r>
            <a:r>
              <a:rPr lang="tr-TR" dirty="0" smtClean="0"/>
              <a:t> </a:t>
            </a:r>
            <a:r>
              <a:rPr lang="en-US" dirty="0" smtClean="0"/>
              <a:t>consisted of adding, deleting, modifying, simplifying</a:t>
            </a:r>
            <a:r>
              <a:rPr lang="tr-TR" dirty="0" smtClean="0"/>
              <a:t> </a:t>
            </a:r>
            <a:r>
              <a:rPr lang="tr-TR" dirty="0" err="1" smtClean="0"/>
              <a:t>and</a:t>
            </a:r>
            <a:r>
              <a:rPr lang="tr-TR" dirty="0" smtClean="0"/>
              <a:t> </a:t>
            </a:r>
            <a:r>
              <a:rPr lang="tr-TR" dirty="0" err="1" smtClean="0"/>
              <a:t>reordering</a:t>
            </a:r>
            <a:r>
              <a:rPr lang="tr-TR" dirty="0" smtClean="0"/>
              <a:t>.</a:t>
            </a:r>
          </a:p>
          <a:p>
            <a:pPr>
              <a:buNone/>
            </a:pPr>
            <a:r>
              <a:rPr lang="tr-TR" dirty="0" smtClean="0"/>
              <a:t>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buNone/>
            </a:pPr>
            <a:r>
              <a:rPr lang="tr-TR" sz="2800" dirty="0" smtClean="0">
                <a:cs typeface="Times New Roman" pitchFamily="18" charset="0"/>
              </a:rPr>
              <a:t>   </a:t>
            </a:r>
            <a:r>
              <a:rPr lang="en-US" sz="2800" dirty="0" smtClean="0">
                <a:cs typeface="Times New Roman" pitchFamily="18" charset="0"/>
              </a:rPr>
              <a:t>The teachers ma</a:t>
            </a:r>
            <a:r>
              <a:rPr lang="tr-TR" sz="2800" dirty="0" smtClean="0">
                <a:cs typeface="Times New Roman" pitchFamily="18" charset="0"/>
              </a:rPr>
              <a:t>k</a:t>
            </a:r>
            <a:r>
              <a:rPr lang="en-US" sz="2800" dirty="0" smtClean="0">
                <a:cs typeface="Times New Roman" pitchFamily="18" charset="0"/>
              </a:rPr>
              <a:t>e some adaptations to their teaching</a:t>
            </a:r>
            <a:r>
              <a:rPr lang="tr-TR" sz="2800" dirty="0" smtClean="0">
                <a:cs typeface="Times New Roman" pitchFamily="18" charset="0"/>
              </a:rPr>
              <a:t> </a:t>
            </a:r>
            <a:r>
              <a:rPr lang="en-US" sz="2800" dirty="0" smtClean="0">
                <a:cs typeface="Times New Roman" pitchFamily="18" charset="0"/>
              </a:rPr>
              <a:t>materials which consisted of adding more language inputs, </a:t>
            </a:r>
            <a:r>
              <a:rPr lang="en-US" sz="2800" b="1" dirty="0" smtClean="0">
                <a:cs typeface="Times New Roman" pitchFamily="18" charset="0"/>
              </a:rPr>
              <a:t>deleting</a:t>
            </a:r>
            <a:r>
              <a:rPr lang="en-US" sz="2800" dirty="0" smtClean="0">
                <a:cs typeface="Times New Roman" pitchFamily="18" charset="0"/>
              </a:rPr>
              <a:t> and </a:t>
            </a:r>
            <a:r>
              <a:rPr lang="en-US" sz="2800" b="1" dirty="0" smtClean="0">
                <a:cs typeface="Times New Roman" pitchFamily="18" charset="0"/>
              </a:rPr>
              <a:t>simplifying</a:t>
            </a:r>
            <a:r>
              <a:rPr lang="en-US" sz="2800" dirty="0" smtClean="0">
                <a:cs typeface="Times New Roman" pitchFamily="18" charset="0"/>
              </a:rPr>
              <a:t> some difficult materials,</a:t>
            </a:r>
            <a:r>
              <a:rPr lang="tr-TR" sz="2800" b="1" dirty="0" err="1" smtClean="0">
                <a:cs typeface="Times New Roman" pitchFamily="18" charset="0"/>
              </a:rPr>
              <a:t>mo</a:t>
            </a:r>
            <a:r>
              <a:rPr lang="en-US" sz="2800" b="1" dirty="0" err="1" smtClean="0">
                <a:cs typeface="Times New Roman" pitchFamily="18" charset="0"/>
              </a:rPr>
              <a:t>difying</a:t>
            </a:r>
            <a:r>
              <a:rPr lang="en-US" sz="2800" b="1" dirty="0" smtClean="0">
                <a:cs typeface="Times New Roman" pitchFamily="18" charset="0"/>
              </a:rPr>
              <a:t> </a:t>
            </a:r>
            <a:r>
              <a:rPr lang="en-US" sz="2800" dirty="0" smtClean="0">
                <a:cs typeface="Times New Roman" pitchFamily="18" charset="0"/>
              </a:rPr>
              <a:t>the contexts of materials as well as the language tasks, and </a:t>
            </a:r>
            <a:r>
              <a:rPr lang="en-US" sz="2800" b="1" dirty="0" smtClean="0">
                <a:cs typeface="Times New Roman" pitchFamily="18" charset="0"/>
              </a:rPr>
              <a:t>reordering</a:t>
            </a:r>
            <a:r>
              <a:rPr lang="en-US" sz="2800" dirty="0" smtClean="0">
                <a:cs typeface="Times New Roman" pitchFamily="18" charset="0"/>
              </a:rPr>
              <a:t> the contents of textbook</a:t>
            </a:r>
            <a:endParaRPr lang="tr-TR" sz="2800" dirty="0" smtClean="0">
              <a:cs typeface="Times New Roman" pitchFamily="18" charset="0"/>
            </a:endParaRPr>
          </a:p>
          <a:p>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buNone/>
            </a:pPr>
            <a:r>
              <a:rPr lang="tr-TR" dirty="0" smtClean="0"/>
              <a:t>   </a:t>
            </a:r>
            <a:r>
              <a:rPr lang="tr-TR" dirty="0" err="1" smtClean="0"/>
              <a:t>Moreover</a:t>
            </a:r>
            <a:r>
              <a:rPr lang="tr-TR" dirty="0" smtClean="0"/>
              <a:t>, </a:t>
            </a:r>
            <a:r>
              <a:rPr lang="en-US" dirty="0" smtClean="0"/>
              <a:t>with the advancement of knowledge and </a:t>
            </a:r>
            <a:r>
              <a:rPr lang="en-US" dirty="0" err="1" smtClean="0"/>
              <a:t>technology,they</a:t>
            </a:r>
            <a:r>
              <a:rPr lang="en-US" dirty="0" smtClean="0"/>
              <a:t> facilitated the language learning by utilizing</a:t>
            </a:r>
            <a:r>
              <a:rPr lang="tr-TR" dirty="0" smtClean="0"/>
              <a:t> </a:t>
            </a:r>
            <a:r>
              <a:rPr lang="en-US" dirty="0" smtClean="0"/>
              <a:t>numerous media (e.g. videos, power point, </a:t>
            </a:r>
            <a:r>
              <a:rPr lang="en-US" dirty="0" err="1" smtClean="0"/>
              <a:t>audio,etc</a:t>
            </a:r>
            <a:r>
              <a:rPr lang="en-US" dirty="0" smtClean="0"/>
              <a:t>.) from which students obtained more inputs of the</a:t>
            </a:r>
            <a:r>
              <a:rPr lang="tr-TR" dirty="0" smtClean="0"/>
              <a:t> </a:t>
            </a:r>
            <a:r>
              <a:rPr lang="tr-TR" dirty="0" err="1" smtClean="0"/>
              <a:t>actual</a:t>
            </a:r>
            <a:r>
              <a:rPr lang="tr-TR" dirty="0" smtClean="0"/>
              <a:t> </a:t>
            </a:r>
            <a:r>
              <a:rPr lang="tr-TR" dirty="0" err="1" smtClean="0"/>
              <a:t>use</a:t>
            </a:r>
            <a:r>
              <a:rPr lang="tr-TR" dirty="0" smtClean="0"/>
              <a:t> of </a:t>
            </a:r>
            <a:r>
              <a:rPr lang="tr-TR" dirty="0" err="1" smtClean="0"/>
              <a:t>language</a:t>
            </a:r>
            <a:r>
              <a:rPr lang="tr-TR" dirty="0" smtClean="0"/>
              <a:t>.</a:t>
            </a:r>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755576" y="1600200"/>
            <a:ext cx="7632848" cy="4495800"/>
          </a:xfrm>
        </p:spPr>
        <p:txBody>
          <a:bodyPr>
            <a:noAutofit/>
          </a:bodyPr>
          <a:lstStyle/>
          <a:p>
            <a:pPr>
              <a:buNone/>
            </a:pPr>
            <a:r>
              <a:rPr lang="tr-TR" sz="2400" dirty="0" smtClean="0"/>
              <a:t>    </a:t>
            </a:r>
            <a:r>
              <a:rPr lang="tr-TR" sz="2400" dirty="0" err="1" smtClean="0"/>
              <a:t>Besides</a:t>
            </a:r>
            <a:r>
              <a:rPr lang="tr-TR" sz="2400" dirty="0" smtClean="0"/>
              <a:t>, </a:t>
            </a:r>
            <a:r>
              <a:rPr lang="tr-TR" sz="2400" dirty="0" err="1" smtClean="0"/>
              <a:t>adding</a:t>
            </a:r>
            <a:r>
              <a:rPr lang="tr-TR" sz="2400" dirty="0" smtClean="0"/>
              <a:t> </a:t>
            </a:r>
            <a:r>
              <a:rPr lang="tr-TR" sz="2400" dirty="0" err="1" smtClean="0"/>
              <a:t>allowed</a:t>
            </a:r>
            <a:r>
              <a:rPr lang="tr-TR" sz="2400" dirty="0" smtClean="0"/>
              <a:t> </a:t>
            </a:r>
            <a:r>
              <a:rPr lang="tr-TR" sz="2400" dirty="0" err="1" smtClean="0"/>
              <a:t>the</a:t>
            </a:r>
            <a:r>
              <a:rPr lang="tr-TR" sz="2400" dirty="0" smtClean="0"/>
              <a:t> </a:t>
            </a:r>
            <a:r>
              <a:rPr lang="en-US" sz="2400" dirty="0" smtClean="0"/>
              <a:t>teachers to foster student-entered learning (e.g.</a:t>
            </a:r>
            <a:r>
              <a:rPr lang="tr-TR" sz="2400" dirty="0" smtClean="0"/>
              <a:t> </a:t>
            </a:r>
            <a:r>
              <a:rPr lang="en-US" sz="2400" dirty="0" smtClean="0"/>
              <a:t>students sought additional materials based on their</a:t>
            </a:r>
            <a:r>
              <a:rPr lang="tr-TR" sz="2400" dirty="0" smtClean="0"/>
              <a:t> </a:t>
            </a:r>
            <a:r>
              <a:rPr lang="tr-TR" sz="2400" dirty="0" err="1" smtClean="0"/>
              <a:t>interests</a:t>
            </a:r>
            <a:r>
              <a:rPr lang="tr-TR" sz="2400" dirty="0" smtClean="0"/>
              <a:t>). </a:t>
            </a:r>
          </a:p>
          <a:p>
            <a:pPr>
              <a:buNone/>
            </a:pPr>
            <a:endParaRPr lang="tr-TR" sz="2400" dirty="0" smtClean="0"/>
          </a:p>
          <a:p>
            <a:pPr>
              <a:buNone/>
            </a:pPr>
            <a:r>
              <a:rPr lang="tr-TR" sz="2400" dirty="0" smtClean="0"/>
              <a:t>    </a:t>
            </a:r>
            <a:r>
              <a:rPr lang="tr-TR" sz="2400" dirty="0" err="1" smtClean="0"/>
              <a:t>Language</a:t>
            </a:r>
            <a:r>
              <a:rPr lang="tr-TR" sz="2400" dirty="0" smtClean="0"/>
              <a:t> </a:t>
            </a:r>
            <a:r>
              <a:rPr lang="en-US" sz="2400" dirty="0" smtClean="0"/>
              <a:t>tasks were modified to be more authentic so that</a:t>
            </a:r>
            <a:r>
              <a:rPr lang="tr-TR" sz="2400" dirty="0" smtClean="0"/>
              <a:t> </a:t>
            </a:r>
            <a:r>
              <a:rPr lang="en-US" sz="2400" dirty="0" smtClean="0"/>
              <a:t>students could learn how to use the language for</a:t>
            </a:r>
            <a:r>
              <a:rPr lang="tr-TR" sz="2400" dirty="0" smtClean="0"/>
              <a:t> </a:t>
            </a:r>
            <a:r>
              <a:rPr lang="en-US" sz="2400" dirty="0" smtClean="0"/>
              <a:t>different purposes. </a:t>
            </a:r>
            <a:endParaRPr lang="tr-TR" sz="2400" dirty="0" smtClean="0"/>
          </a:p>
          <a:p>
            <a:pPr>
              <a:buNone/>
            </a:pPr>
            <a:endParaRPr lang="tr-TR" sz="2400" dirty="0" smtClean="0"/>
          </a:p>
          <a:p>
            <a:pPr>
              <a:buNone/>
            </a:pPr>
            <a:r>
              <a:rPr lang="tr-TR" sz="2400" dirty="0" smtClean="0"/>
              <a:t>    </a:t>
            </a:r>
            <a:r>
              <a:rPr lang="en-US" sz="2400" dirty="0" smtClean="0"/>
              <a:t>The last, teachers reordered some</a:t>
            </a:r>
            <a:r>
              <a:rPr lang="tr-TR" sz="2400" dirty="0" smtClean="0"/>
              <a:t> </a:t>
            </a:r>
            <a:r>
              <a:rPr lang="en-US" sz="2400" dirty="0" smtClean="0"/>
              <a:t>contents of the textbook by prioritizing the topics in</a:t>
            </a:r>
            <a:r>
              <a:rPr lang="tr-TR" sz="2400" dirty="0" smtClean="0"/>
              <a:t> </a:t>
            </a:r>
            <a:r>
              <a:rPr lang="tr-TR" sz="2400" dirty="0" err="1" smtClean="0"/>
              <a:t>the</a:t>
            </a:r>
            <a:r>
              <a:rPr lang="tr-TR" sz="2400" dirty="0" smtClean="0"/>
              <a:t> </a:t>
            </a:r>
            <a:r>
              <a:rPr lang="tr-TR" sz="2400" dirty="0" err="1" smtClean="0"/>
              <a:t>syllabus</a:t>
            </a:r>
            <a:r>
              <a:rPr lang="tr-TR" sz="2400" dirty="0" smtClean="0"/>
              <a:t>.</a:t>
            </a:r>
            <a:endParaRPr lang="tr-TR" sz="2000"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buNone/>
            </a:pPr>
            <a:r>
              <a:rPr lang="tr-TR" sz="2400" dirty="0" smtClean="0"/>
              <a:t>    </a:t>
            </a:r>
            <a:r>
              <a:rPr lang="en-US" sz="2400" dirty="0" smtClean="0"/>
              <a:t>Furthermore, the finding made it apparent that the</a:t>
            </a:r>
            <a:r>
              <a:rPr lang="tr-TR" sz="2400" dirty="0" smtClean="0"/>
              <a:t> </a:t>
            </a:r>
            <a:r>
              <a:rPr lang="en-US" sz="2400" dirty="0" smtClean="0"/>
              <a:t>time limitation teachers had due to abundant tasks</a:t>
            </a:r>
            <a:r>
              <a:rPr lang="tr-TR" sz="2400" dirty="0" smtClean="0"/>
              <a:t> </a:t>
            </a:r>
            <a:r>
              <a:rPr lang="en-US" sz="2400" dirty="0" smtClean="0"/>
              <a:t>was the main obstacle that hamper them to develop</a:t>
            </a:r>
            <a:r>
              <a:rPr lang="tr-TR" sz="2400" dirty="0" smtClean="0"/>
              <a:t> </a:t>
            </a:r>
            <a:r>
              <a:rPr lang="en-US" sz="2400" dirty="0" smtClean="0"/>
              <a:t>the best materials they should have. </a:t>
            </a:r>
            <a:endParaRPr lang="tr-TR" sz="2400" dirty="0" smtClean="0"/>
          </a:p>
          <a:p>
            <a:pPr>
              <a:buNone/>
            </a:pPr>
            <a:endParaRPr lang="tr-TR" sz="2400" dirty="0" smtClean="0"/>
          </a:p>
          <a:p>
            <a:pPr>
              <a:buNone/>
            </a:pPr>
            <a:r>
              <a:rPr lang="tr-TR" sz="2400" dirty="0" smtClean="0"/>
              <a:t>    I</a:t>
            </a:r>
            <a:r>
              <a:rPr lang="en-US" sz="2400" dirty="0" smtClean="0"/>
              <a:t>t is important for the</a:t>
            </a:r>
            <a:r>
              <a:rPr lang="tr-TR" sz="2400" dirty="0" smtClean="0"/>
              <a:t> </a:t>
            </a:r>
            <a:r>
              <a:rPr lang="en-US" sz="2400" dirty="0" smtClean="0"/>
              <a:t>teachers to participate in any training or workshop to</a:t>
            </a:r>
            <a:r>
              <a:rPr lang="tr-TR" sz="2400" dirty="0" smtClean="0"/>
              <a:t> </a:t>
            </a:r>
            <a:r>
              <a:rPr lang="en-US" sz="2400" dirty="0" smtClean="0"/>
              <a:t>get deep understanding about materials development</a:t>
            </a:r>
            <a:r>
              <a:rPr lang="tr-TR" sz="2400" dirty="0" smtClean="0"/>
              <a:t> </a:t>
            </a:r>
            <a:r>
              <a:rPr lang="en-US" sz="2400" dirty="0" smtClean="0"/>
              <a:t>since such activities will help them to become better</a:t>
            </a:r>
            <a:r>
              <a:rPr lang="tr-TR" sz="2400" dirty="0" smtClean="0"/>
              <a:t> </a:t>
            </a:r>
            <a:r>
              <a:rPr lang="en-US" sz="2400" dirty="0" smtClean="0"/>
              <a:t>materials developers and able to implement the</a:t>
            </a:r>
            <a:r>
              <a:rPr lang="tr-TR" sz="2400" dirty="0" smtClean="0"/>
              <a:t> </a:t>
            </a:r>
            <a:r>
              <a:rPr lang="tr-TR" sz="2400" dirty="0" err="1" smtClean="0"/>
              <a:t>curriculum</a:t>
            </a:r>
            <a:r>
              <a:rPr lang="tr-TR" sz="2400" dirty="0" smtClean="0"/>
              <a:t> </a:t>
            </a:r>
            <a:r>
              <a:rPr lang="tr-TR" sz="2400" dirty="0" err="1" smtClean="0"/>
              <a:t>well</a:t>
            </a:r>
            <a:r>
              <a:rPr lang="tr-TR" sz="2400" dirty="0" smtClean="0"/>
              <a:t>.</a:t>
            </a:r>
          </a:p>
          <a:p>
            <a:pPr>
              <a:buNone/>
            </a:pPr>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REFERENCES</a:t>
            </a:r>
            <a:endParaRPr lang="tr-TR" b="1" dirty="0">
              <a:solidFill>
                <a:srgbClr val="C00000"/>
              </a:solidFill>
            </a:endParaRPr>
          </a:p>
        </p:txBody>
      </p:sp>
      <p:sp>
        <p:nvSpPr>
          <p:cNvPr id="3" name="2 İçerik Yer Tutucusu"/>
          <p:cNvSpPr>
            <a:spLocks noGrp="1"/>
          </p:cNvSpPr>
          <p:nvPr>
            <p:ph sz="quarter" idx="1"/>
          </p:nvPr>
        </p:nvSpPr>
        <p:spPr>
          <a:xfrm>
            <a:off x="612648" y="1600200"/>
            <a:ext cx="8153400" cy="5069160"/>
          </a:xfrm>
        </p:spPr>
        <p:txBody>
          <a:bodyPr>
            <a:noAutofit/>
          </a:bodyPr>
          <a:lstStyle/>
          <a:p>
            <a:pPr>
              <a:spcBef>
                <a:spcPts val="0"/>
              </a:spcBef>
              <a:buNone/>
            </a:pPr>
            <a:endParaRPr lang="tr-TR" sz="900" b="1" dirty="0" smtClean="0"/>
          </a:p>
          <a:p>
            <a:pPr>
              <a:spcBef>
                <a:spcPts val="0"/>
              </a:spcBef>
              <a:buNone/>
            </a:pPr>
            <a:r>
              <a:rPr lang="en-US" sz="900" dirty="0" err="1" smtClean="0"/>
              <a:t>Akbari</a:t>
            </a:r>
            <a:r>
              <a:rPr lang="en-US" sz="900" dirty="0" smtClean="0"/>
              <a:t>, O., </a:t>
            </a:r>
            <a:r>
              <a:rPr lang="en-US" sz="900" dirty="0" err="1" smtClean="0"/>
              <a:t>Razavi</a:t>
            </a:r>
            <a:r>
              <a:rPr lang="en-US" sz="900" dirty="0" smtClean="0"/>
              <a:t>, A. 2016. Using authentic materials in</a:t>
            </a:r>
            <a:r>
              <a:rPr lang="tr-TR" sz="900" dirty="0" smtClean="0"/>
              <a:t> </a:t>
            </a:r>
            <a:r>
              <a:rPr lang="en-US" sz="900" dirty="0" smtClean="0"/>
              <a:t>the foreign language classrooms: Teachers’</a:t>
            </a:r>
            <a:r>
              <a:rPr lang="tr-TR" sz="900" dirty="0" smtClean="0"/>
              <a:t> </a:t>
            </a:r>
            <a:r>
              <a:rPr lang="tr-TR" sz="900" dirty="0" err="1" smtClean="0"/>
              <a:t>perspectives</a:t>
            </a:r>
            <a:r>
              <a:rPr lang="tr-TR" sz="900" dirty="0" smtClean="0"/>
              <a:t> in EFL </a:t>
            </a:r>
            <a:r>
              <a:rPr lang="tr-TR" sz="900" dirty="0" err="1" smtClean="0"/>
              <a:t>classes</a:t>
            </a:r>
            <a:r>
              <a:rPr lang="tr-TR" sz="900" dirty="0" smtClean="0"/>
              <a:t>. </a:t>
            </a:r>
            <a:r>
              <a:rPr lang="tr-TR" sz="900" i="1" dirty="0" err="1" smtClean="0"/>
              <a:t>International</a:t>
            </a:r>
            <a:r>
              <a:rPr lang="tr-TR" sz="900" i="1" dirty="0" smtClean="0"/>
              <a:t> </a:t>
            </a:r>
            <a:r>
              <a:rPr lang="tr-TR" sz="900" i="1" dirty="0" err="1" smtClean="0"/>
              <a:t>Journal</a:t>
            </a:r>
            <a:r>
              <a:rPr lang="tr-TR" sz="900" i="1" dirty="0" smtClean="0"/>
              <a:t> of </a:t>
            </a:r>
            <a:r>
              <a:rPr lang="en-US" sz="900" i="1" dirty="0" smtClean="0"/>
              <a:t>Research Studies in Education, 5(2), pp. 105-116.</a:t>
            </a:r>
          </a:p>
          <a:p>
            <a:pPr>
              <a:spcBef>
                <a:spcPts val="0"/>
              </a:spcBef>
              <a:buNone/>
            </a:pPr>
            <a:r>
              <a:rPr lang="en-US" sz="900" dirty="0" err="1" smtClean="0"/>
              <a:t>Akbari</a:t>
            </a:r>
            <a:r>
              <a:rPr lang="en-US" sz="900" dirty="0" smtClean="0"/>
              <a:t>, Z. 2015. Current challenges in teaching/learning</a:t>
            </a:r>
            <a:r>
              <a:rPr lang="tr-TR" sz="900" dirty="0" smtClean="0"/>
              <a:t> </a:t>
            </a:r>
            <a:r>
              <a:rPr lang="en-US" sz="900" dirty="0" smtClean="0"/>
              <a:t>English for EFL learners: The case of junior high school</a:t>
            </a:r>
            <a:r>
              <a:rPr lang="tr-TR" sz="900" dirty="0" smtClean="0"/>
              <a:t> </a:t>
            </a:r>
            <a:r>
              <a:rPr lang="en-US" sz="900" dirty="0" smtClean="0"/>
              <a:t>and high school. </a:t>
            </a:r>
            <a:r>
              <a:rPr lang="en-US" sz="900" i="1" dirty="0" err="1" smtClean="0"/>
              <a:t>Procedia</a:t>
            </a:r>
            <a:r>
              <a:rPr lang="en-US" sz="900" i="1" dirty="0" smtClean="0"/>
              <a:t> - Social and Behavioral</a:t>
            </a:r>
            <a:r>
              <a:rPr lang="tr-TR" sz="900" i="1" dirty="0" smtClean="0"/>
              <a:t> </a:t>
            </a:r>
            <a:r>
              <a:rPr lang="tr-TR" sz="900" i="1" dirty="0" err="1" smtClean="0"/>
              <a:t>Sciences</a:t>
            </a:r>
            <a:r>
              <a:rPr lang="tr-TR" sz="900" i="1" dirty="0" smtClean="0"/>
              <a:t>, 199. </a:t>
            </a:r>
            <a:r>
              <a:rPr lang="tr-TR" sz="900" i="1" dirty="0" err="1" smtClean="0"/>
              <a:t>pp</a:t>
            </a:r>
            <a:r>
              <a:rPr lang="tr-TR" sz="900" i="1" dirty="0" smtClean="0"/>
              <a:t>. 394-401.</a:t>
            </a:r>
          </a:p>
          <a:p>
            <a:pPr>
              <a:spcBef>
                <a:spcPts val="0"/>
              </a:spcBef>
              <a:buNone/>
            </a:pPr>
            <a:r>
              <a:rPr lang="en-US" sz="900" dirty="0" err="1" smtClean="0"/>
              <a:t>Bajrami</a:t>
            </a:r>
            <a:r>
              <a:rPr lang="en-US" sz="900" dirty="0" smtClean="0"/>
              <a:t>, L., </a:t>
            </a:r>
            <a:r>
              <a:rPr lang="en-US" sz="900" dirty="0" err="1" smtClean="0"/>
              <a:t>Ismaili</a:t>
            </a:r>
            <a:r>
              <a:rPr lang="en-US" sz="900" dirty="0" smtClean="0"/>
              <a:t>, M. 2016. The role of video materials</a:t>
            </a:r>
            <a:r>
              <a:rPr lang="tr-TR" sz="900" dirty="0" smtClean="0"/>
              <a:t> </a:t>
            </a:r>
            <a:r>
              <a:rPr lang="en-US" sz="900" dirty="0" smtClean="0"/>
              <a:t>in EFL classrooms. </a:t>
            </a:r>
            <a:r>
              <a:rPr lang="en-US" sz="900" i="1" dirty="0" err="1" smtClean="0"/>
              <a:t>Procedia</a:t>
            </a:r>
            <a:r>
              <a:rPr lang="en-US" sz="900" i="1" dirty="0" smtClean="0"/>
              <a:t> - Social and Behavioral</a:t>
            </a:r>
            <a:r>
              <a:rPr lang="tr-TR" sz="900" i="1" dirty="0" smtClean="0"/>
              <a:t> </a:t>
            </a:r>
            <a:r>
              <a:rPr lang="fr-FR" sz="900" i="1" dirty="0" smtClean="0"/>
              <a:t>Sciences, 232. pp. 502 – 506.</a:t>
            </a:r>
          </a:p>
          <a:p>
            <a:pPr>
              <a:spcBef>
                <a:spcPts val="0"/>
              </a:spcBef>
              <a:buNone/>
            </a:pPr>
            <a:r>
              <a:rPr lang="en-US" sz="900" dirty="0" smtClean="0"/>
              <a:t>Brown, J. D. 1995. </a:t>
            </a:r>
            <a:r>
              <a:rPr lang="en-US" sz="900" i="1" dirty="0" smtClean="0"/>
              <a:t>The elements of language curriculum: a</a:t>
            </a:r>
            <a:r>
              <a:rPr lang="tr-TR" sz="900" i="1" dirty="0" smtClean="0"/>
              <a:t> s</a:t>
            </a:r>
            <a:r>
              <a:rPr lang="en-US" sz="900" i="1" dirty="0" err="1" smtClean="0"/>
              <a:t>ystemic</a:t>
            </a:r>
            <a:r>
              <a:rPr lang="en-US" sz="900" i="1" dirty="0" smtClean="0"/>
              <a:t> approach to program development. Boston:</a:t>
            </a:r>
            <a:r>
              <a:rPr lang="tr-TR" sz="900" dirty="0" err="1" smtClean="0"/>
              <a:t>Heinle</a:t>
            </a:r>
            <a:r>
              <a:rPr lang="tr-TR" sz="900" dirty="0" smtClean="0"/>
              <a:t> </a:t>
            </a:r>
            <a:r>
              <a:rPr lang="tr-TR" sz="900" dirty="0" err="1" smtClean="0"/>
              <a:t>and</a:t>
            </a:r>
            <a:r>
              <a:rPr lang="tr-TR" sz="900" dirty="0" smtClean="0"/>
              <a:t> </a:t>
            </a:r>
            <a:r>
              <a:rPr lang="tr-TR" sz="900" dirty="0" err="1" smtClean="0"/>
              <a:t>Heinle</a:t>
            </a:r>
            <a:r>
              <a:rPr lang="tr-TR" sz="900" dirty="0" smtClean="0"/>
              <a:t> </a:t>
            </a:r>
            <a:r>
              <a:rPr lang="tr-TR" sz="900" dirty="0" err="1" smtClean="0"/>
              <a:t>Publishers</a:t>
            </a:r>
            <a:r>
              <a:rPr lang="tr-TR" sz="900" dirty="0" smtClean="0"/>
              <a:t>.</a:t>
            </a:r>
            <a:r>
              <a:rPr lang="en-US" sz="900" dirty="0" smtClean="0"/>
              <a:t> Center for Curriculum and Textbook Development. 2012.</a:t>
            </a:r>
            <a:endParaRPr lang="tr-TR" sz="900" dirty="0" smtClean="0"/>
          </a:p>
          <a:p>
            <a:pPr>
              <a:spcBef>
                <a:spcPts val="0"/>
              </a:spcBef>
              <a:buNone/>
            </a:pPr>
            <a:r>
              <a:rPr lang="tr-TR" sz="900" i="1" dirty="0" err="1" smtClean="0"/>
              <a:t>Pergeseran</a:t>
            </a:r>
            <a:r>
              <a:rPr lang="tr-TR" sz="900" i="1" dirty="0" smtClean="0"/>
              <a:t> paradigma </a:t>
            </a:r>
            <a:r>
              <a:rPr lang="tr-TR" sz="900" i="1" dirty="0" err="1" smtClean="0"/>
              <a:t>belajar</a:t>
            </a:r>
            <a:r>
              <a:rPr lang="tr-TR" sz="900" i="1" dirty="0" smtClean="0"/>
              <a:t> </a:t>
            </a:r>
            <a:r>
              <a:rPr lang="tr-TR" sz="900" i="1" dirty="0" err="1" smtClean="0"/>
              <a:t>abad</a:t>
            </a:r>
            <a:r>
              <a:rPr lang="tr-TR" sz="900" i="1" dirty="0" smtClean="0"/>
              <a:t> 21. </a:t>
            </a:r>
            <a:r>
              <a:rPr lang="tr-TR" sz="900" i="1" dirty="0" err="1" smtClean="0"/>
              <a:t>Retrieved</a:t>
            </a:r>
            <a:r>
              <a:rPr lang="tr-TR" sz="900" i="1" dirty="0" smtClean="0"/>
              <a:t> </a:t>
            </a:r>
            <a:r>
              <a:rPr lang="tr-TR" sz="900" i="1" dirty="0" err="1" smtClean="0"/>
              <a:t>f</a:t>
            </a:r>
            <a:r>
              <a:rPr lang="tr-TR" sz="900" dirty="0" err="1" smtClean="0"/>
              <a:t>rom</a:t>
            </a:r>
            <a:r>
              <a:rPr lang="tr-TR" sz="900" dirty="0" smtClean="0"/>
              <a:t> </a:t>
            </a:r>
            <a:r>
              <a:rPr lang="tr-TR" sz="900" dirty="0" smtClean="0">
                <a:hlinkClick r:id="rId2"/>
              </a:rPr>
              <a:t>http://www.</a:t>
            </a:r>
            <a:r>
              <a:rPr lang="tr-TR" sz="900" dirty="0" err="1" smtClean="0">
                <a:hlinkClick r:id="rId2"/>
              </a:rPr>
              <a:t>puskurbuk</a:t>
            </a:r>
            <a:r>
              <a:rPr lang="tr-TR" sz="900" dirty="0" smtClean="0">
                <a:hlinkClick r:id="rId2"/>
              </a:rPr>
              <a:t>.org</a:t>
            </a:r>
            <a:r>
              <a:rPr lang="tr-TR" sz="900" dirty="0" smtClean="0"/>
              <a:t>. </a:t>
            </a:r>
            <a:r>
              <a:rPr lang="en-US" sz="900" dirty="0" smtClean="0"/>
              <a:t>Dar, F. 2012. Textbook materials and their successful</a:t>
            </a:r>
            <a:r>
              <a:rPr lang="tr-TR" sz="900" dirty="0" smtClean="0"/>
              <a:t> </a:t>
            </a:r>
            <a:r>
              <a:rPr lang="en-US" sz="900" dirty="0" smtClean="0"/>
              <a:t>application in the classroom: implications for language</a:t>
            </a:r>
            <a:r>
              <a:rPr lang="tr-TR" sz="900" dirty="0" smtClean="0"/>
              <a:t> </a:t>
            </a:r>
            <a:r>
              <a:rPr lang="en-US" sz="900" dirty="0" smtClean="0"/>
              <a:t>development. </a:t>
            </a:r>
            <a:r>
              <a:rPr lang="en-US" sz="900" i="1" dirty="0" smtClean="0"/>
              <a:t>Journal of Educational and Instructional</a:t>
            </a:r>
          </a:p>
          <a:p>
            <a:pPr>
              <a:spcBef>
                <a:spcPts val="0"/>
              </a:spcBef>
              <a:buNone/>
            </a:pPr>
            <a:r>
              <a:rPr lang="en-US" sz="900" i="1" dirty="0" smtClean="0"/>
              <a:t>Studies in the World, 2(4). Pp 109-114.</a:t>
            </a:r>
            <a:r>
              <a:rPr lang="tr-TR" sz="900" i="1" dirty="0" smtClean="0"/>
              <a:t> </a:t>
            </a:r>
            <a:r>
              <a:rPr lang="en-US" sz="900" dirty="0" smtClean="0"/>
              <a:t>Deputy Minister of Education and Culture. 2014. </a:t>
            </a:r>
            <a:r>
              <a:rPr lang="en-US" sz="900" i="1" dirty="0" err="1" smtClean="0"/>
              <a:t>Konsep</a:t>
            </a:r>
            <a:r>
              <a:rPr lang="tr-TR" sz="900" i="1" dirty="0" smtClean="0"/>
              <a:t> </a:t>
            </a:r>
            <a:r>
              <a:rPr lang="fi-FI" sz="900" i="1" dirty="0" smtClean="0"/>
              <a:t>dan implementasi kurikulum 2013. Jakarta:</a:t>
            </a:r>
            <a:r>
              <a:rPr lang="tr-TR" sz="900" i="1" dirty="0" smtClean="0"/>
              <a:t> </a:t>
            </a:r>
            <a:r>
              <a:rPr lang="tr-TR" sz="900" dirty="0" err="1" smtClean="0"/>
              <a:t>Kementerian</a:t>
            </a:r>
            <a:r>
              <a:rPr lang="tr-TR" sz="900" dirty="0" smtClean="0"/>
              <a:t> </a:t>
            </a:r>
            <a:r>
              <a:rPr lang="tr-TR" sz="900" dirty="0" err="1" smtClean="0"/>
              <a:t>Pendidikan</a:t>
            </a:r>
            <a:r>
              <a:rPr lang="tr-TR" sz="900" dirty="0" smtClean="0"/>
              <a:t> dan </a:t>
            </a:r>
            <a:r>
              <a:rPr lang="tr-TR" sz="900" dirty="0" err="1" smtClean="0"/>
              <a:t>Kebudayaan</a:t>
            </a:r>
            <a:r>
              <a:rPr lang="tr-TR" sz="900" dirty="0" smtClean="0"/>
              <a:t>.</a:t>
            </a:r>
          </a:p>
          <a:p>
            <a:pPr>
              <a:spcBef>
                <a:spcPts val="0"/>
              </a:spcBef>
              <a:buNone/>
            </a:pPr>
            <a:r>
              <a:rPr lang="en-US" sz="900" dirty="0" err="1" smtClean="0"/>
              <a:t>Gebhard</a:t>
            </a:r>
            <a:r>
              <a:rPr lang="en-US" sz="900" dirty="0" smtClean="0"/>
              <a:t>, J. G. 2009. </a:t>
            </a:r>
            <a:r>
              <a:rPr lang="en-US" sz="900" i="1" dirty="0" smtClean="0"/>
              <a:t>Teaching English as a foreign or</a:t>
            </a:r>
            <a:r>
              <a:rPr lang="tr-TR" sz="900" i="1" dirty="0" smtClean="0"/>
              <a:t> </a:t>
            </a:r>
            <a:r>
              <a:rPr lang="en-US" sz="900" i="1" dirty="0" smtClean="0"/>
              <a:t>second language: a self-development and methodology</a:t>
            </a:r>
            <a:r>
              <a:rPr lang="tr-TR" sz="900" i="1" dirty="0" smtClean="0"/>
              <a:t> </a:t>
            </a:r>
            <a:r>
              <a:rPr lang="en-US" sz="900" i="1" dirty="0" smtClean="0"/>
              <a:t>guide. Michigan: The University of Michigan Press.</a:t>
            </a:r>
          </a:p>
          <a:p>
            <a:pPr>
              <a:spcBef>
                <a:spcPts val="0"/>
              </a:spcBef>
              <a:buNone/>
            </a:pPr>
            <a:r>
              <a:rPr lang="tr-TR" sz="900" dirty="0" smtClean="0"/>
              <a:t>Halim, S., Halim, T. 2016. </a:t>
            </a:r>
            <a:r>
              <a:rPr lang="tr-TR" sz="900" dirty="0" err="1" smtClean="0"/>
              <a:t>Adapting</a:t>
            </a:r>
            <a:r>
              <a:rPr lang="tr-TR" sz="900" dirty="0" smtClean="0"/>
              <a:t> </a:t>
            </a:r>
            <a:r>
              <a:rPr lang="tr-TR" sz="900" dirty="0" err="1" smtClean="0"/>
              <a:t>Materials</a:t>
            </a:r>
            <a:r>
              <a:rPr lang="tr-TR" sz="900" dirty="0" smtClean="0"/>
              <a:t>: </a:t>
            </a:r>
            <a:r>
              <a:rPr lang="tr-TR" sz="900" dirty="0" err="1" smtClean="0"/>
              <a:t>Revisiting</a:t>
            </a:r>
            <a:r>
              <a:rPr lang="tr-TR" sz="900" dirty="0" smtClean="0"/>
              <a:t> </a:t>
            </a:r>
            <a:r>
              <a:rPr lang="en-US" sz="900" dirty="0" smtClean="0"/>
              <a:t>the Needs of Learners. </a:t>
            </a:r>
            <a:r>
              <a:rPr lang="en-US" sz="900" i="1" dirty="0" smtClean="0"/>
              <a:t>International Journal of</a:t>
            </a:r>
          </a:p>
          <a:p>
            <a:pPr>
              <a:spcBef>
                <a:spcPts val="0"/>
              </a:spcBef>
              <a:buNone/>
            </a:pPr>
            <a:r>
              <a:rPr lang="en-US" sz="900" i="1" dirty="0" smtClean="0"/>
              <a:t>Humanities and Cultural Studies, 2(4), pp. 633-642.</a:t>
            </a:r>
            <a:r>
              <a:rPr lang="tr-TR" sz="900" i="1" dirty="0" smtClean="0"/>
              <a:t> </a:t>
            </a:r>
            <a:r>
              <a:rPr lang="en-US" sz="900" dirty="0" err="1" smtClean="0"/>
              <a:t>Hasanah</a:t>
            </a:r>
            <a:r>
              <a:rPr lang="en-US" sz="900" dirty="0" smtClean="0"/>
              <a:t>, I. 2016. Developing English Materials for</a:t>
            </a:r>
            <a:r>
              <a:rPr lang="tr-TR" sz="900" dirty="0" smtClean="0"/>
              <a:t> </a:t>
            </a:r>
            <a:r>
              <a:rPr lang="en-US" sz="900" dirty="0" smtClean="0"/>
              <a:t>Character Building Based on 2013 Curriculum for</a:t>
            </a:r>
            <a:r>
              <a:rPr lang="tr-TR" sz="900" dirty="0" smtClean="0"/>
              <a:t> </a:t>
            </a:r>
            <a:r>
              <a:rPr lang="en-US" sz="900" dirty="0" smtClean="0"/>
              <a:t>Eighth Grade Students. </a:t>
            </a:r>
            <a:r>
              <a:rPr lang="en-US" sz="900" i="1" dirty="0" smtClean="0"/>
              <a:t>IJOLTL, 1(2): 111-126.</a:t>
            </a:r>
          </a:p>
          <a:p>
            <a:pPr>
              <a:spcBef>
                <a:spcPts val="0"/>
              </a:spcBef>
              <a:buNone/>
            </a:pPr>
            <a:r>
              <a:rPr lang="en-US" sz="900" dirty="0" smtClean="0"/>
              <a:t>Ibrahim, N., Aziz, A. H. A., </a:t>
            </a:r>
            <a:r>
              <a:rPr lang="en-US" sz="900" dirty="0" err="1" smtClean="0"/>
              <a:t>Nambiar</a:t>
            </a:r>
            <a:r>
              <a:rPr lang="en-US" sz="900" dirty="0" smtClean="0"/>
              <a:t>, R. M. K. 2013. What</a:t>
            </a:r>
            <a:r>
              <a:rPr lang="tr-TR" sz="900" dirty="0" smtClean="0"/>
              <a:t> </a:t>
            </a:r>
            <a:r>
              <a:rPr lang="en-US" sz="900" dirty="0" smtClean="0"/>
              <a:t>master teachers do: a case study of planning,</a:t>
            </a:r>
            <a:r>
              <a:rPr lang="tr-TR" sz="900" dirty="0" smtClean="0"/>
              <a:t> </a:t>
            </a:r>
            <a:r>
              <a:rPr lang="en-US" sz="900" dirty="0" smtClean="0"/>
              <a:t>facilitating, role </a:t>
            </a:r>
            <a:r>
              <a:rPr lang="en-US" sz="900" dirty="0" err="1" smtClean="0"/>
              <a:t>modellin</a:t>
            </a:r>
            <a:r>
              <a:rPr lang="tr-TR" sz="900" dirty="0" smtClean="0"/>
              <a:t> </a:t>
            </a:r>
            <a:r>
              <a:rPr lang="en-US" sz="900" dirty="0" smtClean="0"/>
              <a:t>and developing materials.</a:t>
            </a:r>
            <a:r>
              <a:rPr lang="tr-TR" sz="900" dirty="0" smtClean="0"/>
              <a:t> </a:t>
            </a:r>
            <a:r>
              <a:rPr lang="tr-TR" sz="900" i="1" dirty="0" err="1" smtClean="0"/>
              <a:t>International</a:t>
            </a:r>
            <a:r>
              <a:rPr lang="tr-TR" sz="900" i="1" dirty="0" smtClean="0"/>
              <a:t> </a:t>
            </a:r>
            <a:r>
              <a:rPr lang="tr-TR" sz="900" i="1" dirty="0" err="1" smtClean="0"/>
              <a:t>Education</a:t>
            </a:r>
            <a:r>
              <a:rPr lang="tr-TR" sz="900" i="1" dirty="0" smtClean="0"/>
              <a:t> </a:t>
            </a:r>
            <a:r>
              <a:rPr lang="tr-TR" sz="900" i="1" dirty="0" err="1" smtClean="0"/>
              <a:t>Studies</a:t>
            </a:r>
            <a:r>
              <a:rPr lang="tr-TR" sz="900" i="1" dirty="0" smtClean="0"/>
              <a:t>, 6(6), </a:t>
            </a:r>
            <a:r>
              <a:rPr lang="tr-TR" sz="900" i="1" dirty="0" err="1" smtClean="0"/>
              <a:t>pp</a:t>
            </a:r>
            <a:r>
              <a:rPr lang="tr-TR" sz="900" i="1" dirty="0" smtClean="0"/>
              <a:t>. 86-94.</a:t>
            </a:r>
            <a:r>
              <a:rPr lang="pt-BR" sz="900" dirty="0" smtClean="0"/>
              <a:t>Larenas, C. D., Hernandez, P. A., Navarrete, M. O. 2015. A</a:t>
            </a:r>
            <a:r>
              <a:rPr lang="tr-TR" sz="900" dirty="0" smtClean="0"/>
              <a:t> </a:t>
            </a:r>
            <a:r>
              <a:rPr lang="en-US" sz="900" dirty="0" smtClean="0"/>
              <a:t>case study on EFL teachers’ beliefs about the teaching</a:t>
            </a:r>
            <a:r>
              <a:rPr lang="tr-TR" sz="900" dirty="0" smtClean="0"/>
              <a:t> </a:t>
            </a:r>
            <a:r>
              <a:rPr lang="en-US" sz="900" dirty="0" smtClean="0"/>
              <a:t>and learning of English in public education. </a:t>
            </a:r>
            <a:r>
              <a:rPr lang="en-US" sz="900" i="1" dirty="0" err="1" smtClean="0"/>
              <a:t>Porta</a:t>
            </a:r>
            <a:r>
              <a:rPr lang="tr-TR" sz="900" i="1" dirty="0" smtClean="0"/>
              <a:t> </a:t>
            </a:r>
            <a:r>
              <a:rPr lang="tr-TR" sz="900" i="1" dirty="0" err="1" smtClean="0"/>
              <a:t>Linguarum</a:t>
            </a:r>
            <a:r>
              <a:rPr lang="tr-TR" sz="900" i="1" dirty="0" smtClean="0"/>
              <a:t>, 23, 171-186.</a:t>
            </a:r>
          </a:p>
          <a:p>
            <a:pPr>
              <a:spcBef>
                <a:spcPts val="0"/>
              </a:spcBef>
              <a:buNone/>
            </a:pPr>
            <a:r>
              <a:rPr lang="en-US" sz="900" dirty="0" err="1" smtClean="0"/>
              <a:t>Lengkanawati</a:t>
            </a:r>
            <a:r>
              <a:rPr lang="en-US" sz="900" dirty="0" smtClean="0"/>
              <a:t>, N. S. 2017. Learner Autonomy in the</a:t>
            </a:r>
            <a:r>
              <a:rPr lang="tr-TR" sz="900" dirty="0" smtClean="0"/>
              <a:t> </a:t>
            </a:r>
            <a:r>
              <a:rPr lang="en-US" sz="900" dirty="0" smtClean="0"/>
              <a:t>Indonesian EFL Settings. </a:t>
            </a:r>
            <a:r>
              <a:rPr lang="en-US" sz="900" i="1" dirty="0" smtClean="0"/>
              <a:t>Indonesian Journal of</a:t>
            </a:r>
            <a:r>
              <a:rPr lang="tr-TR" sz="900" i="1" dirty="0" smtClean="0"/>
              <a:t> </a:t>
            </a:r>
            <a:r>
              <a:rPr lang="en-US" sz="900" i="1" dirty="0" smtClean="0"/>
              <a:t>Applied Linguistic, 24(2), pp. 222-231.</a:t>
            </a:r>
          </a:p>
          <a:p>
            <a:pPr>
              <a:spcBef>
                <a:spcPts val="0"/>
              </a:spcBef>
              <a:buNone/>
            </a:pPr>
            <a:r>
              <a:rPr lang="en-US" sz="900" dirty="0" smtClean="0"/>
              <a:t>Macalister, J. 2016. Adapting and adopting materials. In</a:t>
            </a:r>
            <a:r>
              <a:rPr lang="tr-TR" sz="900" dirty="0" smtClean="0"/>
              <a:t> </a:t>
            </a:r>
            <a:r>
              <a:rPr lang="en-US" sz="900" dirty="0" err="1" smtClean="0"/>
              <a:t>Azarnoosh</a:t>
            </a:r>
            <a:r>
              <a:rPr lang="en-US" sz="900" dirty="0" smtClean="0"/>
              <a:t>, M., </a:t>
            </a:r>
            <a:r>
              <a:rPr lang="en-US" sz="900" dirty="0" err="1" smtClean="0"/>
              <a:t>Zeraatpishe</a:t>
            </a:r>
            <a:r>
              <a:rPr lang="en-US" sz="900" dirty="0" smtClean="0"/>
              <a:t>, M., </a:t>
            </a:r>
            <a:r>
              <a:rPr lang="en-US" sz="900" dirty="0" err="1" smtClean="0"/>
              <a:t>Faravani</a:t>
            </a:r>
            <a:r>
              <a:rPr lang="en-US" sz="900" dirty="0" smtClean="0"/>
              <a:t>, A., and</a:t>
            </a:r>
            <a:r>
              <a:rPr lang="tr-TR" sz="900" dirty="0" smtClean="0"/>
              <a:t> </a:t>
            </a:r>
            <a:r>
              <a:rPr lang="en-US" sz="900" dirty="0" err="1" smtClean="0"/>
              <a:t>Kargozari</a:t>
            </a:r>
            <a:r>
              <a:rPr lang="en-US" sz="900" dirty="0" smtClean="0"/>
              <a:t>, H., R. (Eds.). (2016). </a:t>
            </a:r>
            <a:r>
              <a:rPr lang="en-US" sz="900" i="1" dirty="0" smtClean="0"/>
              <a:t>Issues in Materials</a:t>
            </a:r>
            <a:r>
              <a:rPr lang="tr-TR" sz="900" i="1" dirty="0" smtClean="0"/>
              <a:t> </a:t>
            </a:r>
            <a:r>
              <a:rPr lang="tr-TR" sz="900" i="1" dirty="0" err="1" smtClean="0"/>
              <a:t>Development</a:t>
            </a:r>
            <a:r>
              <a:rPr lang="tr-TR" sz="900" i="1" dirty="0" smtClean="0"/>
              <a:t>. Rotterdam: Sense </a:t>
            </a:r>
            <a:r>
              <a:rPr lang="tr-TR" sz="900" i="1" dirty="0" err="1" smtClean="0"/>
              <a:t>Publishers</a:t>
            </a:r>
            <a:r>
              <a:rPr lang="tr-TR" sz="900" i="1" dirty="0" smtClean="0"/>
              <a:t>.</a:t>
            </a:r>
          </a:p>
          <a:p>
            <a:pPr>
              <a:spcBef>
                <a:spcPts val="0"/>
              </a:spcBef>
              <a:buNone/>
            </a:pPr>
            <a:r>
              <a:rPr lang="tr-TR" sz="900" dirty="0" err="1" smtClean="0"/>
              <a:t>Maftoon</a:t>
            </a:r>
            <a:r>
              <a:rPr lang="tr-TR" sz="900" dirty="0" smtClean="0"/>
              <a:t>, P., </a:t>
            </a:r>
            <a:r>
              <a:rPr lang="tr-TR" sz="900" dirty="0" err="1" smtClean="0"/>
              <a:t>Kargozari</a:t>
            </a:r>
            <a:r>
              <a:rPr lang="tr-TR" sz="900" dirty="0" smtClean="0"/>
              <a:t>, H. R., </a:t>
            </a:r>
            <a:r>
              <a:rPr lang="tr-TR" sz="900" dirty="0" err="1" smtClean="0"/>
              <a:t>Azarnoosh</a:t>
            </a:r>
            <a:r>
              <a:rPr lang="tr-TR" sz="900" dirty="0" smtClean="0"/>
              <a:t>, M. 2016. </a:t>
            </a:r>
            <a:r>
              <a:rPr lang="tr-TR" sz="900" dirty="0" err="1" smtClean="0"/>
              <a:t>Some</a:t>
            </a:r>
            <a:r>
              <a:rPr lang="tr-TR" sz="900" dirty="0" smtClean="0"/>
              <a:t> </a:t>
            </a:r>
            <a:r>
              <a:rPr lang="en-US" sz="900" dirty="0" smtClean="0"/>
              <a:t>guidelines for developing listening materials. In</a:t>
            </a:r>
            <a:r>
              <a:rPr lang="tr-TR" sz="900" dirty="0" smtClean="0"/>
              <a:t> </a:t>
            </a:r>
            <a:r>
              <a:rPr lang="en-US" sz="900" dirty="0" err="1" smtClean="0"/>
              <a:t>Azarnoosh</a:t>
            </a:r>
            <a:r>
              <a:rPr lang="en-US" sz="900" dirty="0" smtClean="0"/>
              <a:t>, M., </a:t>
            </a:r>
            <a:r>
              <a:rPr lang="en-US" sz="900" dirty="0" err="1" smtClean="0"/>
              <a:t>Zeraatpishe</a:t>
            </a:r>
            <a:r>
              <a:rPr lang="en-US" sz="900" dirty="0" smtClean="0"/>
              <a:t>, M., </a:t>
            </a:r>
            <a:r>
              <a:rPr lang="en-US" sz="900" dirty="0" err="1" smtClean="0"/>
              <a:t>Faravani</a:t>
            </a:r>
            <a:r>
              <a:rPr lang="en-US" sz="900" dirty="0" smtClean="0"/>
              <a:t>, A., and</a:t>
            </a:r>
            <a:r>
              <a:rPr lang="tr-TR" sz="900" dirty="0" smtClean="0"/>
              <a:t> </a:t>
            </a:r>
            <a:r>
              <a:rPr lang="en-US" sz="900" dirty="0" err="1" smtClean="0"/>
              <a:t>Kargozari</a:t>
            </a:r>
            <a:r>
              <a:rPr lang="en-US" sz="900" dirty="0" smtClean="0"/>
              <a:t>, H., R. (Eds.). 2016. </a:t>
            </a:r>
            <a:r>
              <a:rPr lang="en-US" sz="900" i="1" dirty="0" smtClean="0"/>
              <a:t>Issues in Materials</a:t>
            </a:r>
            <a:r>
              <a:rPr lang="tr-TR" sz="900" i="1" dirty="0" smtClean="0"/>
              <a:t> </a:t>
            </a:r>
            <a:r>
              <a:rPr lang="tr-TR" sz="900" i="1" dirty="0" err="1" smtClean="0"/>
              <a:t>Development</a:t>
            </a:r>
            <a:r>
              <a:rPr lang="tr-TR" sz="900" i="1" dirty="0" smtClean="0"/>
              <a:t>. Rotterdam: Sense </a:t>
            </a:r>
            <a:r>
              <a:rPr lang="tr-TR" sz="900" i="1" dirty="0" err="1" smtClean="0"/>
              <a:t>Publishers</a:t>
            </a:r>
            <a:r>
              <a:rPr lang="tr-TR" sz="900" i="1" dirty="0" smtClean="0"/>
              <a:t>. </a:t>
            </a:r>
            <a:r>
              <a:rPr lang="en-US" sz="900" dirty="0" err="1" smtClean="0"/>
              <a:t>Marand</a:t>
            </a:r>
            <a:r>
              <a:rPr lang="en-US" sz="900" dirty="0" smtClean="0"/>
              <a:t>, E. S. 2011. Adoption, adaptation, and</a:t>
            </a:r>
            <a:r>
              <a:rPr lang="tr-TR" sz="900" dirty="0" smtClean="0"/>
              <a:t> </a:t>
            </a:r>
            <a:r>
              <a:rPr lang="en-US" sz="900" dirty="0" smtClean="0"/>
              <a:t>development of language instructional units. </a:t>
            </a:r>
            <a:r>
              <a:rPr lang="en-US" sz="900" i="1" dirty="0" smtClean="0"/>
              <a:t>European</a:t>
            </a:r>
            <a:r>
              <a:rPr lang="tr-TR" sz="900" i="1" dirty="0" smtClean="0"/>
              <a:t> </a:t>
            </a:r>
            <a:r>
              <a:rPr lang="en-US" sz="900" i="1" dirty="0" smtClean="0"/>
              <a:t>Journal of Social Sciences, 22(4). pp. 550-555.</a:t>
            </a:r>
            <a:r>
              <a:rPr lang="tr-TR" sz="900" i="1" dirty="0" smtClean="0"/>
              <a:t> </a:t>
            </a:r>
            <a:r>
              <a:rPr lang="en-US" sz="900" dirty="0" smtClean="0"/>
              <a:t>McDonough, J., Shaw, C., </a:t>
            </a:r>
            <a:r>
              <a:rPr lang="en-US" sz="900" dirty="0" err="1" smtClean="0"/>
              <a:t>Masuraha</a:t>
            </a:r>
            <a:r>
              <a:rPr lang="en-US" sz="900" dirty="0" smtClean="0"/>
              <a:t>, H. 2013. </a:t>
            </a:r>
            <a:r>
              <a:rPr lang="en-US" sz="900" i="1" dirty="0" smtClean="0"/>
              <a:t>Materials</a:t>
            </a:r>
            <a:r>
              <a:rPr lang="tr-TR" sz="900" i="1" dirty="0" smtClean="0"/>
              <a:t> </a:t>
            </a:r>
            <a:r>
              <a:rPr lang="en-US" sz="900" i="1" dirty="0" smtClean="0"/>
              <a:t>and methods in ELT: A teacher’s guide (3rd edition).</a:t>
            </a:r>
          </a:p>
          <a:p>
            <a:pPr>
              <a:spcBef>
                <a:spcPts val="0"/>
              </a:spcBef>
              <a:buNone/>
            </a:pPr>
            <a:r>
              <a:rPr lang="tr-TR" sz="900" dirty="0" smtClean="0"/>
              <a:t>Oxford: </a:t>
            </a:r>
            <a:r>
              <a:rPr lang="tr-TR" sz="900" dirty="0" err="1" smtClean="0"/>
              <a:t>Blackwell</a:t>
            </a:r>
            <a:r>
              <a:rPr lang="tr-TR" sz="900" dirty="0" smtClean="0"/>
              <a:t>. </a:t>
            </a:r>
            <a:r>
              <a:rPr lang="en-US" sz="900" dirty="0" err="1" smtClean="0"/>
              <a:t>Meraji</a:t>
            </a:r>
            <a:r>
              <a:rPr lang="en-US" sz="900" dirty="0" smtClean="0"/>
              <a:t>, S. M., </a:t>
            </a:r>
            <a:r>
              <a:rPr lang="en-US" sz="900" dirty="0" err="1" smtClean="0"/>
              <a:t>Zamanian</a:t>
            </a:r>
            <a:r>
              <a:rPr lang="en-US" sz="900" dirty="0" smtClean="0"/>
              <a:t>, M. 2014. Incorporation of L1</a:t>
            </a:r>
            <a:r>
              <a:rPr lang="tr-TR" sz="900" dirty="0" smtClean="0"/>
              <a:t> </a:t>
            </a:r>
            <a:r>
              <a:rPr lang="en-US" sz="900" dirty="0" smtClean="0"/>
              <a:t>culture into second language materials </a:t>
            </a:r>
            <a:r>
              <a:rPr lang="en-US" sz="900" dirty="0" err="1" smtClean="0"/>
              <a:t>development:enefits</a:t>
            </a:r>
            <a:r>
              <a:rPr lang="en-US" sz="900" dirty="0" smtClean="0"/>
              <a:t> vs. risks. </a:t>
            </a:r>
            <a:r>
              <a:rPr lang="en-US" sz="900" i="1" dirty="0" err="1" smtClean="0"/>
              <a:t>Procedia</a:t>
            </a:r>
            <a:r>
              <a:rPr lang="en-US" sz="900" i="1" dirty="0" smtClean="0"/>
              <a:t>-Social and Behavioral</a:t>
            </a:r>
          </a:p>
          <a:p>
            <a:pPr>
              <a:spcBef>
                <a:spcPts val="0"/>
              </a:spcBef>
              <a:buNone/>
            </a:pPr>
            <a:r>
              <a:rPr lang="fr-FR" sz="900" i="1" dirty="0" smtClean="0"/>
              <a:t>Sciences, 98. pp. 1128 – 1133.</a:t>
            </a:r>
            <a:r>
              <a:rPr lang="tr-TR" sz="900" i="1" dirty="0" smtClean="0"/>
              <a:t> </a:t>
            </a:r>
            <a:r>
              <a:rPr lang="en-US" sz="900" dirty="0" smtClean="0"/>
              <a:t>Mustafa, B. 2010. Teaching English to young learners in</a:t>
            </a:r>
            <a:r>
              <a:rPr lang="tr-TR" sz="900" dirty="0" smtClean="0"/>
              <a:t> </a:t>
            </a:r>
            <a:r>
              <a:rPr lang="tr-TR" sz="900" dirty="0" err="1" smtClean="0"/>
              <a:t>Indonesia</a:t>
            </a:r>
            <a:r>
              <a:rPr lang="tr-TR" sz="900" dirty="0" smtClean="0"/>
              <a:t>: </a:t>
            </a:r>
            <a:r>
              <a:rPr lang="tr-TR" sz="900" dirty="0" err="1" smtClean="0"/>
              <a:t>Essential</a:t>
            </a:r>
            <a:r>
              <a:rPr lang="tr-TR" sz="900" dirty="0" smtClean="0"/>
              <a:t> </a:t>
            </a:r>
            <a:r>
              <a:rPr lang="tr-TR" sz="900" dirty="0" err="1" smtClean="0"/>
              <a:t>Requirements</a:t>
            </a:r>
            <a:r>
              <a:rPr lang="tr-TR" sz="900" dirty="0" smtClean="0"/>
              <a:t>. </a:t>
            </a:r>
            <a:r>
              <a:rPr lang="tr-TR" sz="900" i="1" dirty="0" err="1" smtClean="0"/>
              <a:t>Educational</a:t>
            </a:r>
            <a:r>
              <a:rPr lang="tr-TR" sz="900" i="1" dirty="0" smtClean="0"/>
              <a:t>. 4, </a:t>
            </a:r>
            <a:r>
              <a:rPr lang="tr-TR" sz="900" i="1" dirty="0" err="1" smtClean="0"/>
              <a:t>pp</a:t>
            </a:r>
            <a:r>
              <a:rPr lang="tr-TR" sz="900" i="1" dirty="0" smtClean="0"/>
              <a:t>. </a:t>
            </a:r>
            <a:r>
              <a:rPr lang="tr-TR" sz="900" dirty="0" smtClean="0"/>
              <a:t>120-125.</a:t>
            </a:r>
          </a:p>
          <a:p>
            <a:pPr>
              <a:spcBef>
                <a:spcPts val="0"/>
              </a:spcBef>
              <a:buNone/>
            </a:pPr>
            <a:r>
              <a:rPr lang="it-IT" sz="900" dirty="0" smtClean="0"/>
              <a:t>Rashidi, N., Safari, F. 2011. A model for EFL materials</a:t>
            </a:r>
            <a:r>
              <a:rPr lang="tr-TR" sz="900" dirty="0" smtClean="0"/>
              <a:t> </a:t>
            </a:r>
            <a:r>
              <a:rPr lang="en-US" sz="900" dirty="0" smtClean="0"/>
              <a:t>development within the framework of critical pedagogy</a:t>
            </a:r>
            <a:r>
              <a:rPr lang="tr-TR" sz="900" dirty="0" smtClean="0"/>
              <a:t> </a:t>
            </a:r>
            <a:r>
              <a:rPr lang="en-US" sz="900" dirty="0" smtClean="0"/>
              <a:t>(CP). </a:t>
            </a:r>
            <a:r>
              <a:rPr lang="en-US" sz="900" i="1" dirty="0" smtClean="0"/>
              <a:t>English Language Teaching, 4(2). pp. 250-259.</a:t>
            </a:r>
          </a:p>
          <a:p>
            <a:pPr>
              <a:spcBef>
                <a:spcPts val="0"/>
              </a:spcBef>
              <a:buNone/>
            </a:pPr>
            <a:r>
              <a:rPr lang="en-US" sz="900" dirty="0" smtClean="0"/>
              <a:t>Richards, J. C. 2002. </a:t>
            </a:r>
            <a:r>
              <a:rPr lang="en-US" sz="900" i="1" dirty="0" smtClean="0"/>
              <a:t>Curriculum development in language</a:t>
            </a:r>
            <a:r>
              <a:rPr lang="tr-TR" sz="900" i="1" dirty="0" smtClean="0"/>
              <a:t> </a:t>
            </a:r>
            <a:r>
              <a:rPr lang="en-US" sz="900" i="1" dirty="0" smtClean="0"/>
              <a:t>teaching. New York: Cambridge University Press.</a:t>
            </a:r>
            <a:endParaRPr lang="tr-TR" sz="900" i="1" dirty="0" smtClean="0"/>
          </a:p>
          <a:p>
            <a:pPr>
              <a:buNone/>
            </a:pPr>
            <a:r>
              <a:rPr lang="pt-BR" sz="900" dirty="0" smtClean="0"/>
              <a:t>Rodrigues, C. 2015. Innovative material design/adaption</a:t>
            </a:r>
            <a:r>
              <a:rPr lang="tr-TR" sz="900" dirty="0" smtClean="0"/>
              <a:t> </a:t>
            </a:r>
            <a:r>
              <a:rPr lang="tr-TR" sz="900" dirty="0" err="1" smtClean="0"/>
              <a:t>ensures</a:t>
            </a:r>
            <a:r>
              <a:rPr lang="tr-TR" sz="900" dirty="0" smtClean="0"/>
              <a:t> </a:t>
            </a:r>
            <a:r>
              <a:rPr lang="tr-TR" sz="900" dirty="0" err="1" smtClean="0"/>
              <a:t>sustainable</a:t>
            </a:r>
            <a:r>
              <a:rPr lang="tr-TR" sz="900" dirty="0" smtClean="0"/>
              <a:t> ELT. </a:t>
            </a:r>
            <a:r>
              <a:rPr lang="tr-TR" sz="900" dirty="0" err="1" smtClean="0"/>
              <a:t>Paper</a:t>
            </a:r>
            <a:r>
              <a:rPr lang="tr-TR" sz="900" dirty="0" smtClean="0"/>
              <a:t> </a:t>
            </a:r>
            <a:r>
              <a:rPr lang="tr-TR" sz="900" dirty="0" err="1" smtClean="0"/>
              <a:t>presented</a:t>
            </a:r>
            <a:r>
              <a:rPr lang="tr-TR" sz="900" dirty="0" smtClean="0"/>
              <a:t> at </a:t>
            </a:r>
            <a:r>
              <a:rPr lang="tr-TR" sz="900" i="1" dirty="0" smtClean="0"/>
              <a:t>Kuala Lumpur </a:t>
            </a:r>
            <a:r>
              <a:rPr lang="tr-TR" sz="900" i="1" dirty="0" err="1" smtClean="0"/>
              <a:t>International</a:t>
            </a:r>
            <a:r>
              <a:rPr lang="tr-TR" sz="900" i="1" dirty="0" smtClean="0"/>
              <a:t> </a:t>
            </a:r>
            <a:r>
              <a:rPr lang="tr-TR" sz="900" i="1" dirty="0" err="1" smtClean="0"/>
              <a:t>Communication</a:t>
            </a:r>
            <a:r>
              <a:rPr lang="tr-TR" sz="900" i="1" dirty="0" smtClean="0"/>
              <a:t>, </a:t>
            </a:r>
            <a:r>
              <a:rPr lang="tr-TR" sz="900" i="1" dirty="0" err="1" smtClean="0"/>
              <a:t>Education</a:t>
            </a:r>
            <a:r>
              <a:rPr lang="tr-TR" sz="900" i="1" dirty="0" smtClean="0"/>
              <a:t>,</a:t>
            </a:r>
            <a:r>
              <a:rPr lang="en-US" sz="900" i="1" dirty="0" smtClean="0"/>
              <a:t> Language and Social Sciences 1 (</a:t>
            </a:r>
            <a:r>
              <a:rPr lang="en-US" sz="900" i="1" dirty="0" err="1" smtClean="0"/>
              <a:t>KLiCELS</a:t>
            </a:r>
            <a:r>
              <a:rPr lang="en-US" sz="900" i="1" dirty="0" smtClean="0"/>
              <a:t> 1), 6 – 7</a:t>
            </a:r>
            <a:r>
              <a:rPr lang="tr-TR" sz="900" i="1" dirty="0" smtClean="0"/>
              <a:t> </a:t>
            </a:r>
            <a:r>
              <a:rPr lang="it-IT" sz="900" dirty="0" smtClean="0"/>
              <a:t>June 2015. Hotel Putra: Kuala Lumpur.</a:t>
            </a:r>
          </a:p>
          <a:p>
            <a:pPr>
              <a:buNone/>
            </a:pPr>
            <a:r>
              <a:rPr lang="tr-TR" sz="900" dirty="0" err="1" smtClean="0"/>
              <a:t>Suherdi</a:t>
            </a:r>
            <a:r>
              <a:rPr lang="tr-TR" sz="900" dirty="0" smtClean="0"/>
              <a:t>, D. 2013. </a:t>
            </a:r>
            <a:r>
              <a:rPr lang="tr-TR" sz="900" i="1" dirty="0" err="1" smtClean="0"/>
              <a:t>Buku</a:t>
            </a:r>
            <a:r>
              <a:rPr lang="tr-TR" sz="900" i="1" dirty="0" smtClean="0"/>
              <a:t> </a:t>
            </a:r>
            <a:r>
              <a:rPr lang="tr-TR" sz="900" i="1" dirty="0" err="1" smtClean="0"/>
              <a:t>pedoman</a:t>
            </a:r>
            <a:r>
              <a:rPr lang="tr-TR" sz="900" i="1" dirty="0" smtClean="0"/>
              <a:t> </a:t>
            </a:r>
            <a:r>
              <a:rPr lang="tr-TR" sz="900" i="1" dirty="0" err="1" smtClean="0"/>
              <a:t>penyelenggara</a:t>
            </a:r>
            <a:r>
              <a:rPr lang="tr-TR" sz="900" i="1" dirty="0" smtClean="0"/>
              <a:t> </a:t>
            </a:r>
            <a:r>
              <a:rPr lang="tr-TR" sz="900" i="1" dirty="0" err="1" smtClean="0"/>
              <a:t>pendidikan</a:t>
            </a:r>
            <a:r>
              <a:rPr lang="tr-TR" sz="900" i="1" dirty="0" smtClean="0"/>
              <a:t> </a:t>
            </a:r>
            <a:r>
              <a:rPr lang="tr-TR" sz="900" i="1" dirty="0" err="1" smtClean="0"/>
              <a:t>profesi</a:t>
            </a:r>
            <a:r>
              <a:rPr lang="tr-TR" sz="900" i="1" dirty="0" smtClean="0"/>
              <a:t> guru </a:t>
            </a:r>
            <a:r>
              <a:rPr lang="tr-TR" sz="900" i="1" dirty="0" err="1" smtClean="0"/>
              <a:t>Bahasa</a:t>
            </a:r>
            <a:r>
              <a:rPr lang="tr-TR" sz="900" i="1" dirty="0" smtClean="0"/>
              <a:t> </a:t>
            </a:r>
            <a:r>
              <a:rPr lang="tr-TR" sz="900" i="1" dirty="0" err="1" smtClean="0"/>
              <a:t>Inggris</a:t>
            </a:r>
            <a:r>
              <a:rPr lang="tr-TR" sz="900" i="1" dirty="0" smtClean="0"/>
              <a:t>: </a:t>
            </a:r>
            <a:r>
              <a:rPr lang="tr-TR" sz="900" i="1" dirty="0" err="1" smtClean="0"/>
              <a:t>Buku</a:t>
            </a:r>
            <a:r>
              <a:rPr lang="tr-TR" sz="900" i="1" dirty="0" smtClean="0"/>
              <a:t> </a:t>
            </a:r>
            <a:r>
              <a:rPr lang="tr-TR" sz="900" i="1" dirty="0" err="1" smtClean="0"/>
              <a:t>ajar</a:t>
            </a:r>
            <a:r>
              <a:rPr lang="tr-TR" sz="900" i="1" dirty="0" smtClean="0"/>
              <a:t> </a:t>
            </a:r>
            <a:r>
              <a:rPr lang="sv-SE" sz="900" i="1" dirty="0" smtClean="0"/>
              <a:t>kompetensi akademik 3.1. Bandung: Celtic</a:t>
            </a:r>
          </a:p>
          <a:p>
            <a:pPr>
              <a:buNone/>
            </a:pPr>
            <a:r>
              <a:rPr lang="tr-TR" sz="900" dirty="0" err="1" smtClean="0"/>
              <a:t>Press</a:t>
            </a:r>
            <a:r>
              <a:rPr lang="tr-TR" sz="900" dirty="0" smtClean="0"/>
              <a:t> </a:t>
            </a:r>
            <a:r>
              <a:rPr lang="en-US" sz="900" dirty="0" err="1" smtClean="0"/>
              <a:t>Suherdi</a:t>
            </a:r>
            <a:r>
              <a:rPr lang="en-US" sz="900" dirty="0" smtClean="0"/>
              <a:t>, D. 2015. English for 21st century Indonesia. Paper</a:t>
            </a:r>
            <a:r>
              <a:rPr lang="tr-TR" sz="900" dirty="0" smtClean="0"/>
              <a:t> </a:t>
            </a:r>
            <a:r>
              <a:rPr lang="en-US" sz="900" dirty="0" smtClean="0"/>
              <a:t>presented at </a:t>
            </a:r>
            <a:r>
              <a:rPr lang="en-US" sz="900" i="1" dirty="0" smtClean="0"/>
              <a:t>English Education International</a:t>
            </a:r>
            <a:r>
              <a:rPr lang="tr-TR" sz="900" i="1" dirty="0" smtClean="0"/>
              <a:t> </a:t>
            </a:r>
            <a:r>
              <a:rPr lang="it-IT" sz="900" i="1" dirty="0" smtClean="0"/>
              <a:t>Conference (EDUTICON), November 4 – 5, 2015,</a:t>
            </a:r>
          </a:p>
          <a:p>
            <a:pPr>
              <a:buNone/>
            </a:pPr>
            <a:r>
              <a:rPr lang="en-US" sz="900" dirty="0" smtClean="0"/>
              <a:t>English Education Study Program, University of Jambi,</a:t>
            </a:r>
            <a:r>
              <a:rPr lang="tr-TR" sz="900" dirty="0" smtClean="0"/>
              <a:t> </a:t>
            </a:r>
            <a:r>
              <a:rPr lang="tr-TR" sz="900" dirty="0" err="1" smtClean="0"/>
              <a:t>Jambi</a:t>
            </a:r>
            <a:r>
              <a:rPr lang="tr-TR" sz="900" dirty="0" smtClean="0"/>
              <a:t>.</a:t>
            </a:r>
            <a:endParaRPr lang="tr-TR" sz="9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buNone/>
            </a:pPr>
            <a:r>
              <a:rPr lang="tr-TR" dirty="0" smtClean="0"/>
              <a:t> </a:t>
            </a:r>
          </a:p>
          <a:p>
            <a:pPr>
              <a:buNone/>
            </a:pPr>
            <a:endParaRPr lang="tr-TR" dirty="0" smtClean="0"/>
          </a:p>
          <a:p>
            <a:pPr>
              <a:buNone/>
            </a:pPr>
            <a:r>
              <a:rPr lang="tr-TR" dirty="0" smtClean="0"/>
              <a:t>                 </a:t>
            </a:r>
          </a:p>
          <a:p>
            <a:pPr>
              <a:buNone/>
            </a:pPr>
            <a:endParaRPr lang="tr-TR" dirty="0" smtClean="0"/>
          </a:p>
          <a:p>
            <a:pPr>
              <a:buNone/>
            </a:pPr>
            <a:endParaRPr lang="tr-TR" dirty="0" smtClean="0"/>
          </a:p>
          <a:p>
            <a:pPr>
              <a:buNone/>
            </a:pPr>
            <a:r>
              <a:rPr lang="tr-TR" b="1" dirty="0" smtClean="0"/>
              <a:t>                                           MELAHAT ABRA </a:t>
            </a:r>
            <a:endParaRPr lang="tr-TR"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dirty="0" smtClean="0"/>
              <a:t>   </a:t>
            </a:r>
            <a:r>
              <a:rPr lang="en-US" dirty="0" smtClean="0"/>
              <a:t>Thus, it is important for the</a:t>
            </a:r>
            <a:r>
              <a:rPr lang="tr-TR" dirty="0" smtClean="0"/>
              <a:t> </a:t>
            </a:r>
            <a:r>
              <a:rPr lang="en-US" dirty="0" smtClean="0"/>
              <a:t>teachers to participate in any materials development training or workshop in order to become better materials</a:t>
            </a:r>
            <a:r>
              <a:rPr lang="tr-TR" dirty="0" smtClean="0"/>
              <a:t> </a:t>
            </a:r>
            <a:r>
              <a:rPr lang="en-US" dirty="0" smtClean="0"/>
              <a:t>developers and able to implement the curriculum well.</a:t>
            </a:r>
            <a:endParaRPr lang="tr-TR"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sz="quarter" idx="1"/>
          </p:nvPr>
        </p:nvSpPr>
        <p:spPr/>
        <p:txBody>
          <a:bodyPr/>
          <a:lstStyle/>
          <a:p>
            <a:pPr>
              <a:buNone/>
            </a:pPr>
            <a:r>
              <a:rPr lang="tr-TR" dirty="0" smtClean="0"/>
              <a:t>  </a:t>
            </a:r>
            <a:r>
              <a:rPr lang="en-US" dirty="0" smtClean="0"/>
              <a:t>It is important to note that the key to success in the</a:t>
            </a:r>
          </a:p>
          <a:p>
            <a:pPr>
              <a:buNone/>
            </a:pPr>
            <a:r>
              <a:rPr lang="tr-TR" dirty="0" smtClean="0"/>
              <a:t>  </a:t>
            </a:r>
            <a:r>
              <a:rPr lang="en-US" dirty="0" smtClean="0"/>
              <a:t>development of teaching materials depends heavily</a:t>
            </a:r>
          </a:p>
          <a:p>
            <a:pPr>
              <a:buNone/>
            </a:pPr>
            <a:r>
              <a:rPr lang="tr-TR" dirty="0" smtClean="0"/>
              <a:t>  </a:t>
            </a:r>
            <a:r>
              <a:rPr lang="en-US" dirty="0" smtClean="0"/>
              <a:t>on the ability of teachers in adapting the materials.</a:t>
            </a:r>
            <a:endParaRPr lang="tr-TR" dirty="0" smtClean="0"/>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err="1" smtClean="0">
                <a:solidFill>
                  <a:srgbClr val="C00000"/>
                </a:solidFill>
              </a:rPr>
              <a:t>textbooks</a:t>
            </a:r>
            <a:r>
              <a:rPr lang="tr-TR" sz="3200" b="1" dirty="0" smtClean="0">
                <a:solidFill>
                  <a:srgbClr val="C00000"/>
                </a:solidFill>
              </a:rPr>
              <a:t> </a:t>
            </a:r>
            <a:r>
              <a:rPr lang="tr-TR" sz="3200" b="1" dirty="0" err="1" smtClean="0">
                <a:solidFill>
                  <a:srgbClr val="C00000"/>
                </a:solidFill>
              </a:rPr>
              <a:t>have</a:t>
            </a:r>
            <a:r>
              <a:rPr lang="tr-TR" sz="3200" b="1" dirty="0" smtClean="0">
                <a:solidFill>
                  <a:srgbClr val="C00000"/>
                </a:solidFill>
              </a:rPr>
              <a:t> a </a:t>
            </a:r>
            <a:r>
              <a:rPr lang="tr-TR" sz="3200" b="1" dirty="0" err="1" smtClean="0">
                <a:solidFill>
                  <a:srgbClr val="C00000"/>
                </a:solidFill>
              </a:rPr>
              <a:t>number</a:t>
            </a:r>
            <a:r>
              <a:rPr lang="tr-TR" sz="3200" b="1" dirty="0" smtClean="0">
                <a:solidFill>
                  <a:srgbClr val="C00000"/>
                </a:solidFill>
              </a:rPr>
              <a:t> </a:t>
            </a:r>
            <a:r>
              <a:rPr lang="en-US" sz="3200" b="1" dirty="0" smtClean="0">
                <a:solidFill>
                  <a:srgbClr val="C00000"/>
                </a:solidFill>
              </a:rPr>
              <a:t>of shortcomings</a:t>
            </a:r>
            <a:r>
              <a:rPr lang="en-US" sz="3600" b="1" dirty="0" smtClean="0">
                <a:solidFill>
                  <a:srgbClr val="C00000"/>
                </a:solidFill>
              </a:rPr>
              <a:t>:</a:t>
            </a:r>
            <a:endParaRPr lang="tr-TR" sz="3600" b="1" dirty="0">
              <a:solidFill>
                <a:srgbClr val="C00000"/>
              </a:solidFill>
            </a:endParaRPr>
          </a:p>
        </p:txBody>
      </p:sp>
      <p:sp>
        <p:nvSpPr>
          <p:cNvPr id="3" name="2 İçerik Yer Tutucusu"/>
          <p:cNvSpPr>
            <a:spLocks noGrp="1"/>
          </p:cNvSpPr>
          <p:nvPr>
            <p:ph sz="quarter" idx="1"/>
          </p:nvPr>
        </p:nvSpPr>
        <p:spPr>
          <a:xfrm>
            <a:off x="251520" y="1600200"/>
            <a:ext cx="8514528" cy="4997152"/>
          </a:xfrm>
        </p:spPr>
        <p:txBody>
          <a:bodyPr>
            <a:normAutofit/>
          </a:bodyPr>
          <a:lstStyle/>
          <a:p>
            <a:pPr>
              <a:buFont typeface="Wingdings" pitchFamily="2" charset="2"/>
              <a:buChar char="Ø"/>
            </a:pPr>
            <a:r>
              <a:rPr lang="en-US" sz="2800" dirty="0" smtClean="0">
                <a:latin typeface="Arial" pitchFamily="34" charset="0"/>
                <a:cs typeface="Arial" pitchFamily="34" charset="0"/>
              </a:rPr>
              <a:t> they may distort content, </a:t>
            </a:r>
            <a:endParaRPr lang="tr-TR" sz="2800" dirty="0" smtClean="0">
              <a:latin typeface="Arial" pitchFamily="34" charset="0"/>
              <a:cs typeface="Arial" pitchFamily="34" charset="0"/>
            </a:endParaRPr>
          </a:p>
          <a:p>
            <a:pPr>
              <a:buFont typeface="Wingdings" pitchFamily="2" charset="2"/>
              <a:buChar char="Ø"/>
            </a:pPr>
            <a:r>
              <a:rPr lang="en-US" sz="2800" dirty="0" smtClean="0">
                <a:latin typeface="Arial" pitchFamily="34" charset="0"/>
                <a:cs typeface="Arial" pitchFamily="34" charset="0"/>
              </a:rPr>
              <a:t> they</a:t>
            </a:r>
            <a:r>
              <a:rPr lang="tr-TR" sz="2800" dirty="0" smtClean="0">
                <a:latin typeface="Arial" pitchFamily="34" charset="0"/>
                <a:cs typeface="Arial" pitchFamily="34" charset="0"/>
              </a:rPr>
              <a:t> </a:t>
            </a:r>
            <a:r>
              <a:rPr lang="en-US" sz="2800" dirty="0" smtClean="0">
                <a:latin typeface="Arial" pitchFamily="34" charset="0"/>
                <a:cs typeface="Arial" pitchFamily="34" charset="0"/>
              </a:rPr>
              <a:t>may not reflect students’ needs, </a:t>
            </a:r>
            <a:endParaRPr lang="tr-TR" sz="2800" dirty="0" smtClean="0">
              <a:latin typeface="Arial" pitchFamily="34" charset="0"/>
              <a:cs typeface="Arial" pitchFamily="34" charset="0"/>
            </a:endParaRPr>
          </a:p>
          <a:p>
            <a:pPr>
              <a:buFont typeface="Wingdings" pitchFamily="2" charset="2"/>
              <a:buChar char="Ø"/>
            </a:pPr>
            <a:r>
              <a:rPr lang="en-US" sz="2800" dirty="0" smtClean="0">
                <a:latin typeface="Arial" pitchFamily="34" charset="0"/>
                <a:cs typeface="Arial" pitchFamily="34" charset="0"/>
              </a:rPr>
              <a:t> they can deskill</a:t>
            </a:r>
            <a:r>
              <a:rPr lang="tr-TR" sz="2800" dirty="0" smtClean="0">
                <a:latin typeface="Arial" pitchFamily="34" charset="0"/>
                <a:cs typeface="Arial" pitchFamily="34" charset="0"/>
              </a:rPr>
              <a:t> </a:t>
            </a:r>
            <a:r>
              <a:rPr lang="en-US" sz="2800" dirty="0" smtClean="0">
                <a:latin typeface="Arial" pitchFamily="34" charset="0"/>
                <a:cs typeface="Arial" pitchFamily="34" charset="0"/>
              </a:rPr>
              <a:t>teachers</a:t>
            </a:r>
            <a:r>
              <a:rPr lang="tr-TR" sz="2800" dirty="0" smtClean="0">
                <a:latin typeface="Arial" pitchFamily="34" charset="0"/>
                <a:cs typeface="Arial" pitchFamily="34" charset="0"/>
              </a:rPr>
              <a:t> </a:t>
            </a:r>
          </a:p>
          <a:p>
            <a:pPr>
              <a:buFont typeface="Wingdings" pitchFamily="2" charset="2"/>
              <a:buChar char="Ø"/>
            </a:pPr>
            <a:r>
              <a:rPr lang="en-US" sz="2800" dirty="0" smtClean="0">
                <a:latin typeface="Arial" pitchFamily="34" charset="0"/>
                <a:cs typeface="Arial" pitchFamily="34" charset="0"/>
              </a:rPr>
              <a:t> they are expensive (Richards, 2002).</a:t>
            </a:r>
          </a:p>
          <a:p>
            <a:pPr>
              <a:buFont typeface="Wingdings" pitchFamily="2" charset="2"/>
              <a:buChar char="Ø"/>
            </a:pPr>
            <a:r>
              <a:rPr lang="tr-TR" sz="2800" dirty="0" smtClean="0">
                <a:latin typeface="Arial" pitchFamily="34" charset="0"/>
                <a:cs typeface="Arial" pitchFamily="34" charset="0"/>
              </a:rPr>
              <a:t> </a:t>
            </a:r>
            <a:r>
              <a:rPr lang="en-US" sz="2800" dirty="0" smtClean="0">
                <a:latin typeface="Arial" pitchFamily="34" charset="0"/>
                <a:cs typeface="Arial" pitchFamily="34" charset="0"/>
              </a:rPr>
              <a:t>In addition, </a:t>
            </a:r>
            <a:r>
              <a:rPr lang="en-US" sz="2800" dirty="0" err="1" smtClean="0">
                <a:latin typeface="Arial" pitchFamily="34" charset="0"/>
                <a:cs typeface="Arial" pitchFamily="34" charset="0"/>
              </a:rPr>
              <a:t>Gebhard</a:t>
            </a:r>
            <a:r>
              <a:rPr lang="en-US" sz="2800" dirty="0" smtClean="0">
                <a:latin typeface="Arial" pitchFamily="34" charset="0"/>
                <a:cs typeface="Arial" pitchFamily="34" charset="0"/>
              </a:rPr>
              <a:t> (2009) states that textbooks may</a:t>
            </a:r>
            <a:r>
              <a:rPr lang="tr-TR" sz="2800" dirty="0" smtClean="0">
                <a:latin typeface="Arial" pitchFamily="34" charset="0"/>
                <a:cs typeface="Arial" pitchFamily="34" charset="0"/>
              </a:rPr>
              <a:t> </a:t>
            </a:r>
            <a:r>
              <a:rPr lang="en-US" sz="2800" dirty="0" smtClean="0">
                <a:latin typeface="Arial" pitchFamily="34" charset="0"/>
                <a:cs typeface="Arial" pitchFamily="34" charset="0"/>
              </a:rPr>
              <a:t>lead to ideological conflict in teaching beliefs, loss of</a:t>
            </a:r>
            <a:r>
              <a:rPr lang="tr-TR" sz="2800" dirty="0" smtClean="0">
                <a:latin typeface="Arial" pitchFamily="34" charset="0"/>
                <a:cs typeface="Arial" pitchFamily="34" charset="0"/>
              </a:rPr>
              <a:t> </a:t>
            </a:r>
            <a:r>
              <a:rPr lang="en-US" sz="2800" dirty="0" smtClean="0">
                <a:latin typeface="Arial" pitchFamily="34" charset="0"/>
                <a:cs typeface="Arial" pitchFamily="34" charset="0"/>
              </a:rPr>
              <a:t>experiential learning, and cultural incompatibility.</a:t>
            </a:r>
          </a:p>
          <a:p>
            <a:pPr>
              <a:buNone/>
            </a:pPr>
            <a:r>
              <a:rPr lang="tr-TR" sz="2800" dirty="0" smtClean="0">
                <a:latin typeface="Arial" pitchFamily="34" charset="0"/>
                <a:cs typeface="Arial" pitchFamily="34" charset="0"/>
              </a:rPr>
              <a:t> </a:t>
            </a:r>
            <a:endParaRPr lang="tr-TR"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Font typeface="Wingdings" pitchFamily="2" charset="2"/>
              <a:buChar char="Ø"/>
            </a:pPr>
            <a:r>
              <a:rPr lang="en-US" sz="3200" dirty="0" smtClean="0"/>
              <a:t>Lack of the variety of communication tasks (Akbari,2015) and inadequate listening materials (</a:t>
            </a:r>
            <a:r>
              <a:rPr lang="en-US" sz="3200" dirty="0" err="1" smtClean="0"/>
              <a:t>Hasanah</a:t>
            </a:r>
            <a:r>
              <a:rPr lang="en-US" sz="3200" dirty="0" smtClean="0"/>
              <a:t>,</a:t>
            </a:r>
            <a:r>
              <a:rPr lang="tr-TR" sz="3200" dirty="0" smtClean="0"/>
              <a:t> </a:t>
            </a:r>
            <a:r>
              <a:rPr lang="en-US" sz="3200" dirty="0" smtClean="0"/>
              <a:t>2016) were the other problems of textbooks designed</a:t>
            </a:r>
            <a:r>
              <a:rPr lang="tr-TR" sz="3200" dirty="0" smtClean="0"/>
              <a:t> </a:t>
            </a:r>
            <a:r>
              <a:rPr lang="en-US" sz="3200" dirty="0" smtClean="0"/>
              <a:t>and prepared by the Ministry of Education.</a:t>
            </a:r>
            <a:endParaRPr lang="tr-TR" dirty="0" smtClean="0"/>
          </a:p>
          <a:p>
            <a:endParaRPr lang="tr-TR" dirty="0"/>
          </a:p>
        </p:txBody>
      </p:sp>
      <p:sp>
        <p:nvSpPr>
          <p:cNvPr id="4" name="1 Başlık"/>
          <p:cNvSpPr>
            <a:spLocks noGrp="1"/>
          </p:cNvSpPr>
          <p:nvPr>
            <p:ph type="title"/>
          </p:nvPr>
        </p:nvSpPr>
        <p:spPr/>
        <p:txBody>
          <a:bodyPr>
            <a:normAutofit/>
          </a:bodyPr>
          <a:lstStyle/>
          <a:p>
            <a:r>
              <a:rPr lang="tr-TR" sz="3200" b="1" dirty="0" err="1" smtClean="0">
                <a:solidFill>
                  <a:srgbClr val="C00000"/>
                </a:solidFill>
              </a:rPr>
              <a:t>textbooks</a:t>
            </a:r>
            <a:r>
              <a:rPr lang="tr-TR" sz="3200" b="1" dirty="0" smtClean="0">
                <a:solidFill>
                  <a:srgbClr val="C00000"/>
                </a:solidFill>
              </a:rPr>
              <a:t> </a:t>
            </a:r>
            <a:r>
              <a:rPr lang="tr-TR" sz="3200" b="1" dirty="0" err="1" smtClean="0">
                <a:solidFill>
                  <a:srgbClr val="C00000"/>
                </a:solidFill>
              </a:rPr>
              <a:t>have</a:t>
            </a:r>
            <a:r>
              <a:rPr lang="tr-TR" sz="3200" b="1" dirty="0" smtClean="0">
                <a:solidFill>
                  <a:srgbClr val="C00000"/>
                </a:solidFill>
              </a:rPr>
              <a:t> a </a:t>
            </a:r>
            <a:r>
              <a:rPr lang="tr-TR" sz="3200" b="1" dirty="0" err="1" smtClean="0">
                <a:solidFill>
                  <a:srgbClr val="C00000"/>
                </a:solidFill>
              </a:rPr>
              <a:t>number</a:t>
            </a:r>
            <a:r>
              <a:rPr lang="tr-TR" sz="3200" b="1" dirty="0" smtClean="0">
                <a:solidFill>
                  <a:srgbClr val="C00000"/>
                </a:solidFill>
              </a:rPr>
              <a:t> </a:t>
            </a:r>
            <a:r>
              <a:rPr lang="en-US" sz="3200" b="1" dirty="0" smtClean="0">
                <a:solidFill>
                  <a:srgbClr val="C00000"/>
                </a:solidFill>
              </a:rPr>
              <a:t>of shortcomings</a:t>
            </a:r>
            <a:r>
              <a:rPr lang="en-US" sz="3600" b="1" dirty="0" smtClean="0">
                <a:solidFill>
                  <a:srgbClr val="C00000"/>
                </a:solidFill>
              </a:rPr>
              <a:t>:</a:t>
            </a:r>
            <a:endParaRPr lang="tr-TR" sz="3600" b="1" dirty="0">
              <a:solidFill>
                <a:srgbClr val="C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dirty="0" smtClean="0">
                <a:solidFill>
                  <a:srgbClr val="C00000"/>
                </a:solidFill>
              </a:rPr>
              <a:t>THE PURPOSE OF THE STUDY</a:t>
            </a:r>
            <a:endParaRPr lang="tr-TR" sz="4000" b="1" dirty="0">
              <a:solidFill>
                <a:srgbClr val="C00000"/>
              </a:solidFill>
            </a:endParaRPr>
          </a:p>
        </p:txBody>
      </p:sp>
      <p:sp>
        <p:nvSpPr>
          <p:cNvPr id="3" name="2 İçerik Yer Tutucusu"/>
          <p:cNvSpPr>
            <a:spLocks noGrp="1"/>
          </p:cNvSpPr>
          <p:nvPr>
            <p:ph sz="quarter" idx="1"/>
          </p:nvPr>
        </p:nvSpPr>
        <p:spPr/>
        <p:txBody>
          <a:bodyPr>
            <a:normAutofit/>
          </a:bodyPr>
          <a:lstStyle/>
          <a:p>
            <a:pPr>
              <a:buNone/>
            </a:pPr>
            <a:r>
              <a:rPr lang="tr-TR" dirty="0" smtClean="0"/>
              <a:t>   </a:t>
            </a:r>
            <a:r>
              <a:rPr lang="en-US" dirty="0" smtClean="0"/>
              <a:t>This study is expected to provide useful</a:t>
            </a:r>
            <a:r>
              <a:rPr lang="tr-TR" dirty="0" smtClean="0"/>
              <a:t> </a:t>
            </a:r>
            <a:r>
              <a:rPr lang="en-US" dirty="0" smtClean="0"/>
              <a:t>information for curriculum developers, </a:t>
            </a:r>
            <a:r>
              <a:rPr lang="en-US" dirty="0" err="1" smtClean="0"/>
              <a:t>teachers,students</a:t>
            </a:r>
            <a:r>
              <a:rPr lang="en-US" dirty="0" smtClean="0"/>
              <a:t>, schools, and people who have the same</a:t>
            </a:r>
            <a:r>
              <a:rPr lang="tr-TR" dirty="0" smtClean="0"/>
              <a:t> </a:t>
            </a:r>
            <a:r>
              <a:rPr lang="en-US" dirty="0" smtClean="0"/>
              <a:t>interest on the topic of this study</a:t>
            </a:r>
            <a:r>
              <a:rPr lang="tr-TR" dirty="0" smtClean="0"/>
              <a: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talama">
  <a:themeElements>
    <a:clrScheme name="Ortalam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rtalam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talam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911</TotalTime>
  <Words>2774</Words>
  <Application>Microsoft Office PowerPoint</Application>
  <PresentationFormat>Ekran Gösterisi (4:3)</PresentationFormat>
  <Paragraphs>151</Paragraphs>
  <Slides>44</Slides>
  <Notes>0</Notes>
  <HiddenSlides>0</HiddenSlides>
  <MMClips>0</MMClips>
  <ScaleCrop>false</ScaleCrop>
  <HeadingPairs>
    <vt:vector size="4" baseType="variant">
      <vt:variant>
        <vt:lpstr>Tema</vt:lpstr>
      </vt:variant>
      <vt:variant>
        <vt:i4>1</vt:i4>
      </vt:variant>
      <vt:variant>
        <vt:lpstr>Slayt Başlıkları</vt:lpstr>
      </vt:variant>
      <vt:variant>
        <vt:i4>44</vt:i4>
      </vt:variant>
    </vt:vector>
  </HeadingPairs>
  <TitlesOfParts>
    <vt:vector size="45" baseType="lpstr">
      <vt:lpstr>Ortalama</vt:lpstr>
      <vt:lpstr>Investigating  English Teachers’ Understanding  of  Materials Adaptation  in Curriculum 2013   Literature,culture And Education (Conaplın And Icollıte 2017)  319-332.  Tenth International Conference On Applied Linguistics And First International Conference On Language, Literature And Culture</vt:lpstr>
      <vt:lpstr>Slayt 2</vt:lpstr>
      <vt:lpstr>Slayt 3</vt:lpstr>
      <vt:lpstr>Slayt 4</vt:lpstr>
      <vt:lpstr>Slayt 5</vt:lpstr>
      <vt:lpstr>Slayt 6</vt:lpstr>
      <vt:lpstr>textbooks have a number of shortcomings:</vt:lpstr>
      <vt:lpstr>textbooks have a number of shortcomings:</vt:lpstr>
      <vt:lpstr>THE PURPOSE OF THE STUDY</vt:lpstr>
      <vt:lpstr>Slayt 10</vt:lpstr>
      <vt:lpstr>This present study is undertaken to answer the following questions;</vt:lpstr>
      <vt:lpstr>Slayt 12</vt:lpstr>
      <vt:lpstr>Slayt 13</vt:lpstr>
      <vt:lpstr>And as Richard (2002) suggests, teaching materials is a key component in most language programs.</vt:lpstr>
      <vt:lpstr>Slayt 15</vt:lpstr>
      <vt:lpstr>Slayt 16</vt:lpstr>
      <vt:lpstr>Slayt 17</vt:lpstr>
      <vt:lpstr>Materials Selecting and Adaptation</vt:lpstr>
      <vt:lpstr>Slayt 19</vt:lpstr>
      <vt:lpstr>Participants:</vt:lpstr>
      <vt:lpstr>Participants:</vt:lpstr>
      <vt:lpstr>Participants:</vt:lpstr>
      <vt:lpstr>Design of the Research</vt:lpstr>
      <vt:lpstr>  FINDINGS</vt:lpstr>
      <vt:lpstr>FINDINGS – Q1</vt:lpstr>
      <vt:lpstr>Figure 1; indicates that the highest responses from the participants were adding and modifying.</vt:lpstr>
      <vt:lpstr>FINDINGS – Q1</vt:lpstr>
      <vt:lpstr>FINDINGS – Q1</vt:lpstr>
      <vt:lpstr>FINDINGS – Q1</vt:lpstr>
      <vt:lpstr> </vt:lpstr>
      <vt:lpstr>FINDINGS – Q1</vt:lpstr>
      <vt:lpstr>FINDINGS – Q1</vt:lpstr>
      <vt:lpstr>FINDINGS – Q1</vt:lpstr>
      <vt:lpstr>FINDINGS – Q1</vt:lpstr>
      <vt:lpstr>FINDINGS – Q1</vt:lpstr>
      <vt:lpstr>FINDINGS – Q2</vt:lpstr>
      <vt:lpstr>FINDINGS  - Q2</vt:lpstr>
      <vt:lpstr>FINDINGS  - Q2</vt:lpstr>
      <vt:lpstr>CONCLUSIONS</vt:lpstr>
      <vt:lpstr>Slayt 40</vt:lpstr>
      <vt:lpstr>Slayt 41</vt:lpstr>
      <vt:lpstr>Slayt 42</vt:lpstr>
      <vt:lpstr>REFERENCES</vt:lpstr>
      <vt:lpstr>Slayt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Investigating  English Teachers’ Understanding  of  Materials Adaptation  in Curriculum  literature, culture, and education (Conaplın and Icollıte 2017) Tenth International Conference on Applied Linguistics and First International Conference on Language, Literature and Culture</dc:title>
  <dc:creator>melahat</dc:creator>
  <cp:lastModifiedBy>Binnur</cp:lastModifiedBy>
  <cp:revision>22</cp:revision>
  <dcterms:created xsi:type="dcterms:W3CDTF">2020-03-05T07:32:48Z</dcterms:created>
  <dcterms:modified xsi:type="dcterms:W3CDTF">2020-03-21T08:40:22Z</dcterms:modified>
</cp:coreProperties>
</file>