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5" r:id="rId2"/>
    <p:sldId id="286" r:id="rId3"/>
    <p:sldId id="287" r:id="rId4"/>
    <p:sldId id="288" r:id="rId5"/>
    <p:sldId id="289" r:id="rId6"/>
    <p:sldId id="290" r:id="rId7"/>
    <p:sldId id="291" r:id="rId8"/>
    <p:sldId id="292" r:id="rId9"/>
    <p:sldId id="293" r:id="rId10"/>
    <p:sldId id="294" r:id="rId11"/>
    <p:sldId id="295" r:id="rId12"/>
    <p:sldId id="297" r:id="rId13"/>
    <p:sldId id="296" r:id="rId14"/>
    <p:sldId id="298" r:id="rId15"/>
    <p:sldId id="256" r:id="rId16"/>
    <p:sldId id="257" r:id="rId17"/>
    <p:sldId id="299" r:id="rId18"/>
    <p:sldId id="258" r:id="rId19"/>
    <p:sldId id="259" r:id="rId20"/>
    <p:sldId id="260" r:id="rId21"/>
    <p:sldId id="261" r:id="rId22"/>
    <p:sldId id="262" r:id="rId23"/>
    <p:sldId id="263" r:id="rId24"/>
    <p:sldId id="264" r:id="rId25"/>
    <p:sldId id="265" r:id="rId26"/>
    <p:sldId id="266" r:id="rId27"/>
    <p:sldId id="284" r:id="rId28"/>
    <p:sldId id="267" r:id="rId2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2" d="100"/>
          <a:sy n="42" d="100"/>
        </p:scale>
        <p:origin x="-135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08.05.2019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08.05.2019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08.05.2019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08.05.2019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08.05.2019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08.05.2019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08.05.2019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08.05.2019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08.05.2019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08.05.2019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08.05.2019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08.05.2019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2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Siyaset Sosyolojisi..</a:t>
            </a:r>
            <a:endParaRPr lang="tr-TR" dirty="0"/>
          </a:p>
        </p:txBody>
      </p:sp>
      <p:sp>
        <p:nvSpPr>
          <p:cNvPr id="3" name="2 İçerik Yer Tutucusu"/>
          <p:cNvSpPr>
            <a:spLocks noGrp="1"/>
          </p:cNvSpPr>
          <p:nvPr>
            <p:ph idx="1"/>
          </p:nvPr>
        </p:nvSpPr>
        <p:spPr>
          <a:xfrm>
            <a:off x="457200" y="1285860"/>
            <a:ext cx="8229600" cy="4840303"/>
          </a:xfrm>
        </p:spPr>
        <p:txBody>
          <a:bodyPr/>
          <a:lstStyle/>
          <a:p>
            <a:pPr algn="just"/>
            <a:r>
              <a:rPr lang="tr-TR" dirty="0" smtClean="0"/>
              <a:t>Sosyologlara göre </a:t>
            </a:r>
            <a:r>
              <a:rPr lang="tr-TR" b="1" dirty="0" smtClean="0"/>
              <a:t>siyasal sistemler </a:t>
            </a:r>
            <a:r>
              <a:rPr lang="tr-TR" dirty="0" smtClean="0"/>
              <a:t>değerli addedilen kaynakların dağıtımı gibi bir takım toplumsal hedeflere ulaşmak için kabul </a:t>
            </a:r>
            <a:r>
              <a:rPr lang="tr-TR" dirty="0" smtClean="0"/>
              <a:t>gören </a:t>
            </a:r>
            <a:r>
              <a:rPr lang="tr-TR" dirty="0" smtClean="0"/>
              <a:t>bir dizi prosedür temelinde işleyen bir </a:t>
            </a:r>
            <a:r>
              <a:rPr lang="tr-TR" b="1" dirty="0" smtClean="0">
                <a:solidFill>
                  <a:schemeClr val="tx1">
                    <a:lumMod val="95000"/>
                    <a:lumOff val="5000"/>
                  </a:schemeClr>
                </a:solidFill>
              </a:rPr>
              <a:t>toplumsal kurumdur</a:t>
            </a:r>
            <a:r>
              <a:rPr lang="tr-TR" dirty="0" smtClean="0"/>
              <a:t>.</a:t>
            </a:r>
            <a:endParaRPr lang="tr-TR" dirty="0"/>
          </a:p>
        </p:txBody>
      </p:sp>
      <p:pic>
        <p:nvPicPr>
          <p:cNvPr id="4" name="3 Resim" descr="images.png"/>
          <p:cNvPicPr>
            <a:picLocks noChangeAspect="1"/>
          </p:cNvPicPr>
          <p:nvPr/>
        </p:nvPicPr>
        <p:blipFill>
          <a:blip r:embed="rId2"/>
          <a:stretch>
            <a:fillRect/>
          </a:stretch>
        </p:blipFill>
        <p:spPr>
          <a:xfrm>
            <a:off x="4643438" y="3357562"/>
            <a:ext cx="4500562" cy="350043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latin typeface="Times New Roman" pitchFamily="18" charset="0"/>
                <a:cs typeface="Times New Roman" pitchFamily="18" charset="0"/>
              </a:rPr>
              <a:t>4-) Muhafazakarlık ve Devlet</a:t>
            </a:r>
            <a:endParaRPr lang="tr-TR" b="1" dirty="0">
              <a:solidFill>
                <a:srgbClr val="FF0000"/>
              </a:solidFill>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fontScale="92500" lnSpcReduction="10000"/>
          </a:bodyPr>
          <a:lstStyle/>
          <a:p>
            <a:pPr algn="just"/>
            <a:r>
              <a:rPr lang="tr-TR" b="1" dirty="0" smtClean="0">
                <a:latin typeface="Times New Roman" pitchFamily="18" charset="0"/>
                <a:cs typeface="Times New Roman" pitchFamily="18" charset="0"/>
              </a:rPr>
              <a:t>Devrimci dönüşümlere ve insanlığın modern zamanlarda içinde bulunduğu duruma karşı eleştirilerin biçimlendirdiği bir düşünce geleneği ve yaklaşık 300 yıllık siyasi ideoloji olarak “Muhafazakarlık”, genel olarak güçlü devletten yana olarak bilinir.</a:t>
            </a:r>
          </a:p>
          <a:p>
            <a:pPr algn="just"/>
            <a:r>
              <a:rPr lang="tr-TR" b="1" dirty="0" smtClean="0">
                <a:latin typeface="Times New Roman" pitchFamily="18" charset="0"/>
                <a:cs typeface="Times New Roman" pitchFamily="18" charset="0"/>
              </a:rPr>
              <a:t>Muhafazakarların asıl duyarlı oldukları konu, </a:t>
            </a:r>
            <a:r>
              <a:rPr lang="tr-TR" b="1" dirty="0" smtClean="0">
                <a:solidFill>
                  <a:srgbClr val="FF0000"/>
                </a:solidFill>
                <a:latin typeface="Times New Roman" pitchFamily="18" charset="0"/>
                <a:cs typeface="Times New Roman" pitchFamily="18" charset="0"/>
              </a:rPr>
              <a:t>aile, din ve gelenek </a:t>
            </a:r>
            <a:r>
              <a:rPr lang="tr-TR" b="1" dirty="0" smtClean="0">
                <a:latin typeface="Times New Roman" pitchFamily="18" charset="0"/>
                <a:cs typeface="Times New Roman" pitchFamily="18" charset="0"/>
              </a:rPr>
              <a:t>gibi kurumların korunmasıdır. </a:t>
            </a:r>
          </a:p>
          <a:p>
            <a:pPr algn="just"/>
            <a:r>
              <a:rPr lang="tr-TR" b="1" dirty="0" smtClean="0">
                <a:latin typeface="Times New Roman" pitchFamily="18" charset="0"/>
                <a:cs typeface="Times New Roman" pitchFamily="18" charset="0"/>
              </a:rPr>
              <a:t> </a:t>
            </a:r>
            <a:endParaRPr lang="tr-TR" b="1"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24648"/>
          </a:xfrm>
        </p:spPr>
        <p:txBody>
          <a:bodyPr>
            <a:normAutofit fontScale="90000"/>
          </a:bodyPr>
          <a:lstStyle/>
          <a:p>
            <a:r>
              <a:rPr lang="tr-TR" b="1" dirty="0" smtClean="0">
                <a:solidFill>
                  <a:srgbClr val="FF0000"/>
                </a:solidFill>
              </a:rPr>
              <a:t>4-) Anarşizm ve Devlet</a:t>
            </a:r>
            <a:endParaRPr lang="tr-TR" b="1" dirty="0">
              <a:solidFill>
                <a:srgbClr val="FF0000"/>
              </a:solidFill>
            </a:endParaRPr>
          </a:p>
        </p:txBody>
      </p:sp>
      <p:sp>
        <p:nvSpPr>
          <p:cNvPr id="3" name="2 İçerik Yer Tutucusu"/>
          <p:cNvSpPr>
            <a:spLocks noGrp="1"/>
          </p:cNvSpPr>
          <p:nvPr>
            <p:ph idx="1"/>
          </p:nvPr>
        </p:nvSpPr>
        <p:spPr/>
        <p:txBody>
          <a:bodyPr>
            <a:normAutofit fontScale="85000" lnSpcReduction="10000"/>
          </a:bodyPr>
          <a:lstStyle/>
          <a:p>
            <a:pPr algn="just">
              <a:buNone/>
            </a:pPr>
            <a:r>
              <a:rPr lang="tr-TR" b="1" dirty="0" smtClean="0">
                <a:latin typeface="Times New Roman" pitchFamily="18" charset="0"/>
                <a:cs typeface="Times New Roman" pitchFamily="18" charset="0"/>
              </a:rPr>
              <a:t>Anarşist felsefede her türlü otorite kabul edilemez. </a:t>
            </a:r>
          </a:p>
          <a:p>
            <a:pPr algn="just">
              <a:buNone/>
            </a:pPr>
            <a:r>
              <a:rPr lang="tr-TR" b="1" dirty="0" smtClean="0">
                <a:latin typeface="Times New Roman" pitchFamily="18" charset="0"/>
                <a:cs typeface="Times New Roman" pitchFamily="18" charset="0"/>
              </a:rPr>
              <a:t>Devleti otoritenin en son hali olarak değerlendiren anarşist geleneğe göre devlet, kötülüklerin başıdır.</a:t>
            </a:r>
          </a:p>
          <a:p>
            <a:pPr algn="just">
              <a:buNone/>
            </a:pPr>
            <a:r>
              <a:rPr lang="tr-TR" b="1" dirty="0" smtClean="0">
                <a:latin typeface="Times New Roman" pitchFamily="18" charset="0"/>
                <a:cs typeface="Times New Roman" pitchFamily="18" charset="0"/>
              </a:rPr>
              <a:t> Anarşist felsefede devlet, insan özgürlüklerinin önündeki engeldir. </a:t>
            </a:r>
          </a:p>
          <a:p>
            <a:pPr algn="just">
              <a:buNone/>
            </a:pPr>
            <a:r>
              <a:rPr lang="tr-TR" b="1" dirty="0" smtClean="0">
                <a:latin typeface="Times New Roman" pitchFamily="18" charset="0"/>
                <a:cs typeface="Times New Roman" pitchFamily="18" charset="0"/>
              </a:rPr>
              <a:t>Devletin zorbalığa dayalı bir örgütlenme olduğunu iddia eden Anarşizm, insanların doğuştan iyi niyetli ve barışa eğilimli olduğunu fakat devletin ortaya çıkmasıyla beraber kötülüğün baş gösterdiğini ve dolayısıyla insanların bir kısmının da kötüleştiğini iddia eder. </a:t>
            </a:r>
            <a:endParaRPr lang="tr-TR" b="1"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5.)</a:t>
            </a:r>
            <a:r>
              <a:rPr lang="tr-TR" b="1" dirty="0" err="1" smtClean="0">
                <a:solidFill>
                  <a:srgbClr val="FF0000"/>
                </a:solidFill>
              </a:rPr>
              <a:t>Komunizm</a:t>
            </a:r>
            <a:r>
              <a:rPr lang="tr-TR" b="1" dirty="0" smtClean="0">
                <a:solidFill>
                  <a:srgbClr val="FF0000"/>
                </a:solidFill>
              </a:rPr>
              <a:t> </a:t>
            </a:r>
            <a:endParaRPr lang="tr-TR" b="1" dirty="0">
              <a:solidFill>
                <a:srgbClr val="FF0000"/>
              </a:solidFill>
            </a:endParaRPr>
          </a:p>
        </p:txBody>
      </p:sp>
      <p:sp>
        <p:nvSpPr>
          <p:cNvPr id="3" name="2 İçerik Yer Tutucusu"/>
          <p:cNvSpPr>
            <a:spLocks noGrp="1"/>
          </p:cNvSpPr>
          <p:nvPr>
            <p:ph idx="1"/>
          </p:nvPr>
        </p:nvSpPr>
        <p:spPr/>
        <p:txBody>
          <a:bodyPr>
            <a:normAutofit fontScale="85000" lnSpcReduction="10000"/>
          </a:bodyPr>
          <a:lstStyle/>
          <a:p>
            <a:pPr algn="just"/>
            <a:r>
              <a:rPr lang="tr-TR" dirty="0" smtClean="0"/>
              <a:t>Özel </a:t>
            </a:r>
            <a:r>
              <a:rPr lang="tr-TR" dirty="0" smtClean="0"/>
              <a:t>mülkiyetin olmadığı, bütün malların, üretim araçlarının topluma ait bulunduğu, bunları herkesin ortaklaşa kullandığı toplum düzeni</a:t>
            </a:r>
            <a:r>
              <a:rPr lang="tr-TR" dirty="0" smtClean="0"/>
              <a:t>.</a:t>
            </a:r>
          </a:p>
          <a:p>
            <a:pPr algn="just"/>
            <a:r>
              <a:rPr lang="tr-TR" dirty="0" smtClean="0"/>
              <a:t>Toplumun </a:t>
            </a:r>
            <a:r>
              <a:rPr lang="tr-TR" dirty="0" smtClean="0"/>
              <a:t>eşitliğine, sınıf ayrımsızlığına ve ortaklığa </a:t>
            </a:r>
            <a:r>
              <a:rPr lang="tr-TR" dirty="0" smtClean="0"/>
              <a:t>dayanır.</a:t>
            </a:r>
          </a:p>
          <a:p>
            <a:pPr algn="just"/>
            <a:r>
              <a:rPr lang="tr-TR" dirty="0" smtClean="0"/>
              <a:t>Marks’a göre para ile değişime ve özel mülkiyete dayalı bir toplum yerine -kısaca kapitalist- ortak mal ve mülklerin olduğu, sınıfsız bir toplum gereklidir. Sınıfsızlığın sağlanabilmesi için de üretim araçlarından kazanılan sermayenin toplum arasında “ihtiyaçlara göre” bölüştürülmesi lazımdır.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96086"/>
          </a:xfrm>
        </p:spPr>
        <p:txBody>
          <a:bodyPr>
            <a:normAutofit/>
          </a:bodyPr>
          <a:lstStyle/>
          <a:p>
            <a:r>
              <a:rPr lang="tr-TR" b="1" dirty="0" smtClean="0">
                <a:solidFill>
                  <a:srgbClr val="FF0000"/>
                </a:solidFill>
                <a:latin typeface="Times New Roman" pitchFamily="18" charset="0"/>
                <a:cs typeface="Times New Roman" pitchFamily="18" charset="0"/>
              </a:rPr>
              <a:t>Hukuk Devleti ve Kanun Devleti</a:t>
            </a:r>
            <a:endParaRPr lang="tr-TR" b="1" dirty="0">
              <a:solidFill>
                <a:srgbClr val="FF0000"/>
              </a:solidFill>
              <a:latin typeface="Times New Roman" pitchFamily="18" charset="0"/>
              <a:cs typeface="Times New Roman" pitchFamily="18" charset="0"/>
            </a:endParaRPr>
          </a:p>
        </p:txBody>
      </p:sp>
      <p:sp>
        <p:nvSpPr>
          <p:cNvPr id="3" name="2 İçerik Yer Tutucusu"/>
          <p:cNvSpPr>
            <a:spLocks noGrp="1"/>
          </p:cNvSpPr>
          <p:nvPr>
            <p:ph idx="1"/>
          </p:nvPr>
        </p:nvSpPr>
        <p:spPr>
          <a:xfrm>
            <a:off x="457200" y="1643050"/>
            <a:ext cx="8229600" cy="4681550"/>
          </a:xfrm>
        </p:spPr>
        <p:txBody>
          <a:bodyPr>
            <a:normAutofit fontScale="92500" lnSpcReduction="20000"/>
          </a:bodyPr>
          <a:lstStyle/>
          <a:p>
            <a:pPr algn="just">
              <a:buNone/>
            </a:pPr>
            <a:r>
              <a:rPr lang="tr-TR" dirty="0" smtClean="0"/>
              <a:t> </a:t>
            </a:r>
            <a:r>
              <a:rPr lang="tr-TR" b="1" dirty="0" smtClean="0">
                <a:latin typeface="Times New Roman" pitchFamily="18" charset="0"/>
                <a:cs typeface="Times New Roman" pitchFamily="18" charset="0"/>
              </a:rPr>
              <a:t>Hukuk devleti, tüm eylem ve işlevlerinde hukukun genel ilkelerine bağlı kalan ve meşruiyetini de bu bağlılıktan alan devlet türüdür. Ancak burada “kanun devleti” ile “hukuk devleti” arasında net bir fark vardır.</a:t>
            </a:r>
          </a:p>
          <a:p>
            <a:pPr algn="just">
              <a:buNone/>
            </a:pPr>
            <a:r>
              <a:rPr lang="tr-TR" b="1" dirty="0" smtClean="0">
                <a:latin typeface="Times New Roman" pitchFamily="18" charset="0"/>
                <a:cs typeface="Times New Roman" pitchFamily="18" charset="0"/>
              </a:rPr>
              <a:t>Hukuk devleti, eylem ve işlemlerinde kendisini evrensel hukuk kurallarla değerlerle sınırlı görür; salt kendi koyduğu yasalarla değil. Kanun devletinde ise kanunları yapan mercii, evrensel hukuk değerlerine aykırı yasalar da yapabilir ve bu yasaları halkına uygulatabilir (Hitler örneğinde olduğu gibi).</a:t>
            </a:r>
            <a:endParaRPr lang="tr-TR" b="1"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ctr">
              <a:buNone/>
            </a:pPr>
            <a:r>
              <a:rPr lang="tr-TR" sz="9600" b="1" dirty="0" smtClean="0">
                <a:solidFill>
                  <a:srgbClr val="FF0000"/>
                </a:solidFill>
              </a:rPr>
              <a:t>KAPİTALİZM DE SİZDEN GELSİN</a:t>
            </a:r>
            <a:r>
              <a:rPr lang="tr-TR" sz="9600" b="1" dirty="0" smtClean="0">
                <a:solidFill>
                  <a:srgbClr val="FF0000"/>
                </a:solidFill>
                <a:sym typeface="Wingdings" pitchFamily="2" charset="2"/>
              </a:rPr>
              <a:t></a:t>
            </a:r>
            <a:endParaRPr lang="tr-TR" sz="9600" b="1"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928662" y="500042"/>
            <a:ext cx="7772400" cy="1470025"/>
          </a:xfrm>
        </p:spPr>
        <p:txBody>
          <a:bodyPr/>
          <a:lstStyle/>
          <a:p>
            <a:r>
              <a:rPr lang="tr-TR" b="1" i="1" dirty="0" smtClean="0"/>
              <a:t>“Din Toplumun Afyonudur”</a:t>
            </a:r>
            <a:endParaRPr lang="tr-TR" dirty="0"/>
          </a:p>
        </p:txBody>
      </p:sp>
      <p:sp>
        <p:nvSpPr>
          <p:cNvPr id="3" name="2 Alt Başlık"/>
          <p:cNvSpPr>
            <a:spLocks noGrp="1"/>
          </p:cNvSpPr>
          <p:nvPr>
            <p:ph type="subTitle" idx="1"/>
          </p:nvPr>
        </p:nvSpPr>
        <p:spPr>
          <a:xfrm>
            <a:off x="1357290" y="1643050"/>
            <a:ext cx="6400800" cy="1752600"/>
          </a:xfrm>
        </p:spPr>
        <p:txBody>
          <a:bodyPr/>
          <a:lstStyle/>
          <a:p>
            <a:r>
              <a:rPr lang="tr-TR" b="1" dirty="0" smtClean="0">
                <a:solidFill>
                  <a:schemeClr val="tx1">
                    <a:lumMod val="95000"/>
                    <a:lumOff val="5000"/>
                  </a:schemeClr>
                </a:solidFill>
              </a:rPr>
              <a:t>Karl </a:t>
            </a:r>
            <a:r>
              <a:rPr lang="tr-TR" b="1" dirty="0" err="1" smtClean="0">
                <a:solidFill>
                  <a:schemeClr val="tx1">
                    <a:lumMod val="95000"/>
                    <a:lumOff val="5000"/>
                  </a:schemeClr>
                </a:solidFill>
              </a:rPr>
              <a:t>Marx</a:t>
            </a:r>
            <a:endParaRPr lang="tr-TR" b="1" dirty="0">
              <a:solidFill>
                <a:schemeClr val="tx1">
                  <a:lumMod val="95000"/>
                  <a:lumOff val="5000"/>
                </a:schemeClr>
              </a:solidFill>
            </a:endParaRPr>
          </a:p>
        </p:txBody>
      </p:sp>
      <p:pic>
        <p:nvPicPr>
          <p:cNvPr id="5" name="4 Resim" descr="images (1).jpg"/>
          <p:cNvPicPr>
            <a:picLocks noChangeAspect="1"/>
          </p:cNvPicPr>
          <p:nvPr/>
        </p:nvPicPr>
        <p:blipFill>
          <a:blip r:embed="rId2"/>
          <a:stretch>
            <a:fillRect/>
          </a:stretch>
        </p:blipFill>
        <p:spPr>
          <a:xfrm>
            <a:off x="428596" y="2500306"/>
            <a:ext cx="8286808" cy="4000528"/>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SİZ NEREDESİNİZ???</a:t>
            </a:r>
            <a:endParaRPr lang="tr-TR" dirty="0"/>
          </a:p>
        </p:txBody>
      </p:sp>
      <p:pic>
        <p:nvPicPr>
          <p:cNvPr id="4" name="3 İçerik Yer Tutucusu" descr="indir (4).jpg"/>
          <p:cNvPicPr>
            <a:picLocks noGrp="1" noChangeAspect="1"/>
          </p:cNvPicPr>
          <p:nvPr>
            <p:ph idx="1"/>
          </p:nvPr>
        </p:nvPicPr>
        <p:blipFill>
          <a:blip r:embed="rId2"/>
          <a:stretch>
            <a:fillRect/>
          </a:stretch>
        </p:blipFill>
        <p:spPr>
          <a:xfrm>
            <a:off x="0" y="1142984"/>
            <a:ext cx="9144000" cy="4786346"/>
          </a:xfrm>
        </p:spPr>
      </p:pic>
      <p:sp>
        <p:nvSpPr>
          <p:cNvPr id="5" name="4 Metin kutusu"/>
          <p:cNvSpPr txBox="1"/>
          <p:nvPr/>
        </p:nvSpPr>
        <p:spPr>
          <a:xfrm>
            <a:off x="500034" y="5786454"/>
            <a:ext cx="8030916" cy="769441"/>
          </a:xfrm>
          <a:prstGeom prst="rect">
            <a:avLst/>
          </a:prstGeom>
          <a:noFill/>
        </p:spPr>
        <p:txBody>
          <a:bodyPr wrap="none" rtlCol="0">
            <a:spAutoFit/>
          </a:bodyPr>
          <a:lstStyle/>
          <a:p>
            <a:r>
              <a:rPr lang="tr-TR" sz="4400" dirty="0" smtClean="0"/>
              <a:t>EN YAKIN ARKADAŞINIZ NEREDE??</a:t>
            </a:r>
            <a:endParaRPr lang="tr-TR" sz="4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Farklı dinler…</a:t>
            </a:r>
            <a:endParaRPr lang="tr-TR" dirty="0"/>
          </a:p>
        </p:txBody>
      </p:sp>
      <p:sp>
        <p:nvSpPr>
          <p:cNvPr id="3" name="2 İçerik Yer Tutucusu"/>
          <p:cNvSpPr>
            <a:spLocks noGrp="1"/>
          </p:cNvSpPr>
          <p:nvPr>
            <p:ph idx="1"/>
          </p:nvPr>
        </p:nvSpPr>
        <p:spPr>
          <a:xfrm>
            <a:off x="0" y="1214422"/>
            <a:ext cx="9144000" cy="5643578"/>
          </a:xfrm>
        </p:spPr>
        <p:txBody>
          <a:bodyPr>
            <a:normAutofit fontScale="92500" lnSpcReduction="10000"/>
          </a:bodyPr>
          <a:lstStyle/>
          <a:p>
            <a:pPr algn="just">
              <a:buNone/>
            </a:pPr>
            <a:r>
              <a:rPr lang="tr-TR" b="1" dirty="0" err="1" smtClean="0"/>
              <a:t>Mandeism</a:t>
            </a:r>
            <a:r>
              <a:rPr lang="tr-TR" b="1" dirty="0" smtClean="0"/>
              <a:t>: </a:t>
            </a:r>
            <a:r>
              <a:rPr lang="tr-TR" dirty="0" smtClean="0"/>
              <a:t>Peygamberler ve kutsal kitaplar reddediliyor. Kozmik bir anne babanın varlığına inanarak ona ibadet ediyorlar. Işık onlar için kutsaldır. 5-6 bin kişi inanıyor.</a:t>
            </a:r>
          </a:p>
          <a:p>
            <a:pPr algn="just">
              <a:buNone/>
            </a:pPr>
            <a:r>
              <a:rPr lang="tr-TR" b="1" dirty="0" smtClean="0"/>
              <a:t>Dünya kilisesi dini: </a:t>
            </a:r>
            <a:r>
              <a:rPr lang="tr-TR" dirty="0" smtClean="0"/>
              <a:t>1962 yılında ortaya çıkmış kutsal olan şey dünya, eski yunan tanrılarına da inanıyorlar.</a:t>
            </a:r>
          </a:p>
          <a:p>
            <a:pPr algn="just">
              <a:buNone/>
            </a:pPr>
            <a:r>
              <a:rPr lang="tr-TR" b="1" dirty="0" err="1" smtClean="0"/>
              <a:t>Aetherius</a:t>
            </a:r>
            <a:r>
              <a:rPr lang="tr-TR" b="1" dirty="0" smtClean="0"/>
              <a:t>: </a:t>
            </a:r>
            <a:r>
              <a:rPr lang="tr-TR" dirty="0" err="1" smtClean="0"/>
              <a:t>Ufo</a:t>
            </a:r>
            <a:r>
              <a:rPr lang="tr-TR" dirty="0" smtClean="0"/>
              <a:t> dini de denir. Uzayda yer alan kozmik efendileri olduğunu düşünüyorlar. Onlara göre uzaylılar insanları yaratmıştır.</a:t>
            </a:r>
          </a:p>
          <a:p>
            <a:pPr algn="just">
              <a:buNone/>
            </a:pPr>
            <a:r>
              <a:rPr lang="tr-TR" b="1" dirty="0" smtClean="0"/>
              <a:t>Aya Tapanlar: </a:t>
            </a:r>
            <a:r>
              <a:rPr lang="tr-TR" dirty="0" smtClean="0"/>
              <a:t>Gece ay ortaya çıktığında tanrılar insanları gözetliyor.</a:t>
            </a:r>
          </a:p>
          <a:p>
            <a:pPr algn="just">
              <a:buNone/>
            </a:pPr>
            <a:r>
              <a:rPr lang="tr-TR" b="1" dirty="0" err="1" smtClean="0"/>
              <a:t>Orishas</a:t>
            </a:r>
            <a:r>
              <a:rPr lang="tr-TR" b="1" dirty="0" smtClean="0"/>
              <a:t>: </a:t>
            </a:r>
            <a:r>
              <a:rPr lang="tr-TR" dirty="0" smtClean="0"/>
              <a:t>Her din mensubu için ayrı bir </a:t>
            </a:r>
            <a:r>
              <a:rPr lang="tr-TR" dirty="0" err="1" smtClean="0"/>
              <a:t>orishas</a:t>
            </a:r>
            <a:r>
              <a:rPr lang="tr-TR" dirty="0" smtClean="0"/>
              <a:t> var, kendi kaderlerini yazacaklarına inanıyorlar.</a:t>
            </a:r>
          </a:p>
          <a:p>
            <a:pPr algn="just">
              <a:buNone/>
            </a:pP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DİN ÜZERİNE</a:t>
            </a:r>
            <a:endParaRPr lang="tr-TR" dirty="0"/>
          </a:p>
        </p:txBody>
      </p:sp>
      <p:sp>
        <p:nvSpPr>
          <p:cNvPr id="3" name="2 İçerik Yer Tutucusu"/>
          <p:cNvSpPr>
            <a:spLocks noGrp="1"/>
          </p:cNvSpPr>
          <p:nvPr>
            <p:ph idx="1"/>
          </p:nvPr>
        </p:nvSpPr>
        <p:spPr>
          <a:xfrm>
            <a:off x="500034" y="1142984"/>
            <a:ext cx="8229600" cy="5072098"/>
          </a:xfrm>
        </p:spPr>
        <p:txBody>
          <a:bodyPr>
            <a:normAutofit fontScale="92500" lnSpcReduction="20000"/>
          </a:bodyPr>
          <a:lstStyle/>
          <a:p>
            <a:pPr algn="just"/>
            <a:r>
              <a:rPr lang="tr-TR" dirty="0" smtClean="0"/>
              <a:t>Din toplum hayatında çok önemli bir rol oynar.</a:t>
            </a:r>
          </a:p>
          <a:p>
            <a:pPr algn="just"/>
            <a:r>
              <a:rPr lang="tr-TR" dirty="0" smtClean="0"/>
              <a:t>Her topluda kendisini bir şekilde gösterir.</a:t>
            </a:r>
          </a:p>
          <a:p>
            <a:pPr algn="just"/>
            <a:r>
              <a:rPr lang="tr-TR" dirty="0" smtClean="0"/>
              <a:t>Dünyada yaklaşık 4 milyar kişi çeşitli dinlerden birine mensuptur.</a:t>
            </a:r>
          </a:p>
          <a:p>
            <a:pPr algn="just"/>
            <a:r>
              <a:rPr lang="tr-TR" dirty="0" smtClean="0"/>
              <a:t>Dinin toplumsal kurumlar üzerindeki etkisi azalıyorsa “</a:t>
            </a:r>
            <a:r>
              <a:rPr lang="tr-TR" dirty="0" err="1" smtClean="0"/>
              <a:t>sekülerleşme</a:t>
            </a:r>
            <a:r>
              <a:rPr lang="tr-TR" dirty="0" smtClean="0"/>
              <a:t>” sürecinden söz edilebilir.</a:t>
            </a:r>
          </a:p>
          <a:p>
            <a:pPr algn="just"/>
            <a:r>
              <a:rPr lang="tr-TR" dirty="0" smtClean="0"/>
              <a:t>Bu aşamada din özel hayat </a:t>
            </a:r>
          </a:p>
          <a:p>
            <a:pPr algn="just">
              <a:buNone/>
            </a:pPr>
            <a:r>
              <a:rPr lang="tr-TR" dirty="0" smtClean="0"/>
              <a:t>sınırları içinde kalır.</a:t>
            </a:r>
          </a:p>
          <a:p>
            <a:pPr algn="just"/>
            <a:r>
              <a:rPr lang="tr-TR" dirty="0" smtClean="0"/>
              <a:t>Din bu aşamada bile sağlam</a:t>
            </a:r>
          </a:p>
          <a:p>
            <a:pPr algn="just">
              <a:buNone/>
            </a:pPr>
            <a:r>
              <a:rPr lang="tr-TR" dirty="0" smtClean="0"/>
              <a:t> bir dirençtir.</a:t>
            </a:r>
            <a:endParaRPr lang="tr-TR" dirty="0"/>
          </a:p>
        </p:txBody>
      </p:sp>
      <p:pic>
        <p:nvPicPr>
          <p:cNvPr id="4" name="3 Resim" descr="images.jpg"/>
          <p:cNvPicPr>
            <a:picLocks noChangeAspect="1"/>
          </p:cNvPicPr>
          <p:nvPr/>
        </p:nvPicPr>
        <p:blipFill>
          <a:blip r:embed="rId2"/>
          <a:stretch>
            <a:fillRect/>
          </a:stretch>
        </p:blipFill>
        <p:spPr>
          <a:xfrm>
            <a:off x="5214942" y="3857628"/>
            <a:ext cx="3714776" cy="2714644"/>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25470"/>
          </a:xfrm>
        </p:spPr>
        <p:txBody>
          <a:bodyPr>
            <a:normAutofit fontScale="90000"/>
          </a:bodyPr>
          <a:lstStyle/>
          <a:p>
            <a:r>
              <a:rPr lang="tr-TR" dirty="0" smtClean="0"/>
              <a:t>UNUTULMAMALI Kİ..</a:t>
            </a:r>
            <a:endParaRPr lang="tr-TR" dirty="0"/>
          </a:p>
        </p:txBody>
      </p:sp>
      <p:sp>
        <p:nvSpPr>
          <p:cNvPr id="3" name="2 İçerik Yer Tutucusu"/>
          <p:cNvSpPr>
            <a:spLocks noGrp="1"/>
          </p:cNvSpPr>
          <p:nvPr>
            <p:ph idx="1"/>
          </p:nvPr>
        </p:nvSpPr>
        <p:spPr>
          <a:xfrm>
            <a:off x="0" y="4000504"/>
            <a:ext cx="8929718" cy="2857496"/>
          </a:xfrm>
        </p:spPr>
        <p:txBody>
          <a:bodyPr>
            <a:normAutofit fontScale="85000" lnSpcReduction="10000"/>
          </a:bodyPr>
          <a:lstStyle/>
          <a:p>
            <a:pPr algn="just"/>
            <a:r>
              <a:rPr lang="tr-TR" dirty="0" smtClean="0"/>
              <a:t>Eğer toplumdaki bir grup insan “Tanrı’dan gelen vahiyler” in hayatlarına yön verdiğine inanıyorsa sosyologlar bu vahiylerin doğruluğunu ya da yanlışlığını ispatlamazlar.</a:t>
            </a:r>
          </a:p>
          <a:p>
            <a:pPr algn="just"/>
            <a:r>
              <a:rPr lang="tr-TR" dirty="0" smtClean="0"/>
              <a:t>Bunun yerine dini deneyimlerin grup üzerindeki etkilerini incelerler.</a:t>
            </a:r>
          </a:p>
          <a:p>
            <a:pPr algn="just"/>
            <a:r>
              <a:rPr lang="tr-TR" dirty="0" smtClean="0"/>
              <a:t>Dolayısıyla sosyologların ilgilendiği şey dinin birey ve kurumlar üzerindeki toplumsal etkileridir.</a:t>
            </a:r>
            <a:endParaRPr lang="tr-TR" dirty="0"/>
          </a:p>
        </p:txBody>
      </p:sp>
      <p:pic>
        <p:nvPicPr>
          <p:cNvPr id="5" name="4 Resim" descr="indir (2).jpg"/>
          <p:cNvPicPr>
            <a:picLocks noChangeAspect="1"/>
          </p:cNvPicPr>
          <p:nvPr/>
        </p:nvPicPr>
        <p:blipFill>
          <a:blip r:embed="rId2"/>
          <a:stretch>
            <a:fillRect/>
          </a:stretch>
        </p:blipFill>
        <p:spPr>
          <a:xfrm>
            <a:off x="0" y="857232"/>
            <a:ext cx="9144000" cy="314327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457200" y="274638"/>
            <a:ext cx="3114668" cy="1143000"/>
          </a:xfrm>
        </p:spPr>
        <p:txBody>
          <a:bodyPr>
            <a:normAutofit fontScale="90000"/>
          </a:bodyPr>
          <a:lstStyle/>
          <a:p>
            <a:r>
              <a:rPr lang="tr-TR" dirty="0" smtClean="0"/>
              <a:t>SİYASET SOSYOLOJİSİ</a:t>
            </a:r>
            <a:endParaRPr lang="tr-TR" dirty="0"/>
          </a:p>
        </p:txBody>
      </p:sp>
      <p:sp>
        <p:nvSpPr>
          <p:cNvPr id="5" name="4 Metin Yer Tutucusu"/>
          <p:cNvSpPr>
            <a:spLocks noGrp="1"/>
          </p:cNvSpPr>
          <p:nvPr>
            <p:ph type="body" idx="1"/>
          </p:nvPr>
        </p:nvSpPr>
        <p:spPr>
          <a:xfrm>
            <a:off x="0" y="1428736"/>
            <a:ext cx="4040188" cy="639762"/>
          </a:xfrm>
        </p:spPr>
        <p:txBody>
          <a:bodyPr/>
          <a:lstStyle/>
          <a:p>
            <a:r>
              <a:rPr lang="tr-TR" dirty="0" smtClean="0"/>
              <a:t>İKTİDAR</a:t>
            </a:r>
            <a:endParaRPr lang="tr-TR" dirty="0"/>
          </a:p>
        </p:txBody>
      </p:sp>
      <p:sp>
        <p:nvSpPr>
          <p:cNvPr id="6" name="5 İçerik Yer Tutucusu"/>
          <p:cNvSpPr>
            <a:spLocks noGrp="1"/>
          </p:cNvSpPr>
          <p:nvPr>
            <p:ph sz="half" idx="2"/>
          </p:nvPr>
        </p:nvSpPr>
        <p:spPr>
          <a:xfrm>
            <a:off x="500034" y="2143116"/>
            <a:ext cx="4040188" cy="5072097"/>
          </a:xfrm>
        </p:spPr>
        <p:txBody>
          <a:bodyPr>
            <a:normAutofit fontScale="85000" lnSpcReduction="20000"/>
          </a:bodyPr>
          <a:lstStyle/>
          <a:p>
            <a:pPr algn="just"/>
            <a:r>
              <a:rPr lang="tr-TR" dirty="0" smtClean="0"/>
              <a:t>Kişinin iradesini diğerleri üzerinde uygulamasıdır.</a:t>
            </a:r>
          </a:p>
          <a:p>
            <a:pPr algn="just"/>
            <a:r>
              <a:rPr lang="tr-TR" dirty="0" smtClean="0"/>
              <a:t>Diğerlerinin direncine karşı gelen ve davranışlarını kontrol eden kişi iktidarı kullanmaktadır.</a:t>
            </a:r>
          </a:p>
          <a:p>
            <a:pPr algn="just"/>
            <a:r>
              <a:rPr lang="tr-TR" dirty="0" smtClean="0"/>
              <a:t>Üç temel iktidar kaynağı vardır;</a:t>
            </a:r>
          </a:p>
          <a:p>
            <a:pPr algn="just">
              <a:buFontTx/>
              <a:buChar char="-"/>
            </a:pPr>
            <a:r>
              <a:rPr lang="tr-TR" dirty="0" smtClean="0"/>
              <a:t>Güç</a:t>
            </a:r>
          </a:p>
          <a:p>
            <a:pPr algn="just">
              <a:buFontTx/>
              <a:buChar char="-"/>
            </a:pPr>
            <a:r>
              <a:rPr lang="tr-TR" dirty="0" smtClean="0"/>
              <a:t>Nüfuz</a:t>
            </a:r>
          </a:p>
          <a:p>
            <a:pPr algn="just">
              <a:buFontTx/>
              <a:buChar char="-"/>
            </a:pPr>
            <a:r>
              <a:rPr lang="tr-TR" dirty="0" smtClean="0"/>
              <a:t>Otorite</a:t>
            </a:r>
          </a:p>
          <a:p>
            <a:pPr algn="just"/>
            <a:r>
              <a:rPr lang="tr-TR" u="sng" dirty="0" smtClean="0"/>
              <a:t>Güç: </a:t>
            </a:r>
            <a:r>
              <a:rPr lang="tr-TR" dirty="0" smtClean="0"/>
              <a:t>bir kişinin iradesini diğerlerine dayatmak için baskının fiilen kullanımı ya da baskı tehdididir.</a:t>
            </a:r>
          </a:p>
          <a:p>
            <a:pPr algn="just"/>
            <a:r>
              <a:rPr lang="tr-TR" u="sng" dirty="0" smtClean="0"/>
              <a:t>Nüfuz: </a:t>
            </a:r>
            <a:r>
              <a:rPr lang="tr-TR" dirty="0" smtClean="0"/>
              <a:t>İktidarın ikna süreciyle kullanımıdır.</a:t>
            </a:r>
          </a:p>
          <a:p>
            <a:pPr algn="just"/>
            <a:r>
              <a:rPr lang="tr-TR" dirty="0" smtClean="0"/>
              <a:t>İnsanları ikna etme girişimleri nüfuz örnekleri olarak algılanır.</a:t>
            </a:r>
            <a:endParaRPr lang="tr-TR" dirty="0"/>
          </a:p>
        </p:txBody>
      </p:sp>
      <p:sp>
        <p:nvSpPr>
          <p:cNvPr id="7" name="6 Metin Yer Tutucusu"/>
          <p:cNvSpPr>
            <a:spLocks noGrp="1"/>
          </p:cNvSpPr>
          <p:nvPr>
            <p:ph type="body" sz="quarter" idx="3"/>
          </p:nvPr>
        </p:nvSpPr>
        <p:spPr>
          <a:xfrm>
            <a:off x="4714876" y="1428736"/>
            <a:ext cx="4041775" cy="639762"/>
          </a:xfrm>
        </p:spPr>
        <p:txBody>
          <a:bodyPr/>
          <a:lstStyle/>
          <a:p>
            <a:r>
              <a:rPr lang="tr-TR" dirty="0" smtClean="0"/>
              <a:t>OTORİTE</a:t>
            </a:r>
            <a:endParaRPr lang="tr-TR" dirty="0"/>
          </a:p>
        </p:txBody>
      </p:sp>
      <p:sp>
        <p:nvSpPr>
          <p:cNvPr id="8" name="7 İçerik Yer Tutucusu"/>
          <p:cNvSpPr>
            <a:spLocks noGrp="1"/>
          </p:cNvSpPr>
          <p:nvPr>
            <p:ph sz="quarter" idx="4"/>
          </p:nvPr>
        </p:nvSpPr>
        <p:spPr>
          <a:xfrm>
            <a:off x="4643438" y="1928778"/>
            <a:ext cx="4500562" cy="4929222"/>
          </a:xfrm>
        </p:spPr>
        <p:txBody>
          <a:bodyPr>
            <a:normAutofit fontScale="85000" lnSpcReduction="10000"/>
          </a:bodyPr>
          <a:lstStyle/>
          <a:p>
            <a:pPr algn="just"/>
            <a:r>
              <a:rPr lang="tr-TR" dirty="0" smtClean="0"/>
              <a:t>Üzerinde uygulanan insanlar tarafından kabul edilen kurumsal iktidardır.</a:t>
            </a:r>
          </a:p>
          <a:p>
            <a:pPr algn="just"/>
            <a:r>
              <a:rPr lang="tr-TR" u="sng" dirty="0" smtClean="0"/>
              <a:t>Geleneksel Otorite: </a:t>
            </a:r>
            <a:r>
              <a:rPr lang="tr-TR" dirty="0" smtClean="0"/>
              <a:t>Bu sistemdeki iktidarda meşru adet ve kabul gören uygulamalar işler. Otorite kaynağı adetlerdir.</a:t>
            </a:r>
          </a:p>
          <a:p>
            <a:pPr algn="just"/>
            <a:r>
              <a:rPr lang="tr-TR" u="sng" dirty="0" smtClean="0"/>
              <a:t>Hukuki-Rasyonel Otorite:  </a:t>
            </a:r>
            <a:r>
              <a:rPr lang="tr-TR" dirty="0" smtClean="0"/>
              <a:t>Kanunla meşrulaştırılan iktidardır. Lider belli alanlarda otoriteye sahiptir., bu alanlarda kanunca belirginleşmiştir.</a:t>
            </a:r>
          </a:p>
          <a:p>
            <a:pPr algn="just"/>
            <a:r>
              <a:rPr lang="tr-TR" u="sng" dirty="0" smtClean="0"/>
              <a:t>Karizmatik Otorite: </a:t>
            </a:r>
            <a:r>
              <a:rPr lang="tr-TR" dirty="0" smtClean="0"/>
              <a:t>İktidarın bireyin karizmasıyla meşrulaştığı sistemdir.</a:t>
            </a:r>
          </a:p>
          <a:p>
            <a:pPr algn="just"/>
            <a:r>
              <a:rPr lang="tr-TR" dirty="0" smtClean="0"/>
              <a:t>Karizma kişinin belirli kural ve geleneklere dayanmadan liderlik etmesini sağlar</a:t>
            </a:r>
            <a:endParaRPr lang="tr-TR" dirty="0"/>
          </a:p>
        </p:txBody>
      </p:sp>
      <p:pic>
        <p:nvPicPr>
          <p:cNvPr id="10" name="9 Resim" descr="indir (15).jpg"/>
          <p:cNvPicPr>
            <a:picLocks noChangeAspect="1"/>
          </p:cNvPicPr>
          <p:nvPr/>
        </p:nvPicPr>
        <p:blipFill>
          <a:blip r:embed="rId2"/>
          <a:stretch>
            <a:fillRect/>
          </a:stretch>
        </p:blipFill>
        <p:spPr>
          <a:xfrm>
            <a:off x="6286512" y="0"/>
            <a:ext cx="2667000" cy="171450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4829180" cy="582594"/>
          </a:xfrm>
        </p:spPr>
        <p:txBody>
          <a:bodyPr>
            <a:normAutofit fontScale="90000"/>
          </a:bodyPr>
          <a:lstStyle/>
          <a:p>
            <a:r>
              <a:rPr lang="tr-TR" dirty="0" err="1" smtClean="0"/>
              <a:t>Durkheim</a:t>
            </a:r>
            <a:r>
              <a:rPr lang="tr-TR" dirty="0" smtClean="0"/>
              <a:t>..</a:t>
            </a:r>
            <a:endParaRPr lang="tr-TR" dirty="0"/>
          </a:p>
        </p:txBody>
      </p:sp>
      <p:sp>
        <p:nvSpPr>
          <p:cNvPr id="3" name="2 İçerik Yer Tutucusu"/>
          <p:cNvSpPr>
            <a:spLocks noGrp="1"/>
          </p:cNvSpPr>
          <p:nvPr>
            <p:ph idx="1"/>
          </p:nvPr>
        </p:nvSpPr>
        <p:spPr>
          <a:xfrm>
            <a:off x="214282" y="1071522"/>
            <a:ext cx="8715436" cy="5786478"/>
          </a:xfrm>
        </p:spPr>
        <p:txBody>
          <a:bodyPr>
            <a:normAutofit fontScale="92500" lnSpcReduction="20000"/>
          </a:bodyPr>
          <a:lstStyle/>
          <a:p>
            <a:pPr algn="just"/>
            <a:r>
              <a:rPr lang="tr-TR" dirty="0" smtClean="0"/>
              <a:t>Dinin önemini ilk fark eden </a:t>
            </a:r>
          </a:p>
          <a:p>
            <a:pPr algn="just">
              <a:buNone/>
            </a:pPr>
            <a:r>
              <a:rPr lang="tr-TR" dirty="0" smtClean="0"/>
              <a:t>sosyologdur.</a:t>
            </a:r>
          </a:p>
          <a:p>
            <a:pPr algn="just"/>
            <a:r>
              <a:rPr lang="tr-TR" dirty="0" smtClean="0"/>
              <a:t>Ona göre din “kutsalla ilişkili inançlar ve uygulamalardan oluşan bütünlüklü bir sistemdir.</a:t>
            </a:r>
          </a:p>
          <a:p>
            <a:pPr algn="just"/>
            <a:r>
              <a:rPr lang="tr-TR" dirty="0" smtClean="0"/>
              <a:t>Kutsal ve dünyevi olan temel belirleyicidir.</a:t>
            </a:r>
          </a:p>
          <a:p>
            <a:pPr algn="just"/>
            <a:r>
              <a:rPr lang="tr-TR" u="sng" dirty="0" smtClean="0"/>
              <a:t>Kutsal: </a:t>
            </a:r>
            <a:r>
              <a:rPr lang="tr-TR" dirty="0" smtClean="0"/>
              <a:t>gündelik yaşamın ötesinde hayranlık, saygı ve korku uyandıran unsurları kapsar. İnsanların kutsal alanın bir parçası olması dua etmek, bir şeyleri feda etmek gibi çeşitli ritüellere bağlıdır.</a:t>
            </a:r>
          </a:p>
          <a:p>
            <a:pPr algn="just"/>
            <a:r>
              <a:rPr lang="tr-TR" u="sng" dirty="0" smtClean="0"/>
              <a:t>Dünyevi: </a:t>
            </a:r>
            <a:r>
              <a:rPr lang="tr-TR" dirty="0" smtClean="0"/>
              <a:t>sıradan ve alelade unsurlardan oluşmaktadır.</a:t>
            </a:r>
          </a:p>
          <a:p>
            <a:pPr algn="just"/>
            <a:r>
              <a:rPr lang="tr-TR" dirty="0" smtClean="0"/>
              <a:t>Unsurlar koşullara göre kutsallık ve dünyevilik arasında gidip gelirler. Örneğin bir yemek masası dünyevidir ama cemaat unsurları taşıyorsa kutsaldır.</a:t>
            </a:r>
            <a:endParaRPr lang="tr-TR" dirty="0"/>
          </a:p>
        </p:txBody>
      </p:sp>
      <p:pic>
        <p:nvPicPr>
          <p:cNvPr id="4" name="3 Resim" descr="indir (1).jpg"/>
          <p:cNvPicPr>
            <a:picLocks noChangeAspect="1"/>
          </p:cNvPicPr>
          <p:nvPr/>
        </p:nvPicPr>
        <p:blipFill>
          <a:blip r:embed="rId2"/>
          <a:stretch>
            <a:fillRect/>
          </a:stretch>
        </p:blipFill>
        <p:spPr>
          <a:xfrm>
            <a:off x="5143504" y="214290"/>
            <a:ext cx="3776668" cy="1714512"/>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Dünya Dinleri</a:t>
            </a:r>
            <a:endParaRPr lang="tr-TR" dirty="0"/>
          </a:p>
        </p:txBody>
      </p:sp>
      <p:sp>
        <p:nvSpPr>
          <p:cNvPr id="3" name="2 İçerik Yer Tutucusu"/>
          <p:cNvSpPr>
            <a:spLocks noGrp="1"/>
          </p:cNvSpPr>
          <p:nvPr>
            <p:ph idx="1"/>
          </p:nvPr>
        </p:nvSpPr>
        <p:spPr/>
        <p:txBody>
          <a:bodyPr/>
          <a:lstStyle/>
          <a:p>
            <a:r>
              <a:rPr lang="tr-TR" dirty="0" smtClean="0"/>
              <a:t>Dünya genelinin %85 i bir dine bağlıdır.</a:t>
            </a:r>
          </a:p>
          <a:p>
            <a:pPr>
              <a:buNone/>
            </a:pPr>
            <a:endParaRPr lang="tr-TR" dirty="0"/>
          </a:p>
        </p:txBody>
      </p:sp>
      <p:pic>
        <p:nvPicPr>
          <p:cNvPr id="4" name="3 Resim" descr="indir (5).jpg"/>
          <p:cNvPicPr>
            <a:picLocks noChangeAspect="1"/>
          </p:cNvPicPr>
          <p:nvPr/>
        </p:nvPicPr>
        <p:blipFill>
          <a:blip r:embed="rId2"/>
          <a:stretch>
            <a:fillRect/>
          </a:stretch>
        </p:blipFill>
        <p:spPr>
          <a:xfrm>
            <a:off x="357158" y="2214554"/>
            <a:ext cx="8215370" cy="4342976"/>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Sosyolojik Bakışlar</a:t>
            </a:r>
            <a:endParaRPr lang="tr-TR" dirty="0"/>
          </a:p>
        </p:txBody>
      </p:sp>
      <p:sp>
        <p:nvSpPr>
          <p:cNvPr id="3" name="2 İçerik Yer Tutucusu"/>
          <p:cNvSpPr>
            <a:spLocks noGrp="1"/>
          </p:cNvSpPr>
          <p:nvPr>
            <p:ph idx="1"/>
          </p:nvPr>
        </p:nvSpPr>
        <p:spPr/>
        <p:txBody>
          <a:bodyPr/>
          <a:lstStyle/>
          <a:p>
            <a:r>
              <a:rPr lang="tr-TR" dirty="0" smtClean="0"/>
              <a:t>Dinin </a:t>
            </a:r>
            <a:r>
              <a:rPr lang="tr-TR" b="1" dirty="0" smtClean="0"/>
              <a:t>bütünleştirici</a:t>
            </a:r>
            <a:r>
              <a:rPr lang="tr-TR" dirty="0" smtClean="0"/>
              <a:t> bir işlevi vardır. </a:t>
            </a:r>
          </a:p>
          <a:p>
            <a:pPr>
              <a:buNone/>
            </a:pPr>
            <a:r>
              <a:rPr lang="tr-TR" dirty="0" smtClean="0"/>
              <a:t>DİN TOPLUMSAL TUTKALDIR.</a:t>
            </a:r>
          </a:p>
          <a:p>
            <a:r>
              <a:rPr lang="tr-TR" dirty="0" smtClean="0"/>
              <a:t>Kilise, Sinagog ve </a:t>
            </a:r>
            <a:r>
              <a:rPr lang="tr-TR" dirty="0" err="1" smtClean="0"/>
              <a:t>Camiilerin</a:t>
            </a:r>
            <a:r>
              <a:rPr lang="tr-TR" dirty="0" smtClean="0"/>
              <a:t> işlevleri üzerine düşünelim…</a:t>
            </a:r>
            <a:endParaRPr lang="tr-TR" dirty="0"/>
          </a:p>
        </p:txBody>
      </p:sp>
      <p:pic>
        <p:nvPicPr>
          <p:cNvPr id="4" name="3 Resim" descr="images (2).jpg"/>
          <p:cNvPicPr>
            <a:picLocks noChangeAspect="1"/>
          </p:cNvPicPr>
          <p:nvPr/>
        </p:nvPicPr>
        <p:blipFill>
          <a:blip r:embed="rId2"/>
          <a:stretch>
            <a:fillRect/>
          </a:stretch>
        </p:blipFill>
        <p:spPr>
          <a:xfrm>
            <a:off x="0" y="3929066"/>
            <a:ext cx="2943196" cy="2928934"/>
          </a:xfrm>
          <a:prstGeom prst="rect">
            <a:avLst/>
          </a:prstGeom>
        </p:spPr>
      </p:pic>
      <p:pic>
        <p:nvPicPr>
          <p:cNvPr id="7" name="6 Resim" descr="indir (7).jpg"/>
          <p:cNvPicPr>
            <a:picLocks noChangeAspect="1"/>
          </p:cNvPicPr>
          <p:nvPr/>
        </p:nvPicPr>
        <p:blipFill>
          <a:blip r:embed="rId3"/>
          <a:stretch>
            <a:fillRect/>
          </a:stretch>
        </p:blipFill>
        <p:spPr>
          <a:xfrm>
            <a:off x="5643571" y="3929066"/>
            <a:ext cx="3500430" cy="2928935"/>
          </a:xfrm>
          <a:prstGeom prst="rect">
            <a:avLst/>
          </a:prstGeom>
        </p:spPr>
      </p:pic>
      <p:pic>
        <p:nvPicPr>
          <p:cNvPr id="8" name="7 Resim" descr="indir (6).jpg"/>
          <p:cNvPicPr>
            <a:picLocks noChangeAspect="1"/>
          </p:cNvPicPr>
          <p:nvPr/>
        </p:nvPicPr>
        <p:blipFill>
          <a:blip r:embed="rId4"/>
          <a:stretch>
            <a:fillRect/>
          </a:stretch>
        </p:blipFill>
        <p:spPr>
          <a:xfrm>
            <a:off x="2928926" y="3929066"/>
            <a:ext cx="2714644" cy="2928934"/>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4257676" cy="1143000"/>
          </a:xfrm>
        </p:spPr>
        <p:txBody>
          <a:bodyPr>
            <a:normAutofit fontScale="90000"/>
          </a:bodyPr>
          <a:lstStyle/>
          <a:p>
            <a:r>
              <a:rPr lang="tr-TR" dirty="0" smtClean="0"/>
              <a:t>Sosyolojik Bakışlar</a:t>
            </a:r>
            <a:endParaRPr lang="tr-TR" dirty="0"/>
          </a:p>
        </p:txBody>
      </p:sp>
      <p:sp>
        <p:nvSpPr>
          <p:cNvPr id="3" name="2 İçerik Yer Tutucusu"/>
          <p:cNvSpPr>
            <a:spLocks noGrp="1"/>
          </p:cNvSpPr>
          <p:nvPr>
            <p:ph idx="1"/>
          </p:nvPr>
        </p:nvSpPr>
        <p:spPr>
          <a:xfrm>
            <a:off x="142844" y="1571588"/>
            <a:ext cx="9001156" cy="5286412"/>
          </a:xfrm>
        </p:spPr>
        <p:txBody>
          <a:bodyPr>
            <a:normAutofit/>
          </a:bodyPr>
          <a:lstStyle/>
          <a:p>
            <a:pPr algn="just"/>
            <a:r>
              <a:rPr lang="tr-TR" dirty="0" smtClean="0"/>
              <a:t>Din ve </a:t>
            </a:r>
            <a:r>
              <a:rPr lang="tr-TR" b="1" dirty="0" smtClean="0"/>
              <a:t>toplumsal destek</a:t>
            </a:r>
            <a:r>
              <a:rPr lang="tr-TR" dirty="0" smtClean="0"/>
              <a:t>.</a:t>
            </a:r>
          </a:p>
          <a:p>
            <a:pPr algn="just"/>
            <a:r>
              <a:rPr lang="tr-TR" dirty="0" smtClean="0"/>
              <a:t>İlahi ve doğa üstü olana vurgusu sayesinde din bizlere felaketler karşısında bir şeyler yapabilme şansı verir.</a:t>
            </a:r>
          </a:p>
          <a:p>
            <a:pPr algn="just"/>
            <a:r>
              <a:rPr lang="tr-TR" dirty="0" smtClean="0"/>
              <a:t>Örneğin genç, zamansız ya da farklı koşullardan gerçekleşen ölümler “Allah’ </a:t>
            </a:r>
            <a:r>
              <a:rPr lang="tr-TR" dirty="0" err="1" smtClean="0"/>
              <a:t>ın</a:t>
            </a:r>
            <a:r>
              <a:rPr lang="tr-TR" dirty="0" smtClean="0"/>
              <a:t> takdiri” </a:t>
            </a:r>
            <a:r>
              <a:rPr lang="tr-TR" dirty="0" err="1" smtClean="0"/>
              <a:t>dir</a:t>
            </a:r>
            <a:r>
              <a:rPr lang="tr-TR" dirty="0" smtClean="0"/>
              <a:t>, “Allah daha çok sevmiştir” vs.</a:t>
            </a:r>
          </a:p>
          <a:p>
            <a:pPr algn="just"/>
            <a:r>
              <a:rPr lang="tr-TR" dirty="0" smtClean="0"/>
              <a:t>Ya da kürtaj, savaş, seçim vs. söz konusu olduğunda toplumun desteğinin dinsel argümanlardan hareketle kazanılması düşünülebilir.</a:t>
            </a:r>
            <a:endParaRPr lang="tr-TR" dirty="0"/>
          </a:p>
        </p:txBody>
      </p:sp>
      <p:pic>
        <p:nvPicPr>
          <p:cNvPr id="4" name="3 Resim" descr="indir (8).jpg"/>
          <p:cNvPicPr>
            <a:picLocks noChangeAspect="1"/>
          </p:cNvPicPr>
          <p:nvPr/>
        </p:nvPicPr>
        <p:blipFill>
          <a:blip r:embed="rId2"/>
          <a:stretch>
            <a:fillRect/>
          </a:stretch>
        </p:blipFill>
        <p:spPr>
          <a:xfrm>
            <a:off x="4857752" y="285728"/>
            <a:ext cx="4071966" cy="1943103"/>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Sosyolojik Bakışlar</a:t>
            </a:r>
            <a:endParaRPr lang="tr-TR" dirty="0"/>
          </a:p>
        </p:txBody>
      </p:sp>
      <p:sp>
        <p:nvSpPr>
          <p:cNvPr id="3" name="2 İçerik Yer Tutucusu"/>
          <p:cNvSpPr>
            <a:spLocks noGrp="1"/>
          </p:cNvSpPr>
          <p:nvPr>
            <p:ph idx="1"/>
          </p:nvPr>
        </p:nvSpPr>
        <p:spPr>
          <a:xfrm>
            <a:off x="457200" y="1214422"/>
            <a:ext cx="8229600" cy="4911741"/>
          </a:xfrm>
        </p:spPr>
        <p:txBody>
          <a:bodyPr/>
          <a:lstStyle/>
          <a:p>
            <a:r>
              <a:rPr lang="tr-TR" dirty="0" smtClean="0"/>
              <a:t>Din ve </a:t>
            </a:r>
            <a:r>
              <a:rPr lang="tr-TR" b="1" dirty="0" smtClean="0"/>
              <a:t>toplumsal değişim.</a:t>
            </a:r>
          </a:p>
          <a:p>
            <a:r>
              <a:rPr lang="tr-TR" dirty="0" smtClean="0"/>
              <a:t>Din adamları zaman zaman toplumsal değişimin en ön saflarında görülebilir.</a:t>
            </a:r>
          </a:p>
          <a:p>
            <a:r>
              <a:rPr lang="tr-TR" dirty="0" smtClean="0"/>
              <a:t>Örneğin diyanetin tartışma yaratan fetvalarını düşünelim…</a:t>
            </a:r>
          </a:p>
          <a:p>
            <a:endParaRPr lang="tr-TR" b="1" dirty="0"/>
          </a:p>
        </p:txBody>
      </p:sp>
      <p:pic>
        <p:nvPicPr>
          <p:cNvPr id="4" name="3 Resim" descr="images (3).jpg"/>
          <p:cNvPicPr>
            <a:picLocks noChangeAspect="1"/>
          </p:cNvPicPr>
          <p:nvPr/>
        </p:nvPicPr>
        <p:blipFill>
          <a:blip r:embed="rId2"/>
          <a:stretch>
            <a:fillRect/>
          </a:stretch>
        </p:blipFill>
        <p:spPr>
          <a:xfrm>
            <a:off x="4143372" y="3429000"/>
            <a:ext cx="4433761" cy="3195654"/>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Fetvalar…</a:t>
            </a:r>
            <a:endParaRPr lang="tr-TR" dirty="0"/>
          </a:p>
        </p:txBody>
      </p:sp>
      <p:sp>
        <p:nvSpPr>
          <p:cNvPr id="3" name="2 İçerik Yer Tutucusu"/>
          <p:cNvSpPr>
            <a:spLocks noGrp="1"/>
          </p:cNvSpPr>
          <p:nvPr>
            <p:ph idx="1"/>
          </p:nvPr>
        </p:nvSpPr>
        <p:spPr>
          <a:xfrm>
            <a:off x="285688" y="2500306"/>
            <a:ext cx="8858312" cy="4525963"/>
          </a:xfrm>
        </p:spPr>
        <p:txBody>
          <a:bodyPr>
            <a:normAutofit fontScale="92500" lnSpcReduction="10000"/>
          </a:bodyPr>
          <a:lstStyle/>
          <a:p>
            <a:r>
              <a:rPr lang="tr-TR" b="1" dirty="0" smtClean="0"/>
              <a:t>DİYANET: BABANIN ÖZ KIZINA ŞEVHET DUYMASI HARAM DEĞİL</a:t>
            </a:r>
          </a:p>
          <a:p>
            <a:r>
              <a:rPr lang="tr-TR" b="1" dirty="0" smtClean="0"/>
              <a:t>DİYANET: TELEFON, FAKS, SMS VE İNTERNET İLE EŞİNİZDEN BOŞANABİLİRSİNİZ</a:t>
            </a:r>
          </a:p>
          <a:p>
            <a:r>
              <a:rPr lang="tr-TR" b="1" dirty="0" smtClean="0"/>
              <a:t>DİYANET’TEN ‘MÜSLÜMAN OLMAYANLA EVLENİLMEZ’ FETVASI</a:t>
            </a:r>
          </a:p>
          <a:p>
            <a:r>
              <a:rPr lang="tr-TR" b="1" dirty="0" smtClean="0"/>
              <a:t>DİYANET’TEN ‘FEMİNİZM AHLAKSIZLIKTIR’ AÇIKLAMASI</a:t>
            </a:r>
          </a:p>
          <a:p>
            <a:r>
              <a:rPr lang="tr-TR" b="1" dirty="0" smtClean="0"/>
              <a:t>DİYANET’TEN ‘MİLLİ PİYANGO HARAMDIR’ </a:t>
            </a:r>
            <a:r>
              <a:rPr lang="tr-TR" b="1" dirty="0" smtClean="0"/>
              <a:t>FETVASI</a:t>
            </a:r>
            <a:endParaRPr lang="tr-TR" b="1" dirty="0" smtClean="0"/>
          </a:p>
          <a:p>
            <a:endParaRPr lang="tr-TR" b="1" dirty="0" smtClean="0"/>
          </a:p>
          <a:p>
            <a:endParaRPr lang="tr-TR" b="1" dirty="0" smtClean="0"/>
          </a:p>
          <a:p>
            <a:endParaRPr lang="tr-TR" b="1" dirty="0" smtClean="0"/>
          </a:p>
          <a:p>
            <a:endParaRPr lang="tr-TR" b="1" dirty="0" smtClean="0"/>
          </a:p>
          <a:p>
            <a:endParaRPr lang="tr-TR" dirty="0"/>
          </a:p>
        </p:txBody>
      </p:sp>
      <p:pic>
        <p:nvPicPr>
          <p:cNvPr id="4" name="3 Resim" descr="indir (11).jpg"/>
          <p:cNvPicPr>
            <a:picLocks noChangeAspect="1"/>
          </p:cNvPicPr>
          <p:nvPr/>
        </p:nvPicPr>
        <p:blipFill>
          <a:blip r:embed="rId2"/>
          <a:stretch>
            <a:fillRect/>
          </a:stretch>
        </p:blipFill>
        <p:spPr>
          <a:xfrm>
            <a:off x="5786446" y="785794"/>
            <a:ext cx="2933700" cy="1562100"/>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Dinin Bileşenleri</a:t>
            </a:r>
            <a:endParaRPr lang="tr-TR" dirty="0"/>
          </a:p>
        </p:txBody>
      </p:sp>
      <p:graphicFrame>
        <p:nvGraphicFramePr>
          <p:cNvPr id="4" name="3 İçerik Yer Tutucusu"/>
          <p:cNvGraphicFramePr>
            <a:graphicFrameLocks noGrp="1"/>
          </p:cNvGraphicFramePr>
          <p:nvPr>
            <p:ph idx="1"/>
          </p:nvPr>
        </p:nvGraphicFramePr>
        <p:xfrm>
          <a:off x="214281" y="1285861"/>
          <a:ext cx="8715438" cy="5286411"/>
        </p:xfrm>
        <a:graphic>
          <a:graphicData uri="http://schemas.openxmlformats.org/drawingml/2006/table">
            <a:tbl>
              <a:tblPr firstRow="1" bandRow="1">
                <a:tableStyleId>{5C22544A-7EE6-4342-B048-85BDC9FD1C3A}</a:tableStyleId>
              </a:tblPr>
              <a:tblGrid>
                <a:gridCol w="2905146"/>
                <a:gridCol w="2905146"/>
                <a:gridCol w="2905146"/>
              </a:tblGrid>
              <a:tr h="465510">
                <a:tc>
                  <a:txBody>
                    <a:bodyPr/>
                    <a:lstStyle/>
                    <a:p>
                      <a:r>
                        <a:rPr lang="tr-TR" dirty="0" smtClean="0"/>
                        <a:t>ELEMENT</a:t>
                      </a:r>
                      <a:endParaRPr lang="tr-TR" dirty="0"/>
                    </a:p>
                  </a:txBody>
                  <a:tcPr/>
                </a:tc>
                <a:tc>
                  <a:txBody>
                    <a:bodyPr/>
                    <a:lstStyle/>
                    <a:p>
                      <a:r>
                        <a:rPr lang="tr-TR" dirty="0" smtClean="0"/>
                        <a:t>TANIM</a:t>
                      </a:r>
                      <a:endParaRPr lang="tr-TR" dirty="0"/>
                    </a:p>
                  </a:txBody>
                  <a:tcPr/>
                </a:tc>
                <a:tc>
                  <a:txBody>
                    <a:bodyPr/>
                    <a:lstStyle/>
                    <a:p>
                      <a:r>
                        <a:rPr lang="tr-TR" dirty="0" smtClean="0"/>
                        <a:t>ÖRNEK</a:t>
                      </a:r>
                      <a:endParaRPr lang="tr-TR" dirty="0"/>
                    </a:p>
                  </a:txBody>
                  <a:tcPr/>
                </a:tc>
              </a:tr>
              <a:tr h="1147833">
                <a:tc>
                  <a:txBody>
                    <a:bodyPr/>
                    <a:lstStyle/>
                    <a:p>
                      <a:r>
                        <a:rPr lang="tr-TR" dirty="0" smtClean="0"/>
                        <a:t>İNANÇ</a:t>
                      </a:r>
                      <a:endParaRPr lang="tr-TR" dirty="0"/>
                    </a:p>
                  </a:txBody>
                  <a:tcPr/>
                </a:tc>
                <a:tc>
                  <a:txBody>
                    <a:bodyPr/>
                    <a:lstStyle/>
                    <a:p>
                      <a:r>
                        <a:rPr lang="tr-TR" dirty="0" smtClean="0"/>
                        <a:t>Belirli bir dinin takipçilerinin inandıkları öğretiler</a:t>
                      </a:r>
                      <a:endParaRPr lang="tr-TR" dirty="0"/>
                    </a:p>
                  </a:txBody>
                  <a:tcPr/>
                </a:tc>
                <a:tc>
                  <a:txBody>
                    <a:bodyPr/>
                    <a:lstStyle/>
                    <a:p>
                      <a:r>
                        <a:rPr lang="tr-TR" dirty="0" smtClean="0"/>
                        <a:t>Yaradılış</a:t>
                      </a:r>
                      <a:r>
                        <a:rPr lang="tr-TR" baseline="0" dirty="0" smtClean="0"/>
                        <a:t> </a:t>
                      </a:r>
                      <a:r>
                        <a:rPr lang="tr-TR" baseline="0" dirty="0" err="1" smtClean="0"/>
                        <a:t>ankatısı</a:t>
                      </a:r>
                      <a:r>
                        <a:rPr lang="tr-TR" baseline="0" dirty="0" smtClean="0"/>
                        <a:t>, kutsal karakterler ya da insanlar</a:t>
                      </a:r>
                      <a:endParaRPr lang="tr-TR" dirty="0"/>
                    </a:p>
                  </a:txBody>
                  <a:tcPr/>
                </a:tc>
              </a:tr>
              <a:tr h="1492184">
                <a:tc>
                  <a:txBody>
                    <a:bodyPr/>
                    <a:lstStyle/>
                    <a:p>
                      <a:r>
                        <a:rPr lang="tr-TR" dirty="0" smtClean="0"/>
                        <a:t>RİTÜEL</a:t>
                      </a:r>
                      <a:endParaRPr lang="tr-TR" dirty="0"/>
                    </a:p>
                  </a:txBody>
                  <a:tcPr/>
                </a:tc>
                <a:tc>
                  <a:txBody>
                    <a:bodyPr/>
                    <a:lstStyle/>
                    <a:p>
                      <a:r>
                        <a:rPr lang="tr-TR" dirty="0" smtClean="0"/>
                        <a:t>Bir inancın takipçilerinden beklenen ya da üyelerin yerine getirmesi gereken uygulamalar</a:t>
                      </a:r>
                      <a:endParaRPr lang="tr-TR" dirty="0"/>
                    </a:p>
                  </a:txBody>
                  <a:tcPr/>
                </a:tc>
                <a:tc>
                  <a:txBody>
                    <a:bodyPr/>
                    <a:lstStyle/>
                    <a:p>
                      <a:r>
                        <a:rPr lang="tr-TR" dirty="0" smtClean="0"/>
                        <a:t>İbadet</a:t>
                      </a:r>
                    </a:p>
                    <a:p>
                      <a:r>
                        <a:rPr lang="tr-TR" dirty="0" smtClean="0"/>
                        <a:t>Dua </a:t>
                      </a:r>
                    </a:p>
                    <a:p>
                      <a:r>
                        <a:rPr lang="tr-TR" dirty="0" smtClean="0"/>
                        <a:t>İlahi okuma</a:t>
                      </a:r>
                      <a:endParaRPr lang="tr-TR" dirty="0"/>
                    </a:p>
                  </a:txBody>
                  <a:tcPr/>
                </a:tc>
              </a:tr>
              <a:tr h="2180884">
                <a:tc>
                  <a:txBody>
                    <a:bodyPr/>
                    <a:lstStyle/>
                    <a:p>
                      <a:r>
                        <a:rPr lang="tr-TR" dirty="0" smtClean="0"/>
                        <a:t>DENEYİM</a:t>
                      </a:r>
                      <a:endParaRPr lang="tr-TR" dirty="0"/>
                    </a:p>
                  </a:txBody>
                  <a:tcPr/>
                </a:tc>
                <a:tc>
                  <a:txBody>
                    <a:bodyPr/>
                    <a:lstStyle/>
                    <a:p>
                      <a:r>
                        <a:rPr lang="tr-TR" dirty="0" smtClean="0"/>
                        <a:t>İlahi gerçekle, mesela ilahi bir varlıkla,</a:t>
                      </a:r>
                      <a:r>
                        <a:rPr lang="tr-TR" baseline="0" dirty="0" smtClean="0"/>
                        <a:t> doğrudan temas halinde olduğunu hissetmek ya da yoğun dini duygular tarafından ele geçirilmek</a:t>
                      </a:r>
                      <a:endParaRPr lang="tr-TR" dirty="0"/>
                    </a:p>
                  </a:txBody>
                  <a:tcPr/>
                </a:tc>
                <a:tc>
                  <a:txBody>
                    <a:bodyPr/>
                    <a:lstStyle/>
                    <a:p>
                      <a:r>
                        <a:rPr lang="tr-TR" dirty="0" smtClean="0"/>
                        <a:t>Yeniden-doğma deneyimi</a:t>
                      </a:r>
                    </a:p>
                    <a:p>
                      <a:r>
                        <a:rPr lang="tr-TR" dirty="0" smtClean="0"/>
                        <a:t>Kutsal ruhla bir arada olma</a:t>
                      </a:r>
                      <a:endParaRPr lang="tr-TR" dirty="0"/>
                    </a:p>
                  </a:txBody>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53877635_2170702309693558_5558736404663500800_n.jpg"/>
          <p:cNvPicPr>
            <a:picLocks noGrp="1" noChangeAspect="1"/>
          </p:cNvPicPr>
          <p:nvPr>
            <p:ph idx="1"/>
          </p:nvPr>
        </p:nvPicPr>
        <p:blipFill>
          <a:blip r:embed="rId2"/>
          <a:stretch>
            <a:fillRect/>
          </a:stretch>
        </p:blipFill>
        <p:spPr>
          <a:xfrm>
            <a:off x="0" y="0"/>
            <a:ext cx="3929058" cy="6858000"/>
          </a:xfrm>
          <a:prstGeom prst="rect">
            <a:avLst/>
          </a:prstGeom>
        </p:spPr>
      </p:pic>
      <p:pic>
        <p:nvPicPr>
          <p:cNvPr id="5" name="4 Resim" descr="53632228_2170857266344729_3001454112882556928_n.jpg"/>
          <p:cNvPicPr>
            <a:picLocks noChangeAspect="1"/>
          </p:cNvPicPr>
          <p:nvPr/>
        </p:nvPicPr>
        <p:blipFill>
          <a:blip r:embed="rId3"/>
          <a:stretch>
            <a:fillRect/>
          </a:stretch>
        </p:blipFill>
        <p:spPr>
          <a:xfrm>
            <a:off x="3657600" y="0"/>
            <a:ext cx="5486400" cy="6858000"/>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214282" y="1600200"/>
            <a:ext cx="8715436" cy="4525963"/>
          </a:xfrm>
        </p:spPr>
        <p:txBody>
          <a:bodyPr/>
          <a:lstStyle/>
          <a:p>
            <a:pPr algn="just"/>
            <a:r>
              <a:rPr lang="tr-TR" dirty="0" smtClean="0"/>
              <a:t>Kendi dininiz dışında bir dini gelenek seçin. O gelenek içinde yetişmiş olsaydınız dini inanç, ritüel ve deneyimleriniz nasıl farklılık gösterirdi?</a:t>
            </a:r>
            <a:endParaRPr lang="tr-TR" dirty="0"/>
          </a:p>
        </p:txBody>
      </p:sp>
      <p:pic>
        <p:nvPicPr>
          <p:cNvPr id="4" name="3 Resim" descr="indir.jpg"/>
          <p:cNvPicPr>
            <a:picLocks noChangeAspect="1"/>
          </p:cNvPicPr>
          <p:nvPr/>
        </p:nvPicPr>
        <p:blipFill>
          <a:blip r:embed="rId2"/>
          <a:stretch>
            <a:fillRect/>
          </a:stretch>
        </p:blipFill>
        <p:spPr>
          <a:xfrm>
            <a:off x="285720" y="3286124"/>
            <a:ext cx="8501122" cy="336862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Başlık"/>
          <p:cNvSpPr>
            <a:spLocks noGrp="1"/>
          </p:cNvSpPr>
          <p:nvPr>
            <p:ph type="title"/>
          </p:nvPr>
        </p:nvSpPr>
        <p:spPr>
          <a:xfrm>
            <a:off x="457200" y="274638"/>
            <a:ext cx="8229600" cy="368280"/>
          </a:xfrm>
        </p:spPr>
        <p:txBody>
          <a:bodyPr>
            <a:normAutofit fontScale="90000"/>
          </a:bodyPr>
          <a:lstStyle/>
          <a:p>
            <a:r>
              <a:rPr lang="tr-TR" dirty="0" smtClean="0"/>
              <a:t>Hükümet Modelleri</a:t>
            </a:r>
            <a:endParaRPr lang="tr-TR" dirty="0"/>
          </a:p>
        </p:txBody>
      </p:sp>
      <p:graphicFrame>
        <p:nvGraphicFramePr>
          <p:cNvPr id="9" name="8 İçerik Yer Tutucusu"/>
          <p:cNvGraphicFramePr>
            <a:graphicFrameLocks noGrp="1"/>
          </p:cNvGraphicFramePr>
          <p:nvPr>
            <p:ph idx="1"/>
          </p:nvPr>
        </p:nvGraphicFramePr>
        <p:xfrm>
          <a:off x="0" y="0"/>
          <a:ext cx="9144000" cy="7313777"/>
        </p:xfrm>
        <a:graphic>
          <a:graphicData uri="http://schemas.openxmlformats.org/drawingml/2006/table">
            <a:tbl>
              <a:tblPr firstRow="1" bandRow="1">
                <a:tableStyleId>{5C22544A-7EE6-4342-B048-85BDC9FD1C3A}</a:tableStyleId>
              </a:tblPr>
              <a:tblGrid>
                <a:gridCol w="4572000"/>
                <a:gridCol w="4572000"/>
              </a:tblGrid>
              <a:tr h="1278737">
                <a:tc>
                  <a:txBody>
                    <a:bodyPr/>
                    <a:lstStyle/>
                    <a:p>
                      <a:pPr algn="l"/>
                      <a:r>
                        <a:rPr lang="tr-TR" dirty="0" smtClean="0"/>
                        <a:t>MONARŞİ</a:t>
                      </a:r>
                      <a:endParaRPr lang="tr-TR" dirty="0"/>
                    </a:p>
                  </a:txBody>
                  <a:tcPr/>
                </a:tc>
                <a:tc>
                  <a:txBody>
                    <a:bodyPr/>
                    <a:lstStyle/>
                    <a:p>
                      <a:pPr algn="l">
                        <a:buFontTx/>
                        <a:buChar char="-"/>
                      </a:pPr>
                      <a:r>
                        <a:rPr lang="tr-TR" dirty="0" smtClean="0"/>
                        <a:t>Kraliyet ailesinde tek bir kişinin başta olduğu yönetim şeklidir.</a:t>
                      </a:r>
                    </a:p>
                    <a:p>
                      <a:pPr algn="l">
                        <a:buFontTx/>
                        <a:buChar char="-"/>
                      </a:pPr>
                      <a:r>
                        <a:rPr lang="tr-TR" dirty="0" smtClean="0"/>
                        <a:t>Geleneksel otorite biçimleriyle yönetim gerçekleşir.</a:t>
                      </a:r>
                    </a:p>
                    <a:p>
                      <a:pPr algn="l">
                        <a:buFontTx/>
                        <a:buChar char="-"/>
                      </a:pPr>
                      <a:r>
                        <a:rPr lang="tr-TR" dirty="0" err="1" smtClean="0"/>
                        <a:t>Monarkların</a:t>
                      </a:r>
                      <a:r>
                        <a:rPr lang="tr-TR" dirty="0" smtClean="0"/>
                        <a:t> çoğu tanrının yönetme hakkını ilahi olarak kendilerine verdiğine inanır.</a:t>
                      </a:r>
                      <a:endParaRPr lang="tr-TR" dirty="0"/>
                    </a:p>
                  </a:txBody>
                  <a:tcPr/>
                </a:tc>
              </a:tr>
              <a:tr h="1278737">
                <a:tc>
                  <a:txBody>
                    <a:bodyPr/>
                    <a:lstStyle/>
                    <a:p>
                      <a:pPr algn="l"/>
                      <a:r>
                        <a:rPr lang="tr-TR" dirty="0" smtClean="0"/>
                        <a:t>OLİGARŞİ</a:t>
                      </a:r>
                      <a:endParaRPr lang="tr-TR" dirty="0"/>
                    </a:p>
                  </a:txBody>
                  <a:tcPr/>
                </a:tc>
                <a:tc>
                  <a:txBody>
                    <a:bodyPr/>
                    <a:lstStyle/>
                    <a:p>
                      <a:pPr algn="l">
                        <a:buFontTx/>
                        <a:buChar char="-"/>
                      </a:pPr>
                      <a:r>
                        <a:rPr lang="tr-TR" dirty="0" smtClean="0"/>
                        <a:t>Çok az kişinin yönetimde olduğu bir yönetim biçimidir.</a:t>
                      </a:r>
                    </a:p>
                    <a:p>
                      <a:pPr algn="l">
                        <a:buFontTx/>
                        <a:buChar char="-"/>
                      </a:pPr>
                      <a:r>
                        <a:rPr lang="tr-TR" dirty="0" smtClean="0"/>
                        <a:t>Günümüzde daha çok askeri yönetim şeklinde örneklendirilebilir.</a:t>
                      </a:r>
                    </a:p>
                    <a:p>
                      <a:pPr algn="l">
                        <a:buFontTx/>
                        <a:buChar char="-"/>
                      </a:pPr>
                      <a:r>
                        <a:rPr lang="tr-TR" dirty="0" smtClean="0"/>
                        <a:t>Çin halk cumhuriyeti örnek olarak verilebilir.</a:t>
                      </a:r>
                    </a:p>
                    <a:p>
                      <a:pPr algn="l">
                        <a:buFontTx/>
                        <a:buChar char="-"/>
                      </a:pPr>
                      <a:r>
                        <a:rPr lang="tr-TR" dirty="0" smtClean="0"/>
                        <a:t>Çin de</a:t>
                      </a:r>
                      <a:r>
                        <a:rPr lang="tr-TR" baseline="0" dirty="0" smtClean="0"/>
                        <a:t> iktidar büyük ama dışlayıcı bir yönetici grubun içindedir.</a:t>
                      </a:r>
                      <a:endParaRPr lang="tr-TR" dirty="0" smtClean="0"/>
                    </a:p>
                  </a:txBody>
                  <a:tcPr/>
                </a:tc>
              </a:tr>
              <a:tr h="1278737">
                <a:tc>
                  <a:txBody>
                    <a:bodyPr/>
                    <a:lstStyle/>
                    <a:p>
                      <a:pPr algn="l"/>
                      <a:r>
                        <a:rPr lang="tr-TR" dirty="0" smtClean="0"/>
                        <a:t>DİKTATÖRLÜK VE TOTALİTERYANİZM</a:t>
                      </a:r>
                      <a:endParaRPr lang="tr-TR" dirty="0"/>
                    </a:p>
                  </a:txBody>
                  <a:tcPr/>
                </a:tc>
                <a:tc>
                  <a:txBody>
                    <a:bodyPr/>
                    <a:lstStyle/>
                    <a:p>
                      <a:pPr algn="l"/>
                      <a:r>
                        <a:rPr lang="tr-TR" dirty="0" smtClean="0"/>
                        <a:t>-diktatörlükte</a:t>
                      </a:r>
                      <a:r>
                        <a:rPr lang="tr-TR" baseline="0" dirty="0" smtClean="0"/>
                        <a:t> tek bir kişi yasaları yapmak ve uygulamakta neredeyse bütünsel iktidara sahiptir.</a:t>
                      </a:r>
                    </a:p>
                    <a:p>
                      <a:pPr algn="l"/>
                      <a:r>
                        <a:rPr lang="tr-TR" baseline="0" dirty="0" smtClean="0"/>
                        <a:t>Baskıyla yönetilirler</a:t>
                      </a:r>
                    </a:p>
                    <a:p>
                      <a:pPr algn="l"/>
                      <a:r>
                        <a:rPr lang="tr-TR" baseline="0" dirty="0" smtClean="0"/>
                        <a:t>TOTALİTERYANİZM: Bir toplumun toplumsal ve siyasal yaşamının bütün kesitlerinde bütünsel bir kontrol ve gözetimin olduğu biçimdir. Örneğin hitler</a:t>
                      </a:r>
                      <a:endParaRPr lang="tr-TR" dirty="0"/>
                    </a:p>
                  </a:txBody>
                  <a:tcPr/>
                </a:tc>
              </a:tr>
              <a:tr h="1278737">
                <a:tc>
                  <a:txBody>
                    <a:bodyPr/>
                    <a:lstStyle/>
                    <a:p>
                      <a:pPr algn="l"/>
                      <a:r>
                        <a:rPr lang="tr-TR" dirty="0" smtClean="0"/>
                        <a:t>DEMOKRASİ</a:t>
                      </a:r>
                      <a:endParaRPr lang="tr-TR" dirty="0"/>
                    </a:p>
                  </a:txBody>
                  <a:tcPr/>
                </a:tc>
                <a:tc>
                  <a:txBody>
                    <a:bodyPr/>
                    <a:lstStyle/>
                    <a:p>
                      <a:pPr algn="l">
                        <a:buFontTx/>
                        <a:buChar char="-"/>
                      </a:pPr>
                      <a:r>
                        <a:rPr lang="tr-TR" dirty="0" smtClean="0"/>
                        <a:t>Kelime anlamıyla halkın yönetimidir.</a:t>
                      </a:r>
                    </a:p>
                    <a:p>
                      <a:pPr algn="l">
                        <a:buFontTx/>
                        <a:buChar char="-"/>
                      </a:pPr>
                      <a:r>
                        <a:rPr lang="tr-TR" dirty="0" smtClean="0"/>
                        <a:t>Belirli bireyler halk adına konuşmak için seçilir.</a:t>
                      </a:r>
                      <a:endParaRPr lang="tr-TR" dirty="0"/>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images (6).jpg"/>
          <p:cNvPicPr>
            <a:picLocks noGrp="1" noChangeAspect="1"/>
          </p:cNvPicPr>
          <p:nvPr>
            <p:ph idx="1"/>
          </p:nvPr>
        </p:nvPicPr>
        <p:blipFill>
          <a:blip r:embed="rId2"/>
          <a:stretch>
            <a:fillRect/>
          </a:stretch>
        </p:blipFill>
        <p:spPr>
          <a:xfrm>
            <a:off x="3929058" y="0"/>
            <a:ext cx="5214942" cy="6858000"/>
          </a:xfrm>
        </p:spPr>
      </p:pic>
      <p:pic>
        <p:nvPicPr>
          <p:cNvPr id="5" name="4 Resim" descr="indir (17).jpg"/>
          <p:cNvPicPr>
            <a:picLocks noChangeAspect="1"/>
          </p:cNvPicPr>
          <p:nvPr/>
        </p:nvPicPr>
        <p:blipFill>
          <a:blip r:embed="rId3"/>
          <a:stretch>
            <a:fillRect/>
          </a:stretch>
        </p:blipFill>
        <p:spPr>
          <a:xfrm>
            <a:off x="0" y="0"/>
            <a:ext cx="5000628" cy="6858001"/>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İktidar Seçkinleri</a:t>
            </a:r>
            <a:endParaRPr lang="tr-TR" dirty="0"/>
          </a:p>
        </p:txBody>
      </p:sp>
      <p:pic>
        <p:nvPicPr>
          <p:cNvPr id="4" name="3 İçerik Yer Tutucusu" descr="ÜÇLÜ+SARMAL+_+İKTİDAR+SEÇKİNLERİ.jpg"/>
          <p:cNvPicPr>
            <a:picLocks noGrp="1" noChangeAspect="1"/>
          </p:cNvPicPr>
          <p:nvPr>
            <p:ph idx="1"/>
          </p:nvPr>
        </p:nvPicPr>
        <p:blipFill>
          <a:blip r:embed="rId2"/>
          <a:stretch>
            <a:fillRect/>
          </a:stretch>
        </p:blipFill>
        <p:spPr>
          <a:xfrm>
            <a:off x="642910" y="1285860"/>
            <a:ext cx="7660779" cy="5156221"/>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510334"/>
          </a:xfrm>
        </p:spPr>
        <p:txBody>
          <a:bodyPr>
            <a:noAutofit/>
          </a:bodyPr>
          <a:lstStyle/>
          <a:p>
            <a:r>
              <a:rPr lang="tr-TR" sz="3200" b="1" dirty="0" smtClean="0">
                <a:solidFill>
                  <a:srgbClr val="FF0000"/>
                </a:solidFill>
                <a:latin typeface="Times New Roman" pitchFamily="18" charset="0"/>
                <a:cs typeface="Times New Roman" pitchFamily="18" charset="0"/>
              </a:rPr>
              <a:t>Çağdaş Siyasi Doktrinler ve Devlet</a:t>
            </a:r>
            <a:endParaRPr lang="tr-TR" sz="3200" b="1" dirty="0">
              <a:solidFill>
                <a:srgbClr val="FF0000"/>
              </a:solidFill>
              <a:latin typeface="Times New Roman" pitchFamily="18" charset="0"/>
              <a:cs typeface="Times New Roman" pitchFamily="18" charset="0"/>
            </a:endParaRPr>
          </a:p>
        </p:txBody>
      </p:sp>
      <p:sp>
        <p:nvSpPr>
          <p:cNvPr id="3" name="2 İçerik Yer Tutucusu"/>
          <p:cNvSpPr>
            <a:spLocks noGrp="1"/>
          </p:cNvSpPr>
          <p:nvPr>
            <p:ph idx="1"/>
          </p:nvPr>
        </p:nvSpPr>
        <p:spPr>
          <a:xfrm>
            <a:off x="457200" y="1285860"/>
            <a:ext cx="8229600" cy="5038740"/>
          </a:xfrm>
        </p:spPr>
        <p:txBody>
          <a:bodyPr>
            <a:normAutofit/>
          </a:bodyPr>
          <a:lstStyle/>
          <a:p>
            <a:pPr>
              <a:buNone/>
            </a:pPr>
            <a:endParaRPr lang="tr-TR" sz="1800" b="1" dirty="0" smtClean="0">
              <a:solidFill>
                <a:srgbClr val="C00000"/>
              </a:solidFill>
              <a:latin typeface="Times New Roman" pitchFamily="18" charset="0"/>
              <a:cs typeface="Times New Roman" pitchFamily="18" charset="0"/>
            </a:endParaRPr>
          </a:p>
          <a:p>
            <a:pPr>
              <a:buNone/>
            </a:pPr>
            <a:r>
              <a:rPr lang="tr-TR" sz="3300" b="1" dirty="0" smtClean="0">
                <a:solidFill>
                  <a:srgbClr val="C00000"/>
                </a:solidFill>
                <a:latin typeface="Times New Roman" pitchFamily="18" charset="0"/>
                <a:cs typeface="Times New Roman" pitchFamily="18" charset="0"/>
              </a:rPr>
              <a:t>1-) Sosyalizm: Geçici Bir Kötülük Olarak Devlet</a:t>
            </a:r>
            <a:endParaRPr lang="tr-TR" sz="2500" b="1" dirty="0" smtClean="0">
              <a:latin typeface="Times New Roman" pitchFamily="18" charset="0"/>
              <a:cs typeface="Times New Roman" pitchFamily="18" charset="0"/>
            </a:endParaRPr>
          </a:p>
          <a:p>
            <a:pPr algn="just">
              <a:buNone/>
            </a:pPr>
            <a:r>
              <a:rPr lang="tr-TR" sz="2500" b="1" dirty="0" smtClean="0">
                <a:latin typeface="Times New Roman" pitchFamily="18" charset="0"/>
                <a:cs typeface="Times New Roman" pitchFamily="18" charset="0"/>
              </a:rPr>
              <a:t>Klasik sosyalist terminolojide devlet pratikte her zaman egemen sınıfların çıkarlarına hizmet etmiştir. Eski çağlarda, köle sahibi kişilerin, ortaçağda feodal </a:t>
            </a:r>
            <a:r>
              <a:rPr lang="tr-TR" sz="2500" b="1" dirty="0" err="1" smtClean="0">
                <a:latin typeface="Times New Roman" pitchFamily="18" charset="0"/>
                <a:cs typeface="Times New Roman" pitchFamily="18" charset="0"/>
              </a:rPr>
              <a:t>lordların</a:t>
            </a:r>
            <a:r>
              <a:rPr lang="tr-TR" sz="2500" b="1" dirty="0" smtClean="0">
                <a:latin typeface="Times New Roman" pitchFamily="18" charset="0"/>
                <a:cs typeface="Times New Roman" pitchFamily="18" charset="0"/>
              </a:rPr>
              <a:t> ve zamanımızda ise burjuvaların çıkarlarını temsil eden bir kurum olarak işlev görmüştür. </a:t>
            </a:r>
          </a:p>
          <a:p>
            <a:pPr>
              <a:buNone/>
            </a:pPr>
            <a:endParaRPr lang="tr-TR" dirty="0"/>
          </a:p>
        </p:txBody>
      </p:sp>
      <p:pic>
        <p:nvPicPr>
          <p:cNvPr id="4" name="3 Resim" descr="images (4).jpg"/>
          <p:cNvPicPr>
            <a:picLocks noChangeAspect="1"/>
          </p:cNvPicPr>
          <p:nvPr/>
        </p:nvPicPr>
        <p:blipFill>
          <a:blip r:embed="rId2"/>
          <a:stretch>
            <a:fillRect/>
          </a:stretch>
        </p:blipFill>
        <p:spPr>
          <a:xfrm>
            <a:off x="4572000" y="4786322"/>
            <a:ext cx="3895735" cy="207167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3971924" cy="724648"/>
          </a:xfrm>
        </p:spPr>
        <p:txBody>
          <a:bodyPr>
            <a:normAutofit fontScale="90000"/>
          </a:bodyPr>
          <a:lstStyle/>
          <a:p>
            <a:r>
              <a:rPr lang="tr-TR" sz="3200" b="1" dirty="0" smtClean="0">
                <a:solidFill>
                  <a:srgbClr val="FF0000"/>
                </a:solidFill>
                <a:latin typeface="Times New Roman" pitchFamily="18" charset="0"/>
                <a:cs typeface="Times New Roman" pitchFamily="18" charset="0"/>
              </a:rPr>
              <a:t>2-) Faşizme Göre Devlet</a:t>
            </a:r>
            <a:endParaRPr lang="tr-TR" sz="3200" b="1" dirty="0">
              <a:solidFill>
                <a:srgbClr val="FF0000"/>
              </a:solidFill>
              <a:latin typeface="Times New Roman" pitchFamily="18" charset="0"/>
              <a:cs typeface="Times New Roman" pitchFamily="18" charset="0"/>
            </a:endParaRPr>
          </a:p>
        </p:txBody>
      </p:sp>
      <p:sp>
        <p:nvSpPr>
          <p:cNvPr id="3" name="2 İçerik Yer Tutucusu"/>
          <p:cNvSpPr>
            <a:spLocks noGrp="1"/>
          </p:cNvSpPr>
          <p:nvPr>
            <p:ph idx="1"/>
          </p:nvPr>
        </p:nvSpPr>
        <p:spPr>
          <a:xfrm>
            <a:off x="142844" y="2285992"/>
            <a:ext cx="9001156" cy="4395798"/>
          </a:xfrm>
        </p:spPr>
        <p:txBody>
          <a:bodyPr>
            <a:normAutofit lnSpcReduction="10000"/>
          </a:bodyPr>
          <a:lstStyle/>
          <a:p>
            <a:pPr algn="just">
              <a:buNone/>
            </a:pPr>
            <a:r>
              <a:rPr lang="tr-TR" b="1" dirty="0" smtClean="0">
                <a:latin typeface="Times New Roman" pitchFamily="18" charset="0"/>
                <a:cs typeface="Times New Roman" pitchFamily="18" charset="0"/>
              </a:rPr>
              <a:t>Çağdaş siyasi doktrinler içinde devleti yücelten tek ideoloji, görüş, faşizmdir. </a:t>
            </a:r>
          </a:p>
          <a:p>
            <a:pPr algn="just">
              <a:buNone/>
            </a:pPr>
            <a:r>
              <a:rPr lang="tr-TR" b="1" dirty="0" smtClean="0">
                <a:latin typeface="Times New Roman" pitchFamily="18" charset="0"/>
                <a:cs typeface="Times New Roman" pitchFamily="18" charset="0"/>
              </a:rPr>
              <a:t>Faşistler, “devleti bireyin üzerinde yüceltirler, parlamenter kurumları hor görürler ve liberal demokratik hakları, ulusun bütününe tehdit olarak algıladıklarından yadsırlar. </a:t>
            </a:r>
          </a:p>
          <a:p>
            <a:pPr algn="just">
              <a:buNone/>
            </a:pPr>
            <a:r>
              <a:rPr lang="tr-TR" b="1" dirty="0" smtClean="0">
                <a:latin typeface="Times New Roman" pitchFamily="18" charset="0"/>
                <a:cs typeface="Times New Roman" pitchFamily="18" charset="0"/>
              </a:rPr>
              <a:t>Kısaca faşizme göre devlet özgürlüğün, refahın, mutluluğun adıdır, birey ve bireysel haklar ise bir hiçtir…</a:t>
            </a:r>
            <a:endParaRPr lang="tr-TR" b="1" dirty="0">
              <a:latin typeface="Times New Roman" pitchFamily="18" charset="0"/>
              <a:cs typeface="Times New Roman" pitchFamily="18" charset="0"/>
            </a:endParaRPr>
          </a:p>
        </p:txBody>
      </p:sp>
      <p:pic>
        <p:nvPicPr>
          <p:cNvPr id="4" name="3 Resim" descr="indir (12).jpg"/>
          <p:cNvPicPr>
            <a:picLocks noChangeAspect="1"/>
          </p:cNvPicPr>
          <p:nvPr/>
        </p:nvPicPr>
        <p:blipFill>
          <a:blip r:embed="rId2"/>
          <a:stretch>
            <a:fillRect/>
          </a:stretch>
        </p:blipFill>
        <p:spPr>
          <a:xfrm>
            <a:off x="4786314" y="285728"/>
            <a:ext cx="4167199" cy="2071702"/>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00562" y="704088"/>
            <a:ext cx="4186238" cy="724648"/>
          </a:xfrm>
        </p:spPr>
        <p:txBody>
          <a:bodyPr>
            <a:normAutofit fontScale="90000"/>
          </a:bodyPr>
          <a:lstStyle/>
          <a:p>
            <a:r>
              <a:rPr lang="tr-TR" b="1" dirty="0" smtClean="0">
                <a:solidFill>
                  <a:srgbClr val="FF0000"/>
                </a:solidFill>
                <a:latin typeface="Times New Roman" pitchFamily="18" charset="0"/>
                <a:cs typeface="Times New Roman" pitchFamily="18" charset="0"/>
              </a:rPr>
              <a:t>3-) Liberalizm ve Devlet</a:t>
            </a:r>
            <a:endParaRPr lang="tr-TR" b="1" dirty="0">
              <a:solidFill>
                <a:srgbClr val="FF0000"/>
              </a:solidFill>
              <a:latin typeface="Times New Roman" pitchFamily="18" charset="0"/>
              <a:cs typeface="Times New Roman" pitchFamily="18" charset="0"/>
            </a:endParaRPr>
          </a:p>
        </p:txBody>
      </p:sp>
      <p:sp>
        <p:nvSpPr>
          <p:cNvPr id="3" name="2 İçerik Yer Tutucusu"/>
          <p:cNvSpPr>
            <a:spLocks noGrp="1"/>
          </p:cNvSpPr>
          <p:nvPr>
            <p:ph idx="1"/>
          </p:nvPr>
        </p:nvSpPr>
        <p:spPr>
          <a:xfrm>
            <a:off x="457200" y="1857364"/>
            <a:ext cx="8229600" cy="4467236"/>
          </a:xfrm>
        </p:spPr>
        <p:txBody>
          <a:bodyPr>
            <a:normAutofit fontScale="85000" lnSpcReduction="10000"/>
          </a:bodyPr>
          <a:lstStyle/>
          <a:p>
            <a:pPr algn="just"/>
            <a:r>
              <a:rPr lang="tr-TR" b="1" dirty="0" smtClean="0">
                <a:latin typeface="Times New Roman" pitchFamily="18" charset="0"/>
                <a:cs typeface="Times New Roman" pitchFamily="18" charset="0"/>
              </a:rPr>
              <a:t>Liberalizmin temel ilkeleri; bireycilik, özgürlük, piyasa ekonomisi ve sınırlı devlettir.</a:t>
            </a:r>
          </a:p>
          <a:p>
            <a:pPr algn="just"/>
            <a:r>
              <a:rPr lang="tr-TR" b="1" dirty="0" smtClean="0">
                <a:latin typeface="Times New Roman" pitchFamily="18" charset="0"/>
                <a:cs typeface="Times New Roman" pitchFamily="18" charset="0"/>
              </a:rPr>
              <a:t>Liberalizm bireyi felsefesinin temeline aldığı için “birey” liberal felsefede her şeye öncüldür. </a:t>
            </a:r>
          </a:p>
          <a:p>
            <a:pPr algn="just"/>
            <a:r>
              <a:rPr lang="tr-TR" b="1" dirty="0" smtClean="0">
                <a:latin typeface="Times New Roman" pitchFamily="18" charset="0"/>
                <a:cs typeface="Times New Roman" pitchFamily="18" charset="0"/>
              </a:rPr>
              <a:t>Devlet bireyin haklarını tehdit edebileceğinden, liberalizm devletin hukuka bağlı ve yetkilerinin de hukuk tarafından belirlenmesini talep eder. </a:t>
            </a:r>
          </a:p>
          <a:p>
            <a:pPr algn="just"/>
            <a:r>
              <a:rPr lang="tr-TR" b="1" dirty="0" smtClean="0">
                <a:latin typeface="Times New Roman" pitchFamily="18" charset="0"/>
                <a:cs typeface="Times New Roman" pitchFamily="18" charset="0"/>
              </a:rPr>
              <a:t>Bireysel haklar söz konusu olduğunda liberaller olası maksimum özgürlüğü tercih etmekte dolayısıyla devlete </a:t>
            </a:r>
            <a:r>
              <a:rPr lang="tr-TR" b="1" dirty="0" smtClean="0">
                <a:solidFill>
                  <a:srgbClr val="FF0000"/>
                </a:solidFill>
                <a:latin typeface="Times New Roman" pitchFamily="18" charset="0"/>
                <a:cs typeface="Times New Roman" pitchFamily="18" charset="0"/>
              </a:rPr>
              <a:t>gece bekçisi </a:t>
            </a:r>
            <a:r>
              <a:rPr lang="tr-TR" b="1" dirty="0" smtClean="0">
                <a:latin typeface="Times New Roman" pitchFamily="18" charset="0"/>
                <a:cs typeface="Times New Roman" pitchFamily="18" charset="0"/>
              </a:rPr>
              <a:t>olarak bakmaktadır.</a:t>
            </a:r>
            <a:endParaRPr lang="tr-TR" b="1" dirty="0">
              <a:latin typeface="Times New Roman" pitchFamily="18" charset="0"/>
              <a:cs typeface="Times New Roman" pitchFamily="18" charset="0"/>
            </a:endParaRPr>
          </a:p>
        </p:txBody>
      </p:sp>
      <p:pic>
        <p:nvPicPr>
          <p:cNvPr id="4" name="3 Resim" descr="indir (13).jpg"/>
          <p:cNvPicPr>
            <a:picLocks noChangeAspect="1"/>
          </p:cNvPicPr>
          <p:nvPr/>
        </p:nvPicPr>
        <p:blipFill>
          <a:blip r:embed="rId2"/>
          <a:stretch>
            <a:fillRect/>
          </a:stretch>
        </p:blipFill>
        <p:spPr>
          <a:xfrm>
            <a:off x="714348" y="285728"/>
            <a:ext cx="3028950" cy="151447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2571744"/>
            <a:ext cx="8229600" cy="4824426"/>
          </a:xfrm>
        </p:spPr>
        <p:txBody>
          <a:bodyPr>
            <a:normAutofit fontScale="77500" lnSpcReduction="20000"/>
          </a:bodyPr>
          <a:lstStyle/>
          <a:p>
            <a:pPr>
              <a:buNone/>
            </a:pPr>
            <a:endParaRPr lang="tr-TR" b="1" u="sng" dirty="0" smtClean="0">
              <a:solidFill>
                <a:srgbClr val="FF0000"/>
              </a:solidFill>
              <a:latin typeface="Times New Roman" pitchFamily="18" charset="0"/>
              <a:cs typeface="Times New Roman" pitchFamily="18" charset="0"/>
            </a:endParaRPr>
          </a:p>
          <a:p>
            <a:pPr>
              <a:buNone/>
            </a:pPr>
            <a:r>
              <a:rPr lang="tr-TR" b="1" u="sng" dirty="0" err="1" smtClean="0">
                <a:solidFill>
                  <a:srgbClr val="FF0000"/>
                </a:solidFill>
                <a:latin typeface="Times New Roman" pitchFamily="18" charset="0"/>
                <a:cs typeface="Times New Roman" pitchFamily="18" charset="0"/>
              </a:rPr>
              <a:t>Etatist</a:t>
            </a:r>
            <a:r>
              <a:rPr lang="tr-TR" b="1" u="sng" dirty="0" smtClean="0">
                <a:solidFill>
                  <a:srgbClr val="FF0000"/>
                </a:solidFill>
                <a:latin typeface="Times New Roman" pitchFamily="18" charset="0"/>
                <a:cs typeface="Times New Roman" pitchFamily="18" charset="0"/>
              </a:rPr>
              <a:t> Liberalizm</a:t>
            </a:r>
          </a:p>
          <a:p>
            <a:pPr algn="just">
              <a:buNone/>
            </a:pPr>
            <a:r>
              <a:rPr lang="tr-TR" b="1" dirty="0" smtClean="0">
                <a:latin typeface="Times New Roman" pitchFamily="18" charset="0"/>
                <a:cs typeface="Times New Roman" pitchFamily="18" charset="0"/>
              </a:rPr>
              <a:t>Devletin işlevinin sadece piyasanın düzenli işlemesini sağlamaktan ibaret olmadığını, toplum içinde kötü şartlarda yaşayan insanların durumlarını iyileştirmek için bir takım önlemler alması gerektiğini ve bu amaçla gerekirse piyasaya müdahale etmesini savundu. </a:t>
            </a:r>
          </a:p>
          <a:p>
            <a:pPr algn="just">
              <a:buNone/>
            </a:pPr>
            <a:r>
              <a:rPr lang="tr-TR" b="1" dirty="0" smtClean="0">
                <a:latin typeface="Times New Roman" pitchFamily="18" charset="0"/>
                <a:cs typeface="Times New Roman" pitchFamily="18" charset="0"/>
              </a:rPr>
              <a:t>  Sosyal devletin kuramsal altyapısını hazırlayan ve daha sonraki süreçte Keynes’le yaygınlık kazanan bu anlayış </a:t>
            </a:r>
            <a:r>
              <a:rPr lang="tr-TR" b="1" dirty="0" err="1" smtClean="0">
                <a:solidFill>
                  <a:srgbClr val="FF0000"/>
                </a:solidFill>
                <a:latin typeface="Times New Roman" pitchFamily="18" charset="0"/>
                <a:cs typeface="Times New Roman" pitchFamily="18" charset="0"/>
              </a:rPr>
              <a:t>Etatist</a:t>
            </a:r>
            <a:r>
              <a:rPr lang="tr-TR" b="1" dirty="0" smtClean="0">
                <a:solidFill>
                  <a:srgbClr val="FF0000"/>
                </a:solidFill>
                <a:latin typeface="Times New Roman" pitchFamily="18" charset="0"/>
                <a:cs typeface="Times New Roman" pitchFamily="18" charset="0"/>
              </a:rPr>
              <a:t> liberalizm</a:t>
            </a:r>
            <a:r>
              <a:rPr lang="tr-TR" b="1" dirty="0" smtClean="0">
                <a:latin typeface="Times New Roman" pitchFamily="18" charset="0"/>
                <a:cs typeface="Times New Roman" pitchFamily="18" charset="0"/>
              </a:rPr>
              <a:t> olarak anılır. </a:t>
            </a:r>
            <a:r>
              <a:rPr lang="tr-TR" b="1" dirty="0" err="1" smtClean="0">
                <a:latin typeface="Times New Roman" pitchFamily="18" charset="0"/>
                <a:cs typeface="Times New Roman" pitchFamily="18" charset="0"/>
              </a:rPr>
              <a:t>Etatist</a:t>
            </a:r>
            <a:r>
              <a:rPr lang="tr-TR" b="1" dirty="0" smtClean="0">
                <a:latin typeface="Times New Roman" pitchFamily="18" charset="0"/>
                <a:cs typeface="Times New Roman" pitchFamily="18" charset="0"/>
              </a:rPr>
              <a:t> liberal geleneğin vurgusu bireyden çok topluma, ekonomik özgürlüklerden çok siyasi özgürlüklere yöneliktir.</a:t>
            </a:r>
            <a:endParaRPr lang="tr-TR" b="1" dirty="0">
              <a:latin typeface="Times New Roman" pitchFamily="18" charset="0"/>
              <a:cs typeface="Times New Roman" pitchFamily="18" charset="0"/>
            </a:endParaRPr>
          </a:p>
        </p:txBody>
      </p:sp>
      <p:pic>
        <p:nvPicPr>
          <p:cNvPr id="4" name="3 Resim" descr="indir (14).jpg"/>
          <p:cNvPicPr>
            <a:picLocks noChangeAspect="1"/>
          </p:cNvPicPr>
          <p:nvPr/>
        </p:nvPicPr>
        <p:blipFill>
          <a:blip r:embed="rId2"/>
          <a:stretch>
            <a:fillRect/>
          </a:stretch>
        </p:blipFill>
        <p:spPr>
          <a:xfrm>
            <a:off x="642910" y="0"/>
            <a:ext cx="8001056" cy="2928934"/>
          </a:xfrm>
          <a:prstGeom prst="rect">
            <a:avLst/>
          </a:prstGeom>
        </p:spPr>
      </p:pic>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1395</Words>
  <PresentationFormat>Ekran Gösterisi (4:3)</PresentationFormat>
  <Paragraphs>143</Paragraphs>
  <Slides>28</Slides>
  <Notes>0</Notes>
  <HiddenSlides>0</HiddenSlides>
  <MMClips>0</MMClips>
  <ScaleCrop>false</ScaleCrop>
  <HeadingPairs>
    <vt:vector size="4" baseType="variant">
      <vt:variant>
        <vt:lpstr>Tema</vt:lpstr>
      </vt:variant>
      <vt:variant>
        <vt:i4>1</vt:i4>
      </vt:variant>
      <vt:variant>
        <vt:lpstr>Slayt Başlıkları</vt:lpstr>
      </vt:variant>
      <vt:variant>
        <vt:i4>28</vt:i4>
      </vt:variant>
    </vt:vector>
  </HeadingPairs>
  <TitlesOfParts>
    <vt:vector size="29" baseType="lpstr">
      <vt:lpstr>Ofis Teması</vt:lpstr>
      <vt:lpstr>Siyaset Sosyolojisi..</vt:lpstr>
      <vt:lpstr>SİYASET SOSYOLOJİSİ</vt:lpstr>
      <vt:lpstr>Hükümet Modelleri</vt:lpstr>
      <vt:lpstr>Slayt 4</vt:lpstr>
      <vt:lpstr>İktidar Seçkinleri</vt:lpstr>
      <vt:lpstr>Çağdaş Siyasi Doktrinler ve Devlet</vt:lpstr>
      <vt:lpstr>2-) Faşizme Göre Devlet</vt:lpstr>
      <vt:lpstr>3-) Liberalizm ve Devlet</vt:lpstr>
      <vt:lpstr>Slayt 9</vt:lpstr>
      <vt:lpstr>4-) Muhafazakarlık ve Devlet</vt:lpstr>
      <vt:lpstr>4-) Anarşizm ve Devlet</vt:lpstr>
      <vt:lpstr>5.)Komunizm </vt:lpstr>
      <vt:lpstr>Hukuk Devleti ve Kanun Devleti</vt:lpstr>
      <vt:lpstr>Slayt 14</vt:lpstr>
      <vt:lpstr>“Din Toplumun Afyonudur”</vt:lpstr>
      <vt:lpstr>SİZ NEREDESİNİZ???</vt:lpstr>
      <vt:lpstr>Farklı dinler…</vt:lpstr>
      <vt:lpstr>DİN ÜZERİNE</vt:lpstr>
      <vt:lpstr>UNUTULMAMALI Kİ..</vt:lpstr>
      <vt:lpstr>Durkheim..</vt:lpstr>
      <vt:lpstr>Dünya Dinleri</vt:lpstr>
      <vt:lpstr>Sosyolojik Bakışlar</vt:lpstr>
      <vt:lpstr>Sosyolojik Bakışlar</vt:lpstr>
      <vt:lpstr>Sosyolojik Bakışlar</vt:lpstr>
      <vt:lpstr>Fetvalar…</vt:lpstr>
      <vt:lpstr>Dinin Bileşenleri</vt:lpstr>
      <vt:lpstr>Slayt 27</vt:lpstr>
      <vt:lpstr>Slayt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“Din Toplumun Afyonudur”</dc:title>
  <dc:creator>aidata</dc:creator>
  <cp:lastModifiedBy>aidata</cp:lastModifiedBy>
  <cp:revision>14</cp:revision>
  <dcterms:created xsi:type="dcterms:W3CDTF">2018-04-26T08:36:40Z</dcterms:created>
  <dcterms:modified xsi:type="dcterms:W3CDTF">2019-05-08T07:21:18Z</dcterms:modified>
</cp:coreProperties>
</file>