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73" d="100"/>
          <a:sy n="73" d="100"/>
        </p:scale>
        <p:origin x="-61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74973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233161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1114693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88048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375487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3069421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1176824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3695448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187364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74215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411756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348154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39604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374308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393479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58217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AF4B46C-BDDF-495E-AD2F-9BBBE194AB58}" type="datetimeFigureOut">
              <a:rPr lang="tr-TR" smtClean="0"/>
              <a:pPr/>
              <a:t>20.11.2020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203973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F4B46C-BDDF-495E-AD2F-9BBBE194AB58}" type="datetimeFigureOut">
              <a:rPr lang="tr-TR" smtClean="0"/>
              <a:pPr/>
              <a:t>20.11.2020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2D244B3-209C-4DBA-939E-3A7A20D78B66}" type="slidenum">
              <a:rPr lang="tr-TR" smtClean="0"/>
              <a:pPr/>
              <a:t>‹#›</a:t>
            </a:fld>
            <a:endParaRPr lang="tr-TR"/>
          </a:p>
        </p:txBody>
      </p:sp>
    </p:spTree>
    <p:extLst>
      <p:ext uri="{BB962C8B-B14F-4D97-AF65-F5344CB8AC3E}">
        <p14:creationId xmlns:p14="http://schemas.microsoft.com/office/powerpoint/2010/main" xmlns="" val="25206173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010486" y="2304049"/>
            <a:ext cx="8670388" cy="2394560"/>
          </a:xfrm>
        </p:spPr>
        <p:txBody>
          <a:bodyPr/>
          <a:lstStyle/>
          <a:p>
            <a:r>
              <a:rPr lang="tr-TR" dirty="0">
                <a:latin typeface="Lucida Handwriting" panose="03010101010101010101" pitchFamily="66" charset="0"/>
              </a:rPr>
              <a:t>HABER TOPLAMA VE YAZMA TEKNİKLEİ</a:t>
            </a:r>
          </a:p>
        </p:txBody>
      </p:sp>
    </p:spTree>
    <p:extLst>
      <p:ext uri="{BB962C8B-B14F-4D97-AF65-F5344CB8AC3E}">
        <p14:creationId xmlns:p14="http://schemas.microsoft.com/office/powerpoint/2010/main" xmlns="" val="218738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041009"/>
            <a:ext cx="10018713" cy="4783016"/>
          </a:xfrm>
        </p:spPr>
        <p:txBody>
          <a:bodyPr/>
          <a:lstStyle/>
          <a:p>
            <a:pPr marL="0" indent="0">
              <a:buNone/>
            </a:pPr>
            <a:r>
              <a:rPr lang="tr-TR" dirty="0">
                <a:latin typeface="Arial Black" panose="020B0A04020102020204" pitchFamily="34" charset="0"/>
              </a:rPr>
              <a:t>GAZETECİLİKTE KAYIT CİHAZI KULLANMA</a:t>
            </a:r>
          </a:p>
          <a:p>
            <a:r>
              <a:rPr lang="tr-TR" dirty="0"/>
              <a:t>Herhangi bir yayın organında çalışan muhabirin yapacak olduğu haberle ilgili kişilerle yapacağı görüşmeleri teyp ile kayıt altına alması önemlidir.</a:t>
            </a:r>
          </a:p>
          <a:p>
            <a:r>
              <a:rPr lang="tr-TR" dirty="0"/>
              <a:t>  Ancak bu durum tartışmalara da yol açmaktadır. </a:t>
            </a:r>
          </a:p>
          <a:p>
            <a:r>
              <a:rPr lang="tr-TR" dirty="0"/>
              <a:t>Teyp kaydının yararları olduğunu söyleyenler kadar zararları olduğunu iddia edenlerde vardır.</a:t>
            </a:r>
          </a:p>
          <a:p>
            <a:endParaRPr lang="tr-TR" dirty="0"/>
          </a:p>
          <a:p>
            <a:pPr marL="0" indent="0">
              <a:buNone/>
            </a:pPr>
            <a:endParaRPr lang="tr-TR" dirty="0"/>
          </a:p>
        </p:txBody>
      </p:sp>
    </p:spTree>
    <p:extLst>
      <p:ext uri="{BB962C8B-B14F-4D97-AF65-F5344CB8AC3E}">
        <p14:creationId xmlns:p14="http://schemas.microsoft.com/office/powerpoint/2010/main" xmlns="" val="98667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6852" y="689319"/>
            <a:ext cx="10018713" cy="5495778"/>
          </a:xfrm>
        </p:spPr>
        <p:txBody>
          <a:bodyPr/>
          <a:lstStyle/>
          <a:p>
            <a:pPr marL="0" indent="0">
              <a:buNone/>
            </a:pPr>
            <a:r>
              <a:rPr lang="tr-TR" dirty="0">
                <a:latin typeface="Arial Black" panose="020B0A04020102020204" pitchFamily="34" charset="0"/>
              </a:rPr>
              <a:t>  TEYP KAYDININ YARARLARI</a:t>
            </a:r>
          </a:p>
          <a:p>
            <a:r>
              <a:rPr lang="tr-TR" dirty="0"/>
              <a:t>Yapılacak olan haberde yapılan özel görüşmelerde teyp kaydının yapılması tırnak içerisindeki özel konuşmalarında tam olarak verilmesini sağlar.</a:t>
            </a:r>
          </a:p>
          <a:p>
            <a:r>
              <a:rPr lang="tr-TR" dirty="0"/>
              <a:t>Yapılacak olan önemli bir röportajda ya da görüşmede muhabir mutlaka teyp ya da kayıt cihazı kullanmalıdır.</a:t>
            </a:r>
          </a:p>
          <a:p>
            <a:pPr marL="0" indent="0">
              <a:buNone/>
            </a:pPr>
            <a:r>
              <a:rPr lang="tr-TR" dirty="0"/>
              <a:t>     Çünkü bu tür görüşmelerde metnin tam olarak kelimesi kelimesine verilmesi büyük bir öneme sahiptir. </a:t>
            </a:r>
          </a:p>
        </p:txBody>
      </p:sp>
    </p:spTree>
    <p:extLst>
      <p:ext uri="{BB962C8B-B14F-4D97-AF65-F5344CB8AC3E}">
        <p14:creationId xmlns:p14="http://schemas.microsoft.com/office/powerpoint/2010/main" xmlns="" val="125522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53219"/>
            <a:ext cx="10018713" cy="5922498"/>
          </a:xfrm>
        </p:spPr>
        <p:txBody>
          <a:bodyPr/>
          <a:lstStyle/>
          <a:p>
            <a:r>
              <a:rPr lang="tr-TR" dirty="0"/>
              <a:t>Teyp ya da kayıt cihazı kullanmak görüşme yapılan kişinin daha sonra yapacağı inkarları da engellemiş olur.</a:t>
            </a:r>
          </a:p>
          <a:p>
            <a:r>
              <a:rPr lang="tr-TR" dirty="0"/>
              <a:t>Görüşülen kişinin özellikle politikacıların daha önce söylediği ancak inkar edip söylemediğini iddia ettiği sözlerin kanıtlanmasında teyp kaydı iyi bir araçtır. </a:t>
            </a:r>
          </a:p>
          <a:p>
            <a:r>
              <a:rPr lang="tr-TR" dirty="0"/>
              <a:t>Her ne kadar teyp kaydı mahkemede delil olarak kabul edilmese de muhabirin kendini savunabilmesi için gereklidir.</a:t>
            </a:r>
          </a:p>
          <a:p>
            <a:endParaRPr lang="tr-TR" dirty="0"/>
          </a:p>
        </p:txBody>
      </p:sp>
    </p:spTree>
    <p:extLst>
      <p:ext uri="{BB962C8B-B14F-4D97-AF65-F5344CB8AC3E}">
        <p14:creationId xmlns:p14="http://schemas.microsoft.com/office/powerpoint/2010/main" xmlns="" val="2972733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450166"/>
            <a:ext cx="10018713" cy="5655211"/>
          </a:xfrm>
        </p:spPr>
        <p:txBody>
          <a:bodyPr/>
          <a:lstStyle/>
          <a:p>
            <a:pPr marL="0" indent="0">
              <a:buNone/>
            </a:pPr>
            <a:r>
              <a:rPr lang="tr-TR" dirty="0">
                <a:latin typeface="Arial Black" panose="020B0A04020102020204" pitchFamily="34" charset="0"/>
              </a:rPr>
              <a:t>TEYP’İN ZARARLARI</a:t>
            </a:r>
          </a:p>
          <a:p>
            <a:r>
              <a:rPr lang="tr-TR" dirty="0"/>
              <a:t>Röportaj için gidildiğinde bazı insanlar teyp ya da kayıt cihazına konuşmak istemezler.</a:t>
            </a:r>
          </a:p>
          <a:p>
            <a:pPr marL="0" indent="0">
              <a:buNone/>
            </a:pPr>
            <a:r>
              <a:rPr lang="tr-TR" dirty="0"/>
              <a:t>     Böyle bir durumda teyp cihazını gören insanlar direkt olarak otokontrol savunma mekanizmasını devreye sokarak normal şartlarda söylemek istedikleri şeyleri söylemeyebilirler. </a:t>
            </a:r>
          </a:p>
          <a:p>
            <a:r>
              <a:rPr lang="tr-TR" dirty="0"/>
              <a:t>Bu konularda önemli ve gizli konular olabilir. </a:t>
            </a:r>
          </a:p>
          <a:p>
            <a:r>
              <a:rPr lang="tr-TR" dirty="0"/>
              <a:t>Görüşülen kişi söyleyeceği her kelimenin ilerde aleyhine delil olabileceğinden korkar ve konuşmak istemeyebilir.</a:t>
            </a:r>
          </a:p>
          <a:p>
            <a:pPr marL="0" indent="0">
              <a:buNone/>
            </a:pPr>
            <a:r>
              <a:rPr lang="tr-TR" dirty="0"/>
              <a:t>     Bu durumda gerçeklerin ortaya çıkmasını geciktirir. </a:t>
            </a:r>
            <a:endParaRPr lang="tr-TR" dirty="0">
              <a:latin typeface="Arial Black" panose="020B0A04020102020204" pitchFamily="34" charset="0"/>
            </a:endParaRPr>
          </a:p>
        </p:txBody>
      </p:sp>
    </p:spTree>
    <p:extLst>
      <p:ext uri="{BB962C8B-B14F-4D97-AF65-F5344CB8AC3E}">
        <p14:creationId xmlns:p14="http://schemas.microsoft.com/office/powerpoint/2010/main" xmlns="" val="128427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378633"/>
            <a:ext cx="10018713" cy="4412567"/>
          </a:xfrm>
        </p:spPr>
        <p:txBody>
          <a:bodyPr/>
          <a:lstStyle/>
          <a:p>
            <a:r>
              <a:rPr lang="tr-TR" dirty="0"/>
              <a:t>Teyp veya kayıt cihazının kullanılmasının olumsuz bir yönü ise kayıt çözümlemesinin uzun zaman almasıdır.</a:t>
            </a:r>
          </a:p>
          <a:p>
            <a:r>
              <a:rPr lang="tr-TR" dirty="0"/>
              <a:t>Zamanla yarışılan habercilik ve haber hazırlama durumunda kaydı yapılan bilgilerin tek tek çözümlenmesi ve kağıda dökülen bilgilerin tekrar bilgisayara aktarılması zaman alacaktır. </a:t>
            </a:r>
          </a:p>
          <a:p>
            <a:pPr marL="0" indent="0">
              <a:buNone/>
            </a:pPr>
            <a:r>
              <a:rPr lang="tr-TR" dirty="0"/>
              <a:t>     Bu sebeple bu durum gazetecilikte hızın yavaşlamasına sebep olacaktır.</a:t>
            </a:r>
          </a:p>
          <a:p>
            <a:pPr marL="0" indent="0">
              <a:buNone/>
            </a:pPr>
            <a:endParaRPr lang="tr-TR" dirty="0"/>
          </a:p>
        </p:txBody>
      </p:sp>
    </p:spTree>
    <p:extLst>
      <p:ext uri="{BB962C8B-B14F-4D97-AF65-F5344CB8AC3E}">
        <p14:creationId xmlns:p14="http://schemas.microsoft.com/office/powerpoint/2010/main" xmlns="" val="3580314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6513" y="1448973"/>
            <a:ext cx="10018713" cy="5148775"/>
          </a:xfrm>
        </p:spPr>
        <p:txBody>
          <a:bodyPr>
            <a:normAutofit/>
          </a:bodyPr>
          <a:lstStyle/>
          <a:p>
            <a:pPr marL="0" indent="0">
              <a:buNone/>
            </a:pPr>
            <a:r>
              <a:rPr lang="tr-TR" dirty="0">
                <a:latin typeface="Arial Black" panose="020B0A04020102020204" pitchFamily="34" charset="0"/>
              </a:rPr>
              <a:t>İSTİHBARAT SERVİSLERİ</a:t>
            </a:r>
          </a:p>
          <a:p>
            <a:r>
              <a:rPr lang="tr-TR" dirty="0"/>
              <a:t>Medya mecralarında haberlerin toplandığı ve muhabirlerin aradıkları istihbaratları değerlendirdikleri bölüme </a:t>
            </a:r>
            <a:r>
              <a:rPr lang="tr-TR" u="sng" dirty="0"/>
              <a:t>istihbarat servisi </a:t>
            </a:r>
            <a:r>
              <a:rPr lang="tr-TR" dirty="0"/>
              <a:t>denir. </a:t>
            </a:r>
          </a:p>
          <a:p>
            <a:r>
              <a:rPr lang="tr-TR" dirty="0"/>
              <a:t>. Bu sebeple istihbarat servislerinin yayın organlarındaki önemi çok büyüktür.</a:t>
            </a:r>
          </a:p>
          <a:p>
            <a:r>
              <a:rPr lang="tr-TR" dirty="0"/>
              <a:t>Muhabirlik mesleğinde ilerlemek isteyen kişiler içinde çalışılması en gerekli bölümdür. </a:t>
            </a:r>
          </a:p>
          <a:p>
            <a:r>
              <a:rPr lang="tr-TR" dirty="0"/>
              <a:t>Medya kuruluşlarının genel merkezleri dışında da bölge bürosu istihbarat servisi bulunmaktadır. </a:t>
            </a:r>
          </a:p>
          <a:p>
            <a:endParaRPr lang="tr-TR" dirty="0"/>
          </a:p>
          <a:p>
            <a:endParaRPr lang="tr-TR" dirty="0">
              <a:latin typeface="Arial Black" panose="020B0A04020102020204" pitchFamily="34" charset="0"/>
            </a:endParaRPr>
          </a:p>
          <a:p>
            <a:endParaRPr lang="tr-TR" dirty="0">
              <a:latin typeface="Arial Black" panose="020B0A04020102020204" pitchFamily="34" charset="0"/>
            </a:endParaRPr>
          </a:p>
          <a:p>
            <a:endParaRPr lang="tr-TR" dirty="0"/>
          </a:p>
        </p:txBody>
      </p:sp>
    </p:spTree>
    <p:extLst>
      <p:ext uri="{BB962C8B-B14F-4D97-AF65-F5344CB8AC3E}">
        <p14:creationId xmlns:p14="http://schemas.microsoft.com/office/powerpoint/2010/main" xmlns="" val="220181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75249"/>
            <a:ext cx="10018713" cy="5444197"/>
          </a:xfrm>
        </p:spPr>
        <p:txBody>
          <a:bodyPr/>
          <a:lstStyle/>
          <a:p>
            <a:r>
              <a:rPr lang="tr-TR" dirty="0"/>
              <a:t>. Bir gazetede çalışan muhabir yazmış olduğu haberi sayfa sekreteri ya da yazı işleri müdürüne göndermez. </a:t>
            </a:r>
          </a:p>
          <a:p>
            <a:r>
              <a:rPr lang="tr-TR" dirty="0"/>
              <a:t>Bu haber o yayın kuruluşunun genel merkezinde ise merkez istihbarat şefine, bölge bürosunda ise bölge istihbarat şefine gönderilir. </a:t>
            </a:r>
          </a:p>
          <a:p>
            <a:r>
              <a:rPr lang="tr-TR" dirty="0"/>
              <a:t>İstihbarat şefleri haberleri okur gerekli düzenlemeleri yapar ve daha sonra yazı işleri müdürüne oradan da sayfa sekreterine gönderir. </a:t>
            </a:r>
          </a:p>
          <a:p>
            <a:r>
              <a:rPr lang="tr-TR" dirty="0"/>
              <a:t>Özellikle geçmişte sıkça yaşanan muhabir- foto muhabiri ayrımı günümüzde neredeyse ortadan kalkma durumuna gelmiştir. </a:t>
            </a:r>
          </a:p>
        </p:txBody>
      </p:sp>
    </p:spTree>
    <p:extLst>
      <p:ext uri="{BB962C8B-B14F-4D97-AF65-F5344CB8AC3E}">
        <p14:creationId xmlns:p14="http://schemas.microsoft.com/office/powerpoint/2010/main" xmlns="" val="731469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0242" y="829994"/>
            <a:ext cx="10018713" cy="5387925"/>
          </a:xfrm>
        </p:spPr>
        <p:txBody>
          <a:bodyPr/>
          <a:lstStyle/>
          <a:p>
            <a:r>
              <a:rPr lang="tr-TR" dirty="0"/>
              <a:t>Artık hem haber yapan hem de fotoğraf çeken muhabirler çoğalmıştır.</a:t>
            </a:r>
          </a:p>
          <a:p>
            <a:r>
              <a:rPr lang="tr-TR" dirty="0"/>
              <a:t>Haber görev dağılım toplantılarında fazla önemi olmayan olaylara bir kişinin gönderilmesi yeterlidir. </a:t>
            </a:r>
          </a:p>
          <a:p>
            <a:r>
              <a:rPr lang="tr-TR" dirty="0"/>
              <a:t>Basın toplantısı ya da basit bir trafik kazası gibi olaylar için gönderilen muhabir hem fotoğraf çekme işlemini hem de bilgi toplama işlemini yerine getirecektir. </a:t>
            </a:r>
          </a:p>
          <a:p>
            <a:r>
              <a:rPr lang="tr-TR" dirty="0"/>
              <a:t>Ancak önemli ve büyük olaylarda ekip çalışması yapılması daha doğru olacaktır. </a:t>
            </a:r>
          </a:p>
          <a:p>
            <a:pPr marL="0" indent="0">
              <a:buNone/>
            </a:pPr>
            <a:endParaRPr lang="tr-TR" dirty="0"/>
          </a:p>
        </p:txBody>
      </p:sp>
    </p:spTree>
    <p:extLst>
      <p:ext uri="{BB962C8B-B14F-4D97-AF65-F5344CB8AC3E}">
        <p14:creationId xmlns:p14="http://schemas.microsoft.com/office/powerpoint/2010/main" xmlns="" val="507301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2107" y="900333"/>
            <a:ext cx="10018713" cy="5791200"/>
          </a:xfrm>
        </p:spPr>
        <p:txBody>
          <a:bodyPr/>
          <a:lstStyle/>
          <a:p>
            <a:r>
              <a:rPr lang="tr-TR" dirty="0"/>
              <a:t>Olayın önemine göre ekipteki eleman sayısı istihbarat servis şefi tarafından belirlenir. </a:t>
            </a:r>
          </a:p>
          <a:p>
            <a:r>
              <a:rPr lang="tr-TR" dirty="0"/>
              <a:t>Her gün sabah medya organlarında yapılan haber dağılım toplantılarında istihbarat şefi kimlerin hangi olaylara gideceklerini ve yapılacak olan ekip çalışmasında hangi muhabirin olayın hangi yönüyle ilgileneceğini belirtir.</a:t>
            </a:r>
          </a:p>
          <a:p>
            <a:pPr marL="0" indent="0">
              <a:buNone/>
            </a:pPr>
            <a:r>
              <a:rPr lang="tr-TR" dirty="0"/>
              <a:t>     Bu durum olayın takibi sırasındaki karışıklığı engeller.</a:t>
            </a:r>
          </a:p>
          <a:p>
            <a:r>
              <a:rPr lang="tr-TR" dirty="0"/>
              <a:t>İstihbarat şefi haberin tam olarak toplanması için bir ekip şefi belirler. </a:t>
            </a:r>
          </a:p>
          <a:p>
            <a:r>
              <a:rPr lang="tr-TR" dirty="0"/>
              <a:t>Ekip şefi de olay yerinde ki bilgileri kontrol eder ve gördüğü  eksikliklerin tamamlanmasını ister.</a:t>
            </a:r>
          </a:p>
          <a:p>
            <a:pPr marL="0" indent="0">
              <a:buNone/>
            </a:pPr>
            <a:r>
              <a:rPr lang="tr-TR" dirty="0"/>
              <a:t>Böylece haberin tam ve eksiksiz bir şekilde tamamlanmasını sağlamış olur. </a:t>
            </a:r>
          </a:p>
          <a:p>
            <a:pPr marL="0" indent="0">
              <a:buNone/>
            </a:pPr>
            <a:endParaRPr lang="tr-TR" dirty="0"/>
          </a:p>
          <a:p>
            <a:endParaRPr lang="tr-TR" dirty="0"/>
          </a:p>
        </p:txBody>
      </p:sp>
    </p:spTree>
    <p:extLst>
      <p:ext uri="{BB962C8B-B14F-4D97-AF65-F5344CB8AC3E}">
        <p14:creationId xmlns:p14="http://schemas.microsoft.com/office/powerpoint/2010/main" xmlns="" val="2783558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04911"/>
            <a:ext cx="10018713" cy="5622388"/>
          </a:xfrm>
        </p:spPr>
        <p:txBody>
          <a:bodyPr/>
          <a:lstStyle/>
          <a:p>
            <a:r>
              <a:rPr lang="tr-TR" dirty="0"/>
              <a:t>Medya kuruluşlarının taşra ve bölge örgütlerinde muhabir sayısı azdır. Bu sebeple buralarda çalışan muhabirler her türlü habere koşturmak durumundadırlar. </a:t>
            </a:r>
          </a:p>
          <a:p>
            <a:r>
              <a:rPr lang="tr-TR" dirty="0"/>
              <a:t>Merkez bürolarındaki istihbarat servisinde çalışan muhabirler polis- adliye- hastane- magazin gibi alanlarda branşlaşma imkanına sahiptirler. </a:t>
            </a:r>
          </a:p>
          <a:p>
            <a:r>
              <a:rPr lang="tr-TR" dirty="0"/>
              <a:t>Bu durum bir alanda branşlaşan bir muhabirin başka bir olaya gittiği zaman zorlanmasına sebep olur. </a:t>
            </a:r>
          </a:p>
          <a:p>
            <a:pPr marL="0" indent="0">
              <a:buNone/>
            </a:pPr>
            <a:r>
              <a:rPr lang="tr-TR" dirty="0"/>
              <a:t>     Dolayısıyla branşlaşma zaman zaman muhabirler üzerinde olumsuz etki yaratabilir.</a:t>
            </a:r>
          </a:p>
          <a:p>
            <a:pPr marL="0" indent="0">
              <a:buNone/>
            </a:pPr>
            <a:endParaRPr lang="tr-TR" dirty="0"/>
          </a:p>
        </p:txBody>
      </p:sp>
    </p:spTree>
    <p:extLst>
      <p:ext uri="{BB962C8B-B14F-4D97-AF65-F5344CB8AC3E}">
        <p14:creationId xmlns:p14="http://schemas.microsoft.com/office/powerpoint/2010/main" xmlns="" val="400910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492369"/>
            <a:ext cx="10018713" cy="5950633"/>
          </a:xfrm>
        </p:spPr>
        <p:txBody>
          <a:bodyPr/>
          <a:lstStyle/>
          <a:p>
            <a:pPr marL="0" indent="0">
              <a:buNone/>
            </a:pPr>
            <a:r>
              <a:rPr lang="tr-TR" dirty="0">
                <a:latin typeface="Arial Black" panose="020B0A04020102020204" pitchFamily="34" charset="0"/>
              </a:rPr>
              <a:t>HABER NEDİR?</a:t>
            </a:r>
          </a:p>
          <a:p>
            <a:r>
              <a:rPr lang="tr-TR" dirty="0"/>
              <a:t>Haber bir olay değildir. Ancak bir olayın yansımasıdır.</a:t>
            </a:r>
          </a:p>
          <a:p>
            <a:r>
              <a:rPr lang="tr-TR" dirty="0"/>
              <a:t> Olay ne zaman gerçekleşmiş olursa olsun öğrenildiği andan itibaren haber niteliği taşır.</a:t>
            </a:r>
          </a:p>
          <a:p>
            <a:pPr marL="0" indent="0">
              <a:buNone/>
            </a:pPr>
            <a:r>
              <a:rPr lang="tr-TR" dirty="0"/>
              <a:t>Örneğin; Manisa’da ortaya çıkan ve bir zeytin bahçesinde bulunan kadın ve erkek cesetlerinin hikayesi gibi bu olayda da cinayetler uzun zaman önce işlenmiş olmasına rağmen ortaya çıktığı andan itibaren haber niteliği kazanmıştır. </a:t>
            </a:r>
          </a:p>
          <a:p>
            <a:endParaRPr lang="tr-TR" dirty="0"/>
          </a:p>
          <a:p>
            <a:pPr marL="0" indent="0">
              <a:buNone/>
            </a:pPr>
            <a:endParaRPr lang="tr-TR" dirty="0"/>
          </a:p>
          <a:p>
            <a:endParaRPr lang="tr-TR" dirty="0">
              <a:latin typeface="Arial Black" panose="020B0A04020102020204" pitchFamily="34" charset="0"/>
            </a:endParaRPr>
          </a:p>
        </p:txBody>
      </p:sp>
    </p:spTree>
    <p:extLst>
      <p:ext uri="{BB962C8B-B14F-4D97-AF65-F5344CB8AC3E}">
        <p14:creationId xmlns:p14="http://schemas.microsoft.com/office/powerpoint/2010/main" xmlns="" val="2954027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67285"/>
            <a:ext cx="10018713" cy="6189784"/>
          </a:xfrm>
        </p:spPr>
        <p:txBody>
          <a:bodyPr/>
          <a:lstStyle/>
          <a:p>
            <a:pPr marL="0" indent="0">
              <a:buNone/>
            </a:pPr>
            <a:r>
              <a:rPr lang="tr-TR" dirty="0">
                <a:latin typeface="Arial Black" panose="020B0A04020102020204" pitchFamily="34" charset="0"/>
              </a:rPr>
              <a:t>MEDYA MECRALARINDAKİ HABER DEĞERLENDİRME TOPLATANTILARI</a:t>
            </a:r>
          </a:p>
          <a:p>
            <a:r>
              <a:rPr lang="tr-TR" dirty="0"/>
              <a:t>Medya </a:t>
            </a:r>
            <a:r>
              <a:rPr lang="tr-TR" dirty="0" smtClean="0"/>
              <a:t>mecralarında sabah </a:t>
            </a:r>
            <a:r>
              <a:rPr lang="tr-TR" dirty="0"/>
              <a:t>ve akşam olmak üzere iki farklı haber toplantısı gerçekleştirir. </a:t>
            </a:r>
          </a:p>
          <a:p>
            <a:r>
              <a:rPr lang="tr-TR" dirty="0"/>
              <a:t>Sabah yapılan toplantıda o gün içerisinde meydana gelebilecek ve medyada yer alması söz konusu olan haber konuları gözden geçirilip ve istihbarat şefi tarafından muhabirlere görev dağılımı yapılır. </a:t>
            </a:r>
            <a:endParaRPr lang="tr-TR" dirty="0">
              <a:latin typeface="Arial Black" panose="020B0A04020102020204" pitchFamily="34" charset="0"/>
            </a:endParaRPr>
          </a:p>
          <a:p>
            <a:r>
              <a:rPr lang="tr-TR" dirty="0"/>
              <a:t>Yani gün içerisinde çok acil bir olay ortaya çıkmadıkça o günkü gündemi teşkil edecek haberler belirlenmiş olur. </a:t>
            </a:r>
          </a:p>
        </p:txBody>
      </p:sp>
    </p:spTree>
    <p:extLst>
      <p:ext uri="{BB962C8B-B14F-4D97-AF65-F5344CB8AC3E}">
        <p14:creationId xmlns:p14="http://schemas.microsoft.com/office/powerpoint/2010/main" xmlns="" val="2393077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2445" y="661182"/>
            <a:ext cx="10018713" cy="5570805"/>
          </a:xfrm>
        </p:spPr>
        <p:txBody>
          <a:bodyPr/>
          <a:lstStyle/>
          <a:p>
            <a:r>
              <a:rPr lang="tr-TR" dirty="0"/>
              <a:t>Gazeteler için ise sabah toplantılarında bir sonraki günün birinci sayfa manşet haberi de belirlenmiş olur.</a:t>
            </a:r>
          </a:p>
          <a:p>
            <a:r>
              <a:rPr lang="tr-TR" dirty="0"/>
              <a:t>Akşamüzeri yapılan toplantılarda ise servislerden ve bölge temsilciliklerinden gelen haberler değerlendirilir.</a:t>
            </a:r>
          </a:p>
          <a:p>
            <a:r>
              <a:rPr lang="tr-TR" dirty="0"/>
              <a:t> Anadolu için gazetenin ilk baskısı akşamki toplantılardan önce bölge matbaalarına gönderilmiştir. </a:t>
            </a:r>
          </a:p>
        </p:txBody>
      </p:sp>
    </p:spTree>
    <p:extLst>
      <p:ext uri="{BB962C8B-B14F-4D97-AF65-F5344CB8AC3E}">
        <p14:creationId xmlns:p14="http://schemas.microsoft.com/office/powerpoint/2010/main" xmlns="" val="197775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33046"/>
            <a:ext cx="10248145" cy="5613009"/>
          </a:xfrm>
        </p:spPr>
        <p:txBody>
          <a:bodyPr/>
          <a:lstStyle/>
          <a:p>
            <a:r>
              <a:rPr lang="tr-TR" dirty="0"/>
              <a:t>Akşamüzeri yapılan bu toplantıda bir haber değişikliği yapılacaksa görüşülüp karara bağlanır ve İstanbul baskısında bu değişiklik gerçekleştirilir. </a:t>
            </a:r>
            <a:endParaRPr lang="tr-TR" dirty="0">
              <a:solidFill>
                <a:srgbClr val="FF0000"/>
              </a:solidFill>
            </a:endParaRPr>
          </a:p>
          <a:p>
            <a:r>
              <a:rPr lang="tr-TR" dirty="0">
                <a:solidFill>
                  <a:srgbClr val="FF0000"/>
                </a:solidFill>
              </a:rPr>
              <a:t>Haber değerlendirme toplantılarına GENEL YAYIN MÜDÜRÜ başkanlık eder.</a:t>
            </a:r>
          </a:p>
          <a:p>
            <a:r>
              <a:rPr lang="tr-TR" dirty="0">
                <a:solidFill>
                  <a:srgbClr val="FF0000"/>
                </a:solidFill>
              </a:rPr>
              <a:t> </a:t>
            </a:r>
            <a:r>
              <a:rPr lang="tr-TR" dirty="0"/>
              <a:t>Acil bir toplantı sebebiyle katılmadığı durumlarda yazı işleri müdürü toplantıyı yönetir. </a:t>
            </a:r>
          </a:p>
          <a:p>
            <a:r>
              <a:rPr lang="tr-TR" dirty="0"/>
              <a:t>Sabah ve akşam olmak üzere medya mecralarının durumuna göre toplantıya </a:t>
            </a:r>
            <a:r>
              <a:rPr lang="tr-TR" dirty="0" smtClean="0"/>
              <a:t>katılanların </a:t>
            </a:r>
            <a:r>
              <a:rPr lang="tr-TR" dirty="0"/>
              <a:t>sayısı değişir. </a:t>
            </a:r>
          </a:p>
        </p:txBody>
      </p:sp>
    </p:spTree>
    <p:extLst>
      <p:ext uri="{BB962C8B-B14F-4D97-AF65-F5344CB8AC3E}">
        <p14:creationId xmlns:p14="http://schemas.microsoft.com/office/powerpoint/2010/main" xmlns="" val="1924838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5836" y="872196"/>
            <a:ext cx="10018713" cy="4572000"/>
          </a:xfrm>
        </p:spPr>
        <p:txBody>
          <a:bodyPr/>
          <a:lstStyle/>
          <a:p>
            <a:r>
              <a:rPr lang="tr-TR" dirty="0"/>
              <a:t>Ama genel kaide şöyledir; öncelikle toplantıya genel yayın müdürü yazı işleri müdürünün yanı sıra tüm servis şefleri bu toplantılara katılır.</a:t>
            </a:r>
          </a:p>
          <a:p>
            <a:r>
              <a:rPr lang="tr-TR" dirty="0"/>
              <a:t>Yapılan bu gündem toplantılarında her servisin şefi gün içerisinde kendi servisinde toparlanan haberle ilgili bilgi aktarır. </a:t>
            </a:r>
          </a:p>
          <a:p>
            <a:r>
              <a:rPr lang="tr-TR" dirty="0"/>
              <a:t>Olayları aktarır ve mevcut haberler dışında gelişmesi muhtemel haberleri de dile getirir.</a:t>
            </a:r>
          </a:p>
        </p:txBody>
      </p:sp>
    </p:spTree>
    <p:extLst>
      <p:ext uri="{BB962C8B-B14F-4D97-AF65-F5344CB8AC3E}">
        <p14:creationId xmlns:p14="http://schemas.microsoft.com/office/powerpoint/2010/main" xmlns="" val="3945296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a:extLst>
              <a:ext uri="{FF2B5EF4-FFF2-40B4-BE49-F238E27FC236}">
                <a16:creationId xmlns:a16="http://schemas.microsoft.com/office/drawing/2014/main" xmlns="" id="{4FA99AAD-809F-4DC4-AE8E-5EE9534DDDDE}"/>
              </a:ext>
            </a:extLst>
          </p:cNvPr>
          <p:cNvSpPr>
            <a:spLocks noGrp="1"/>
          </p:cNvSpPr>
          <p:nvPr>
            <p:ph idx="1"/>
          </p:nvPr>
        </p:nvSpPr>
        <p:spPr>
          <a:xfrm>
            <a:off x="1484313" y="917575"/>
            <a:ext cx="10018712" cy="5022850"/>
          </a:xfrm>
        </p:spPr>
        <p:txBody>
          <a:bodyPr/>
          <a:lstStyle/>
          <a:p>
            <a:r>
              <a:rPr lang="tr-TR" dirty="0"/>
              <a:t>Yapılan bu toplantılarda genellikle </a:t>
            </a:r>
            <a:r>
              <a:rPr lang="tr-TR"/>
              <a:t>gazetenin </a:t>
            </a:r>
            <a:r>
              <a:rPr lang="tr-TR" smtClean="0"/>
              <a:t>baş </a:t>
            </a:r>
            <a:r>
              <a:rPr lang="tr-TR" dirty="0"/>
              <a:t>sayfasındaki manşet haber üzerinde çokça tartışılır.</a:t>
            </a:r>
          </a:p>
          <a:p>
            <a:r>
              <a:rPr lang="tr-TR" dirty="0"/>
              <a:t>Aynı zamanda bu toplantılarda her servis şefi gazetede kendisi için ayrılmış olan sayfanın manşet haberini de burada belirler.</a:t>
            </a:r>
          </a:p>
          <a:p>
            <a:r>
              <a:rPr lang="tr-TR" dirty="0"/>
              <a:t>Bu toplantıda servis şefleri arasında haber konuları hakkında bilgi paylaşımı da gerçekleşir. </a:t>
            </a:r>
          </a:p>
          <a:p>
            <a:pPr marL="0" indent="0">
              <a:buNone/>
            </a:pPr>
            <a:r>
              <a:rPr lang="tr-TR" dirty="0"/>
              <a:t>Örneğin; dış haberler servis şefi yurt dışındaki bir olayla ilgili haber aktarıyorsa kültür servis şefi de bu olayla ilgili ek bir bilgiye sahipse burada fikrini söyler ve habere katkı sağlamış olur. </a:t>
            </a:r>
          </a:p>
          <a:p>
            <a:pPr marL="0" indent="0">
              <a:buNone/>
            </a:pPr>
            <a:r>
              <a:rPr lang="tr-TR" dirty="0"/>
              <a:t> </a:t>
            </a:r>
          </a:p>
        </p:txBody>
      </p:sp>
    </p:spTree>
    <p:extLst>
      <p:ext uri="{BB962C8B-B14F-4D97-AF65-F5344CB8AC3E}">
        <p14:creationId xmlns:p14="http://schemas.microsoft.com/office/powerpoint/2010/main" xmlns="" val="761633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C67216D-C239-4F07-8CC8-F696A5062495}"/>
              </a:ext>
            </a:extLst>
          </p:cNvPr>
          <p:cNvSpPr>
            <a:spLocks noGrp="1"/>
          </p:cNvSpPr>
          <p:nvPr>
            <p:ph idx="1"/>
          </p:nvPr>
        </p:nvSpPr>
        <p:spPr>
          <a:xfrm>
            <a:off x="1471058" y="844826"/>
            <a:ext cx="10018713" cy="5168348"/>
          </a:xfrm>
        </p:spPr>
        <p:txBody>
          <a:bodyPr/>
          <a:lstStyle/>
          <a:p>
            <a:r>
              <a:rPr lang="tr-TR" dirty="0"/>
              <a:t>Toplantı da birden fazla servisi ilgilendiren bir haber varsa servisler arası birlikte hareket etme kararı alır.</a:t>
            </a:r>
          </a:p>
          <a:p>
            <a:pPr marL="0" indent="0">
              <a:buNone/>
            </a:pPr>
            <a:r>
              <a:rPr lang="tr-TR" dirty="0"/>
              <a:t>Örneğin; faiz oranlarındaki yükselme ve düşüş ile maliye bakanlığının faizlere bir müdahalesi hakkında haber yapılacaksa burada sadece ekonomi servisinin yeterliliği değil istihbarat servisinin de konuyla ilgili katkıları konuşulur.</a:t>
            </a:r>
          </a:p>
          <a:p>
            <a:r>
              <a:rPr lang="tr-TR" dirty="0"/>
              <a:t>Konu çeşitli yerlerden ele alınır. </a:t>
            </a:r>
          </a:p>
          <a:p>
            <a:r>
              <a:rPr lang="tr-TR" dirty="0"/>
              <a:t> Faizlerin düşürülmesinin yaratacağı etki emlak fiyatlarının ne olacağı altın fiyatlarının artıp atmayacağı borsadaki işlem hacminin nasıl etkileneceği gibi konular tartışılır. </a:t>
            </a:r>
          </a:p>
          <a:p>
            <a:r>
              <a:rPr lang="tr-TR" dirty="0"/>
              <a:t>Konuyla ilgili uzman görüşüne başvurulur.</a:t>
            </a:r>
          </a:p>
          <a:p>
            <a:endParaRPr lang="tr-TR" dirty="0"/>
          </a:p>
        </p:txBody>
      </p:sp>
    </p:spTree>
    <p:extLst>
      <p:ext uri="{BB962C8B-B14F-4D97-AF65-F5344CB8AC3E}">
        <p14:creationId xmlns:p14="http://schemas.microsoft.com/office/powerpoint/2010/main" xmlns="" val="3403784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7B2B1E9-C22D-4449-B0DA-0329CFBC29D2}"/>
              </a:ext>
            </a:extLst>
          </p:cNvPr>
          <p:cNvSpPr>
            <a:spLocks noGrp="1"/>
          </p:cNvSpPr>
          <p:nvPr>
            <p:ph idx="1"/>
          </p:nvPr>
        </p:nvSpPr>
        <p:spPr>
          <a:xfrm>
            <a:off x="1510814" y="685800"/>
            <a:ext cx="10018713" cy="5486400"/>
          </a:xfrm>
        </p:spPr>
        <p:txBody>
          <a:bodyPr/>
          <a:lstStyle/>
          <a:p>
            <a:r>
              <a:rPr lang="tr-TR" dirty="0"/>
              <a:t>Halk arasında kamuoyu araştırması yapılır böylelikle haber tüm ayaklarıyla gerçekleşmiş olur. </a:t>
            </a:r>
          </a:p>
          <a:p>
            <a:r>
              <a:rPr lang="tr-TR" dirty="0"/>
              <a:t>Yine bölge bürolarından birisinden gelen göçmen kaçakçı şebekesiyle ilgili bir haber genişletilerek şebekenin üyelerinin kimler olduğu başka bölge ya da illerle bağlantıları araştırılır ve diğer bölgelerden bu konuyla ilgili bilgi toplanır. Bunu da yurt haberleri servis şefi yapar. </a:t>
            </a:r>
          </a:p>
          <a:p>
            <a:r>
              <a:rPr lang="tr-TR" dirty="0"/>
              <a:t>Yine bir siyasi partinin kongresi öncesinde haber genişletilerek kongre hazırlıkları genel başkanın parti genel merkezinin genel başkan adaylarının parti merkez yürütme kurulu üyelerinin il başkanlarının ve kongrenin yapılacağı ilin valisi ile emniyet müdürünün hazırlıklar hakkındaki görüşleri alınır.</a:t>
            </a:r>
          </a:p>
          <a:p>
            <a:endParaRPr lang="tr-TR" dirty="0"/>
          </a:p>
        </p:txBody>
      </p:sp>
    </p:spTree>
    <p:extLst>
      <p:ext uri="{BB962C8B-B14F-4D97-AF65-F5344CB8AC3E}">
        <p14:creationId xmlns:p14="http://schemas.microsoft.com/office/powerpoint/2010/main" xmlns="" val="1528471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34EB032-F18B-4E85-894B-0F352BD4F10F}"/>
              </a:ext>
            </a:extLst>
          </p:cNvPr>
          <p:cNvSpPr>
            <a:spLocks noGrp="1"/>
          </p:cNvSpPr>
          <p:nvPr>
            <p:ph idx="1"/>
          </p:nvPr>
        </p:nvSpPr>
        <p:spPr>
          <a:xfrm>
            <a:off x="1497562" y="824948"/>
            <a:ext cx="10018713" cy="5208104"/>
          </a:xfrm>
        </p:spPr>
        <p:txBody>
          <a:bodyPr/>
          <a:lstStyle/>
          <a:p>
            <a:r>
              <a:rPr lang="tr-TR" dirty="0"/>
              <a:t>Bu haber değerlendirme toplantıları hızlı bir şekilde gerçekleştirilmeli en geç yarım saat içerisinde sonuçlandırılmalıdır. Bu sebeple küçük haberler üzerinde uzun uzadıya tartışma yapılmamalıdır. </a:t>
            </a:r>
          </a:p>
          <a:p>
            <a:r>
              <a:rPr lang="tr-TR" dirty="0"/>
              <a:t>Bu sebeple küçük haberler üzerinde uzun uzadıya tartışma yapılmamalıdır. </a:t>
            </a:r>
          </a:p>
          <a:p>
            <a:r>
              <a:rPr lang="tr-TR" dirty="0"/>
              <a:t>Bürolar arasında iletişim bağı en hızlı şekilde gerçekleştirilmelidir. </a:t>
            </a:r>
          </a:p>
          <a:p>
            <a:r>
              <a:rPr lang="tr-TR" dirty="0"/>
              <a:t>Herhangi bir bürodan bilgi alınacaksa bunu yurt haberler servis şefi yapmalıdır.</a:t>
            </a:r>
          </a:p>
          <a:p>
            <a:r>
              <a:rPr lang="tr-TR" dirty="0"/>
              <a:t>Halk arasında kamuoyu araştırması yapılacaksa bunu istihbarat servis şefi en hızlı şekilde gerçekleştirilmelidir. </a:t>
            </a:r>
          </a:p>
          <a:p>
            <a:endParaRPr lang="tr-TR" dirty="0"/>
          </a:p>
          <a:p>
            <a:endParaRPr lang="tr-TR" dirty="0"/>
          </a:p>
        </p:txBody>
      </p:sp>
    </p:spTree>
    <p:extLst>
      <p:ext uri="{BB962C8B-B14F-4D97-AF65-F5344CB8AC3E}">
        <p14:creationId xmlns:p14="http://schemas.microsoft.com/office/powerpoint/2010/main" xmlns="" val="689806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3E56B6D-376A-45CA-BD9E-68352470C122}"/>
              </a:ext>
            </a:extLst>
          </p:cNvPr>
          <p:cNvSpPr>
            <a:spLocks noGrp="1"/>
          </p:cNvSpPr>
          <p:nvPr>
            <p:ph idx="1"/>
          </p:nvPr>
        </p:nvSpPr>
        <p:spPr>
          <a:xfrm>
            <a:off x="1471058" y="1338471"/>
            <a:ext cx="10018713" cy="5353878"/>
          </a:xfrm>
        </p:spPr>
        <p:txBody>
          <a:bodyPr/>
          <a:lstStyle/>
          <a:p>
            <a:r>
              <a:rPr lang="tr-TR" dirty="0"/>
              <a:t>Bu toplantılarda alınan kararlar en hızlı bir şekilde haber haline getirilmelidir.</a:t>
            </a:r>
          </a:p>
          <a:p>
            <a:r>
              <a:rPr lang="tr-TR" dirty="0"/>
              <a:t>Bu sebeple özellikle sabah toplantıları fazla uzatılmamalıdır. </a:t>
            </a:r>
          </a:p>
          <a:p>
            <a:r>
              <a:rPr lang="tr-TR" dirty="0"/>
              <a:t>Akşam yapılan haber toplantılarında ise ilk kalıp gazete üzerinde yapılacak bir değişiklik varsa sadece bu konuşulur.</a:t>
            </a:r>
          </a:p>
          <a:p>
            <a:r>
              <a:rPr lang="tr-TR" dirty="0"/>
              <a:t>Akşam toplantısına da genel yayın müdürü başkanlık eder. Onun yokluğu durumda da yazı işleri müdürü toplantıyı yürütür. </a:t>
            </a:r>
          </a:p>
          <a:p>
            <a:r>
              <a:rPr lang="tr-TR" dirty="0"/>
              <a:t>Akşam toplantılarında gün içinde gerçekleşen olaylar ve yeni gelen haberler değerlendirilir. </a:t>
            </a:r>
          </a:p>
          <a:p>
            <a:r>
              <a:rPr lang="tr-TR" dirty="0"/>
              <a:t>İlk kalıp gazetedeki değişime karar verilir.</a:t>
            </a:r>
          </a:p>
          <a:p>
            <a:r>
              <a:rPr lang="tr-TR" dirty="0"/>
              <a:t>Akşam toplantıları sabaha göre daha kısadır ve hangi medya kuruluşunda olursa olsun bu toplantılara tüm servis şefleri katılır.</a:t>
            </a:r>
          </a:p>
          <a:p>
            <a:endParaRPr lang="tr-TR" dirty="0"/>
          </a:p>
          <a:p>
            <a:endParaRPr lang="tr-TR" dirty="0"/>
          </a:p>
          <a:p>
            <a:endParaRPr lang="tr-TR" dirty="0"/>
          </a:p>
        </p:txBody>
      </p:sp>
    </p:spTree>
    <p:extLst>
      <p:ext uri="{BB962C8B-B14F-4D97-AF65-F5344CB8AC3E}">
        <p14:creationId xmlns:p14="http://schemas.microsoft.com/office/powerpoint/2010/main" xmlns="" val="54528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80DFB59-4CF0-429A-9F00-2C7EA57D8828}"/>
              </a:ext>
            </a:extLst>
          </p:cNvPr>
          <p:cNvSpPr>
            <a:spLocks noGrp="1"/>
          </p:cNvSpPr>
          <p:nvPr>
            <p:ph idx="1"/>
          </p:nvPr>
        </p:nvSpPr>
        <p:spPr>
          <a:xfrm>
            <a:off x="1484310" y="318053"/>
            <a:ext cx="10018713" cy="6188764"/>
          </a:xfrm>
        </p:spPr>
        <p:txBody>
          <a:bodyPr>
            <a:normAutofit/>
          </a:bodyPr>
          <a:lstStyle/>
          <a:p>
            <a:r>
              <a:rPr lang="tr-TR" dirty="0">
                <a:latin typeface="Arial Black" panose="020B0A04020102020204" pitchFamily="34" charset="0"/>
              </a:rPr>
              <a:t>HABER VE YORUM</a:t>
            </a:r>
          </a:p>
          <a:p>
            <a:r>
              <a:rPr lang="tr-TR" dirty="0"/>
              <a:t>Son yıllarda haber kavramında değişimler oldu. Daha önceleri haberde sadece olayın anlatılması yeterliydi. Haberle ilgili detaylara girilmezdi. </a:t>
            </a:r>
          </a:p>
          <a:p>
            <a:r>
              <a:rPr lang="tr-TR" dirty="0"/>
              <a:t>Normal şartlarda olaylarla ilgili ayrıntılara girmek köşe yazarlarının göreviydi. Ancak son zamanlarda bu süreç değişti hiç kuşkusuz haber olayın anlatımıdır. </a:t>
            </a:r>
          </a:p>
          <a:p>
            <a:r>
              <a:rPr lang="tr-TR" dirty="0"/>
              <a:t>Olayla ilgili açıklama yapılması beklenebilir ancak habere açıklık getirecek bilgileri haber içinde vermek yorum anlamına gelmez. </a:t>
            </a:r>
            <a:endParaRPr lang="tr-TR" dirty="0">
              <a:latin typeface="+mj-lt"/>
            </a:endParaRPr>
          </a:p>
        </p:txBody>
      </p:sp>
    </p:spTree>
    <p:extLst>
      <p:ext uri="{BB962C8B-B14F-4D97-AF65-F5344CB8AC3E}">
        <p14:creationId xmlns:p14="http://schemas.microsoft.com/office/powerpoint/2010/main" xmlns="" val="88376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04911"/>
            <a:ext cx="10018713" cy="5683347"/>
          </a:xfrm>
        </p:spPr>
        <p:txBody>
          <a:bodyPr/>
          <a:lstStyle/>
          <a:p>
            <a:pPr marL="0" indent="0">
              <a:buNone/>
            </a:pPr>
            <a:r>
              <a:rPr lang="tr-TR" dirty="0"/>
              <a:t>Haberi aktarırken dikkat edilmesi gereken hususlar vardır;</a:t>
            </a:r>
          </a:p>
          <a:p>
            <a:r>
              <a:rPr lang="tr-TR" dirty="0"/>
              <a:t>Bunların başında da haberin yaşandığı andaki olayların tarafsız ve net bir şekilde aktarılmasıdır. </a:t>
            </a:r>
          </a:p>
          <a:p>
            <a:r>
              <a:rPr lang="tr-TR" dirty="0"/>
              <a:t>Gazeteler, televizyonlar, radyolar ve internetten oluşan medya ağı bilgi toplama ve topladıkları bilgiyi haber haline getirerek halka aktarma görevini yürütürler toplumdaki bireylerin öğrenmek istediği </a:t>
            </a:r>
            <a:r>
              <a:rPr lang="tr-TR" dirty="0" err="1"/>
              <a:t>herşey</a:t>
            </a:r>
            <a:r>
              <a:rPr lang="tr-TR" dirty="0"/>
              <a:t> haberdir. </a:t>
            </a:r>
          </a:p>
          <a:p>
            <a:r>
              <a:rPr lang="tr-TR" dirty="0"/>
              <a:t>Medya kuruluşları kamunun büyük bölümünü ilgilendiren olayları haberlerine taşırlar. </a:t>
            </a:r>
          </a:p>
          <a:p>
            <a:r>
              <a:rPr lang="tr-TR" dirty="0"/>
              <a:t>Haber değerlendirmesi yapılırken gazetecilerin son derece dikkatli olması gerekir. </a:t>
            </a:r>
          </a:p>
        </p:txBody>
      </p:sp>
    </p:spTree>
    <p:extLst>
      <p:ext uri="{BB962C8B-B14F-4D97-AF65-F5344CB8AC3E}">
        <p14:creationId xmlns:p14="http://schemas.microsoft.com/office/powerpoint/2010/main" xmlns="" val="755274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BF911EE-C99C-4735-8166-D749C67BD6F4}"/>
              </a:ext>
            </a:extLst>
          </p:cNvPr>
          <p:cNvSpPr>
            <a:spLocks noGrp="1"/>
          </p:cNvSpPr>
          <p:nvPr>
            <p:ph idx="1"/>
          </p:nvPr>
        </p:nvSpPr>
        <p:spPr>
          <a:xfrm>
            <a:off x="1404797" y="699052"/>
            <a:ext cx="10018713" cy="5459896"/>
          </a:xfrm>
        </p:spPr>
        <p:txBody>
          <a:bodyPr>
            <a:normAutofit/>
          </a:bodyPr>
          <a:lstStyle/>
          <a:p>
            <a:r>
              <a:rPr lang="tr-TR" dirty="0"/>
              <a:t>Günümüzde haberin detaylarına girilmesi ve ek bilgiler verilmesi yadırganmaktadır. </a:t>
            </a:r>
          </a:p>
          <a:p>
            <a:r>
              <a:rPr lang="tr-TR" dirty="0"/>
              <a:t>Önemli haberlerde ayrıntıya girilmesi ve olayın detaylandırılması yazı işleri müdürüne bağlıdır. </a:t>
            </a:r>
          </a:p>
          <a:p>
            <a:r>
              <a:rPr lang="tr-TR" dirty="0"/>
              <a:t>Muhabir kendiliğinden bir uygulama içine girmez. </a:t>
            </a:r>
          </a:p>
          <a:p>
            <a:pPr marL="0" indent="0">
              <a:buNone/>
            </a:pPr>
            <a:r>
              <a:rPr lang="tr-TR" dirty="0"/>
              <a:t>Örneğin; Alınan ekonomik bir karar karşısında hangi maddelerde değişim </a:t>
            </a:r>
            <a:r>
              <a:rPr lang="tr-TR" dirty="0" smtClean="0"/>
              <a:t>yapıldığı, </a:t>
            </a:r>
            <a:r>
              <a:rPr lang="tr-TR" dirty="0"/>
              <a:t>uygulamanın nasıl </a:t>
            </a:r>
            <a:r>
              <a:rPr lang="tr-TR" dirty="0" smtClean="0"/>
              <a:t>gerçekleşeceği, </a:t>
            </a:r>
            <a:r>
              <a:rPr lang="tr-TR" dirty="0"/>
              <a:t>halka </a:t>
            </a:r>
            <a:r>
              <a:rPr lang="tr-TR" dirty="0" smtClean="0"/>
              <a:t>etkileri, </a:t>
            </a:r>
            <a:r>
              <a:rPr lang="tr-TR" dirty="0"/>
              <a:t>uzman görüşleri ve anket çalışmalarıyla detaylandırılır.</a:t>
            </a:r>
          </a:p>
        </p:txBody>
      </p:sp>
    </p:spTree>
    <p:extLst>
      <p:ext uri="{BB962C8B-B14F-4D97-AF65-F5344CB8AC3E}">
        <p14:creationId xmlns:p14="http://schemas.microsoft.com/office/powerpoint/2010/main" xmlns="" val="1509871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B702655-E267-43F4-A8A4-5AD35EE53519}"/>
              </a:ext>
            </a:extLst>
          </p:cNvPr>
          <p:cNvSpPr>
            <a:spLocks noGrp="1"/>
          </p:cNvSpPr>
          <p:nvPr>
            <p:ph idx="1"/>
          </p:nvPr>
        </p:nvSpPr>
        <p:spPr>
          <a:xfrm>
            <a:off x="1510814" y="675860"/>
            <a:ext cx="10018713" cy="5274365"/>
          </a:xfrm>
        </p:spPr>
        <p:txBody>
          <a:bodyPr>
            <a:normAutofit/>
          </a:bodyPr>
          <a:lstStyle/>
          <a:p>
            <a:endParaRPr lang="tr-TR" dirty="0"/>
          </a:p>
          <a:p>
            <a:r>
              <a:rPr lang="tr-TR" dirty="0"/>
              <a:t>Haber daha da genişletilecek olursa benzer kararların alındığı başka ülkelerden bilgiler aktarılabilir.</a:t>
            </a:r>
          </a:p>
          <a:p>
            <a:r>
              <a:rPr lang="tr-TR" dirty="0"/>
              <a:t>Bu şekilde haberde ayrıntılara girmek kesinlikle yorumlama anlamına gelmez. </a:t>
            </a:r>
          </a:p>
          <a:p>
            <a:r>
              <a:rPr lang="tr-TR" dirty="0"/>
              <a:t>Böyle bir durumda habere yorum katılacak olursa alınan bu ekonomik kararın doğruluğu eleştirilerek bir tartışma başlatılır ve kişisel kanaatlerde habere yansıtılır. </a:t>
            </a:r>
          </a:p>
          <a:p>
            <a:endParaRPr lang="tr-TR" dirty="0"/>
          </a:p>
        </p:txBody>
      </p:sp>
    </p:spTree>
    <p:extLst>
      <p:ext uri="{BB962C8B-B14F-4D97-AF65-F5344CB8AC3E}">
        <p14:creationId xmlns:p14="http://schemas.microsoft.com/office/powerpoint/2010/main" xmlns="" val="3737537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7B938C7-2A87-4A70-AD1C-E04D582A681A}"/>
              </a:ext>
            </a:extLst>
          </p:cNvPr>
          <p:cNvSpPr>
            <a:spLocks noGrp="1"/>
          </p:cNvSpPr>
          <p:nvPr>
            <p:ph idx="1"/>
          </p:nvPr>
        </p:nvSpPr>
        <p:spPr>
          <a:xfrm>
            <a:off x="1510815" y="506896"/>
            <a:ext cx="10018713" cy="5844208"/>
          </a:xfrm>
        </p:spPr>
        <p:txBody>
          <a:bodyPr>
            <a:normAutofit/>
          </a:bodyPr>
          <a:lstStyle/>
          <a:p>
            <a:pPr marL="0" indent="0">
              <a:buNone/>
            </a:pPr>
            <a:r>
              <a:rPr lang="tr-TR" dirty="0" smtClean="0">
                <a:latin typeface="Arial Black" panose="020B0A04020102020204" pitchFamily="34" charset="0"/>
              </a:rPr>
              <a:t>	KİŞİSEL </a:t>
            </a:r>
            <a:r>
              <a:rPr lang="tr-TR" dirty="0">
                <a:latin typeface="Arial Black" panose="020B0A04020102020204" pitchFamily="34" charset="0"/>
              </a:rPr>
              <a:t>KANAATİN HABERE ETKİSİ</a:t>
            </a:r>
          </a:p>
          <a:p>
            <a:pPr algn="just"/>
            <a:r>
              <a:rPr lang="tr-TR" dirty="0"/>
              <a:t>Medya organları haberde tarafsız olmak zorundadırlar ancak haberi değerlendirenlerinde insan olduğunu göz önüne alırsak kesin bir tarafsızlıktan söz etmek mümkün değildir. </a:t>
            </a:r>
          </a:p>
        </p:txBody>
      </p:sp>
    </p:spTree>
    <p:extLst>
      <p:ext uri="{BB962C8B-B14F-4D97-AF65-F5344CB8AC3E}">
        <p14:creationId xmlns:p14="http://schemas.microsoft.com/office/powerpoint/2010/main" xmlns="" val="2449908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1DFAC91-8873-4A0E-960D-FB2ABA87F582}"/>
              </a:ext>
            </a:extLst>
          </p:cNvPr>
          <p:cNvSpPr>
            <a:spLocks noGrp="1"/>
          </p:cNvSpPr>
          <p:nvPr>
            <p:ph idx="1"/>
          </p:nvPr>
        </p:nvSpPr>
        <p:spPr>
          <a:xfrm>
            <a:off x="1484310" y="543339"/>
            <a:ext cx="10018713" cy="5698435"/>
          </a:xfrm>
        </p:spPr>
        <p:txBody>
          <a:bodyPr/>
          <a:lstStyle/>
          <a:p>
            <a:endParaRPr lang="tr-TR" dirty="0"/>
          </a:p>
          <a:p>
            <a:pPr algn="just"/>
            <a:r>
              <a:rPr lang="tr-TR" dirty="0"/>
              <a:t>Haberin kullanılması </a:t>
            </a:r>
            <a:r>
              <a:rPr lang="tr-TR" dirty="0" smtClean="0"/>
              <a:t>kararı ve </a:t>
            </a:r>
            <a:r>
              <a:rPr lang="tr-TR" dirty="0"/>
              <a:t>hangi sayfada yer verileceği uzun ya da kısa olarak verilmesi başlığın büyük ya da küçük puntolarla kullanılması yazı işleri müdürü ya da sayfa sekreterinin talebine göre belirlenir</a:t>
            </a:r>
          </a:p>
          <a:p>
            <a:pPr algn="just"/>
            <a:r>
              <a:rPr lang="tr-TR" dirty="0"/>
              <a:t>Kuşkusuz haber değerlendirmesi yapılırken yayın organlarının prensipleri ve haber politikası göz önüne alınır ancak bu durumda bile haber değerlendirmesinde kişisel kanaatin etkisi değişmez bir gerçektir. </a:t>
            </a:r>
          </a:p>
          <a:p>
            <a:pPr algn="just"/>
            <a:r>
              <a:rPr lang="tr-TR" dirty="0"/>
              <a:t>Haber yazılışında tarafsız olsa bile haberin sunuluş şekli okuyucuları etkilemede belirli ölçüde bile olsa kişisel kanaatin rol oynaması kaçınılmazdır.</a:t>
            </a:r>
          </a:p>
          <a:p>
            <a:endParaRPr lang="tr-TR" dirty="0"/>
          </a:p>
        </p:txBody>
      </p:sp>
    </p:spTree>
    <p:extLst>
      <p:ext uri="{BB962C8B-B14F-4D97-AF65-F5344CB8AC3E}">
        <p14:creationId xmlns:p14="http://schemas.microsoft.com/office/powerpoint/2010/main" xmlns="" val="3659361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351CF0A-A135-4DFA-B63B-0B5C0CC7ED1D}"/>
              </a:ext>
            </a:extLst>
          </p:cNvPr>
          <p:cNvSpPr>
            <a:spLocks noGrp="1"/>
          </p:cNvSpPr>
          <p:nvPr>
            <p:ph idx="1"/>
          </p:nvPr>
        </p:nvSpPr>
        <p:spPr>
          <a:xfrm>
            <a:off x="1457806" y="672548"/>
            <a:ext cx="10018713" cy="5512904"/>
          </a:xfrm>
        </p:spPr>
        <p:txBody>
          <a:bodyPr/>
          <a:lstStyle/>
          <a:p>
            <a:pPr marL="0" indent="0">
              <a:buNone/>
            </a:pPr>
            <a:r>
              <a:rPr lang="tr-TR" dirty="0">
                <a:latin typeface="Arial Black" panose="020B0A04020102020204" pitchFamily="34" charset="0"/>
              </a:rPr>
              <a:t>HABERDE BAŞLIĞIN ÖNEMİ</a:t>
            </a:r>
          </a:p>
          <a:p>
            <a:pPr algn="just"/>
            <a:r>
              <a:rPr lang="tr-TR" dirty="0"/>
              <a:t>Haberde başlığın büyük bir önemi vardır.</a:t>
            </a:r>
          </a:p>
          <a:p>
            <a:pPr algn="just"/>
            <a:r>
              <a:rPr lang="tr-TR" dirty="0"/>
              <a:t>İlgi çekici bir başlık haberi okuturken kötü bir başlık ise haberden kaçışa neden olur.</a:t>
            </a:r>
          </a:p>
          <a:p>
            <a:pPr algn="just"/>
            <a:r>
              <a:rPr lang="tr-TR" dirty="0"/>
              <a:t>Haberlerin ilgi çekmesi büyük ölçüde uygun bir başlıkla sunulmasına bağlıdır.</a:t>
            </a:r>
            <a:endParaRPr lang="tr-TR" dirty="0">
              <a:latin typeface="Arial Black" panose="020B0A04020102020204" pitchFamily="34" charset="0"/>
            </a:endParaRPr>
          </a:p>
          <a:p>
            <a:pPr algn="just"/>
            <a:r>
              <a:rPr lang="tr-TR" dirty="0"/>
              <a:t>Genellikle haberler </a:t>
            </a:r>
            <a:r>
              <a:rPr lang="tr-TR" dirty="0" smtClean="0"/>
              <a:t>gazetelerde aynı şekilde </a:t>
            </a:r>
            <a:r>
              <a:rPr lang="tr-TR" dirty="0"/>
              <a:t>yer almaz.</a:t>
            </a:r>
          </a:p>
          <a:p>
            <a:pPr algn="just"/>
            <a:r>
              <a:rPr lang="tr-TR" dirty="0"/>
              <a:t>Yayın organlarında haber değerleri farklılıklar gösterebilir. Zaten böyle olmasaydı tüm gazeteler birbirinin aynısı olurdu. </a:t>
            </a:r>
            <a:endParaRPr lang="tr-TR" dirty="0">
              <a:latin typeface="Arial Black" panose="020B0A04020102020204" pitchFamily="34" charset="0"/>
            </a:endParaRPr>
          </a:p>
        </p:txBody>
      </p:sp>
    </p:spTree>
    <p:extLst>
      <p:ext uri="{BB962C8B-B14F-4D97-AF65-F5344CB8AC3E}">
        <p14:creationId xmlns:p14="http://schemas.microsoft.com/office/powerpoint/2010/main" xmlns="" val="2580256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6BC21CE-16EF-485C-93F5-F26EA1D0DF54}"/>
              </a:ext>
            </a:extLst>
          </p:cNvPr>
          <p:cNvSpPr>
            <a:spLocks noGrp="1"/>
          </p:cNvSpPr>
          <p:nvPr>
            <p:ph idx="1"/>
          </p:nvPr>
        </p:nvSpPr>
        <p:spPr>
          <a:xfrm>
            <a:off x="1471058" y="1010478"/>
            <a:ext cx="10018713" cy="4837043"/>
          </a:xfrm>
        </p:spPr>
        <p:txBody>
          <a:bodyPr/>
          <a:lstStyle/>
          <a:p>
            <a:pPr algn="just"/>
            <a:r>
              <a:rPr lang="tr-TR" dirty="0"/>
              <a:t>Her gazetenin türüne göre </a:t>
            </a:r>
            <a:r>
              <a:rPr lang="tr-TR" dirty="0" smtClean="0"/>
              <a:t>başlıklarda farklı </a:t>
            </a:r>
            <a:r>
              <a:rPr lang="tr-TR" dirty="0"/>
              <a:t>ifadeler kullanılır. </a:t>
            </a:r>
          </a:p>
          <a:p>
            <a:pPr algn="just"/>
            <a:r>
              <a:rPr lang="tr-TR" dirty="0"/>
              <a:t>Ciddi gazetelerde ya da siyasi gazetelerde kullanılan başlık ile bulvar gazetelerindeki başlıklar farklıdır. </a:t>
            </a:r>
          </a:p>
          <a:p>
            <a:pPr algn="just"/>
            <a:r>
              <a:rPr lang="tr-TR" dirty="0"/>
              <a:t>Anlamsız başlıklar haberi öldürür ve habere olan güveni azaltır. </a:t>
            </a:r>
          </a:p>
          <a:p>
            <a:pPr algn="just"/>
            <a:r>
              <a:rPr lang="tr-TR" dirty="0"/>
              <a:t>Başlıklardaki abartı okuyucularda güvensizliğe neden olabilir. </a:t>
            </a:r>
          </a:p>
          <a:p>
            <a:pPr algn="just"/>
            <a:r>
              <a:rPr lang="tr-TR" dirty="0"/>
              <a:t>Aynı zamanda başlıklar okuyucuları yönlendirici etkiye de sahiptir.</a:t>
            </a:r>
          </a:p>
          <a:p>
            <a:endParaRPr lang="tr-TR" dirty="0"/>
          </a:p>
        </p:txBody>
      </p:sp>
    </p:spTree>
    <p:extLst>
      <p:ext uri="{BB962C8B-B14F-4D97-AF65-F5344CB8AC3E}">
        <p14:creationId xmlns:p14="http://schemas.microsoft.com/office/powerpoint/2010/main" xmlns="" val="2363778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878C370-D348-4EE7-958C-EB332F726A49}"/>
              </a:ext>
            </a:extLst>
          </p:cNvPr>
          <p:cNvSpPr>
            <a:spLocks noGrp="1"/>
          </p:cNvSpPr>
          <p:nvPr>
            <p:ph idx="1"/>
          </p:nvPr>
        </p:nvSpPr>
        <p:spPr>
          <a:xfrm>
            <a:off x="1563823" y="732182"/>
            <a:ext cx="10018713" cy="5393635"/>
          </a:xfrm>
        </p:spPr>
        <p:txBody>
          <a:bodyPr/>
          <a:lstStyle/>
          <a:p>
            <a:pPr marL="0" indent="0">
              <a:buNone/>
            </a:pPr>
            <a:r>
              <a:rPr lang="tr-TR" dirty="0">
                <a:latin typeface="Arial Black" panose="020B0A04020102020204" pitchFamily="34" charset="0"/>
              </a:rPr>
              <a:t>BAŞLIĞIN İŞLEVİ</a:t>
            </a:r>
          </a:p>
          <a:p>
            <a:pPr algn="just"/>
            <a:r>
              <a:rPr lang="tr-TR" dirty="0"/>
              <a:t>Başlık sadece haberi sunmakla ilgili değildir. Bunun dışında da çeşitli işlevlere sahiptir. </a:t>
            </a:r>
          </a:p>
          <a:p>
            <a:pPr algn="just"/>
            <a:r>
              <a:rPr lang="tr-TR" dirty="0"/>
              <a:t>Başlık öncelikle haberin değerini ortaya koyar. </a:t>
            </a:r>
          </a:p>
          <a:p>
            <a:pPr algn="just"/>
            <a:r>
              <a:rPr lang="tr-TR" dirty="0"/>
              <a:t>Önemli haberler büyük puntolu başlıklarla verilir. </a:t>
            </a:r>
          </a:p>
          <a:p>
            <a:pPr algn="just"/>
            <a:r>
              <a:rPr lang="tr-TR" dirty="0"/>
              <a:t>Çok mantıklı haberler için 18 – 20 – 24 puntolu başlıklar kullanılır. </a:t>
            </a:r>
          </a:p>
          <a:p>
            <a:pPr algn="just"/>
            <a:r>
              <a:rPr lang="tr-TR" dirty="0"/>
              <a:t>Önemsiz haberlerde ise başlıklar küçük puntolarla kullanılır. </a:t>
            </a:r>
          </a:p>
          <a:p>
            <a:pPr algn="just"/>
            <a:r>
              <a:rPr lang="tr-TR" dirty="0"/>
              <a:t>Puntonun seçimi yazı karakter şekli haberin gazetede yer alacağı konuma göre belirlenmelidir.</a:t>
            </a:r>
            <a:endParaRPr lang="tr-TR" dirty="0">
              <a:latin typeface="Arial Black" panose="020B0A04020102020204" pitchFamily="34" charset="0"/>
            </a:endParaRPr>
          </a:p>
        </p:txBody>
      </p:sp>
    </p:spTree>
    <p:extLst>
      <p:ext uri="{BB962C8B-B14F-4D97-AF65-F5344CB8AC3E}">
        <p14:creationId xmlns:p14="http://schemas.microsoft.com/office/powerpoint/2010/main" xmlns="" val="2110493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8F543F2-6FD8-435E-AE29-C83B5B25F2A8}"/>
              </a:ext>
            </a:extLst>
          </p:cNvPr>
          <p:cNvSpPr>
            <a:spLocks noGrp="1"/>
          </p:cNvSpPr>
          <p:nvPr>
            <p:ph idx="1"/>
          </p:nvPr>
        </p:nvSpPr>
        <p:spPr>
          <a:xfrm>
            <a:off x="1365040" y="738808"/>
            <a:ext cx="10018713" cy="5380383"/>
          </a:xfrm>
        </p:spPr>
        <p:txBody>
          <a:bodyPr/>
          <a:lstStyle/>
          <a:p>
            <a:pPr algn="just"/>
            <a:r>
              <a:rPr lang="tr-TR" dirty="0"/>
              <a:t>Başlığın bir önemli işlevi de haberin özünü yansıtmasıdır ancak ana başlık haberin özeti değildir. </a:t>
            </a:r>
          </a:p>
          <a:p>
            <a:pPr algn="just"/>
            <a:r>
              <a:rPr lang="tr-TR" dirty="0"/>
              <a:t>Ana başlıkta önemli olan haberin özünün yansıtıldığı ifadelerin kullanılmasıdır. </a:t>
            </a:r>
          </a:p>
          <a:p>
            <a:pPr algn="just"/>
            <a:r>
              <a:rPr lang="tr-TR" dirty="0"/>
              <a:t>Gazeteyi eline alan kişi ilk önce başlıkları okur ve dikkat çekici bulduğu başlıkların detayını öğrenmek için haberin geri kalanını da okur. Ancak başlıkları okumakla haber hakkında kesin bilgilere ulaşılmaz. </a:t>
            </a:r>
          </a:p>
          <a:p>
            <a:pPr algn="just"/>
            <a:r>
              <a:rPr lang="tr-TR" dirty="0"/>
              <a:t> Başlığın üçüncü işlevi ise gazetenin ya da yayın organının kişiliğini de ortaya koymasıdır. </a:t>
            </a:r>
          </a:p>
          <a:p>
            <a:endParaRPr lang="tr-TR" dirty="0"/>
          </a:p>
          <a:p>
            <a:endParaRPr lang="tr-TR" dirty="0"/>
          </a:p>
        </p:txBody>
      </p:sp>
    </p:spTree>
    <p:extLst>
      <p:ext uri="{BB962C8B-B14F-4D97-AF65-F5344CB8AC3E}">
        <p14:creationId xmlns:p14="http://schemas.microsoft.com/office/powerpoint/2010/main" xmlns="" val="15582732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5A982D1-4C79-49A9-B1D4-C1693A18D381}"/>
              </a:ext>
            </a:extLst>
          </p:cNvPr>
          <p:cNvSpPr>
            <a:spLocks noGrp="1"/>
          </p:cNvSpPr>
          <p:nvPr>
            <p:ph idx="1"/>
          </p:nvPr>
        </p:nvSpPr>
        <p:spPr>
          <a:xfrm>
            <a:off x="1484310" y="798443"/>
            <a:ext cx="10018713" cy="5261113"/>
          </a:xfrm>
        </p:spPr>
        <p:txBody>
          <a:bodyPr>
            <a:normAutofit/>
          </a:bodyPr>
          <a:lstStyle/>
          <a:p>
            <a:pPr algn="just"/>
            <a:r>
              <a:rPr lang="tr-TR" dirty="0"/>
              <a:t>Her medya mecrası için aynı olayda kullanılan başlıklar birbirinden farklıdır. </a:t>
            </a:r>
          </a:p>
          <a:p>
            <a:pPr algn="just"/>
            <a:r>
              <a:rPr lang="tr-TR" dirty="0"/>
              <a:t>Her yayın organının başlık anlayışları oldukça değişiktir. </a:t>
            </a:r>
          </a:p>
          <a:p>
            <a:pPr algn="just"/>
            <a:r>
              <a:rPr lang="tr-TR" dirty="0" smtClean="0"/>
              <a:t>Başlığın </a:t>
            </a:r>
            <a:r>
              <a:rPr lang="tr-TR" dirty="0"/>
              <a:t>dördüncü işlevi ise haberin etkisini arttırmaktır.</a:t>
            </a:r>
          </a:p>
          <a:p>
            <a:pPr algn="just"/>
            <a:r>
              <a:rPr lang="tr-TR" dirty="0"/>
              <a:t>Başlığı atan kişinin </a:t>
            </a:r>
            <a:r>
              <a:rPr lang="tr-TR" dirty="0" smtClean="0"/>
              <a:t>yaratıcılığı, kültürü, </a:t>
            </a:r>
            <a:r>
              <a:rPr lang="tr-TR" dirty="0"/>
              <a:t>düşünce zenginliği başlığın bu işlevinde büyük rol oynar.</a:t>
            </a:r>
          </a:p>
          <a:p>
            <a:endParaRPr lang="tr-TR" dirty="0"/>
          </a:p>
        </p:txBody>
      </p:sp>
    </p:spTree>
    <p:extLst>
      <p:ext uri="{BB962C8B-B14F-4D97-AF65-F5344CB8AC3E}">
        <p14:creationId xmlns:p14="http://schemas.microsoft.com/office/powerpoint/2010/main" xmlns="" val="367992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D9DB8B1-297C-46B9-B174-5FAF6023F0BB}"/>
              </a:ext>
            </a:extLst>
          </p:cNvPr>
          <p:cNvSpPr>
            <a:spLocks noGrp="1"/>
          </p:cNvSpPr>
          <p:nvPr>
            <p:ph idx="1"/>
          </p:nvPr>
        </p:nvSpPr>
        <p:spPr>
          <a:xfrm>
            <a:off x="1484310" y="503583"/>
            <a:ext cx="10018713" cy="5592417"/>
          </a:xfrm>
        </p:spPr>
        <p:txBody>
          <a:bodyPr>
            <a:normAutofit/>
          </a:bodyPr>
          <a:lstStyle/>
          <a:p>
            <a:pPr marL="0" indent="0">
              <a:buNone/>
            </a:pPr>
            <a:r>
              <a:rPr lang="tr-TR" dirty="0">
                <a:latin typeface="Arial Black" panose="020B0A04020102020204" pitchFamily="34" charset="0"/>
              </a:rPr>
              <a:t>GAZETEDE BAŞLIK</a:t>
            </a:r>
          </a:p>
          <a:p>
            <a:pPr algn="just"/>
            <a:r>
              <a:rPr lang="tr-TR" dirty="0"/>
              <a:t>Gazete sayfalarında ana başlıkta önemli olan haberin özünü yansıtıcı ifadeler kullanılmasıdır.</a:t>
            </a:r>
          </a:p>
          <a:p>
            <a:pPr algn="just"/>
            <a:r>
              <a:rPr lang="tr-TR" dirty="0"/>
              <a:t> Genellikle gazeteyi eline alan kişi ilk olarak başlıkları okur ancak başlıklar olayın geneli hakkında bilgi anlatmaz. Ama güncel olayların neler olduğu hakkında okuru bilgilendirir.</a:t>
            </a:r>
          </a:p>
          <a:p>
            <a:pPr algn="just"/>
            <a:r>
              <a:rPr lang="tr-TR" dirty="0"/>
              <a:t> Başlığın önemli işlevlerinden bir tanesi de gazetelerin kişiliğini belirlemesi ve yansıtmasıdır.  </a:t>
            </a:r>
          </a:p>
          <a:p>
            <a:pPr algn="just"/>
            <a:r>
              <a:rPr lang="tr-TR" dirty="0"/>
              <a:t>Her gazetenin aynı olaya ve habere kullandığı başlıklar farklı farklıdır. </a:t>
            </a:r>
            <a:endParaRPr lang="tr-TR" dirty="0">
              <a:latin typeface="+mj-lt"/>
            </a:endParaRPr>
          </a:p>
        </p:txBody>
      </p:sp>
    </p:spTree>
    <p:extLst>
      <p:ext uri="{BB962C8B-B14F-4D97-AF65-F5344CB8AC3E}">
        <p14:creationId xmlns:p14="http://schemas.microsoft.com/office/powerpoint/2010/main" xmlns="" val="2392895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464234"/>
            <a:ext cx="10018713" cy="5472331"/>
          </a:xfrm>
        </p:spPr>
        <p:txBody>
          <a:bodyPr/>
          <a:lstStyle/>
          <a:p>
            <a:r>
              <a:rPr lang="tr-TR" dirty="0"/>
              <a:t>Genel ölçüler çerçevesinde ölümlü trafik kazaları çokta haber olmaya layık değildir.</a:t>
            </a:r>
          </a:p>
          <a:p>
            <a:pPr marL="0" indent="0">
              <a:buNone/>
            </a:pPr>
            <a:r>
              <a:rPr lang="tr-TR" dirty="0"/>
              <a:t> Ancak yaralanan kişinin kim olduğu ya da kazanın meydana geliş şekli gibi ayrıntılar olayın haber olma şansını arttırır.</a:t>
            </a:r>
          </a:p>
          <a:p>
            <a:r>
              <a:rPr lang="tr-TR" dirty="0"/>
              <a:t>Haberin başlıca özelliği ise ilgi çekici olmasıdır. </a:t>
            </a:r>
          </a:p>
          <a:p>
            <a:r>
              <a:rPr lang="tr-TR" dirty="0"/>
              <a:t>Olaylar haber haline getirilirken ilgi çekici yönlerinin ortaya çıkarılması ve duyurulması önemlidir. </a:t>
            </a:r>
          </a:p>
          <a:p>
            <a:r>
              <a:rPr lang="tr-TR" dirty="0" smtClean="0"/>
              <a:t> Haber </a:t>
            </a:r>
            <a:r>
              <a:rPr lang="tr-TR" dirty="0"/>
              <a:t>değerlendirmesini yapan sayfa sekreterleri ya da haber müdürleri haberin en can alıcı noktasını bulup ön plana çıkarmalarıdır.</a:t>
            </a:r>
          </a:p>
          <a:p>
            <a:pPr marL="0" indent="0">
              <a:buNone/>
            </a:pPr>
            <a:endParaRPr lang="tr-TR" dirty="0"/>
          </a:p>
        </p:txBody>
      </p:sp>
    </p:spTree>
    <p:extLst>
      <p:ext uri="{BB962C8B-B14F-4D97-AF65-F5344CB8AC3E}">
        <p14:creationId xmlns:p14="http://schemas.microsoft.com/office/powerpoint/2010/main" xmlns="" val="3512376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6B9F4B9-45FA-4BBD-A169-36E1D1E68236}"/>
              </a:ext>
            </a:extLst>
          </p:cNvPr>
          <p:cNvSpPr>
            <a:spLocks noGrp="1"/>
          </p:cNvSpPr>
          <p:nvPr>
            <p:ph idx="1"/>
          </p:nvPr>
        </p:nvSpPr>
        <p:spPr>
          <a:xfrm>
            <a:off x="1484310" y="556591"/>
            <a:ext cx="10018713" cy="5526157"/>
          </a:xfrm>
        </p:spPr>
        <p:txBody>
          <a:bodyPr/>
          <a:lstStyle/>
          <a:p>
            <a:pPr algn="just"/>
            <a:r>
              <a:rPr lang="tr-TR" dirty="0"/>
              <a:t>Başlıkta kullanılan harflerin karakterleri büyük ya da küçük punto tercihleri gazetenin kişiliğini belirler. </a:t>
            </a:r>
          </a:p>
          <a:p>
            <a:pPr algn="just"/>
            <a:r>
              <a:rPr lang="tr-TR" dirty="0"/>
              <a:t> Başlığın bir diğer işlevi de haberin etkisini arttırıcı yönde olmasıdır.</a:t>
            </a:r>
          </a:p>
          <a:p>
            <a:pPr algn="just"/>
            <a:r>
              <a:rPr lang="tr-TR" dirty="0"/>
              <a:t> Başlığı atan kişinin yaratıcı düşünce zenginliği kelime dağarcığının kişiliği başlığın etkinliğinde önemli rol oynar. Başlıkların sayfa görünümünü güzelleştirmesi de çok önemlidir. </a:t>
            </a:r>
          </a:p>
          <a:p>
            <a:pPr algn="just"/>
            <a:r>
              <a:rPr lang="tr-TR" dirty="0"/>
              <a:t>Mizanpaj açısından ayrı yapıdaki başlıklar sayfanın daha düzgün derli toplu ve güzel görünmesini sağlar.</a:t>
            </a:r>
          </a:p>
        </p:txBody>
      </p:sp>
    </p:spTree>
    <p:extLst>
      <p:ext uri="{BB962C8B-B14F-4D97-AF65-F5344CB8AC3E}">
        <p14:creationId xmlns:p14="http://schemas.microsoft.com/office/powerpoint/2010/main" xmlns="" val="1016266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A607AFA-EE65-4E6D-B9C8-4D122381AA96}"/>
              </a:ext>
            </a:extLst>
          </p:cNvPr>
          <p:cNvSpPr>
            <a:spLocks noGrp="1"/>
          </p:cNvSpPr>
          <p:nvPr>
            <p:ph idx="1"/>
          </p:nvPr>
        </p:nvSpPr>
        <p:spPr>
          <a:xfrm>
            <a:off x="1404797" y="738808"/>
            <a:ext cx="10018713" cy="5380383"/>
          </a:xfrm>
        </p:spPr>
        <p:txBody>
          <a:bodyPr/>
          <a:lstStyle/>
          <a:p>
            <a:pPr marL="0" indent="0">
              <a:buNone/>
            </a:pPr>
            <a:r>
              <a:rPr lang="tr-TR" dirty="0">
                <a:latin typeface="Arial Black" panose="020B0A04020102020204" pitchFamily="34" charset="0"/>
              </a:rPr>
              <a:t>İYİ BİR BAŞLIK İÇİN NELERE DİKKAT EDİLMELİDİR</a:t>
            </a:r>
          </a:p>
          <a:p>
            <a:pPr lvl="0" algn="just"/>
            <a:r>
              <a:rPr lang="tr-TR" dirty="0"/>
              <a:t>Başlığın büyüklüğü haber metninin ölçüsüne uygun olmalıdır.</a:t>
            </a:r>
          </a:p>
          <a:p>
            <a:pPr lvl="0" algn="just"/>
            <a:r>
              <a:rPr lang="tr-TR" dirty="0"/>
              <a:t>Başlık haberin özeti değildir özünü verir ve başlıkta anlamsızlık söz konusu olmaz.</a:t>
            </a:r>
          </a:p>
          <a:p>
            <a:pPr lvl="0" algn="just"/>
            <a:r>
              <a:rPr lang="tr-TR" dirty="0"/>
              <a:t>Başlıklar kolayca anlaşılabilecek şekilde olmalıdır. Teknik ve tıbbi </a:t>
            </a:r>
            <a:r>
              <a:rPr lang="tr-TR" dirty="0" smtClean="0"/>
              <a:t>terimler </a:t>
            </a:r>
            <a:r>
              <a:rPr lang="tr-TR" dirty="0"/>
              <a:t>kullanılmamalıdır.</a:t>
            </a:r>
          </a:p>
          <a:p>
            <a:pPr lvl="0" algn="just"/>
            <a:r>
              <a:rPr lang="tr-TR" dirty="0"/>
              <a:t>Başlıklarda konuşma dili kullanılmalıdır. Ve , veya kelimeleri fazlaca kullanılmamalıdır.</a:t>
            </a:r>
          </a:p>
          <a:p>
            <a:pPr lvl="0" algn="just"/>
            <a:r>
              <a:rPr lang="tr-TR" dirty="0"/>
              <a:t>Başlıkta soru sorulmaz yayın organının görevi soru sormak değil okuyucuları bilgilendirmektir.</a:t>
            </a:r>
            <a:endParaRPr lang="tr-TR" dirty="0">
              <a:latin typeface="Arial Black" panose="020B0A04020102020204" pitchFamily="34" charset="0"/>
            </a:endParaRPr>
          </a:p>
          <a:p>
            <a:pPr marL="0" indent="0">
              <a:buNone/>
            </a:pPr>
            <a:endParaRPr lang="tr-TR" dirty="0">
              <a:latin typeface="Arial Black" panose="020B0A04020102020204" pitchFamily="34" charset="0"/>
            </a:endParaRPr>
          </a:p>
        </p:txBody>
      </p:sp>
    </p:spTree>
    <p:extLst>
      <p:ext uri="{BB962C8B-B14F-4D97-AF65-F5344CB8AC3E}">
        <p14:creationId xmlns:p14="http://schemas.microsoft.com/office/powerpoint/2010/main" xmlns="" val="171503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EAB7AF2-4B4C-4F62-AF0B-90F52FA8BE7D}"/>
              </a:ext>
            </a:extLst>
          </p:cNvPr>
          <p:cNvSpPr>
            <a:spLocks noGrp="1"/>
          </p:cNvSpPr>
          <p:nvPr>
            <p:ph idx="1"/>
          </p:nvPr>
        </p:nvSpPr>
        <p:spPr>
          <a:xfrm>
            <a:off x="1484310" y="728871"/>
            <a:ext cx="10018713" cy="5274364"/>
          </a:xfrm>
        </p:spPr>
        <p:txBody>
          <a:bodyPr/>
          <a:lstStyle/>
          <a:p>
            <a:pPr lvl="0" algn="just"/>
            <a:r>
              <a:rPr lang="tr-TR" dirty="0"/>
              <a:t>Başlıkta yazının önemi yansıtılmalıdır önemli bir haber kötü bir başlıkla önemsizleştirilmemelidir.</a:t>
            </a:r>
          </a:p>
          <a:p>
            <a:pPr lvl="0" algn="just"/>
            <a:r>
              <a:rPr lang="tr-TR" dirty="0"/>
              <a:t>Başlıkta önemsiz kelimelere yer verilmemelidir.</a:t>
            </a:r>
          </a:p>
          <a:p>
            <a:pPr lvl="0" algn="just"/>
            <a:r>
              <a:rPr lang="tr-TR" dirty="0"/>
              <a:t>Başlığın dikkat çekici olmasına özen gösterilmelidir.</a:t>
            </a:r>
          </a:p>
          <a:p>
            <a:pPr lvl="0" algn="just"/>
            <a:r>
              <a:rPr lang="tr-TR" dirty="0"/>
              <a:t>İyi bir başlıkta verilmiş haber okuyucunun daha çok ilgisini çekecektir.</a:t>
            </a:r>
          </a:p>
          <a:p>
            <a:pPr algn="just"/>
            <a:r>
              <a:rPr lang="tr-TR" dirty="0"/>
              <a:t>Başlıklarda çift anlamlı sözcükler </a:t>
            </a:r>
            <a:r>
              <a:rPr lang="tr-TR" dirty="0" smtClean="0"/>
              <a:t>kullanılmamalıdır.</a:t>
            </a:r>
            <a:endParaRPr lang="tr-TR" dirty="0"/>
          </a:p>
        </p:txBody>
      </p:sp>
    </p:spTree>
    <p:extLst>
      <p:ext uri="{BB962C8B-B14F-4D97-AF65-F5344CB8AC3E}">
        <p14:creationId xmlns:p14="http://schemas.microsoft.com/office/powerpoint/2010/main" xmlns="" val="1570270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1839B14-32F8-4943-A390-96B5BC296B13}"/>
              </a:ext>
            </a:extLst>
          </p:cNvPr>
          <p:cNvSpPr>
            <a:spLocks noGrp="1"/>
          </p:cNvSpPr>
          <p:nvPr>
            <p:ph idx="1"/>
          </p:nvPr>
        </p:nvSpPr>
        <p:spPr>
          <a:xfrm>
            <a:off x="1524067" y="901148"/>
            <a:ext cx="10018713" cy="5486400"/>
          </a:xfrm>
        </p:spPr>
        <p:txBody>
          <a:bodyPr>
            <a:normAutofit lnSpcReduction="10000"/>
          </a:bodyPr>
          <a:lstStyle/>
          <a:p>
            <a:pPr marL="0" indent="0" algn="just">
              <a:buNone/>
            </a:pPr>
            <a:r>
              <a:rPr lang="tr-TR" dirty="0">
                <a:latin typeface="Arial Black" panose="020B0A04020102020204" pitchFamily="34" charset="0"/>
              </a:rPr>
              <a:t>AMBARGOLU HABER</a:t>
            </a:r>
          </a:p>
          <a:p>
            <a:pPr algn="just"/>
            <a:r>
              <a:rPr lang="tr-TR" dirty="0"/>
              <a:t>Bazen beklenen bir olaya ait haber eldeki verilere göre olayın oluşumundan önce yazılır. Bu haberin yayınlanacağı sayfadaki yeri ayrılır ve olayın gerçekleşmesi beklenir ya da haber yayınlanmak üzere bekletilir. </a:t>
            </a:r>
          </a:p>
          <a:p>
            <a:pPr marL="0" indent="0" algn="just">
              <a:buNone/>
            </a:pPr>
            <a:r>
              <a:rPr lang="tr-TR" dirty="0"/>
              <a:t>İki çeşit ambargolu haber vardır.</a:t>
            </a:r>
          </a:p>
          <a:p>
            <a:pPr marL="0" indent="0" algn="just">
              <a:buNone/>
            </a:pPr>
            <a:r>
              <a:rPr lang="tr-TR" sz="1800" dirty="0">
                <a:latin typeface="Arial Black" panose="020B0A04020102020204" pitchFamily="34" charset="0"/>
              </a:rPr>
              <a:t>Önceden Hazırlanmış Olan Haber:</a:t>
            </a:r>
          </a:p>
          <a:p>
            <a:pPr algn="just"/>
            <a:r>
              <a:rPr lang="tr-TR" dirty="0"/>
              <a:t>Önceden gerçekleştirildiği bildirilmeden yayınlanmaz. Örneğin bir tesisin ya da bir işletmenin açılış saati bellidir. </a:t>
            </a:r>
          </a:p>
          <a:p>
            <a:pPr algn="just"/>
            <a:r>
              <a:rPr lang="tr-TR" dirty="0"/>
              <a:t>Ancak bu tesis ile ilgili bilgiler; inşaatta ne kadar malzeme kullanıldığı, ne kadar para harcandığı, ne kadar sürede tamamlandığı, inşaat sırasında kaç işçinin çalıştırıldığı açılışta kimlerin bulunacağı kimlerin konuşacağı ve açılış programının nasıl gerçekleşeceği gibi bilgiler yayın kuruluşlarına önceden ulaşır. </a:t>
            </a:r>
            <a:endParaRPr lang="tr-TR" sz="1800" dirty="0">
              <a:latin typeface="Arial Black" panose="020B0A04020102020204" pitchFamily="34" charset="0"/>
            </a:endParaRPr>
          </a:p>
          <a:p>
            <a:pPr marL="0" indent="0">
              <a:buNone/>
            </a:pPr>
            <a:endParaRPr lang="tr-TR" dirty="0">
              <a:latin typeface="Arial Black" panose="020B0A04020102020204" pitchFamily="34" charset="0"/>
            </a:endParaRPr>
          </a:p>
          <a:p>
            <a:endParaRPr lang="tr-TR" dirty="0">
              <a:latin typeface="Arial Black" panose="020B0A04020102020204" pitchFamily="34" charset="0"/>
            </a:endParaRPr>
          </a:p>
        </p:txBody>
      </p:sp>
    </p:spTree>
    <p:extLst>
      <p:ext uri="{BB962C8B-B14F-4D97-AF65-F5344CB8AC3E}">
        <p14:creationId xmlns:p14="http://schemas.microsoft.com/office/powerpoint/2010/main" xmlns="" val="2195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D6367E1-5986-4A16-ABF6-5EE3A022D5B0}"/>
              </a:ext>
            </a:extLst>
          </p:cNvPr>
          <p:cNvSpPr>
            <a:spLocks noGrp="1"/>
          </p:cNvSpPr>
          <p:nvPr>
            <p:ph idx="1"/>
          </p:nvPr>
        </p:nvSpPr>
        <p:spPr>
          <a:xfrm>
            <a:off x="1484310" y="357809"/>
            <a:ext cx="10018713" cy="5777948"/>
          </a:xfrm>
        </p:spPr>
        <p:txBody>
          <a:bodyPr>
            <a:normAutofit/>
          </a:bodyPr>
          <a:lstStyle/>
          <a:p>
            <a:pPr algn="just"/>
            <a:r>
              <a:rPr lang="tr-TR" dirty="0"/>
              <a:t>Bu açılış programını takip edecek olan muhabir sanki olay gerçekleşmiş gibi haberi yazar ve üzerine açılışın yapılacağı ana kadar ambargoludur ibaresini koyar. Bu açılış programını takip edecek olan muhabir sanki olay gerçekleşmiş gibi haberi yazar ve üzerine açılışın yapılacağı ana kadar ambargoludur ibaresini koyar. </a:t>
            </a:r>
          </a:p>
          <a:p>
            <a:pPr algn="just"/>
            <a:r>
              <a:rPr lang="tr-TR" dirty="0"/>
              <a:t>Muhabir olay yerine gider, açılışı takip eder ve yayın kuruluşunu arayarak haberi yayınlayabilirsiniz diye bildirimde bulunduktan sonra ambargolu haber yayına girer.</a:t>
            </a:r>
          </a:p>
        </p:txBody>
      </p:sp>
    </p:spTree>
    <p:extLst>
      <p:ext uri="{BB962C8B-B14F-4D97-AF65-F5344CB8AC3E}">
        <p14:creationId xmlns:p14="http://schemas.microsoft.com/office/powerpoint/2010/main" xmlns="" val="8181285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355424B-3959-4528-A152-F268FD68883C}"/>
              </a:ext>
            </a:extLst>
          </p:cNvPr>
          <p:cNvSpPr>
            <a:spLocks noGrp="1"/>
          </p:cNvSpPr>
          <p:nvPr>
            <p:ph idx="1"/>
          </p:nvPr>
        </p:nvSpPr>
        <p:spPr>
          <a:xfrm>
            <a:off x="1471058" y="771939"/>
            <a:ext cx="10018713" cy="5314122"/>
          </a:xfrm>
        </p:spPr>
        <p:txBody>
          <a:bodyPr/>
          <a:lstStyle/>
          <a:p>
            <a:pPr algn="just"/>
            <a:r>
              <a:rPr lang="tr-TR" dirty="0"/>
              <a:t>Önceden hazırlanmış haber belirtilen saatten sonra ikinci bir uyarı beklemeden yayınlanabilir. </a:t>
            </a:r>
          </a:p>
          <a:p>
            <a:pPr algn="just"/>
            <a:endParaRPr lang="tr-TR" dirty="0"/>
          </a:p>
          <a:p>
            <a:pPr algn="just"/>
            <a:r>
              <a:rPr lang="tr-TR" dirty="0"/>
              <a:t>Bu tür haberde ise yayın süresiyle ilgili önceden hazırlanmış olan haber on sekizde ki ilk baskıya hazırlanmış olduğu şekliyle gider ancak gerçekleşen ani değişimler sonrasında ortaya çıkan yeni veriler on sekizden sonraki gece baskısında düzeltilerek haber yeniden yayınlanır.</a:t>
            </a:r>
          </a:p>
        </p:txBody>
      </p:sp>
    </p:spTree>
    <p:extLst>
      <p:ext uri="{BB962C8B-B14F-4D97-AF65-F5344CB8AC3E}">
        <p14:creationId xmlns:p14="http://schemas.microsoft.com/office/powerpoint/2010/main" xmlns="" val="206704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618977"/>
            <a:ext cx="10018713" cy="5275385"/>
          </a:xfrm>
        </p:spPr>
        <p:txBody>
          <a:bodyPr>
            <a:normAutofit/>
          </a:bodyPr>
          <a:lstStyle/>
          <a:p>
            <a:pPr marL="0" indent="0">
              <a:buNone/>
            </a:pPr>
            <a:r>
              <a:rPr lang="tr-TR" dirty="0">
                <a:latin typeface="Arial Black" panose="020B0A04020102020204" pitchFamily="34" charset="0"/>
              </a:rPr>
              <a:t>GAZETELERDE HABERİN ÖNEMİ</a:t>
            </a:r>
          </a:p>
          <a:p>
            <a:r>
              <a:rPr lang="tr-TR" dirty="0"/>
              <a:t>Günlük gazetelerin ve medya mecralarının temel işlevi insanları olaylardan haberdar etmektir. </a:t>
            </a:r>
          </a:p>
          <a:p>
            <a:r>
              <a:rPr lang="tr-TR" dirty="0"/>
              <a:t>Haberleri muhabirler hazırlar. Bu sebeple haberciliğin temelini muhabirlik oluşturur. </a:t>
            </a:r>
          </a:p>
          <a:p>
            <a:r>
              <a:rPr lang="tr-TR" dirty="0"/>
              <a:t>Medya ortamında ise muhabirlikten başlamak en doğru harekettir. </a:t>
            </a:r>
          </a:p>
        </p:txBody>
      </p:sp>
    </p:spTree>
    <p:extLst>
      <p:ext uri="{BB962C8B-B14F-4D97-AF65-F5344CB8AC3E}">
        <p14:creationId xmlns:p14="http://schemas.microsoft.com/office/powerpoint/2010/main" xmlns="" val="397180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506437"/>
            <a:ext cx="10018713" cy="5284763"/>
          </a:xfrm>
        </p:spPr>
        <p:txBody>
          <a:bodyPr/>
          <a:lstStyle/>
          <a:p>
            <a:r>
              <a:rPr lang="tr-TR" dirty="0"/>
              <a:t>Muhabirlik yapmayan bir kişi habercilik mesleğinde başarılı olamaz haber bilgisini toplayamayan topladığı bilgileri haber haline getiremeyen bir kişi karşısına getirilen haberleri de değerlendiremez. </a:t>
            </a:r>
          </a:p>
          <a:p>
            <a:r>
              <a:rPr lang="tr-TR" dirty="0"/>
              <a:t>Günümüzde faaliyet gösteren birçok medya kuruluşundaki yöneticilerin tamamı zamanında mutlaka muhabirlik yapmışlardır.</a:t>
            </a:r>
          </a:p>
          <a:p>
            <a:r>
              <a:rPr lang="tr-TR" dirty="0"/>
              <a:t>Muhabirler birinci derece </a:t>
            </a:r>
            <a:r>
              <a:rPr lang="tr-TR"/>
              <a:t>ilk </a:t>
            </a:r>
            <a:r>
              <a:rPr lang="tr-TR" smtClean="0"/>
              <a:t>adım </a:t>
            </a:r>
            <a:r>
              <a:rPr lang="tr-TR" dirty="0"/>
              <a:t>EŞİK BEKÇİLİĞİ görevini yapan ilk kişilerdir. </a:t>
            </a:r>
          </a:p>
          <a:p>
            <a:endParaRPr lang="tr-TR" dirty="0"/>
          </a:p>
        </p:txBody>
      </p:sp>
    </p:spTree>
    <p:extLst>
      <p:ext uri="{BB962C8B-B14F-4D97-AF65-F5344CB8AC3E}">
        <p14:creationId xmlns:p14="http://schemas.microsoft.com/office/powerpoint/2010/main" xmlns="" val="1899527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450166"/>
            <a:ext cx="10018713" cy="5570805"/>
          </a:xfrm>
        </p:spPr>
        <p:txBody>
          <a:bodyPr/>
          <a:lstStyle/>
          <a:p>
            <a:pPr marL="0" indent="0">
              <a:buNone/>
            </a:pPr>
            <a:r>
              <a:rPr lang="tr-TR" dirty="0">
                <a:latin typeface="Arial Black" panose="020B0A04020102020204" pitchFamily="34" charset="0"/>
              </a:rPr>
              <a:t>MUHABİRLİĞİN NİTELİKLERİ</a:t>
            </a:r>
          </a:p>
          <a:p>
            <a:r>
              <a:rPr lang="tr-TR" dirty="0"/>
              <a:t>Gazete ve diğer medya kuruluşlarında ki temel haber kaynağı olan istihbarat servislerinde çalışan muhabirlerin belirli nitelikleri olmalıdır. </a:t>
            </a:r>
          </a:p>
          <a:p>
            <a:r>
              <a:rPr lang="tr-TR" dirty="0"/>
              <a:t>Her şeyden önce muhabir güvenilir olmalıdır. Çevresine ve muhataplarına güven vermelidir. </a:t>
            </a:r>
          </a:p>
          <a:p>
            <a:r>
              <a:rPr lang="tr-TR" dirty="0"/>
              <a:t>Aynı zamanda bir muhabir çok uyanık olmalıdır ve neyin haber olabileceğini sezinlemelidir. </a:t>
            </a:r>
          </a:p>
          <a:p>
            <a:r>
              <a:rPr lang="tr-TR" dirty="0"/>
              <a:t>Halkın ilgisini çekebilecek konuları bulabilmelidir. </a:t>
            </a:r>
          </a:p>
          <a:p>
            <a:r>
              <a:rPr lang="tr-TR" dirty="0"/>
              <a:t>Dünyanın ve Türkiye’nin gündemini iyi takip etmelidir. Yani toplumun gündeminden de haberdar olmalıdır.</a:t>
            </a:r>
          </a:p>
          <a:p>
            <a:endParaRPr lang="tr-TR" dirty="0">
              <a:latin typeface="Arial Black" panose="020B0A04020102020204" pitchFamily="34" charset="0"/>
            </a:endParaRPr>
          </a:p>
        </p:txBody>
      </p:sp>
    </p:spTree>
    <p:extLst>
      <p:ext uri="{BB962C8B-B14F-4D97-AF65-F5344CB8AC3E}">
        <p14:creationId xmlns:p14="http://schemas.microsoft.com/office/powerpoint/2010/main" xmlns="" val="144548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154745"/>
            <a:ext cx="10018713" cy="6217920"/>
          </a:xfrm>
        </p:spPr>
        <p:txBody>
          <a:bodyPr/>
          <a:lstStyle/>
          <a:p>
            <a:pPr marL="0" indent="0">
              <a:buNone/>
            </a:pPr>
            <a:r>
              <a:rPr lang="tr-TR" dirty="0"/>
              <a:t>     </a:t>
            </a:r>
            <a:r>
              <a:rPr lang="tr-TR" dirty="0">
                <a:latin typeface="Arial Black" panose="020B0A04020102020204" pitchFamily="34" charset="0"/>
              </a:rPr>
              <a:t>İyi bir gazeteci ve muhabir ;</a:t>
            </a:r>
          </a:p>
          <a:p>
            <a:r>
              <a:rPr lang="tr-TR" dirty="0"/>
              <a:t>Bol bol okumalı ama her şeyi okumalıdır. </a:t>
            </a:r>
          </a:p>
          <a:p>
            <a:r>
              <a:rPr lang="tr-TR" dirty="0"/>
              <a:t>Bir haberi yazabilmek için öncelikle o bilgiyi alabileceği kaynaklara ulaşmalı ve habere konu olan olayı en iyi şekilde anlamalıdır. </a:t>
            </a:r>
          </a:p>
          <a:p>
            <a:r>
              <a:rPr lang="tr-TR" dirty="0"/>
              <a:t>Muhabir iyi bir çevreye sahip olmalı ve toplumda göz önünde bulunan kişilerle temas halinde olmalıdır. </a:t>
            </a:r>
          </a:p>
          <a:p>
            <a:r>
              <a:rPr lang="tr-TR" dirty="0"/>
              <a:t>Kendisine güvenen kişilere saygı duymalı gizliliği dikkate alarak o kişilerin vermiş olduğu bilgileri haber haline getirmemelidir.</a:t>
            </a:r>
          </a:p>
          <a:p>
            <a:r>
              <a:rPr lang="tr-TR" dirty="0"/>
              <a:t> Teyp ve kayıt cihazı kullanacağı zaman haber kaynağını ürkütmemelidir.</a:t>
            </a:r>
          </a:p>
        </p:txBody>
      </p:sp>
    </p:spTree>
    <p:extLst>
      <p:ext uri="{BB962C8B-B14F-4D97-AF65-F5344CB8AC3E}">
        <p14:creationId xmlns:p14="http://schemas.microsoft.com/office/powerpoint/2010/main" xmlns="" val="2309631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956603"/>
            <a:ext cx="10018713" cy="4965895"/>
          </a:xfrm>
        </p:spPr>
        <p:txBody>
          <a:bodyPr/>
          <a:lstStyle/>
          <a:p>
            <a:r>
              <a:rPr lang="tr-TR" dirty="0"/>
              <a:t>Edindiği bilgiler ve yaptığı haberler doğru olmalı ulaşılabilir belgelere ve kaynaklara dayandırılmalıdır.</a:t>
            </a:r>
          </a:p>
          <a:p>
            <a:r>
              <a:rPr lang="tr-TR" dirty="0"/>
              <a:t>İyi bir muhabir yapacağı haberlerde haberi yapmadan önce suçlanan taraflarında görüşünü almalı ve mutlaka haberlerde bu görüşlere yer vermelidir. </a:t>
            </a:r>
          </a:p>
          <a:p>
            <a:r>
              <a:rPr lang="tr-TR" dirty="0"/>
              <a:t>Muhabir sorularına almış olduğu cevaplardan yeni sorular üretebilmelidir.</a:t>
            </a:r>
          </a:p>
          <a:p>
            <a:r>
              <a:rPr lang="tr-TR" dirty="0"/>
              <a:t> Muhabir haberini yazarken halkın ilgisini en fazla çekecek olan kısmı ön plana çıkarmalı ve haberini de bu ilginçlik üzerine kurmalıdır.</a:t>
            </a:r>
          </a:p>
        </p:txBody>
      </p:sp>
    </p:spTree>
    <p:extLst>
      <p:ext uri="{BB962C8B-B14F-4D97-AF65-F5344CB8AC3E}">
        <p14:creationId xmlns:p14="http://schemas.microsoft.com/office/powerpoint/2010/main" xmlns="" val="2876490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489671BA95989E4FB36E8A136DD5786E" ma:contentTypeVersion="3" ma:contentTypeDescription="Yeni belge oluşturun." ma:contentTypeScope="" ma:versionID="cf32daa9c228499bea5b3fcf9b15c25d">
  <xsd:schema xmlns:xsd="http://www.w3.org/2001/XMLSchema" xmlns:xs="http://www.w3.org/2001/XMLSchema" xmlns:p="http://schemas.microsoft.com/office/2006/metadata/properties" xmlns:ns2="cad8f921-99b2-421a-9acb-d0b0d86cc270" targetNamespace="http://schemas.microsoft.com/office/2006/metadata/properties" ma:root="true" ma:fieldsID="cebfaadaf5ec017dfe7eb018b5eba1c3" ns2:_="">
    <xsd:import namespace="cad8f921-99b2-421a-9acb-d0b0d86cc270"/>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d8f921-99b2-421a-9acb-d0b0d86cc2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AD2B02-CD1B-4F12-85EC-8638EC794ED8}"/>
</file>

<file path=customXml/itemProps2.xml><?xml version="1.0" encoding="utf-8"?>
<ds:datastoreItem xmlns:ds="http://schemas.openxmlformats.org/officeDocument/2006/customXml" ds:itemID="{DA4D967A-A67C-4FAD-AABB-59FA0CA7340A}"/>
</file>

<file path=customXml/itemProps3.xml><?xml version="1.0" encoding="utf-8"?>
<ds:datastoreItem xmlns:ds="http://schemas.openxmlformats.org/officeDocument/2006/customXml" ds:itemID="{923A4B5D-06C4-46B3-BDEA-7C467517D913}"/>
</file>

<file path=docProps/app.xml><?xml version="1.0" encoding="utf-8"?>
<Properties xmlns="http://schemas.openxmlformats.org/officeDocument/2006/extended-properties" xmlns:vt="http://schemas.openxmlformats.org/officeDocument/2006/docPropsVTypes">
  <Template>TM03457496[[fn=Paralaks]]</Template>
  <TotalTime>379</TotalTime>
  <Words>2720</Words>
  <Application>Microsoft Office PowerPoint</Application>
  <PresentationFormat>Özel</PresentationFormat>
  <Paragraphs>199</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Paralaks</vt:lpstr>
      <vt:lpstr>HABER TOPLAMA VE YAZMA TEKNİKLEİ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HABER TOPLAMA VE YAZMA TEKNİKLEİ</dc:title>
  <dc:creator>user</dc:creator>
  <cp:lastModifiedBy>Acer</cp:lastModifiedBy>
  <cp:revision>48</cp:revision>
  <dcterms:created xsi:type="dcterms:W3CDTF">2018-10-25T19:09:53Z</dcterms:created>
  <dcterms:modified xsi:type="dcterms:W3CDTF">2020-11-20T14:24:49Z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0x010100489671BA95989E4FB36E8A136DD5786E</vt:lpwstr>
  </property>
</Properties>
</file>