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1" r:id="rId11"/>
    <p:sldId id="265" r:id="rId12"/>
    <p:sldId id="266" r:id="rId13"/>
    <p:sldId id="279" r:id="rId14"/>
    <p:sldId id="267" r:id="rId15"/>
    <p:sldId id="268" r:id="rId16"/>
    <p:sldId id="280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89" r:id="rId33"/>
    <p:sldId id="291" r:id="rId34"/>
    <p:sldId id="292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276" r:id="rId47"/>
    <p:sldId id="277" r:id="rId48"/>
    <p:sldId id="293" r:id="rId49"/>
    <p:sldId id="278" r:id="rId5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479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9559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6203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44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87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8704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015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460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269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90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338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2DF5E-8A42-47CE-B997-4D7777B250F0}" type="datetimeFigureOut">
              <a:rPr lang="tr-TR" smtClean="0"/>
              <a:t>3.12.2020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4393B0-26CE-47B4-AB68-08AA7BE6D1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9124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403648" y="1340768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7200" dirty="0" smtClean="0"/>
              <a:t>PROTOKOLDE SOSYAL DAVRANIŞ KURALLARI</a:t>
            </a:r>
            <a:endParaRPr lang="tr-TR" sz="7200" dirty="0"/>
          </a:p>
        </p:txBody>
      </p:sp>
    </p:spTree>
    <p:extLst>
      <p:ext uri="{BB962C8B-B14F-4D97-AF65-F5344CB8AC3E}">
        <p14:creationId xmlns:p14="http://schemas.microsoft.com/office/powerpoint/2010/main" val="523013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5904656"/>
          </a:xfrm>
        </p:spPr>
        <p:txBody>
          <a:bodyPr>
            <a:normAutofit fontScale="85000" lnSpcReduction="10000"/>
          </a:bodyPr>
          <a:lstStyle/>
          <a:p>
            <a:r>
              <a:rPr lang="tr-TR" dirty="0"/>
              <a:t>Sayın (isim) Emniyet Genel Müdürü Sayın Gökhan AYDINER (Sayın kelimesi isime bitişiktir) </a:t>
            </a:r>
          </a:p>
          <a:p>
            <a:r>
              <a:rPr lang="tr-TR" dirty="0" smtClean="0"/>
              <a:t> </a:t>
            </a:r>
            <a:r>
              <a:rPr lang="tr-TR" dirty="0"/>
              <a:t>Üst ve bayanla güneş gözlüğüyle konuşulmaz. </a:t>
            </a:r>
          </a:p>
          <a:p>
            <a:r>
              <a:rPr lang="tr-TR" dirty="0" smtClean="0"/>
              <a:t> </a:t>
            </a:r>
            <a:r>
              <a:rPr lang="tr-TR" dirty="0"/>
              <a:t>Bayan yerine mutlaka “Hanımefendi” denilmelidir. </a:t>
            </a:r>
          </a:p>
          <a:p>
            <a:r>
              <a:rPr lang="tr-TR" dirty="0" smtClean="0"/>
              <a:t> </a:t>
            </a:r>
            <a:r>
              <a:rPr lang="tr-TR" dirty="0"/>
              <a:t>Genel Müdür Yardımcısına normalde “Genel Müdürüm” denilir. Ancak Genel Müdürün yanında “Sayın Müdürüm” denilmelidir. </a:t>
            </a:r>
          </a:p>
          <a:p>
            <a:r>
              <a:rPr lang="tr-TR" dirty="0" smtClean="0"/>
              <a:t> </a:t>
            </a:r>
            <a:r>
              <a:rPr lang="tr-TR" dirty="0"/>
              <a:t>Emniyet Eski Genel Müdürlerimizden, “Eski” başa alınmaz. </a:t>
            </a:r>
          </a:p>
          <a:p>
            <a:r>
              <a:rPr lang="tr-TR" dirty="0" smtClean="0"/>
              <a:t> </a:t>
            </a:r>
            <a:r>
              <a:rPr lang="tr-TR" dirty="0"/>
              <a:t>Ast, üste takdim edilir. Yani muhatap üsttür. </a:t>
            </a:r>
          </a:p>
          <a:p>
            <a:r>
              <a:rPr lang="tr-TR" dirty="0" smtClean="0"/>
              <a:t> </a:t>
            </a:r>
            <a:r>
              <a:rPr lang="tr-TR" dirty="0"/>
              <a:t>Diğer zamanlarda muhatap bayandır. Yani erkek bayana takdim edilir. </a:t>
            </a:r>
          </a:p>
          <a:p>
            <a:r>
              <a:rPr lang="tr-TR" dirty="0" smtClean="0"/>
              <a:t> </a:t>
            </a:r>
            <a:r>
              <a:rPr lang="tr-TR" dirty="0"/>
              <a:t>Genç yaşlıya, tek kişi gruba, yeni gelen mevcut olanlara takdim edilir.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616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/>
              <a:t>YAZIŞMALAR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Yazışmalar </a:t>
            </a:r>
            <a:r>
              <a:rPr lang="tr-TR" dirty="0"/>
              <a:t>kişinin kişiliğinin göstergesidir. Bu nedenle yazılan yazının biçim ve içeriğine gereken özen gösterilmelidir. </a:t>
            </a:r>
          </a:p>
          <a:p>
            <a:r>
              <a:rPr lang="tr-TR" dirty="0" smtClean="0"/>
              <a:t>Yazışmalarda </a:t>
            </a:r>
            <a:r>
              <a:rPr lang="tr-TR" dirty="0"/>
              <a:t>yaratılan etki (olumlu- olumsuz) konuşmaya oranla daha kalıcıdır </a:t>
            </a:r>
          </a:p>
          <a:p>
            <a:r>
              <a:rPr lang="tr-TR" dirty="0" smtClean="0"/>
              <a:t>Kartvizit</a:t>
            </a:r>
            <a:r>
              <a:rPr lang="tr-TR" dirty="0"/>
              <a:t>, mektup, zarf üzerindeki hitap şekillerinin önemi büyüktür </a:t>
            </a:r>
          </a:p>
          <a:p>
            <a:r>
              <a:rPr lang="tr-TR" dirty="0" smtClean="0"/>
              <a:t>Resmi </a:t>
            </a:r>
            <a:r>
              <a:rPr lang="tr-TR" dirty="0"/>
              <a:t>mektuplarda “SAYIN” ile başlanır “SAYGILARIMLA” diyerek bitirilir. </a:t>
            </a:r>
          </a:p>
          <a:p>
            <a:r>
              <a:rPr lang="tr-TR" dirty="0" smtClean="0"/>
              <a:t>Yazışmalarda </a:t>
            </a:r>
            <a:r>
              <a:rPr lang="tr-TR" dirty="0"/>
              <a:t>kullanılan dilin açık, anlaşılır ve okunaklı olması önemlidir.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96643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/>
              <a:t>TELEFON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iletişim aracı olan telefon konuşması özenle, dikkatle, incelikle yapılması gereken bir konuşmadır. </a:t>
            </a:r>
          </a:p>
          <a:p>
            <a:r>
              <a:rPr lang="tr-TR" dirty="0" smtClean="0"/>
              <a:t>Unutmamak </a:t>
            </a:r>
            <a:r>
              <a:rPr lang="tr-TR" dirty="0"/>
              <a:t>gerekir ki sizi tanımayan bir kişinin sizin hakkınızdaki kanaatinin temelini telefon konuşması esnasında sergilediğiniz imaj oluşturmaktadır </a:t>
            </a:r>
          </a:p>
          <a:p>
            <a:r>
              <a:rPr lang="tr-TR" dirty="0" smtClean="0"/>
              <a:t>Telefonu </a:t>
            </a:r>
            <a:r>
              <a:rPr lang="tr-TR" dirty="0"/>
              <a:t>açınca kendimizi tanıtmamız gerekir. </a:t>
            </a:r>
          </a:p>
          <a:p>
            <a:r>
              <a:rPr lang="tr-TR" dirty="0" smtClean="0"/>
              <a:t>Karşı </a:t>
            </a:r>
            <a:r>
              <a:rPr lang="tr-TR" dirty="0"/>
              <a:t>taraf kendilerini tanıtmamışsa “KİMİNLE GÖRÜŞÜYORUM EFENDİM?” gibi nazik ifadeler kullanmak suretiyle kendilerini tanıtmalarını sağlamalıyız.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70704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>
            <a:normAutofit lnSpcReduction="10000"/>
          </a:bodyPr>
          <a:lstStyle/>
          <a:p>
            <a:r>
              <a:rPr lang="tr-TR" dirty="0"/>
              <a:t>Alo diye telefon açılması manalı değildir. </a:t>
            </a:r>
          </a:p>
          <a:p>
            <a:r>
              <a:rPr lang="tr-TR" dirty="0" smtClean="0"/>
              <a:t> </a:t>
            </a:r>
            <a:r>
              <a:rPr lang="tr-TR" dirty="0"/>
              <a:t>Telefonu açan kendini tanıtmalı. </a:t>
            </a:r>
          </a:p>
          <a:p>
            <a:r>
              <a:rPr lang="tr-TR" dirty="0" smtClean="0"/>
              <a:t>Üstlerde </a:t>
            </a:r>
            <a:r>
              <a:rPr lang="tr-TR" dirty="0"/>
              <a:t>kendini tanıtmalı. </a:t>
            </a:r>
          </a:p>
          <a:p>
            <a:r>
              <a:rPr lang="tr-TR" dirty="0" smtClean="0"/>
              <a:t>“Ben </a:t>
            </a:r>
            <a:r>
              <a:rPr lang="tr-TR" dirty="0"/>
              <a:t>sana dönerim” denmemeli. (Sizi sonra arayacağım denmelidir) </a:t>
            </a:r>
          </a:p>
          <a:p>
            <a:r>
              <a:rPr lang="tr-TR" dirty="0" smtClean="0"/>
              <a:t>09:00 </a:t>
            </a:r>
            <a:r>
              <a:rPr lang="tr-TR" dirty="0"/>
              <a:t>– 22:00 saatleri arası ev telefonu aranabilir. Cumartesi öğlene kadar, Pazar günü tam gün aranmaz. </a:t>
            </a:r>
          </a:p>
          <a:p>
            <a:r>
              <a:rPr lang="tr-TR" dirty="0" smtClean="0"/>
              <a:t>Sekreter </a:t>
            </a:r>
            <a:r>
              <a:rPr lang="tr-TR" dirty="0"/>
              <a:t>(Yönetici Asistanı) </a:t>
            </a:r>
          </a:p>
          <a:p>
            <a:r>
              <a:rPr lang="tr-TR" dirty="0" smtClean="0"/>
              <a:t> </a:t>
            </a:r>
            <a:r>
              <a:rPr lang="tr-TR" dirty="0"/>
              <a:t>İsmimize gelen e-</a:t>
            </a:r>
            <a:r>
              <a:rPr lang="tr-TR" dirty="0" err="1"/>
              <a:t>mail’e</a:t>
            </a:r>
            <a:r>
              <a:rPr lang="tr-TR" dirty="0"/>
              <a:t> ve telefon mesajlarına mutlaka cevap yazılmalıdır.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94758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Telefonu </a:t>
            </a:r>
            <a:r>
              <a:rPr lang="tr-TR" dirty="0"/>
              <a:t>kim etmiş ise önce onun kapatması gerektiğini unutmamalıyız. </a:t>
            </a:r>
          </a:p>
          <a:p>
            <a:r>
              <a:rPr lang="tr-TR" dirty="0" smtClean="0"/>
              <a:t>Üstümüzle </a:t>
            </a:r>
            <a:r>
              <a:rPr lang="tr-TR" dirty="0"/>
              <a:t>konuşurken ondan önce telefonu kapatmamalıyız. </a:t>
            </a:r>
          </a:p>
          <a:p>
            <a:r>
              <a:rPr lang="tr-TR" dirty="0" smtClean="0"/>
              <a:t>Üstlerimizi </a:t>
            </a:r>
            <a:r>
              <a:rPr lang="tr-TR" dirty="0"/>
              <a:t>sekreterimiz aracılığı ile aramamalıyız. </a:t>
            </a:r>
          </a:p>
          <a:p>
            <a:r>
              <a:rPr lang="tr-TR" dirty="0" smtClean="0"/>
              <a:t>Üstümüz </a:t>
            </a:r>
            <a:r>
              <a:rPr lang="tr-TR" dirty="0"/>
              <a:t>telefonla konuşurken odasına girmemeliyiz. </a:t>
            </a:r>
          </a:p>
          <a:p>
            <a:r>
              <a:rPr lang="tr-TR" dirty="0" smtClean="0"/>
              <a:t>Biz </a:t>
            </a:r>
            <a:r>
              <a:rPr lang="tr-TR" dirty="0"/>
              <a:t>telefonla konuşurken amirimiz odamıza girerse, telefon görüşmesi yaptığımız kişiye “BİR DAKİKA” diyerek ayağa kalkmalıyız, amirimizin ne istediğini öğrendikten sonra amirimizin müsaadesiyle konuşmaya devam etmeliyiz.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8441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tr-TR" b="1" u="sng" dirty="0"/>
              <a:t>GİYİM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Giyim </a:t>
            </a:r>
            <a:r>
              <a:rPr lang="tr-TR" dirty="0"/>
              <a:t>iletişimin ve imajın başlangıcını oluşturduğundan oldukça önemlidir. </a:t>
            </a:r>
          </a:p>
          <a:p>
            <a:r>
              <a:rPr lang="tr-TR" dirty="0" smtClean="0"/>
              <a:t>Unutmamak </a:t>
            </a:r>
            <a:r>
              <a:rPr lang="tr-TR" dirty="0"/>
              <a:t>gerekir ki insanlar görünümlerine göre karşılanır, kişiliklerine ve bilgilerine göre ağırlanırlar. </a:t>
            </a:r>
          </a:p>
          <a:p>
            <a:r>
              <a:rPr lang="tr-TR" dirty="0" smtClean="0"/>
              <a:t>Kişinin</a:t>
            </a:r>
            <a:r>
              <a:rPr lang="tr-TR" dirty="0"/>
              <a:t>, her davetin niteliğini ve saatini göz önünde tutarak ALT ve ÜST sınırları zorlamadan uygun giyimde olması ona artı puan kazandırır.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8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6120680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Protokolde koyu renk takım elbiselerdir. Lacivert ve siyah tonları. (Kahverengi arazi rengidir. Resmiyeti azaltır.) </a:t>
            </a:r>
          </a:p>
          <a:p>
            <a:r>
              <a:rPr lang="tr-TR" dirty="0" smtClean="0"/>
              <a:t>3 </a:t>
            </a:r>
            <a:r>
              <a:rPr lang="tr-TR" dirty="0"/>
              <a:t>düğmeli cekette, alttaki düğmenin açık bırakılması daha uygun olur. </a:t>
            </a:r>
          </a:p>
          <a:p>
            <a:r>
              <a:rPr lang="tr-TR" dirty="0" smtClean="0"/>
              <a:t>Gömlek </a:t>
            </a:r>
            <a:r>
              <a:rPr lang="tr-TR" dirty="0"/>
              <a:t>beyaz olmalıdır. Açık mavi tonları de olabilir. </a:t>
            </a:r>
          </a:p>
          <a:p>
            <a:r>
              <a:rPr lang="tr-TR" dirty="0" smtClean="0"/>
              <a:t> Gömlek </a:t>
            </a:r>
            <a:r>
              <a:rPr lang="tr-TR" dirty="0"/>
              <a:t>tek renk ise kravat çizgili olabilir. Gömlek çizgili ise tek renk kravat takılmalıdır. </a:t>
            </a:r>
          </a:p>
          <a:p>
            <a:r>
              <a:rPr lang="tr-TR" dirty="0" smtClean="0"/>
              <a:t> </a:t>
            </a:r>
            <a:r>
              <a:rPr lang="tr-TR" dirty="0"/>
              <a:t>Takım elbiseyle ince çerçeveli, spor kıyafetlerle kalın çerçeveli güneş gözlüğü kullanılmalıdır. </a:t>
            </a:r>
          </a:p>
          <a:p>
            <a:r>
              <a:rPr lang="tr-TR" dirty="0" smtClean="0"/>
              <a:t> </a:t>
            </a:r>
            <a:r>
              <a:rPr lang="tr-TR" dirty="0"/>
              <a:t>Manşetli gömlekler özellikle yemeksiz toplantılarda daha iyidir. </a:t>
            </a:r>
          </a:p>
          <a:p>
            <a:r>
              <a:rPr lang="tr-TR" dirty="0" smtClean="0"/>
              <a:t> </a:t>
            </a:r>
            <a:r>
              <a:rPr lang="tr-TR" dirty="0"/>
              <a:t>Kravatın boyu, kemer tokasını kapatacak şekilde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Ayakkabı siyah ve bağcıklı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Ucunun sivri olması zarafeti arttırır. </a:t>
            </a:r>
          </a:p>
          <a:p>
            <a:r>
              <a:rPr lang="tr-TR" dirty="0" smtClean="0"/>
              <a:t> </a:t>
            </a:r>
            <a:r>
              <a:rPr lang="tr-TR" dirty="0"/>
              <a:t>İçinin ve dışının deri olması faydalıdır. </a:t>
            </a:r>
          </a:p>
          <a:p>
            <a:r>
              <a:rPr lang="tr-TR" dirty="0" smtClean="0"/>
              <a:t> </a:t>
            </a:r>
            <a:r>
              <a:rPr lang="tr-TR" dirty="0"/>
              <a:t>Çorap siyah renklidir. </a:t>
            </a:r>
          </a:p>
          <a:p>
            <a:r>
              <a:rPr lang="tr-TR" dirty="0" smtClean="0"/>
              <a:t> </a:t>
            </a:r>
            <a:r>
              <a:rPr lang="tr-TR" dirty="0"/>
              <a:t>Ayakkabı, çanta ve kemer aynı renkte olmalıdır. Saat kordonunda aynı olması iyi olur. </a:t>
            </a:r>
          </a:p>
          <a:p>
            <a:r>
              <a:rPr lang="tr-TR" dirty="0" smtClean="0"/>
              <a:t> </a:t>
            </a:r>
            <a:r>
              <a:rPr lang="tr-TR" dirty="0"/>
              <a:t>Davetiyenin altına kıyafet konusu yazılabilir. </a:t>
            </a:r>
          </a:p>
          <a:p>
            <a:r>
              <a:rPr lang="tr-TR" dirty="0" smtClean="0"/>
              <a:t> </a:t>
            </a:r>
            <a:r>
              <a:rPr lang="tr-TR" dirty="0"/>
              <a:t>Süs mendilinde renk sınırlaması yoktur.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38198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r>
              <a:rPr lang="tr-TR" b="1" u="sng" dirty="0"/>
              <a:t>SELAMLAMA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Selamlamalarda </a:t>
            </a:r>
            <a:r>
              <a:rPr lang="tr-TR" dirty="0"/>
              <a:t>genel kural ast üstü, erkek bayanı, ayrılan kalanları, gelenler var olanları selamlar. </a:t>
            </a:r>
          </a:p>
          <a:p>
            <a:r>
              <a:rPr lang="tr-TR" dirty="0" smtClean="0"/>
              <a:t>Üstlere</a:t>
            </a:r>
            <a:r>
              <a:rPr lang="tr-TR" dirty="0"/>
              <a:t>, eş düzeydekilere önce siz selam veriniz. Astlarınızın selamını da almayı unutmayınız. </a:t>
            </a:r>
          </a:p>
          <a:p>
            <a:r>
              <a:rPr lang="tr-TR" dirty="0" smtClean="0"/>
              <a:t>Yemekhane</a:t>
            </a:r>
            <a:r>
              <a:rPr lang="tr-TR" dirty="0"/>
              <a:t>, konferans salonu, derslik, kütüphane ve benzeri yerlerde karşılık beklemeden toplum selamlanır, ayrılırken de yine selamlayarak çıkılır. </a:t>
            </a:r>
          </a:p>
          <a:p>
            <a:r>
              <a:rPr lang="tr-TR" dirty="0" smtClean="0"/>
              <a:t>Cumhurbaşkanı</a:t>
            </a:r>
            <a:r>
              <a:rPr lang="tr-TR" dirty="0"/>
              <a:t>, cenaze ya da ülkemizi ziyaret eden devlet başkanları geçerken, İstiklal Marşı çalınırken, göklere bayrak çekilirken cephe alınarak </a:t>
            </a:r>
            <a:r>
              <a:rPr lang="tr-TR" dirty="0" err="1"/>
              <a:t>selamlanılır</a:t>
            </a:r>
            <a:r>
              <a:rPr lang="tr-TR" dirty="0"/>
              <a:t>. </a:t>
            </a:r>
          </a:p>
          <a:p>
            <a:r>
              <a:rPr lang="tr-TR" dirty="0" smtClean="0"/>
              <a:t>Bir </a:t>
            </a:r>
            <a:r>
              <a:rPr lang="tr-TR" dirty="0"/>
              <a:t>toplantıda önce ev sahibi selamlanır. Ayrılırken yine ev sahibi selamlandıktan sonra </a:t>
            </a:r>
            <a:r>
              <a:rPr lang="tr-TR" dirty="0" err="1"/>
              <a:t>ayrılınır</a:t>
            </a:r>
            <a:r>
              <a:rPr lang="tr-TR" dirty="0"/>
              <a:t>. </a:t>
            </a:r>
          </a:p>
          <a:p>
            <a:r>
              <a:rPr lang="tr-TR" dirty="0" smtClean="0"/>
              <a:t>Tanıdık </a:t>
            </a:r>
            <a:r>
              <a:rPr lang="tr-TR" dirty="0"/>
              <a:t>kişileri utanabilecekleri bir durumda gördüğümüzde selam vermeyerek görmezlikten gelerek geçmeliyiz. </a:t>
            </a:r>
            <a:endParaRPr lang="tr-TR" dirty="0" smtClean="0"/>
          </a:p>
          <a:p>
            <a:r>
              <a:rPr lang="tr-TR" dirty="0" smtClean="0"/>
              <a:t>Sinema </a:t>
            </a:r>
            <a:r>
              <a:rPr lang="tr-TR" dirty="0"/>
              <a:t>tiyatro konser gibi yerlerde birbirlerini gören tanıdıklar birbirlerini selamlamalıdırlar.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747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88632"/>
          </a:xfrm>
        </p:spPr>
        <p:txBody>
          <a:bodyPr>
            <a:normAutofit lnSpcReduction="10000"/>
          </a:bodyPr>
          <a:lstStyle/>
          <a:p>
            <a:r>
              <a:rPr lang="tr-TR" b="1" u="sng" dirty="0"/>
              <a:t>İL ve İLÇELERDE PROTOKOL LİSTESİ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b="1" i="1" dirty="0"/>
              <a:t>• İllerde </a:t>
            </a:r>
            <a:endParaRPr lang="tr-TR" dirty="0"/>
          </a:p>
          <a:p>
            <a:pPr lvl="0"/>
            <a:r>
              <a:rPr lang="tr-TR" dirty="0"/>
              <a:t>VALİ </a:t>
            </a:r>
          </a:p>
          <a:p>
            <a:pPr lvl="0"/>
            <a:r>
              <a:rPr lang="tr-TR" dirty="0"/>
              <a:t>GARNİZON KOMUTANI</a:t>
            </a:r>
          </a:p>
          <a:p>
            <a:pPr lvl="0"/>
            <a:r>
              <a:rPr lang="tr-TR" i="1" dirty="0"/>
              <a:t>BELEDİYE BAŞKANI </a:t>
            </a:r>
            <a:endParaRPr lang="tr-TR" i="1" dirty="0" smtClean="0"/>
          </a:p>
          <a:p>
            <a:pPr marL="0" indent="0">
              <a:buNone/>
            </a:pPr>
            <a:r>
              <a:rPr lang="tr-TR" b="1" i="1" dirty="0"/>
              <a:t>•İlçelerde</a:t>
            </a:r>
            <a:r>
              <a:rPr lang="tr-TR" dirty="0"/>
              <a:t> </a:t>
            </a:r>
          </a:p>
          <a:p>
            <a:r>
              <a:rPr lang="tr-TR" dirty="0" smtClean="0"/>
              <a:t>KAYMAKAM </a:t>
            </a:r>
            <a:endParaRPr lang="tr-TR" dirty="0"/>
          </a:p>
          <a:p>
            <a:r>
              <a:rPr lang="tr-TR" dirty="0" smtClean="0"/>
              <a:t>GARNİZON </a:t>
            </a:r>
            <a:r>
              <a:rPr lang="tr-TR" dirty="0"/>
              <a:t>KOMUTANI </a:t>
            </a:r>
          </a:p>
          <a:p>
            <a:r>
              <a:rPr lang="tr-TR" dirty="0" smtClean="0"/>
              <a:t>BELEDİYE </a:t>
            </a:r>
            <a:r>
              <a:rPr lang="tr-TR" dirty="0"/>
              <a:t>BAŞKANI şeklindedir. </a:t>
            </a:r>
          </a:p>
          <a:p>
            <a:pPr lvl="0"/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076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Uçaktan </a:t>
            </a:r>
            <a:r>
              <a:rPr lang="tr-TR" dirty="0"/>
              <a:t>ya da otomobilden inen üstleri önce kıdemliler daha sonra kıdemsizler karşılarlar. </a:t>
            </a:r>
          </a:p>
          <a:p>
            <a:r>
              <a:rPr lang="tr-TR" dirty="0" smtClean="0"/>
              <a:t>Uğurlamada </a:t>
            </a:r>
            <a:r>
              <a:rPr lang="tr-TR" dirty="0"/>
              <a:t>ise önce kıdemsizler sonra kıdemliler yer alır. </a:t>
            </a:r>
          </a:p>
          <a:p>
            <a:r>
              <a:rPr lang="tr-TR" dirty="0" smtClean="0"/>
              <a:t>Uçağa </a:t>
            </a:r>
            <a:r>
              <a:rPr lang="tr-TR" dirty="0"/>
              <a:t>önce kıdemsizler sonra üstler biner. </a:t>
            </a:r>
          </a:p>
          <a:p>
            <a:r>
              <a:rPr lang="tr-TR" dirty="0" smtClean="0"/>
              <a:t>Protokolde </a:t>
            </a:r>
            <a:r>
              <a:rPr lang="tr-TR" dirty="0"/>
              <a:t>karşılama ve uğurlamalar çok önemlidir. Üst ve eş düzey konuklar kapıda karşılanır. </a:t>
            </a:r>
          </a:p>
          <a:p>
            <a:r>
              <a:rPr lang="tr-TR" dirty="0" smtClean="0"/>
              <a:t>Karşılamada </a:t>
            </a:r>
            <a:r>
              <a:rPr lang="tr-TR" dirty="0"/>
              <a:t>önce en üst düzeyde olan kişi, konuğa “HOŞ GELDİNİZ” der ve elini sıkar. </a:t>
            </a:r>
          </a:p>
          <a:p>
            <a:r>
              <a:rPr lang="tr-TR" dirty="0" smtClean="0"/>
              <a:t>Uğurlamada </a:t>
            </a:r>
            <a:r>
              <a:rPr lang="tr-TR" dirty="0"/>
              <a:t>ise ilk önce kıdemsizler “GÜLE GÜLE” diyerek konuğun elini sıkarlar. </a:t>
            </a:r>
          </a:p>
          <a:p>
            <a:r>
              <a:rPr lang="tr-TR" dirty="0" smtClean="0"/>
              <a:t>Karşılamada </a:t>
            </a:r>
            <a:r>
              <a:rPr lang="tr-TR" dirty="0"/>
              <a:t>ev sahibi önden gider ve buyur eder.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7629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6632"/>
            <a:ext cx="8568952" cy="681337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sz="5100" b="1" u="sng" dirty="0"/>
              <a:t>Protokol kuralları </a:t>
            </a:r>
            <a:endParaRPr lang="tr-TR" sz="5100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GENİŞ </a:t>
            </a:r>
            <a:r>
              <a:rPr lang="tr-TR" dirty="0"/>
              <a:t>ANLAMDA: Devlet geleneklerinde, uluslararası ilişkilerde, sosyal davranış kurallarında, kamu ilişkilerinde, törenlerde, resmi ilişkilerde, NEZAKETİ temel alan bir sanatın bir tekniğin uygulanmasına denir.  </a:t>
            </a:r>
          </a:p>
          <a:p>
            <a:r>
              <a:rPr lang="tr-TR" dirty="0"/>
              <a:t>PROTOKOL KURALLARININ </a:t>
            </a:r>
            <a:r>
              <a:rPr lang="tr-TR" dirty="0" smtClean="0"/>
              <a:t>AMACI; </a:t>
            </a:r>
            <a:r>
              <a:rPr lang="tr-TR" dirty="0"/>
              <a:t>BİREYSEL, KURUMSAL VE ULUSAL ONURU VE SAYGINLIĞI KORUMAKTIR. </a:t>
            </a:r>
          </a:p>
          <a:p>
            <a:r>
              <a:rPr lang="tr-TR" dirty="0" smtClean="0"/>
              <a:t>PROTOKOLÜN </a:t>
            </a:r>
            <a:r>
              <a:rPr lang="tr-TR" dirty="0" smtClean="0"/>
              <a:t>amacı; </a:t>
            </a:r>
            <a:r>
              <a:rPr lang="tr-TR" dirty="0"/>
              <a:t>düzeni bozmak değil, varsa düzensizliğe son vererek toplumsal ilişkilerin gelişmesini sağlayan nezaket ve karşılıklı saygı ortamını yaratmaktır. </a:t>
            </a:r>
          </a:p>
          <a:p>
            <a:pPr lvl="0"/>
            <a:r>
              <a:rPr lang="tr-TR" dirty="0" err="1"/>
              <a:t>TERBiYE</a:t>
            </a:r>
            <a:r>
              <a:rPr lang="tr-TR" dirty="0"/>
              <a:t> </a:t>
            </a:r>
          </a:p>
          <a:p>
            <a:pPr lvl="0"/>
            <a:r>
              <a:rPr lang="tr-TR" dirty="0"/>
              <a:t>NEZAKET </a:t>
            </a:r>
          </a:p>
          <a:p>
            <a:pPr lvl="0"/>
            <a:r>
              <a:rPr lang="tr-TR" dirty="0"/>
              <a:t>ZARAFET </a:t>
            </a:r>
          </a:p>
          <a:p>
            <a:pPr lvl="0"/>
            <a:r>
              <a:rPr lang="tr-TR" dirty="0" smtClean="0"/>
              <a:t>Sosyal </a:t>
            </a:r>
            <a:r>
              <a:rPr lang="tr-TR" dirty="0"/>
              <a:t>davranışın temelini oluşturan TERBİYE, NEZAKET, ZARAFETİN, içerikleri protokol uygulamalarına yön verir, anlam kazandırır. </a:t>
            </a:r>
          </a:p>
          <a:p>
            <a:r>
              <a:rPr lang="tr-TR" b="1" i="1" dirty="0"/>
              <a:t>KAMUSAL YAŞAMDA PROTOKOL VE SOSYAL DAVRANIŞ KURALLARINI BİLMEK İNSANA GÜVEN VERİR; ÜSTÜNLÜK VE SAYGINLIK SAĞLAR. BU KURALLARA UYAN KİŞİLER İŞ YAŞAMINDA DAİMA FARK EDİLİR, TERCİH EDİLİR ve YÜKSELTİLİRLER</a:t>
            </a:r>
            <a:r>
              <a:rPr lang="tr-TR" b="1" i="1" dirty="0" smtClean="0"/>
              <a:t>.</a:t>
            </a:r>
          </a:p>
          <a:p>
            <a:r>
              <a:rPr lang="tr-TR" b="1" i="1" dirty="0" smtClean="0"/>
              <a:t>BİR </a:t>
            </a:r>
            <a:r>
              <a:rPr lang="tr-TR" b="1" i="1" dirty="0"/>
              <a:t>KİŞİNİN PROTOKOLE ÖNEM VERMEMESİ YA DA UYMAMASI TAŞIDIĞI UNVANIN, ÇALIŞTIĞI KURUMUN VEYA TEMSİL ETTİĞİ MAKAMIN İTİBARINI DÜŞÜRÜR. 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46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256584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Ancak </a:t>
            </a:r>
            <a:r>
              <a:rPr lang="tr-TR" dirty="0"/>
              <a:t>önde yol gösteren biri varsa ya da bilinen bir yere gidiliyorsa ev sahibi konuğun ya da üstün soluna geçerek yürür ve buyur eder. </a:t>
            </a:r>
          </a:p>
          <a:p>
            <a:r>
              <a:rPr lang="tr-TR" dirty="0" smtClean="0"/>
              <a:t>Üst </a:t>
            </a:r>
            <a:r>
              <a:rPr lang="tr-TR" dirty="0"/>
              <a:t>yöneticiler odanın kapısında değil, binanın kapısında karşılanır ve binanın kapısından uğurlanırlar. </a:t>
            </a:r>
          </a:p>
          <a:p>
            <a:r>
              <a:rPr lang="tr-TR" dirty="0" smtClean="0"/>
              <a:t>Uğurlamalarda </a:t>
            </a:r>
            <a:r>
              <a:rPr lang="tr-TR" dirty="0"/>
              <a:t>ve toplantılarda üst salonu terk etmeden kimse salonu terk etmemelidir. </a:t>
            </a:r>
          </a:p>
          <a:p>
            <a:r>
              <a:rPr lang="tr-TR" dirty="0" smtClean="0"/>
              <a:t>Üst </a:t>
            </a:r>
            <a:r>
              <a:rPr lang="tr-TR" dirty="0"/>
              <a:t>otomobiline kadar uğurlanır. Araba hareket etmeden geri dönülmemelidir. </a:t>
            </a:r>
          </a:p>
          <a:p>
            <a:r>
              <a:rPr lang="tr-TR" dirty="0" smtClean="0"/>
              <a:t>Resmi </a:t>
            </a:r>
            <a:r>
              <a:rPr lang="tr-TR" dirty="0"/>
              <a:t>ve özel davetlerde davetiye üzerinde belirtilen ve davetin başlangıcını gösteren saate titizlikle uyulmalıdır. </a:t>
            </a:r>
          </a:p>
          <a:p>
            <a:r>
              <a:rPr lang="tr-TR" dirty="0" smtClean="0"/>
              <a:t>Yemekli </a:t>
            </a:r>
            <a:r>
              <a:rPr lang="tr-TR" dirty="0"/>
              <a:t>davetler sonrasında sözlü ya da yazılı TEŞEKKÜR </a:t>
            </a:r>
            <a:r>
              <a:rPr lang="tr-TR" dirty="0" smtClean="0"/>
              <a:t>edilmelidir.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028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55000" lnSpcReduction="20000"/>
          </a:bodyPr>
          <a:lstStyle/>
          <a:p>
            <a:r>
              <a:rPr lang="tr-TR" b="1" u="sng" dirty="0"/>
              <a:t>OTOMOBİLDE KURAL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Resmi </a:t>
            </a:r>
            <a:r>
              <a:rPr lang="tr-TR" dirty="0"/>
              <a:t>araçlarda aracı şoför kullanıyorsa protokol makamı aracın sağ arka koltuğudur. Oraya makam sahibi oturur. </a:t>
            </a:r>
          </a:p>
          <a:p>
            <a:r>
              <a:rPr lang="tr-TR" dirty="0" smtClean="0"/>
              <a:t>Ancak </a:t>
            </a:r>
            <a:r>
              <a:rPr lang="tr-TR" dirty="0"/>
              <a:t>kendimizden üst birini ya da konuk olarak birini aracımıza almışsak onu sağ arka koltuğa yani “makam yerine” oturtmalıyız. 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TAŞIT PROTOKOLÜ </a:t>
            </a:r>
            <a:r>
              <a:rPr lang="tr-TR" dirty="0" smtClean="0"/>
              <a:t> 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Şoför KSMT: Koruma, Sekreter (Özel Kalem), Mihmandar, Tercüman </a:t>
            </a:r>
            <a:r>
              <a:rPr lang="tr-TR" b="1" dirty="0"/>
              <a:t>1.</a:t>
            </a:r>
            <a:r>
              <a:rPr lang="tr-TR" dirty="0"/>
              <a:t> MAKAM OTOMOBİLİNDE OTURMA DÜZENİ Ş KSMT 2 1 MA- KAM ŞKSMT 21 BOŞ </a:t>
            </a:r>
          </a:p>
          <a:p>
            <a:r>
              <a:rPr lang="tr-TR" b="1" dirty="0"/>
              <a:t>2.</a:t>
            </a:r>
            <a:r>
              <a:rPr lang="tr-TR" dirty="0"/>
              <a:t> RESMÎ TAŞITLARDA OTURMA DÜZENİ Ş 3 2 1 Ş 4 2 3 1 </a:t>
            </a:r>
          </a:p>
          <a:p>
            <a:r>
              <a:rPr lang="tr-TR" b="1" dirty="0"/>
              <a:t>3.</a:t>
            </a:r>
            <a:r>
              <a:rPr lang="tr-TR" dirty="0"/>
              <a:t> TAKSİLERDE OTURMA DÜZENİ Ş E2 E1 H Ş E H2 H1 </a:t>
            </a:r>
          </a:p>
          <a:p>
            <a:r>
              <a:rPr lang="tr-TR" dirty="0" smtClean="0"/>
              <a:t>Resmi </a:t>
            </a:r>
            <a:r>
              <a:rPr lang="tr-TR" dirty="0"/>
              <a:t>aracı kullanan üstümüz ya da eş düzey meslektaşımız ise şoför mahalline geçeriz. </a:t>
            </a:r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/>
              <a:t>yere gittiğimizde varsa ev sahibinin aracına bineriz. </a:t>
            </a:r>
          </a:p>
          <a:p>
            <a:r>
              <a:rPr lang="tr-TR" dirty="0" smtClean="0"/>
              <a:t>Üstümüzü </a:t>
            </a:r>
            <a:r>
              <a:rPr lang="tr-TR" dirty="0"/>
              <a:t>aracımıza aldıysak o inerken bizim de inerek onu geçirmemiz söz gerekir. </a:t>
            </a:r>
            <a:endParaRPr lang="tr-TR" dirty="0" smtClean="0"/>
          </a:p>
          <a:p>
            <a:r>
              <a:rPr lang="tr-TR" dirty="0" smtClean="0"/>
              <a:t>Resmi </a:t>
            </a:r>
            <a:r>
              <a:rPr lang="tr-TR" dirty="0"/>
              <a:t>araca önce üst sonra kıdemsiz biner inerken önce üst iner.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8687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 fontScale="62500" lnSpcReduction="20000"/>
          </a:bodyPr>
          <a:lstStyle/>
          <a:p>
            <a:r>
              <a:rPr lang="tr-TR" b="1" u="sng" dirty="0"/>
              <a:t>ZİYARET ve GÖRÜŞME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Ziyaret </a:t>
            </a:r>
            <a:r>
              <a:rPr lang="tr-TR" dirty="0"/>
              <a:t>bir kişinin izin alarak bir başkasını görmeye gitmesidir. </a:t>
            </a:r>
          </a:p>
          <a:p>
            <a:r>
              <a:rPr lang="tr-TR" dirty="0" smtClean="0"/>
              <a:t>Ziyaretin </a:t>
            </a:r>
            <a:r>
              <a:rPr lang="tr-TR" dirty="0"/>
              <a:t>iletişim açısından önemli bir işlevi vardır.. </a:t>
            </a:r>
          </a:p>
          <a:p>
            <a:r>
              <a:rPr lang="tr-TR" dirty="0" smtClean="0"/>
              <a:t>Ziyaret </a:t>
            </a:r>
            <a:r>
              <a:rPr lang="tr-TR" dirty="0"/>
              <a:t>çeşitlerini</a:t>
            </a:r>
            <a:r>
              <a:rPr lang="tr-TR" dirty="0" smtClean="0"/>
              <a:t>, resmi </a:t>
            </a:r>
            <a:r>
              <a:rPr lang="tr-TR" dirty="0"/>
              <a:t>ziyaretler, nezaket (protokol) ziyaretleri, iş ve görüşme ziyaretleri, bayram ziyaretleri, aile ziyaretleri, hasta ziyaretleri, teşekkür ziyaretleri, evlilik kutlama ziyaretleri olarak sınıflandırmak mümkündür. </a:t>
            </a:r>
          </a:p>
          <a:p>
            <a:r>
              <a:rPr lang="tr-TR" dirty="0" smtClean="0"/>
              <a:t>Ziyaretin </a:t>
            </a:r>
            <a:r>
              <a:rPr lang="tr-TR" dirty="0"/>
              <a:t>günü ve saati çok iyi seçilmeli ve bir iki gün önce randevu alınmalıdır. Aynı gün için yapılan ziyaret istemleri rahatsızlık yaratabilir. </a:t>
            </a:r>
          </a:p>
          <a:p>
            <a:r>
              <a:rPr lang="tr-TR" dirty="0" smtClean="0"/>
              <a:t>Ziyaret </a:t>
            </a:r>
            <a:r>
              <a:rPr lang="tr-TR" dirty="0"/>
              <a:t>istemlerinin yerine getirilmesinde küçük büyüğe uyar. Büyük istediği zaman randevu verilmelidir. Eşit düzeydeki ziyaret istemlerinde tarih olarak bir iki seçenek sunulmalıdır. •İade edilmesi gereken ziyaretler zamanında yapılmalıdır. </a:t>
            </a:r>
          </a:p>
          <a:p>
            <a:r>
              <a:rPr lang="tr-TR" dirty="0" smtClean="0"/>
              <a:t>Ziyaretlere </a:t>
            </a:r>
            <a:r>
              <a:rPr lang="tr-TR" dirty="0"/>
              <a:t>gidilirken çiçek veya mütevazi armağanlar götürmek her zaman geçerlidir. </a:t>
            </a:r>
          </a:p>
          <a:p>
            <a:r>
              <a:rPr lang="tr-TR" dirty="0"/>
              <a:t>Yöneticimiz oturmamızı söylemeden ya da oturmamız gerektiğinde izin istemeden oturmamalıyız. Oturuş </a:t>
            </a:r>
          </a:p>
          <a:p>
            <a:r>
              <a:rPr lang="tr-TR" dirty="0" smtClean="0"/>
              <a:t>Oturuş </a:t>
            </a:r>
            <a:r>
              <a:rPr lang="tr-TR" dirty="0"/>
              <a:t>pozisyonumuz, ayaklarımız ve ellerimizin duruşu, kendimize olan güvenimizi, ciddiyetimizi, görüntümüzün asilliğini gösterir.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448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Üstümüz </a:t>
            </a:r>
            <a:r>
              <a:rPr lang="tr-TR" dirty="0"/>
              <a:t>ayağa kalktığında biz de kalkmalıyız. </a:t>
            </a:r>
          </a:p>
          <a:p>
            <a:r>
              <a:rPr lang="tr-TR" dirty="0" smtClean="0"/>
              <a:t>Üstümüz </a:t>
            </a:r>
            <a:r>
              <a:rPr lang="tr-TR" dirty="0"/>
              <a:t>görüşmenin sonunda “MEMNUN OLDUM TEŞEKKÜR EDERİM” derse, el sıkmak için elini uzatırsa GİTMEMİZ GEREKTİĞİNİ anlamalıyız. </a:t>
            </a:r>
          </a:p>
          <a:p>
            <a:r>
              <a:rPr lang="tr-TR" dirty="0" smtClean="0"/>
              <a:t>Yöneticimizin </a:t>
            </a:r>
            <a:r>
              <a:rPr lang="tr-TR" dirty="0"/>
              <a:t>veya üstlerimizin makamında oturacağımız koltuk masaya yakın ve uygun olan koltuktur. </a:t>
            </a:r>
          </a:p>
          <a:p>
            <a:r>
              <a:rPr lang="tr-TR" dirty="0" smtClean="0"/>
              <a:t>Biz </a:t>
            </a:r>
            <a:r>
              <a:rPr lang="tr-TR" dirty="0"/>
              <a:t>içerdeyken bizden üst birisi gelirse oturduğumuz koltuktan kalkarak bir koltuk geriye gitmemiz gerekir. </a:t>
            </a:r>
          </a:p>
          <a:p>
            <a:r>
              <a:rPr lang="tr-TR" dirty="0" smtClean="0"/>
              <a:t>Eğer </a:t>
            </a:r>
            <a:r>
              <a:rPr lang="tr-TR" dirty="0"/>
              <a:t>üst makama birden çok kişi ile gitmişsek düzey ve kıdeme göre sıralanmalı ve en üst olan yöneticiye en yakın oturmalıdır. </a:t>
            </a:r>
          </a:p>
          <a:p>
            <a:r>
              <a:rPr lang="tr-TR" dirty="0" smtClean="0"/>
              <a:t>Protokolde </a:t>
            </a:r>
            <a:r>
              <a:rPr lang="tr-TR" dirty="0"/>
              <a:t>üst sağdadır. </a:t>
            </a:r>
          </a:p>
          <a:p>
            <a:r>
              <a:rPr lang="tr-TR" dirty="0" smtClean="0"/>
              <a:t>Otururken </a:t>
            </a:r>
            <a:r>
              <a:rPr lang="tr-TR" dirty="0"/>
              <a:t>veya yürürken astın solda olması gerekir. </a:t>
            </a:r>
          </a:p>
          <a:p>
            <a:r>
              <a:rPr lang="tr-TR" dirty="0" smtClean="0"/>
              <a:t>Üstümüzün </a:t>
            </a:r>
            <a:r>
              <a:rPr lang="tr-TR" dirty="0"/>
              <a:t>önüne geçmemeliyiz, astımızın da arkasında kalmamalıyız.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01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KADIN- ERKEK </a:t>
            </a:r>
          </a:p>
          <a:p>
            <a:r>
              <a:rPr lang="tr-TR" dirty="0" smtClean="0"/>
              <a:t> </a:t>
            </a:r>
            <a:r>
              <a:rPr lang="tr-TR" dirty="0"/>
              <a:t>Erkek daima yardımcı pozisyonundadır. </a:t>
            </a:r>
          </a:p>
          <a:p>
            <a:r>
              <a:rPr lang="tr-TR" dirty="0" smtClean="0"/>
              <a:t> </a:t>
            </a:r>
            <a:r>
              <a:rPr lang="tr-TR" dirty="0"/>
              <a:t>Ast-üst ilişkisinin olduğu yerde bayan-erkek ayırımı olmaz. Ast-üstlük geçerli olur. </a:t>
            </a:r>
          </a:p>
          <a:p>
            <a:r>
              <a:rPr lang="tr-TR" dirty="0" smtClean="0"/>
              <a:t> </a:t>
            </a:r>
            <a:r>
              <a:rPr lang="tr-TR" dirty="0"/>
              <a:t>Asansörden inişte kapıya yakın olan önce çıkar. Kural budur. </a:t>
            </a:r>
          </a:p>
          <a:p>
            <a:r>
              <a:rPr lang="tr-TR" dirty="0" smtClean="0"/>
              <a:t> </a:t>
            </a:r>
            <a:r>
              <a:rPr lang="tr-TR" dirty="0"/>
              <a:t>Merdivenden çıkarken önce bayan çıkar, inerken ise erkek önde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Üst, Konuk ve Hanım daima sağdadır. </a:t>
            </a:r>
          </a:p>
          <a:p>
            <a:r>
              <a:rPr lang="tr-TR" dirty="0" smtClean="0"/>
              <a:t> </a:t>
            </a:r>
            <a:r>
              <a:rPr lang="tr-TR" dirty="0"/>
              <a:t>Üniformalı iken hanım solda yürümelidir. </a:t>
            </a:r>
          </a:p>
          <a:p>
            <a:r>
              <a:rPr lang="tr-TR" dirty="0" smtClean="0"/>
              <a:t> </a:t>
            </a:r>
            <a:r>
              <a:rPr lang="tr-TR" dirty="0"/>
              <a:t>Gelin solda, Damat sağda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Yemekten kalkma teklifi önce bayandan gelmelidir. </a:t>
            </a:r>
          </a:p>
          <a:p>
            <a:r>
              <a:rPr lang="tr-TR" dirty="0" smtClean="0"/>
              <a:t> </a:t>
            </a:r>
            <a:r>
              <a:rPr lang="tr-TR" dirty="0"/>
              <a:t>Siparişler erkek tarafından verilmelidir. </a:t>
            </a:r>
          </a:p>
          <a:p>
            <a:r>
              <a:rPr lang="tr-TR" dirty="0" smtClean="0"/>
              <a:t> </a:t>
            </a:r>
            <a:r>
              <a:rPr lang="tr-TR" dirty="0"/>
              <a:t>Kadını; giyimi, evi ve yemeği temsil eder. </a:t>
            </a:r>
          </a:p>
        </p:txBody>
      </p:sp>
    </p:spTree>
    <p:extLst>
      <p:ext uri="{BB962C8B-B14F-4D97-AF65-F5344CB8AC3E}">
        <p14:creationId xmlns:p14="http://schemas.microsoft.com/office/powerpoint/2010/main" val="2313420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505475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 </a:t>
            </a:r>
            <a:r>
              <a:rPr lang="tr-TR" dirty="0"/>
              <a:t>Erkeği; arabası, ayakkabısı ve eşi temsil eder denir. </a:t>
            </a:r>
          </a:p>
          <a:p>
            <a:r>
              <a:rPr lang="tr-TR" dirty="0" smtClean="0"/>
              <a:t> </a:t>
            </a:r>
            <a:r>
              <a:rPr lang="tr-TR" dirty="0"/>
              <a:t>Tanıştırılan kişilerin özellikleri söylenmelidir. </a:t>
            </a:r>
          </a:p>
          <a:p>
            <a:r>
              <a:rPr lang="tr-TR" dirty="0" smtClean="0"/>
              <a:t> </a:t>
            </a:r>
            <a:r>
              <a:rPr lang="tr-TR" dirty="0"/>
              <a:t>Önce elini üst uzatır, sonra ast uzatır. </a:t>
            </a:r>
          </a:p>
          <a:p>
            <a:r>
              <a:rPr lang="tr-TR" dirty="0" smtClean="0"/>
              <a:t> </a:t>
            </a:r>
            <a:r>
              <a:rPr lang="tr-TR" dirty="0"/>
              <a:t>Bir bayan elini uzatmadıkça erkek elini uzatmamalı. Hanımlar elini uzatmak zorunda değildir, başı ile selam verebilir. </a:t>
            </a:r>
          </a:p>
          <a:p>
            <a:r>
              <a:rPr lang="tr-TR" dirty="0" smtClean="0"/>
              <a:t> </a:t>
            </a:r>
            <a:r>
              <a:rPr lang="tr-TR" dirty="0"/>
              <a:t>İsmini unuttuğumuz insana soyadını sorarsak ismini de söyler. </a:t>
            </a:r>
          </a:p>
          <a:p>
            <a:r>
              <a:rPr lang="tr-TR" dirty="0" smtClean="0"/>
              <a:t> </a:t>
            </a:r>
            <a:r>
              <a:rPr lang="tr-TR" dirty="0"/>
              <a:t>Düğünde bayanlar tamamen beyaz giyinmemeli. (Beyazı sadece gelin giyer)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882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92696"/>
            <a:ext cx="8219256" cy="5433467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SİGARA – PURO </a:t>
            </a:r>
          </a:p>
          <a:p>
            <a:r>
              <a:rPr lang="tr-TR" dirty="0" smtClean="0"/>
              <a:t> </a:t>
            </a:r>
            <a:r>
              <a:rPr lang="tr-TR" dirty="0"/>
              <a:t>Sigara, sigara ile yakılmaz. Mumdan da yakılmaz. </a:t>
            </a:r>
          </a:p>
          <a:p>
            <a:r>
              <a:rPr lang="tr-TR" dirty="0" smtClean="0"/>
              <a:t> </a:t>
            </a:r>
            <a:r>
              <a:rPr lang="tr-TR" dirty="0"/>
              <a:t>Çocuklu evlerde içilmez. </a:t>
            </a:r>
          </a:p>
          <a:p>
            <a:r>
              <a:rPr lang="tr-TR" dirty="0" smtClean="0"/>
              <a:t> </a:t>
            </a:r>
            <a:r>
              <a:rPr lang="tr-TR" dirty="0"/>
              <a:t>Resmi yerlerde kül tablası yoksa bu orada sigara içilmeyecek demektir. </a:t>
            </a:r>
          </a:p>
          <a:p>
            <a:r>
              <a:rPr lang="tr-TR" dirty="0" smtClean="0"/>
              <a:t> </a:t>
            </a:r>
            <a:r>
              <a:rPr lang="tr-TR" dirty="0"/>
              <a:t>Sigara yakarken el ele değmemeli. </a:t>
            </a:r>
          </a:p>
          <a:p>
            <a:r>
              <a:rPr lang="tr-TR" dirty="0" smtClean="0"/>
              <a:t> </a:t>
            </a:r>
            <a:r>
              <a:rPr lang="tr-TR" dirty="0"/>
              <a:t>Bir bayan, erkeğin sigarasını yakmamalı. </a:t>
            </a:r>
          </a:p>
          <a:p>
            <a:r>
              <a:rPr lang="tr-TR" dirty="0" smtClean="0"/>
              <a:t> </a:t>
            </a:r>
            <a:r>
              <a:rPr lang="tr-TR" dirty="0"/>
              <a:t>Puro içe çekilmez. Puro dudak ve parmak içindir. Elde yakılır ve en az 45 </a:t>
            </a:r>
            <a:r>
              <a:rPr lang="tr-TR" dirty="0" err="1"/>
              <a:t>dk.içilir</a:t>
            </a:r>
            <a:r>
              <a:rPr lang="tr-TR" dirty="0"/>
              <a:t>. Erkek, erkeğin purosunu yakmaz. Puro bir kerede içilmez. Özel makasıyla kesilir, sonra tekrar içilebilir. </a:t>
            </a:r>
          </a:p>
          <a:p>
            <a:r>
              <a:rPr lang="tr-TR" dirty="0" smtClean="0"/>
              <a:t> </a:t>
            </a:r>
            <a:r>
              <a:rPr lang="tr-TR" dirty="0"/>
              <a:t>Bayan erkeğin sigarasını yakmaz. </a:t>
            </a:r>
          </a:p>
          <a:p>
            <a:r>
              <a:rPr lang="tr-TR" dirty="0" smtClean="0"/>
              <a:t> </a:t>
            </a:r>
            <a:r>
              <a:rPr lang="tr-TR" dirty="0"/>
              <a:t>Tek kibrit, tek yakım tekniği (Herkes için ayrı kibrit yakılır veya çakmak çakılır.)</a:t>
            </a:r>
          </a:p>
        </p:txBody>
      </p:sp>
    </p:spTree>
    <p:extLst>
      <p:ext uri="{BB962C8B-B14F-4D97-AF65-F5344CB8AC3E}">
        <p14:creationId xmlns:p14="http://schemas.microsoft.com/office/powerpoint/2010/main" val="23816975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192688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LOKANTA</a:t>
            </a:r>
          </a:p>
          <a:p>
            <a:r>
              <a:rPr lang="tr-TR" dirty="0" smtClean="0"/>
              <a:t>Lokantada</a:t>
            </a:r>
            <a:r>
              <a:rPr lang="tr-TR" dirty="0"/>
              <a:t>, mönü listesi açık kaldığı müddetçe garson gelmez. Yemek seçimi yapılınca mönü kitapçığı kapatılır. </a:t>
            </a:r>
          </a:p>
          <a:p>
            <a:r>
              <a:rPr lang="tr-TR" dirty="0" smtClean="0"/>
              <a:t> </a:t>
            </a:r>
            <a:r>
              <a:rPr lang="tr-TR" dirty="0"/>
              <a:t>Peçete diz üzerine katlı olarak serilir. Tabak altına serilmez. İkiye katlanan peçetenin açık uçları bedenimize bakar. Küçükse tek dize serilir. </a:t>
            </a:r>
          </a:p>
          <a:p>
            <a:r>
              <a:rPr lang="tr-TR" dirty="0" smtClean="0"/>
              <a:t> </a:t>
            </a:r>
            <a:r>
              <a:rPr lang="tr-TR" dirty="0"/>
              <a:t>Peçetenin amacı, ıslanan ve yağlanan dudaklarımızı silmektir. </a:t>
            </a:r>
          </a:p>
          <a:p>
            <a:r>
              <a:rPr lang="tr-TR" dirty="0" smtClean="0"/>
              <a:t> </a:t>
            </a:r>
            <a:r>
              <a:rPr lang="tr-TR" dirty="0"/>
              <a:t>Üst düzey peçetesini açmadan diğerleri açmamalıdır. O toplamadan toplamamalıdır. </a:t>
            </a:r>
          </a:p>
          <a:p>
            <a:r>
              <a:rPr lang="tr-TR" dirty="0" smtClean="0"/>
              <a:t> </a:t>
            </a:r>
            <a:r>
              <a:rPr lang="tr-TR" dirty="0"/>
              <a:t>Masadan kısa süreli ayrılmalarda peçete sandalyeye bırakılır. </a:t>
            </a:r>
          </a:p>
          <a:p>
            <a:r>
              <a:rPr lang="tr-TR" dirty="0" smtClean="0"/>
              <a:t> </a:t>
            </a:r>
            <a:r>
              <a:rPr lang="tr-TR" dirty="0"/>
              <a:t>Peçeteyi kullandıktan sonra peçeteye bakılmamalı. </a:t>
            </a:r>
          </a:p>
          <a:p>
            <a:r>
              <a:rPr lang="tr-TR" dirty="0" smtClean="0"/>
              <a:t> </a:t>
            </a:r>
            <a:r>
              <a:rPr lang="tr-TR" dirty="0"/>
              <a:t>İşi biten peçete servis tabağının sağına öylece bırakılır. </a:t>
            </a:r>
          </a:p>
          <a:p>
            <a:r>
              <a:rPr lang="tr-TR" dirty="0" smtClean="0"/>
              <a:t> </a:t>
            </a:r>
            <a:r>
              <a:rPr lang="tr-TR" dirty="0"/>
              <a:t>Kullanılan kağıt peçetede katlanmadan servis </a:t>
            </a:r>
            <a:r>
              <a:rPr lang="tr-TR" dirty="0" smtClean="0"/>
              <a:t>tabağının sağına </a:t>
            </a:r>
            <a:r>
              <a:rPr lang="tr-TR" dirty="0"/>
              <a:t>bırakılır. Kesinlikle buruşturulmaz</a:t>
            </a:r>
            <a:r>
              <a:rPr lang="tr-TR" dirty="0" smtClean="0"/>
              <a:t>.</a:t>
            </a:r>
            <a:endParaRPr lang="tr-TR" dirty="0"/>
          </a:p>
          <a:p>
            <a:r>
              <a:rPr lang="tr-TR" dirty="0" smtClean="0"/>
              <a:t> </a:t>
            </a:r>
            <a:r>
              <a:rPr lang="tr-TR" dirty="0"/>
              <a:t>Ev davetlerinde bez peçete olması makbuldür. İkisi de olabilir. </a:t>
            </a:r>
          </a:p>
          <a:p>
            <a:r>
              <a:rPr lang="tr-TR" dirty="0" smtClean="0"/>
              <a:t> </a:t>
            </a:r>
            <a:r>
              <a:rPr lang="tr-TR" dirty="0"/>
              <a:t>Tabağın içine peçete atılmaz. </a:t>
            </a:r>
          </a:p>
          <a:p>
            <a:r>
              <a:rPr lang="tr-TR" dirty="0" smtClean="0"/>
              <a:t> </a:t>
            </a:r>
            <a:r>
              <a:rPr lang="tr-TR" dirty="0"/>
              <a:t>Protokol yemeğinde masa örtüsü ve bez peçete aynı renkte olmalı, mümkünse beyaz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Çatallar solda, bıçak ve kaşık sağda olmalı. </a:t>
            </a:r>
          </a:p>
          <a:p>
            <a:r>
              <a:rPr lang="tr-TR" dirty="0" smtClean="0"/>
              <a:t> </a:t>
            </a:r>
            <a:r>
              <a:rPr lang="tr-TR" dirty="0"/>
              <a:t>Çatal-bıçak dıştan içe doğru olmalı. 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60284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8"/>
            <a:ext cx="8147248" cy="5904656"/>
          </a:xfrm>
        </p:spPr>
        <p:txBody>
          <a:bodyPr>
            <a:normAutofit fontScale="850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İki el masa altında olmamalı, en az bir el yukarıda olmalı. İki el de bileklerden yukarıda olmalı. Bilimsel olarak da ellerin yukarıda olması önemlidir. </a:t>
            </a:r>
          </a:p>
          <a:p>
            <a:r>
              <a:rPr lang="tr-TR" dirty="0" smtClean="0"/>
              <a:t> </a:t>
            </a:r>
            <a:r>
              <a:rPr lang="tr-TR" dirty="0"/>
              <a:t>Masadan yere düşen hiçbir şey alınmaz. Garsona yardım edilmez. </a:t>
            </a:r>
          </a:p>
          <a:p>
            <a:r>
              <a:rPr lang="tr-TR" dirty="0" smtClean="0"/>
              <a:t> </a:t>
            </a:r>
            <a:r>
              <a:rPr lang="tr-TR" dirty="0"/>
              <a:t>Kaşık çorba içildiği müddetçe kasesinin içinde olmalıdır. Ancak çorba bittikten sonra çorba tabağının yan tarafına bırakılır. </a:t>
            </a:r>
          </a:p>
          <a:p>
            <a:r>
              <a:rPr lang="tr-TR" dirty="0" smtClean="0"/>
              <a:t> </a:t>
            </a:r>
            <a:r>
              <a:rPr lang="tr-TR" dirty="0"/>
              <a:t>Limon çatalla sıkılmaz, sağ elle sıkılırken sol el siper yapılır. Çorba alt tabağının yanına konur.</a:t>
            </a:r>
          </a:p>
          <a:p>
            <a:r>
              <a:rPr lang="tr-TR" dirty="0" smtClean="0"/>
              <a:t> </a:t>
            </a:r>
            <a:r>
              <a:rPr lang="tr-TR" dirty="0"/>
              <a:t>Çorbaya ekmek doğranmaz. </a:t>
            </a:r>
          </a:p>
          <a:p>
            <a:r>
              <a:rPr lang="tr-TR" dirty="0" smtClean="0"/>
              <a:t> </a:t>
            </a:r>
            <a:r>
              <a:rPr lang="tr-TR" dirty="0"/>
              <a:t>Tabağa çok fazla </a:t>
            </a:r>
            <a:r>
              <a:rPr lang="tr-TR" dirty="0" err="1"/>
              <a:t>eğilinmez</a:t>
            </a:r>
            <a:r>
              <a:rPr lang="tr-TR" dirty="0"/>
              <a:t>. </a:t>
            </a:r>
          </a:p>
          <a:p>
            <a:r>
              <a:rPr lang="tr-TR" dirty="0" smtClean="0"/>
              <a:t> </a:t>
            </a:r>
            <a:r>
              <a:rPr lang="tr-TR" dirty="0"/>
              <a:t>Kaşığın kenarına bırakılması, yemeğin bittiği anlamına gelir. </a:t>
            </a:r>
            <a:br>
              <a:rPr lang="tr-TR" dirty="0"/>
            </a:br>
            <a:r>
              <a:rPr lang="tr-TR" dirty="0"/>
              <a:t>GARSONA YARDIM ETMEK KİBARLIK DEĞİLDİR.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574958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6264696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Çorbanın dibini almak için tabak yatırılmaz. </a:t>
            </a:r>
          </a:p>
          <a:p>
            <a:r>
              <a:rPr lang="tr-TR" dirty="0" smtClean="0"/>
              <a:t> </a:t>
            </a:r>
            <a:r>
              <a:rPr lang="tr-TR" dirty="0"/>
              <a:t>Yemek esnasında bıçak-çatal ters V şeklinde olmalıdır. Arası açık olarak paralel de olabilir. </a:t>
            </a:r>
          </a:p>
          <a:p>
            <a:r>
              <a:rPr lang="tr-TR" dirty="0" smtClean="0"/>
              <a:t> </a:t>
            </a:r>
            <a:r>
              <a:rPr lang="tr-TR" dirty="0"/>
              <a:t>Çatalın ağzının yukarıda, bıçak ile </a:t>
            </a:r>
            <a:r>
              <a:rPr lang="tr-TR" dirty="0" err="1"/>
              <a:t>yanyana</a:t>
            </a:r>
            <a:r>
              <a:rPr lang="tr-TR" dirty="0"/>
              <a:t> paralel hale gelmesi “yemek bitti” demektir. </a:t>
            </a:r>
          </a:p>
          <a:p>
            <a:r>
              <a:rPr lang="tr-TR" dirty="0" smtClean="0"/>
              <a:t> </a:t>
            </a:r>
            <a:r>
              <a:rPr lang="tr-TR" dirty="0"/>
              <a:t>Kaşık sağ elle kullanılır. </a:t>
            </a:r>
          </a:p>
          <a:p>
            <a:r>
              <a:rPr lang="tr-TR" dirty="0" smtClean="0"/>
              <a:t> </a:t>
            </a:r>
            <a:r>
              <a:rPr lang="tr-TR" dirty="0"/>
              <a:t>Masadaki kaşık, bıçak ve çatal kullanılacak ele göre konulur. </a:t>
            </a:r>
          </a:p>
          <a:p>
            <a:r>
              <a:rPr lang="tr-TR" dirty="0" smtClean="0"/>
              <a:t> </a:t>
            </a:r>
            <a:r>
              <a:rPr lang="tr-TR" dirty="0"/>
              <a:t>Et yemekleri tek parça kesilir, tek lokma yenir. Bir parça kesilip ağza götürülür. </a:t>
            </a:r>
          </a:p>
          <a:p>
            <a:r>
              <a:rPr lang="tr-TR" dirty="0" smtClean="0"/>
              <a:t> </a:t>
            </a:r>
            <a:r>
              <a:rPr lang="tr-TR" dirty="0"/>
              <a:t>Pilav çatalla yenir. Çatal-bıçak el değiştirebilir. Pilav çatalla yenirken bıçakla destek verilebilir. </a:t>
            </a:r>
          </a:p>
          <a:p>
            <a:r>
              <a:rPr lang="tr-TR" dirty="0" smtClean="0"/>
              <a:t> </a:t>
            </a:r>
            <a:r>
              <a:rPr lang="tr-TR" dirty="0"/>
              <a:t>Börek vs. sağ elde bıçak, sol elde çatalla yenir. </a:t>
            </a:r>
          </a:p>
          <a:p>
            <a:r>
              <a:rPr lang="tr-TR" dirty="0" smtClean="0"/>
              <a:t> </a:t>
            </a:r>
            <a:r>
              <a:rPr lang="tr-TR" dirty="0"/>
              <a:t>Balık bıçağı sadece balığın kılçığını ayıklamak için kullanılır. </a:t>
            </a:r>
          </a:p>
          <a:p>
            <a:r>
              <a:rPr lang="tr-TR" dirty="0" smtClean="0"/>
              <a:t> </a:t>
            </a:r>
            <a:r>
              <a:rPr lang="tr-TR" dirty="0"/>
              <a:t>Balık bıçağı yoksa bunu ekmek parçası ile yaparız. </a:t>
            </a:r>
          </a:p>
          <a:p>
            <a:r>
              <a:rPr lang="tr-TR" dirty="0" smtClean="0"/>
              <a:t> </a:t>
            </a:r>
            <a:r>
              <a:rPr lang="tr-TR" dirty="0"/>
              <a:t>Balığın önce kılçığı tamamen çıkarılır, sonra parça parça yenir. </a:t>
            </a:r>
          </a:p>
          <a:p>
            <a:r>
              <a:rPr lang="tr-TR" dirty="0" smtClean="0"/>
              <a:t> </a:t>
            </a:r>
            <a:r>
              <a:rPr lang="tr-TR" dirty="0"/>
              <a:t>Balık çatalla yenir ancak kılçık elle çıkarılır ve tabağın kenarına bırakılır. </a:t>
            </a:r>
          </a:p>
          <a:p>
            <a:r>
              <a:rPr lang="tr-TR" dirty="0" smtClean="0"/>
              <a:t> </a:t>
            </a:r>
            <a:r>
              <a:rPr lang="tr-TR" dirty="0"/>
              <a:t>Tavuğun derisi yenmek istenmiyorsa, deri çatal ve bıçak yardımıyla ayrılır. Tek kesim, tek lokma prensibi uygulanır. </a:t>
            </a:r>
          </a:p>
          <a:p>
            <a:r>
              <a:rPr lang="tr-TR" dirty="0" smtClean="0"/>
              <a:t> </a:t>
            </a:r>
            <a:r>
              <a:rPr lang="tr-TR" dirty="0"/>
              <a:t>Ağıza istenmeyen bir lokma (taş, kıl vs.) gelirse, kağıt peçeteyle çıkarılır ve görülmeyecek bir yere konulur. </a:t>
            </a:r>
          </a:p>
          <a:p>
            <a:r>
              <a:rPr lang="tr-TR" dirty="0" smtClean="0"/>
              <a:t> </a:t>
            </a:r>
            <a:r>
              <a:rPr lang="tr-TR" dirty="0"/>
              <a:t>Elde çatal bıçak, ağızda lokma varken konuşulmaz. </a:t>
            </a:r>
          </a:p>
        </p:txBody>
      </p:sp>
    </p:spTree>
    <p:extLst>
      <p:ext uri="{BB962C8B-B14F-4D97-AF65-F5344CB8AC3E}">
        <p14:creationId xmlns:p14="http://schemas.microsoft.com/office/powerpoint/2010/main" val="2100951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856984" cy="619268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u="sng" dirty="0" smtClean="0"/>
              <a:t>PROTOKOL </a:t>
            </a:r>
            <a:r>
              <a:rPr lang="tr-TR" b="1" u="sng" dirty="0"/>
              <a:t>İLKELERİ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b="1" dirty="0"/>
              <a:t>1.</a:t>
            </a:r>
            <a:r>
              <a:rPr lang="tr-TR" dirty="0"/>
              <a:t>SAYGI VE NEZAKET ESASTIR </a:t>
            </a:r>
          </a:p>
          <a:p>
            <a:r>
              <a:rPr lang="tr-TR" b="1" dirty="0"/>
              <a:t>2.</a:t>
            </a:r>
            <a:r>
              <a:rPr lang="tr-TR" dirty="0"/>
              <a:t> ONURU VE SAYGINLIĞI (İTİBARI) KORUMAK ESASTIR </a:t>
            </a:r>
          </a:p>
          <a:p>
            <a:r>
              <a:rPr lang="tr-TR" b="1" dirty="0"/>
              <a:t>3.</a:t>
            </a:r>
            <a:r>
              <a:rPr lang="tr-TR" dirty="0"/>
              <a:t> TEMSİL ESASTIR </a:t>
            </a:r>
          </a:p>
          <a:p>
            <a:r>
              <a:rPr lang="tr-TR" b="1" dirty="0"/>
              <a:t>PROTOKOLDE; HERKES TAŞIDIĞI UNVANI VE ÇALIŞTIĞI KURUMU TEMSİL EDER. KİMSE KENDİNİ TEMSİL ETMEZ. </a:t>
            </a:r>
            <a:endParaRPr lang="tr-TR" dirty="0"/>
          </a:p>
          <a:p>
            <a:r>
              <a:rPr lang="tr-TR" dirty="0"/>
              <a:t>TEMSİL; </a:t>
            </a:r>
          </a:p>
          <a:p>
            <a:r>
              <a:rPr lang="tr-TR" dirty="0" smtClean="0"/>
              <a:t>KİŞİNİN </a:t>
            </a:r>
            <a:r>
              <a:rPr lang="tr-TR" dirty="0"/>
              <a:t>DIŞ GÖRÜNÜŞÜ, </a:t>
            </a:r>
          </a:p>
          <a:p>
            <a:r>
              <a:rPr lang="tr-TR" dirty="0" smtClean="0"/>
              <a:t>GÜZEL </a:t>
            </a:r>
            <a:r>
              <a:rPr lang="tr-TR" dirty="0"/>
              <a:t>VE UYGUN GİYİMİ, </a:t>
            </a:r>
          </a:p>
          <a:p>
            <a:r>
              <a:rPr lang="tr-TR" dirty="0" smtClean="0"/>
              <a:t>UYGUN </a:t>
            </a:r>
            <a:r>
              <a:rPr lang="tr-TR" dirty="0"/>
              <a:t>TUTUM VE DAVRANIŞI, </a:t>
            </a:r>
          </a:p>
          <a:p>
            <a:r>
              <a:rPr lang="tr-TR" dirty="0" smtClean="0"/>
              <a:t>UYGUN </a:t>
            </a:r>
            <a:r>
              <a:rPr lang="tr-TR" dirty="0"/>
              <a:t>VE GÜZEL KONUŞMASI </a:t>
            </a:r>
          </a:p>
          <a:p>
            <a:r>
              <a:rPr lang="tr-TR" dirty="0" smtClean="0"/>
              <a:t>PROTOKOL- </a:t>
            </a:r>
            <a:r>
              <a:rPr lang="tr-TR" dirty="0"/>
              <a:t>SAYGI, GÖRGÜ VE NEZAKET KURALLARINA UYMASI İLE ORTAYA ÇIKAR. TEMSİL, AYNI ZAMANDA KİŞİNİN İMAJIDIR. </a:t>
            </a:r>
          </a:p>
          <a:p>
            <a:r>
              <a:rPr lang="tr-TR" b="1" dirty="0"/>
              <a:t>4.</a:t>
            </a:r>
            <a:r>
              <a:rPr lang="tr-TR" dirty="0"/>
              <a:t> DÜZEY EŞİTLİĞİ VE DENKLİK ESASTIR </a:t>
            </a:r>
          </a:p>
          <a:p>
            <a:r>
              <a:rPr lang="tr-TR" b="1" dirty="0"/>
              <a:t>5.</a:t>
            </a:r>
            <a:r>
              <a:rPr lang="tr-TR" dirty="0"/>
              <a:t> KARŞILIKLILIK ESASTIR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8350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Sağdaki içecekler bize aittir. </a:t>
            </a:r>
          </a:p>
          <a:p>
            <a:r>
              <a:rPr lang="tr-TR" dirty="0" smtClean="0"/>
              <a:t> </a:t>
            </a:r>
            <a:r>
              <a:rPr lang="tr-TR" dirty="0"/>
              <a:t>Soldaki yiyecekler bize aittir. </a:t>
            </a:r>
          </a:p>
          <a:p>
            <a:r>
              <a:rPr lang="tr-TR" dirty="0" smtClean="0"/>
              <a:t> </a:t>
            </a:r>
            <a:r>
              <a:rPr lang="tr-TR" dirty="0"/>
              <a:t>Yiyecek servisi soldan yapılır. Boş tabaklar sağdan alınır. </a:t>
            </a:r>
          </a:p>
          <a:p>
            <a:r>
              <a:rPr lang="tr-TR" dirty="0" smtClean="0"/>
              <a:t> </a:t>
            </a:r>
            <a:r>
              <a:rPr lang="tr-TR" dirty="0"/>
              <a:t>İçecek servisi sağdan yapılır, sağdan kaldırılır. </a:t>
            </a:r>
          </a:p>
          <a:p>
            <a:r>
              <a:rPr lang="tr-TR" dirty="0" smtClean="0"/>
              <a:t> </a:t>
            </a:r>
            <a:r>
              <a:rPr lang="tr-TR" dirty="0"/>
              <a:t>Bardaklar küçükten büyüğe doğru sıralanır. </a:t>
            </a:r>
          </a:p>
          <a:p>
            <a:r>
              <a:rPr lang="tr-TR" dirty="0" smtClean="0"/>
              <a:t> </a:t>
            </a:r>
            <a:r>
              <a:rPr lang="tr-TR" dirty="0"/>
              <a:t>Beyaz etle beyaz şarap, kırmızı etle kırmızı şarap alınır. </a:t>
            </a:r>
          </a:p>
          <a:p>
            <a:r>
              <a:rPr lang="tr-TR" dirty="0" smtClean="0"/>
              <a:t> </a:t>
            </a:r>
            <a:r>
              <a:rPr lang="tr-TR" dirty="0"/>
              <a:t>Beyaz şarap soğuk içilir. </a:t>
            </a:r>
          </a:p>
          <a:p>
            <a:r>
              <a:rPr lang="tr-TR" dirty="0" smtClean="0"/>
              <a:t> </a:t>
            </a:r>
            <a:r>
              <a:rPr lang="tr-TR" dirty="0"/>
              <a:t>Şarap bardağının ¾ ‘ü dolu olur, boşaldıkça garson doldurur. Rakı ise bittikçe doldurulur. </a:t>
            </a:r>
          </a:p>
          <a:p>
            <a:r>
              <a:rPr lang="tr-TR" dirty="0" smtClean="0"/>
              <a:t> </a:t>
            </a:r>
            <a:r>
              <a:rPr lang="tr-TR" dirty="0"/>
              <a:t>Boşalan su veya meyve bardağı garson tarafından doldurulur. (Protokolde) </a:t>
            </a:r>
          </a:p>
          <a:p>
            <a:r>
              <a:rPr lang="tr-TR" dirty="0" smtClean="0"/>
              <a:t> </a:t>
            </a:r>
            <a:r>
              <a:rPr lang="tr-TR" dirty="0"/>
              <a:t>Ne içiliyorsa onunla “Şerefe” denir. </a:t>
            </a:r>
          </a:p>
          <a:p>
            <a:r>
              <a:rPr lang="tr-TR" dirty="0" smtClean="0"/>
              <a:t> </a:t>
            </a:r>
            <a:r>
              <a:rPr lang="tr-TR" dirty="0"/>
              <a:t>Protokolde kadeh tokuşturulmaz. </a:t>
            </a:r>
          </a:p>
          <a:p>
            <a:r>
              <a:rPr lang="tr-TR" dirty="0" smtClean="0"/>
              <a:t> </a:t>
            </a:r>
            <a:r>
              <a:rPr lang="tr-TR" dirty="0"/>
              <a:t>Ast-üst kadeh tokuşturamaz. </a:t>
            </a:r>
          </a:p>
          <a:p>
            <a:r>
              <a:rPr lang="tr-TR" dirty="0" smtClean="0"/>
              <a:t> </a:t>
            </a:r>
            <a:r>
              <a:rPr lang="tr-TR" dirty="0"/>
              <a:t>Çok delikli olan tuz, tek delikli olan karabiberdir. </a:t>
            </a:r>
          </a:p>
          <a:p>
            <a:r>
              <a:rPr lang="tr-TR" dirty="0" smtClean="0"/>
              <a:t> </a:t>
            </a:r>
            <a:r>
              <a:rPr lang="tr-TR" dirty="0"/>
              <a:t>Tuzluk ve diğer istenen </a:t>
            </a:r>
            <a:r>
              <a:rPr lang="tr-TR" dirty="0" smtClean="0"/>
              <a:t>malzemeler elden </a:t>
            </a:r>
            <a:r>
              <a:rPr lang="tr-TR" dirty="0"/>
              <a:t>ele verilmez. Uzanabileceği yere bırakılır. </a:t>
            </a:r>
          </a:p>
          <a:p>
            <a:r>
              <a:rPr lang="tr-TR" dirty="0" smtClean="0"/>
              <a:t> </a:t>
            </a:r>
            <a:r>
              <a:rPr lang="tr-TR" dirty="0"/>
              <a:t>Yemeği </a:t>
            </a:r>
            <a:r>
              <a:rPr lang="tr-TR" dirty="0" err="1"/>
              <a:t>tadmadan</a:t>
            </a:r>
            <a:r>
              <a:rPr lang="tr-TR" dirty="0"/>
              <a:t> tuz atılması görgüsüzlüktür. </a:t>
            </a:r>
          </a:p>
          <a:p>
            <a:r>
              <a:rPr lang="tr-TR" dirty="0" smtClean="0"/>
              <a:t> </a:t>
            </a:r>
            <a:r>
              <a:rPr lang="tr-TR" dirty="0"/>
              <a:t>Çatal ve bıçağın peçete ile silinmesi görgüsüzlüktür. </a:t>
            </a:r>
          </a:p>
          <a:p>
            <a:r>
              <a:rPr lang="tr-TR" dirty="0" smtClean="0"/>
              <a:t> </a:t>
            </a:r>
            <a:r>
              <a:rPr lang="tr-TR" dirty="0"/>
              <a:t>Büyük bıçak ana yemek bıçağıdır. </a:t>
            </a:r>
          </a:p>
          <a:p>
            <a:r>
              <a:rPr lang="tr-TR" dirty="0" smtClean="0"/>
              <a:t> </a:t>
            </a:r>
            <a:r>
              <a:rPr lang="tr-TR" dirty="0"/>
              <a:t>Büyük çatal ana yemek çatalıdır. </a:t>
            </a:r>
            <a:r>
              <a:rPr lang="tr-TR" dirty="0" smtClean="0"/>
              <a:t> </a:t>
            </a:r>
            <a:r>
              <a:rPr lang="tr-TR" dirty="0"/>
              <a:t>Yemek çatalıyla tatlı yenmez. </a:t>
            </a:r>
          </a:p>
        </p:txBody>
      </p:sp>
    </p:spTree>
    <p:extLst>
      <p:ext uri="{BB962C8B-B14F-4D97-AF65-F5344CB8AC3E}">
        <p14:creationId xmlns:p14="http://schemas.microsoft.com/office/powerpoint/2010/main" val="97439943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88640"/>
            <a:ext cx="8147248" cy="6408712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 </a:t>
            </a:r>
            <a:r>
              <a:rPr lang="tr-TR" dirty="0"/>
              <a:t>Açık biber, tuz vs. kaşığın ucuyla alınır. </a:t>
            </a:r>
          </a:p>
          <a:p>
            <a:r>
              <a:rPr lang="tr-TR" dirty="0" smtClean="0"/>
              <a:t> </a:t>
            </a:r>
            <a:r>
              <a:rPr lang="tr-TR" dirty="0"/>
              <a:t>Bize has ekmek tabağı varsa bir parça ekmek bölünür, gerisi bırakılır. Şayet ortak bir tabaktan alınıyorsa, ekmeğin kalanını tabağımıza koyarız. Masa üstüne koyamayız. </a:t>
            </a:r>
          </a:p>
          <a:p>
            <a:r>
              <a:rPr lang="tr-TR" dirty="0" smtClean="0"/>
              <a:t> </a:t>
            </a:r>
            <a:r>
              <a:rPr lang="tr-TR" dirty="0"/>
              <a:t>Bütün sebze yemekleri ve köfteler çatal ile yenilir. </a:t>
            </a:r>
          </a:p>
          <a:p>
            <a:r>
              <a:rPr lang="tr-TR" dirty="0" smtClean="0"/>
              <a:t> </a:t>
            </a:r>
            <a:r>
              <a:rPr lang="tr-TR" dirty="0"/>
              <a:t>Bıçağa ihtiyaç varsa çatalın kenarı kullanılır. </a:t>
            </a:r>
          </a:p>
          <a:p>
            <a:r>
              <a:rPr lang="tr-TR" dirty="0" smtClean="0"/>
              <a:t> </a:t>
            </a:r>
            <a:r>
              <a:rPr lang="tr-TR" dirty="0"/>
              <a:t>Yoğurt kaşıkla yenir. </a:t>
            </a:r>
          </a:p>
          <a:p>
            <a:r>
              <a:rPr lang="tr-TR" dirty="0" smtClean="0"/>
              <a:t> </a:t>
            </a:r>
            <a:r>
              <a:rPr lang="tr-TR" dirty="0"/>
              <a:t>Çatal tek başına kullanılıyorsa sağ elde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Yemeğe ekmek banmak doğru değildir. </a:t>
            </a:r>
          </a:p>
          <a:p>
            <a:r>
              <a:rPr lang="tr-TR" dirty="0" smtClean="0"/>
              <a:t> </a:t>
            </a:r>
            <a:r>
              <a:rPr lang="tr-TR" dirty="0"/>
              <a:t>Bütün makarnalar çatal ile yenir. </a:t>
            </a:r>
          </a:p>
          <a:p>
            <a:r>
              <a:rPr lang="tr-TR" dirty="0" smtClean="0"/>
              <a:t> </a:t>
            </a:r>
            <a:r>
              <a:rPr lang="tr-TR" dirty="0"/>
              <a:t>Spagetti yerken kaşıktan yardım alırız. Makarna tabağının içinde çatalla makarnayı dürerken kaşık alttan çatala zemin yapılır. Spagetti makarna </a:t>
            </a:r>
            <a:r>
              <a:rPr lang="tr-TR" dirty="0" err="1"/>
              <a:t>hüüp</a:t>
            </a:r>
            <a:r>
              <a:rPr lang="tr-TR" dirty="0"/>
              <a:t> yapılmaz. </a:t>
            </a:r>
          </a:p>
          <a:p>
            <a:r>
              <a:rPr lang="tr-TR" dirty="0" smtClean="0"/>
              <a:t> </a:t>
            </a:r>
            <a:r>
              <a:rPr lang="tr-TR" dirty="0"/>
              <a:t>Şerefe kadeh kaldırıldığında içki olmasa da katılmak lazımdır. </a:t>
            </a:r>
          </a:p>
          <a:p>
            <a:r>
              <a:rPr lang="tr-TR" dirty="0" smtClean="0"/>
              <a:t> </a:t>
            </a:r>
            <a:r>
              <a:rPr lang="tr-TR" dirty="0"/>
              <a:t>Kadeh göğüs hizasında kaldırılır. </a:t>
            </a:r>
          </a:p>
          <a:p>
            <a:r>
              <a:rPr lang="tr-TR" dirty="0" smtClean="0"/>
              <a:t> </a:t>
            </a:r>
            <a:r>
              <a:rPr lang="tr-TR" dirty="0"/>
              <a:t>Garsonla </a:t>
            </a:r>
            <a:r>
              <a:rPr lang="tr-TR" dirty="0" err="1"/>
              <a:t>yüzyüze</a:t>
            </a:r>
            <a:r>
              <a:rPr lang="tr-TR" dirty="0"/>
              <a:t> iletişim kurulur, Mimikler ile anlaşılır, el ile çağırmamak gerekir. El kol hareketi yapılmaz, Hop, </a:t>
            </a:r>
            <a:r>
              <a:rPr lang="tr-TR" dirty="0" err="1"/>
              <a:t>hışt</a:t>
            </a:r>
            <a:r>
              <a:rPr lang="tr-TR" dirty="0"/>
              <a:t> denmez. </a:t>
            </a:r>
          </a:p>
          <a:p>
            <a:r>
              <a:rPr lang="tr-TR" dirty="0" smtClean="0"/>
              <a:t> </a:t>
            </a:r>
            <a:r>
              <a:rPr lang="tr-TR" dirty="0"/>
              <a:t>Zeytin, çatalla yenir, çekirdeği çatalla çıkarılır ve tabağın yanına konulur. Kül tablosuna veya masa üzerine konulmaz. </a:t>
            </a:r>
          </a:p>
          <a:p>
            <a:r>
              <a:rPr lang="tr-TR" dirty="0" smtClean="0"/>
              <a:t> </a:t>
            </a:r>
            <a:r>
              <a:rPr lang="tr-TR" dirty="0"/>
              <a:t>Akşamları soğuk mezeler (tereyağı, acılı ezme vs.) ekmek sol elde, bıçakla sürülerek yenir. </a:t>
            </a:r>
          </a:p>
          <a:p>
            <a:r>
              <a:rPr lang="tr-TR" dirty="0" smtClean="0"/>
              <a:t> </a:t>
            </a:r>
            <a:r>
              <a:rPr lang="tr-TR" dirty="0"/>
              <a:t>Peynir çatalın kenarıyla kesilir. </a:t>
            </a:r>
          </a:p>
          <a:p>
            <a:r>
              <a:rPr lang="tr-TR" dirty="0" smtClean="0"/>
              <a:t> </a:t>
            </a:r>
            <a:r>
              <a:rPr lang="tr-TR" dirty="0"/>
              <a:t>Protokolde kürdan olmaz. Diğer zamanlarda sol el perde yapılarak kullanılabilir. Peçetenin içine bırakılır, masa üstüne veya kül tablasına bırakılmaz.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87914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6408712"/>
          </a:xfrm>
        </p:spPr>
        <p:txBody>
          <a:bodyPr>
            <a:normAutofit fontScale="70000" lnSpcReduction="20000"/>
          </a:bodyPr>
          <a:lstStyle/>
          <a:p>
            <a:r>
              <a:rPr lang="tr-TR" dirty="0"/>
              <a:t>RESTORAN</a:t>
            </a:r>
          </a:p>
          <a:p>
            <a:r>
              <a:rPr lang="tr-TR" dirty="0" smtClean="0"/>
              <a:t> </a:t>
            </a:r>
            <a:r>
              <a:rPr lang="tr-TR" dirty="0"/>
              <a:t>Cam veya duvar önü tercih edilmelidir. </a:t>
            </a:r>
          </a:p>
          <a:p>
            <a:r>
              <a:rPr lang="tr-TR" dirty="0" smtClean="0"/>
              <a:t> </a:t>
            </a:r>
            <a:r>
              <a:rPr lang="tr-TR" dirty="0"/>
              <a:t>Restoranda teşrifatçı varsa, teşrifatçı önde, bayan ortada, biz arkada oluruz. Yoksa, biz önden giderek bayana yol gösteririz, öncülük yaparız. </a:t>
            </a:r>
          </a:p>
          <a:p>
            <a:r>
              <a:rPr lang="tr-TR" dirty="0" smtClean="0"/>
              <a:t> </a:t>
            </a:r>
            <a:r>
              <a:rPr lang="tr-TR" dirty="0"/>
              <a:t>Girişe yakın ayakaltı yerlere oturulmaz. </a:t>
            </a:r>
          </a:p>
          <a:p>
            <a:r>
              <a:rPr lang="tr-TR" dirty="0" smtClean="0"/>
              <a:t> </a:t>
            </a:r>
            <a:r>
              <a:rPr lang="tr-TR" dirty="0"/>
              <a:t>Eş ile gidiyorsak karşılıklı oturulur. </a:t>
            </a:r>
          </a:p>
          <a:p>
            <a:r>
              <a:rPr lang="tr-TR" dirty="0" smtClean="0"/>
              <a:t> </a:t>
            </a:r>
            <a:r>
              <a:rPr lang="tr-TR" dirty="0"/>
              <a:t>Sosyal yemeklerde eşler </a:t>
            </a:r>
            <a:r>
              <a:rPr lang="tr-TR" dirty="0" err="1"/>
              <a:t>yanyana</a:t>
            </a:r>
            <a:r>
              <a:rPr lang="tr-TR" dirty="0"/>
              <a:t> oturur. </a:t>
            </a:r>
          </a:p>
          <a:p>
            <a:r>
              <a:rPr lang="tr-TR" dirty="0" smtClean="0"/>
              <a:t> </a:t>
            </a:r>
            <a:r>
              <a:rPr lang="tr-TR" dirty="0"/>
              <a:t>Eş (bayan) erkeğin sağında oturur. </a:t>
            </a:r>
          </a:p>
          <a:p>
            <a:r>
              <a:rPr lang="tr-TR" dirty="0" smtClean="0"/>
              <a:t> </a:t>
            </a:r>
            <a:r>
              <a:rPr lang="tr-TR" dirty="0"/>
              <a:t>Kalabalığa erkeğin yönü dönük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Bahşiş, yemek çok beğenilmişse %10, normalde %5 olmalıdır. </a:t>
            </a:r>
          </a:p>
          <a:p>
            <a:r>
              <a:rPr lang="tr-TR" dirty="0" smtClean="0"/>
              <a:t> </a:t>
            </a:r>
            <a:r>
              <a:rPr lang="tr-TR" dirty="0"/>
              <a:t>Restoranda yemeği bayan söylemez, bey onun adına söyler. </a:t>
            </a:r>
          </a:p>
          <a:p>
            <a:r>
              <a:rPr lang="tr-TR" dirty="0" smtClean="0"/>
              <a:t> </a:t>
            </a:r>
            <a:r>
              <a:rPr lang="tr-TR" dirty="0"/>
              <a:t>Erkekler </a:t>
            </a:r>
            <a:r>
              <a:rPr lang="tr-TR" dirty="0" err="1"/>
              <a:t>pardüselerini</a:t>
            </a:r>
            <a:r>
              <a:rPr lang="tr-TR" dirty="0"/>
              <a:t> vestiyere bırakır. Bayanlar yanına alabilir. </a:t>
            </a:r>
          </a:p>
          <a:p>
            <a:r>
              <a:rPr lang="tr-TR" dirty="0" smtClean="0"/>
              <a:t> </a:t>
            </a:r>
            <a:r>
              <a:rPr lang="tr-TR" dirty="0"/>
              <a:t>Tokalaşmak için önce bayan elini uzatmalıdır. Erkeğin önce </a:t>
            </a:r>
            <a:r>
              <a:rPr lang="tr-TR" dirty="0" smtClean="0"/>
              <a:t>uzatması </a:t>
            </a:r>
            <a:r>
              <a:rPr lang="tr-TR" dirty="0"/>
              <a:t>görgüsüzlüktür. </a:t>
            </a:r>
          </a:p>
          <a:p>
            <a:r>
              <a:rPr lang="tr-TR" dirty="0" smtClean="0"/>
              <a:t> </a:t>
            </a:r>
            <a:r>
              <a:rPr lang="tr-TR" dirty="0"/>
              <a:t>Sağımızdaki bayandan sorumluyuz. </a:t>
            </a:r>
          </a:p>
          <a:p>
            <a:r>
              <a:rPr lang="tr-TR" dirty="0" smtClean="0"/>
              <a:t> </a:t>
            </a:r>
            <a:r>
              <a:rPr lang="tr-TR" dirty="0"/>
              <a:t>Cep telefonu, telsiz vs. yemek masasının üzerine konulmaz. </a:t>
            </a:r>
          </a:p>
          <a:p>
            <a:r>
              <a:rPr lang="tr-TR" dirty="0" smtClean="0"/>
              <a:t> </a:t>
            </a:r>
            <a:r>
              <a:rPr lang="tr-TR" dirty="0"/>
              <a:t>Cep telefonu mesajlarında son kısma isim yazılmalıdır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587489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620688"/>
            <a:ext cx="8219256" cy="5505475"/>
          </a:xfrm>
        </p:spPr>
        <p:txBody>
          <a:bodyPr/>
          <a:lstStyle/>
          <a:p>
            <a:r>
              <a:rPr lang="tr-TR" dirty="0"/>
              <a:t>ÇİÇEK SEÇİMİ </a:t>
            </a:r>
            <a:br>
              <a:rPr lang="tr-TR" dirty="0"/>
            </a:br>
            <a:r>
              <a:rPr lang="tr-TR" dirty="0"/>
              <a:t>Ø Bir bayana asla suni çiçek hediye edilmez. </a:t>
            </a:r>
            <a:br>
              <a:rPr lang="tr-TR" dirty="0"/>
            </a:br>
            <a:r>
              <a:rPr lang="tr-TR" dirty="0"/>
              <a:t>Ø Çiçeği elden götürüyorsak mesaj yazılmaz. Başka biri ile gönderiyorsak not yazabiliriz.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64695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76672"/>
            <a:ext cx="8147248" cy="6048672"/>
          </a:xfrm>
        </p:spPr>
        <p:txBody>
          <a:bodyPr/>
          <a:lstStyle/>
          <a:p>
            <a:r>
              <a:rPr lang="tr-TR" b="1" dirty="0"/>
              <a:t>RANDEVU </a:t>
            </a:r>
            <a:r>
              <a:rPr lang="tr-TR" b="1" dirty="0" smtClean="0"/>
              <a:t>PROTOKOLU</a:t>
            </a:r>
          </a:p>
          <a:p>
            <a:r>
              <a:rPr lang="tr-TR" dirty="0"/>
              <a:t>Kurallar: </a:t>
            </a:r>
          </a:p>
          <a:p>
            <a:r>
              <a:rPr lang="tr-TR" dirty="0" smtClean="0"/>
              <a:t>Randevu </a:t>
            </a:r>
            <a:r>
              <a:rPr lang="tr-TR" dirty="0"/>
              <a:t>telefonla, </a:t>
            </a:r>
            <a:r>
              <a:rPr lang="tr-TR" dirty="0" err="1"/>
              <a:t>yüzyüze</a:t>
            </a:r>
            <a:r>
              <a:rPr lang="tr-TR" dirty="0"/>
              <a:t> veya yazılı olarak talep edilebilir. </a:t>
            </a:r>
          </a:p>
          <a:p>
            <a:r>
              <a:rPr lang="tr-TR" dirty="0" smtClean="0"/>
              <a:t>Yazılı </a:t>
            </a:r>
            <a:r>
              <a:rPr lang="tr-TR" dirty="0"/>
              <a:t>taleplerin mutlaka </a:t>
            </a:r>
            <a:r>
              <a:rPr lang="tr-TR" dirty="0" err="1"/>
              <a:t>teyid</a:t>
            </a:r>
            <a:r>
              <a:rPr lang="tr-TR" dirty="0"/>
              <a:t> edilmesi gerekir. </a:t>
            </a:r>
          </a:p>
          <a:p>
            <a:r>
              <a:rPr lang="tr-TR" dirty="0" smtClean="0"/>
              <a:t>Randevu </a:t>
            </a:r>
            <a:r>
              <a:rPr lang="tr-TR" dirty="0"/>
              <a:t>tarihi yönetici ve sekreterin ortak kararı sonucunda belirlenmelidir. </a:t>
            </a:r>
          </a:p>
          <a:p>
            <a:r>
              <a:rPr lang="tr-TR" dirty="0" smtClean="0"/>
              <a:t>Randevular </a:t>
            </a:r>
            <a:r>
              <a:rPr lang="tr-TR" dirty="0"/>
              <a:t>randevu talebi ile ilgili kısa bilgileri de içerek şekilde kaydedilmelidir. </a:t>
            </a:r>
          </a:p>
          <a:p>
            <a:endParaRPr lang="tr-TR" b="1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08201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548680"/>
            <a:ext cx="8219256" cy="5577483"/>
          </a:xfrm>
        </p:spPr>
        <p:txBody>
          <a:bodyPr/>
          <a:lstStyle/>
          <a:p>
            <a:r>
              <a:rPr lang="tr-TR" dirty="0"/>
              <a:t>Randevular için belirsiz zaman dilimleri verilmemelidir. </a:t>
            </a:r>
          </a:p>
          <a:p>
            <a:r>
              <a:rPr lang="tr-TR" dirty="0" smtClean="0"/>
              <a:t>Randevular </a:t>
            </a:r>
            <a:r>
              <a:rPr lang="tr-TR" dirty="0"/>
              <a:t>arasında yeterli zaman aralığı bırakılmasına özen gösterilmelidir. </a:t>
            </a:r>
          </a:p>
          <a:p>
            <a:r>
              <a:rPr lang="tr-TR" dirty="0" smtClean="0"/>
              <a:t>Görüşme </a:t>
            </a:r>
            <a:r>
              <a:rPr lang="tr-TR" dirty="0"/>
              <a:t>nedeni nezaket ziyareti ise 15 dakika yeterlidir, iş görüşmeleri ise 30 dakika ile sınırlandırılmalıdır. </a:t>
            </a:r>
          </a:p>
          <a:p>
            <a:r>
              <a:rPr lang="tr-TR" dirty="0" smtClean="0"/>
              <a:t>Genel </a:t>
            </a:r>
            <a:r>
              <a:rPr lang="tr-TR" dirty="0"/>
              <a:t>olarak iş görüşmeleri için sabah, nezaket ziyaretleri için öğleden sonra randevu istenmeli veya verilmelidir.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527700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620689"/>
            <a:ext cx="8147248" cy="4680520"/>
          </a:xfrm>
        </p:spPr>
        <p:txBody>
          <a:bodyPr/>
          <a:lstStyle/>
          <a:p>
            <a:r>
              <a:rPr lang="tr-TR" dirty="0"/>
              <a:t>Acil bir durum söz konusu değilse günün ilk randevusu, yöneticilerin diğer işlerine vakit ayırmak amacıyla sabahın ilk saatlerine verilmemeye çalışılmalıdır. </a:t>
            </a:r>
          </a:p>
          <a:p>
            <a:r>
              <a:rPr lang="tr-TR" dirty="0" smtClean="0"/>
              <a:t>Benzer </a:t>
            </a:r>
            <a:r>
              <a:rPr lang="tr-TR" dirty="0"/>
              <a:t>olarak acil durumlar dışında yöneticinin yorgun olduğu düşüncesiyle günün son saatine randevu verilmemelidir.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4957911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404664"/>
            <a:ext cx="8147248" cy="5721499"/>
          </a:xfrm>
        </p:spPr>
        <p:txBody>
          <a:bodyPr/>
          <a:lstStyle/>
          <a:p>
            <a:r>
              <a:rPr lang="tr-TR" dirty="0"/>
              <a:t>Randevu iptalleri olabilir. Ancak bu kararlar karşı tarafa gecikmeksizin bildirilerek tatsız durumların önüne geçilmelidir. </a:t>
            </a:r>
          </a:p>
          <a:p>
            <a:r>
              <a:rPr lang="tr-TR" dirty="0" smtClean="0"/>
              <a:t>Alınan </a:t>
            </a:r>
            <a:r>
              <a:rPr lang="tr-TR" dirty="0"/>
              <a:t>veya verilen randevular en az 24 saat öncesinden iptal edilmelidir. </a:t>
            </a:r>
          </a:p>
          <a:p>
            <a:r>
              <a:rPr lang="tr-TR" dirty="0" smtClean="0"/>
              <a:t>Görüşme </a:t>
            </a:r>
            <a:r>
              <a:rPr lang="tr-TR" dirty="0"/>
              <a:t>makam odası veya ofis dışında gerçekleşecekse randevu yeri mutlaka belirlenmelidir. </a:t>
            </a:r>
          </a:p>
          <a:p>
            <a:r>
              <a:rPr lang="tr-TR" dirty="0" smtClean="0"/>
              <a:t>Randevu </a:t>
            </a:r>
            <a:r>
              <a:rPr lang="tr-TR" dirty="0"/>
              <a:t>talebinin geri çevrilmesi nazik bir davranış değildir.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263009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04664"/>
            <a:ext cx="8219256" cy="6048672"/>
          </a:xfrm>
        </p:spPr>
        <p:txBody>
          <a:bodyPr/>
          <a:lstStyle/>
          <a:p>
            <a:r>
              <a:rPr lang="tr-TR" b="1" dirty="0"/>
              <a:t>YAZILI </a:t>
            </a:r>
            <a:r>
              <a:rPr lang="tr-TR" b="1"/>
              <a:t>İLETİŞİMDE </a:t>
            </a:r>
            <a:r>
              <a:rPr lang="tr-TR" b="1" smtClean="0"/>
              <a:t>PROTOKOL YAZILI </a:t>
            </a:r>
            <a:r>
              <a:rPr lang="tr-TR" b="1" dirty="0"/>
              <a:t>PROTOKOL </a:t>
            </a:r>
            <a:endParaRPr lang="tr-TR" b="1" dirty="0" smtClean="0"/>
          </a:p>
          <a:p>
            <a:r>
              <a:rPr lang="tr-TR" dirty="0"/>
              <a:t>Yazılı iletişimde başarılı olmak gerek şekil ve gerek içerik bakımından bazı kurallara uymakla mümkündür. </a:t>
            </a:r>
          </a:p>
          <a:p>
            <a:r>
              <a:rPr lang="tr-TR" dirty="0"/>
              <a:t>Resmi yazılı iletişimde bu kurallara uymak bir zorunluluktur. </a:t>
            </a:r>
          </a:p>
          <a:p>
            <a:r>
              <a:rPr lang="tr-TR" dirty="0"/>
              <a:t>Yazılı iletişimde uygulanan protokol kuralları, resmi yazışmaların yanında mektupların ve zarfların yazımında da uygulanır. </a:t>
            </a:r>
          </a:p>
        </p:txBody>
      </p:sp>
    </p:spTree>
    <p:extLst>
      <p:ext uri="{BB962C8B-B14F-4D97-AF65-F5344CB8AC3E}">
        <p14:creationId xmlns:p14="http://schemas.microsoft.com/office/powerpoint/2010/main" val="2854898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92688"/>
          </a:xfrm>
        </p:spPr>
        <p:txBody>
          <a:bodyPr>
            <a:normAutofit/>
          </a:bodyPr>
          <a:lstStyle/>
          <a:p>
            <a:r>
              <a:rPr lang="tr-TR" dirty="0" err="1"/>
              <a:t>KurallarKurallar</a:t>
            </a:r>
            <a:r>
              <a:rPr lang="tr-TR" dirty="0"/>
              <a:t> </a:t>
            </a:r>
          </a:p>
          <a:p>
            <a:r>
              <a:rPr lang="tr-TR" dirty="0" smtClean="0"/>
              <a:t>Resmi </a:t>
            </a:r>
            <a:r>
              <a:rPr lang="tr-TR" dirty="0"/>
              <a:t>mektuplar daima bilgisayarda yazılmalıdır. </a:t>
            </a:r>
          </a:p>
          <a:p>
            <a:r>
              <a:rPr lang="tr-TR" dirty="0" smtClean="0"/>
              <a:t>Devletin </a:t>
            </a:r>
            <a:r>
              <a:rPr lang="tr-TR" dirty="0"/>
              <a:t>üst kademesindeki kişilere gönderilen mektuplarda zarf üzerine sadece </a:t>
            </a:r>
            <a:r>
              <a:rPr lang="tr-TR" dirty="0" err="1"/>
              <a:t>ünvanın</a:t>
            </a:r>
            <a:r>
              <a:rPr lang="tr-TR" dirty="0"/>
              <a:t> yazılması yeterlidir. “</a:t>
            </a:r>
            <a:r>
              <a:rPr lang="tr-TR" i="1" dirty="0"/>
              <a:t>Sayın Dışişleri Bakanı</a:t>
            </a:r>
            <a:r>
              <a:rPr lang="tr-TR" dirty="0"/>
              <a:t>”. </a:t>
            </a:r>
          </a:p>
          <a:p>
            <a:r>
              <a:rPr lang="tr-TR" dirty="0" smtClean="0"/>
              <a:t>Resmi </a:t>
            </a:r>
            <a:r>
              <a:rPr lang="tr-TR" dirty="0"/>
              <a:t>kişilere eşleri ile birlikte zarf üstü hitap “</a:t>
            </a:r>
            <a:r>
              <a:rPr lang="tr-TR" i="1" dirty="0"/>
              <a:t>Sayın Cumhurbaşkanı ve Bayan Abdullah Gül</a:t>
            </a:r>
            <a:r>
              <a:rPr lang="tr-TR" dirty="0"/>
              <a:t>” şeklinde yapılır. “</a:t>
            </a:r>
            <a:r>
              <a:rPr lang="tr-TR" i="1" dirty="0"/>
              <a:t>Eşi</a:t>
            </a:r>
            <a:r>
              <a:rPr lang="tr-TR" dirty="0"/>
              <a:t>” sözcüğü </a:t>
            </a:r>
            <a:r>
              <a:rPr lang="tr-TR" b="1" dirty="0"/>
              <a:t>asla </a:t>
            </a:r>
            <a:r>
              <a:rPr lang="tr-TR" dirty="0"/>
              <a:t>kullanılmaz. “</a:t>
            </a:r>
            <a:r>
              <a:rPr lang="tr-TR" i="1" dirty="0"/>
              <a:t>Sayın Milli Eğitim Bakanı ve Mehmet Çubukçu”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828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721499"/>
          </a:xfrm>
        </p:spPr>
        <p:txBody>
          <a:bodyPr>
            <a:normAutofit fontScale="85000" lnSpcReduction="20000"/>
          </a:bodyPr>
          <a:lstStyle/>
          <a:p>
            <a:r>
              <a:rPr lang="tr-TR" b="1" dirty="0" smtClean="0"/>
              <a:t>6.</a:t>
            </a:r>
            <a:r>
              <a:rPr lang="tr-TR" dirty="0" smtClean="0"/>
              <a:t> ÖNDEGELME VE ÖNCEGELMEDE UNVAN, RÜTBE VE KIDEM ESASTIR </a:t>
            </a:r>
          </a:p>
          <a:p>
            <a:r>
              <a:rPr lang="tr-TR" b="1" dirty="0" smtClean="0"/>
              <a:t>7.</a:t>
            </a:r>
            <a:r>
              <a:rPr lang="tr-TR" dirty="0" smtClean="0"/>
              <a:t> PROTOKOLSÜZ SIRALAMA ALFABETİKTİR. </a:t>
            </a:r>
            <a:endParaRPr lang="tr-TR" b="1" dirty="0" smtClean="0"/>
          </a:p>
          <a:p>
            <a:r>
              <a:rPr lang="tr-TR" b="1" dirty="0" smtClean="0"/>
              <a:t>8</a:t>
            </a:r>
            <a:r>
              <a:rPr lang="tr-TR" b="1" dirty="0"/>
              <a:t>.</a:t>
            </a:r>
            <a:r>
              <a:rPr lang="tr-TR" dirty="0"/>
              <a:t> ULUSAL BAYRAK, KONUK, ÜST VE HANIM SAĞDADIR. </a:t>
            </a:r>
          </a:p>
          <a:p>
            <a:r>
              <a:rPr lang="tr-TR" b="1" dirty="0"/>
              <a:t>9.</a:t>
            </a:r>
            <a:r>
              <a:rPr lang="tr-TR" dirty="0"/>
              <a:t> KARŞILAMADA ÜSTLER BAŞTA; UĞURLAMADA SONDADIR. </a:t>
            </a:r>
          </a:p>
          <a:p>
            <a:r>
              <a:rPr lang="tr-TR" b="1" dirty="0"/>
              <a:t>10.</a:t>
            </a:r>
            <a:r>
              <a:rPr lang="tr-TR" dirty="0"/>
              <a:t> YÜRÜYÜŞ VE OTURMA DÜZENİNDE 1 NUMARA OLAN ÜST ORTA MERKEZDEDİR: 5 – 3 – 1 – 2 – 4 </a:t>
            </a:r>
          </a:p>
          <a:p>
            <a:r>
              <a:rPr lang="tr-TR" b="1" dirty="0"/>
              <a:t>11.</a:t>
            </a:r>
            <a:r>
              <a:rPr lang="tr-TR" dirty="0"/>
              <a:t> TOPLANTI VE TÖRENLERDE KONUŞMA SIRASI ASTTAN ÜST’EDİR (En üst en son konuşur). </a:t>
            </a:r>
          </a:p>
          <a:p>
            <a:r>
              <a:rPr lang="tr-TR" b="1" dirty="0"/>
              <a:t>12.</a:t>
            </a:r>
            <a:r>
              <a:rPr lang="tr-TR" dirty="0"/>
              <a:t> PROTOKOLDE KONUĞU ÜST’Ü VE HANIMI KORUMAK, KOLLAMAK VE SAYMAK ESASTIR. </a:t>
            </a:r>
          </a:p>
          <a:p>
            <a:r>
              <a:rPr lang="tr-TR" dirty="0"/>
              <a:t>(Başkan </a:t>
            </a:r>
            <a:r>
              <a:rPr lang="tr-TR" dirty="0" err="1"/>
              <a:t>Zahid</a:t>
            </a:r>
            <a:r>
              <a:rPr lang="tr-TR" dirty="0"/>
              <a:t> Akman, bugün katıldığı bir organizasyonda protokol karşılaması yapılmadığı için toplantıyı terk etti. Milliyet,22 Şubat,2007)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825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548680"/>
            <a:ext cx="8291264" cy="5688632"/>
          </a:xfrm>
        </p:spPr>
        <p:txBody>
          <a:bodyPr/>
          <a:lstStyle/>
          <a:p>
            <a:r>
              <a:rPr lang="tr-TR" dirty="0"/>
              <a:t>Bu hitap şekli özel kuruluşlar ve çeşitli mesleklerde görevli yetkili kişiler için de aynen geçerlidir. “</a:t>
            </a:r>
            <a:r>
              <a:rPr lang="tr-TR" i="1" dirty="0"/>
              <a:t>Sayın Rektör ve Bayan Kenan Araz</a:t>
            </a:r>
            <a:r>
              <a:rPr lang="tr-TR" dirty="0"/>
              <a:t>” </a:t>
            </a:r>
          </a:p>
          <a:p>
            <a:r>
              <a:rPr lang="tr-TR" dirty="0"/>
              <a:t>Diğer zarf üzeri hitap şekilleri: </a:t>
            </a:r>
          </a:p>
          <a:p>
            <a:r>
              <a:rPr lang="nl-NL" dirty="0"/>
              <a:t>◦“</a:t>
            </a:r>
            <a:r>
              <a:rPr lang="nl-NL" i="1" dirty="0"/>
              <a:t>Prof. Dr. Sayın Akif Ergin</a:t>
            </a:r>
            <a:r>
              <a:rPr lang="nl-NL" dirty="0"/>
              <a:t>” </a:t>
            </a:r>
          </a:p>
          <a:p>
            <a:r>
              <a:rPr lang="tr-TR" dirty="0"/>
              <a:t>◦“</a:t>
            </a:r>
            <a:r>
              <a:rPr lang="tr-TR" i="1" dirty="0"/>
              <a:t>Sayın Bayan Ferhan Aydoğan</a:t>
            </a:r>
            <a:r>
              <a:rPr lang="tr-TR" dirty="0"/>
              <a:t>” </a:t>
            </a:r>
          </a:p>
          <a:p>
            <a:r>
              <a:rPr lang="tr-TR" dirty="0"/>
              <a:t>◦“</a:t>
            </a:r>
            <a:r>
              <a:rPr lang="tr-TR" i="1" dirty="0"/>
              <a:t>Sayın Tanju Uygur</a:t>
            </a:r>
            <a:r>
              <a:rPr lang="tr-TR" dirty="0"/>
              <a:t>”(sadece erkekler için)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551934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5721499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Bir yakınlık ya da mevki bakımından eşitlik olmadığı taktirde devletin üst kademelerindeki kişilere yazılan mektupların özel kalem müdürlerine sunulması (elden gönderme)uygun olur. </a:t>
            </a:r>
          </a:p>
          <a:p>
            <a:r>
              <a:rPr lang="tr-TR" dirty="0" smtClean="0"/>
              <a:t>Elden </a:t>
            </a:r>
            <a:r>
              <a:rPr lang="tr-TR" dirty="0"/>
              <a:t>gönderilen zarfların sağ üst kenarına “</a:t>
            </a:r>
            <a:r>
              <a:rPr lang="tr-TR" i="1" dirty="0"/>
              <a:t>Elden Takdim</a:t>
            </a:r>
            <a:r>
              <a:rPr lang="tr-TR" dirty="0"/>
              <a:t>” ifadesi eklenmelidir. </a:t>
            </a:r>
          </a:p>
          <a:p>
            <a:r>
              <a:rPr lang="tr-TR" dirty="0" smtClean="0"/>
              <a:t>Başka </a:t>
            </a:r>
            <a:r>
              <a:rPr lang="tr-TR" dirty="0"/>
              <a:t>bir ilden postaya veriliyorsa aynı şekilde hazırlanan zarf daha büyük bir başka zarfın içine konularak üzerine ayrıntılı adres yazılır. </a:t>
            </a:r>
          </a:p>
          <a:p>
            <a:r>
              <a:rPr lang="tr-TR" dirty="0" smtClean="0"/>
              <a:t>Elden </a:t>
            </a:r>
            <a:r>
              <a:rPr lang="tr-TR" dirty="0"/>
              <a:t>gönderilen mektubun zarfı kapatılmamalıdır.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3282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5865515"/>
          </a:xfrm>
        </p:spPr>
        <p:txBody>
          <a:bodyPr>
            <a:normAutofit fontScale="92500" lnSpcReduction="10000"/>
          </a:bodyPr>
          <a:lstStyle/>
          <a:p>
            <a:r>
              <a:rPr lang="tr-TR" dirty="0"/>
              <a:t>Resmi nitelikteki mektuplarda </a:t>
            </a:r>
            <a:r>
              <a:rPr lang="tr-TR" dirty="0" err="1"/>
              <a:t>ünvana</a:t>
            </a:r>
            <a:r>
              <a:rPr lang="tr-TR" dirty="0"/>
              <a:t> hitap gerekli ve yeterlidir. “Sayın Bakan”, “Sayın Vali” </a:t>
            </a:r>
          </a:p>
          <a:p>
            <a:r>
              <a:rPr lang="tr-TR" dirty="0" smtClean="0"/>
              <a:t>“</a:t>
            </a:r>
            <a:r>
              <a:rPr lang="tr-TR" dirty="0"/>
              <a:t>Rica” sosyal yaşamda “dilemek” anlamına geldiği halde yönetim dilinde “</a:t>
            </a:r>
            <a:r>
              <a:rPr lang="tr-TR" dirty="0" err="1"/>
              <a:t>emretmek”tir</a:t>
            </a:r>
            <a:r>
              <a:rPr lang="tr-TR" dirty="0"/>
              <a:t>. “Arz etmek” yönetim dilinde “sunmak” ya da “talep etmek” demektir. Bu nedenle; </a:t>
            </a:r>
          </a:p>
          <a:p>
            <a:r>
              <a:rPr lang="tr-TR" dirty="0"/>
              <a:t>◦resmi yazışmalarda alt makamlara yazılan yazılar “</a:t>
            </a:r>
            <a:r>
              <a:rPr lang="tr-TR" i="1" dirty="0"/>
              <a:t>rica ederim</a:t>
            </a:r>
            <a:r>
              <a:rPr lang="tr-TR" dirty="0"/>
              <a:t>”, </a:t>
            </a:r>
          </a:p>
          <a:p>
            <a:r>
              <a:rPr lang="tr-TR" dirty="0"/>
              <a:t>◦üst veya aynı düzey makamlara yazılan yazılar “</a:t>
            </a:r>
            <a:r>
              <a:rPr lang="tr-TR" i="1" dirty="0"/>
              <a:t>arz ederim</a:t>
            </a:r>
            <a:r>
              <a:rPr lang="tr-TR" dirty="0"/>
              <a:t>”, </a:t>
            </a:r>
          </a:p>
          <a:p>
            <a:r>
              <a:rPr lang="tr-TR" dirty="0"/>
              <a:t>◦üst ve ast düzey makamlara aynı anda dağıtımlı olarak yazılan yazılar “</a:t>
            </a:r>
            <a:r>
              <a:rPr lang="tr-TR" i="1" dirty="0"/>
              <a:t>arz ve rica ederim</a:t>
            </a:r>
            <a:r>
              <a:rPr lang="tr-TR" dirty="0"/>
              <a:t>” sözcükleriyle bitirilmelidir.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045476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260648"/>
            <a:ext cx="8147248" cy="5976664"/>
          </a:xfrm>
        </p:spPr>
        <p:txBody>
          <a:bodyPr/>
          <a:lstStyle/>
          <a:p>
            <a:r>
              <a:rPr lang="tr-TR" dirty="0"/>
              <a:t>Sade bir vatandaş olarak bir kuruluşa yazılan dilekçelerin sonunda “saygılarımla rica ederim” ifadesi kullanılmalıdır. Burada “rica etmek” dilemek anlamında kullanılmaktadır. </a:t>
            </a:r>
          </a:p>
          <a:p>
            <a:r>
              <a:rPr lang="tr-TR" dirty="0" smtClean="0"/>
              <a:t>Bir </a:t>
            </a:r>
            <a:r>
              <a:rPr lang="tr-TR" dirty="0"/>
              <a:t>kuruluşun devlet protokolünde önde gelmesi, alttaki kuruluşa “rica ederim” deme hakkını doğurmaz. Protokolde üstün olmak hiyerarşik olarak önde olma anlamını doğurmaz. </a:t>
            </a:r>
            <a:r>
              <a:rPr lang="tr-TR" b="1" i="1" dirty="0"/>
              <a:t>Makamlar arası üstünlüğe dikkat etmek gereklidir.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245104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264696"/>
          </a:xfrm>
        </p:spPr>
        <p:txBody>
          <a:bodyPr>
            <a:normAutofit lnSpcReduction="10000"/>
          </a:bodyPr>
          <a:lstStyle/>
          <a:p>
            <a:r>
              <a:rPr lang="tr-TR" dirty="0"/>
              <a:t>Mektupların sonunda “</a:t>
            </a:r>
            <a:r>
              <a:rPr lang="tr-TR" i="1" dirty="0"/>
              <a:t>Saygılarımla</a:t>
            </a:r>
            <a:r>
              <a:rPr lang="tr-TR" dirty="0"/>
              <a:t>” gibi uygun bitiriş ifadelerinin kullanılması kibar bir davranıştır. </a:t>
            </a:r>
          </a:p>
          <a:p>
            <a:r>
              <a:rPr lang="tr-TR" dirty="0" smtClean="0"/>
              <a:t>İmza </a:t>
            </a:r>
            <a:r>
              <a:rPr lang="tr-TR" dirty="0"/>
              <a:t>yerine “</a:t>
            </a:r>
            <a:r>
              <a:rPr lang="tr-TR" i="1" dirty="0"/>
              <a:t>profesör</a:t>
            </a:r>
            <a:r>
              <a:rPr lang="tr-TR" dirty="0"/>
              <a:t>”, “</a:t>
            </a:r>
            <a:r>
              <a:rPr lang="tr-TR" i="1" dirty="0"/>
              <a:t>doktor</a:t>
            </a:r>
            <a:r>
              <a:rPr lang="tr-TR" dirty="0"/>
              <a:t>” gibi </a:t>
            </a:r>
            <a:r>
              <a:rPr lang="tr-TR" dirty="0" err="1"/>
              <a:t>ünvanlar</a:t>
            </a:r>
            <a:r>
              <a:rPr lang="tr-TR" dirty="0"/>
              <a:t> eklenmemeli, sadece isim ve soyadı yazılıp imzalanmalıdır. </a:t>
            </a:r>
          </a:p>
          <a:p>
            <a:r>
              <a:rPr lang="tr-TR" dirty="0" smtClean="0"/>
              <a:t>Sözlü </a:t>
            </a:r>
            <a:r>
              <a:rPr lang="tr-TR" dirty="0"/>
              <a:t>ve yazılı iletişimde büyüklere başarı dilemek doğru değildir. </a:t>
            </a:r>
          </a:p>
          <a:p>
            <a:r>
              <a:rPr lang="tr-TR" dirty="0" smtClean="0"/>
              <a:t>Aynı </a:t>
            </a:r>
            <a:r>
              <a:rPr lang="tr-TR" dirty="0"/>
              <a:t>şekilde küçük büyüğe “</a:t>
            </a:r>
            <a:r>
              <a:rPr lang="tr-TR" i="1" dirty="0"/>
              <a:t>beraber çalışmaktan duyacağı memnuniyeti</a:t>
            </a:r>
            <a:r>
              <a:rPr lang="tr-TR" dirty="0"/>
              <a:t>” belirtemez, “</a:t>
            </a:r>
            <a:r>
              <a:rPr lang="tr-TR" i="1" dirty="0"/>
              <a:t>emrinde olmaktan onur duyduğunu, güvenine layık olma ümidini</a:t>
            </a:r>
            <a:r>
              <a:rPr lang="tr-TR" dirty="0"/>
              <a:t>” vurgulayabilir.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87553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476672"/>
            <a:ext cx="8219256" cy="5976664"/>
          </a:xfrm>
        </p:spPr>
        <p:txBody>
          <a:bodyPr>
            <a:normAutofit fontScale="92500" lnSpcReduction="20000"/>
          </a:bodyPr>
          <a:lstStyle/>
          <a:p>
            <a:r>
              <a:rPr lang="tr-TR" dirty="0"/>
              <a:t>Bir seçim ya da atama nedeniyle kutlama yapmak, tebrik etmek ve saygı sunulmak isteniyorsa genel ifadelerle kişinin görevinin ülke ya da kuruma yapacağı katkıya değinmek yeterli olacaktır. </a:t>
            </a:r>
          </a:p>
          <a:p>
            <a:r>
              <a:rPr lang="tr-TR" dirty="0" smtClean="0"/>
              <a:t>Özel </a:t>
            </a:r>
            <a:r>
              <a:rPr lang="tr-TR" dirty="0"/>
              <a:t>mektuplar daima el yazısı ile yazılmalıdır. Eğer el yazısı çok okunaksız ise bu konu mektup içinde belirtilmek kaydıyla bilgisayar kullanılabilir. Zarf üzerindeki adres için yine el yazısı kullanılmalıdır. </a:t>
            </a:r>
          </a:p>
          <a:p>
            <a:r>
              <a:rPr lang="tr-TR" dirty="0" smtClean="0"/>
              <a:t>Astlar </a:t>
            </a:r>
            <a:r>
              <a:rPr lang="tr-TR" dirty="0"/>
              <a:t>üstlere, küçükler büyüklere gönderecekleri tebrik kartlarını da mutlaka kendi el yazılarıyla yazarlar. Bu mümkün değilse başlık mutlaka elle yazılmalı ve imzalanmalıdır. Buna aykırı davranışlar saygısızlık olarak nitelendirilir.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290786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332656"/>
            <a:ext cx="8352928" cy="6840760"/>
          </a:xfrm>
        </p:spPr>
        <p:txBody>
          <a:bodyPr>
            <a:normAutofit fontScale="55000" lnSpcReduction="20000"/>
          </a:bodyPr>
          <a:lstStyle/>
          <a:p>
            <a:r>
              <a:rPr lang="tr-TR" b="1" u="sng" dirty="0"/>
              <a:t>MAKAM PROTOKOLÜ 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- TOPLANTILARDA OTURMA DÜZENLERİ TEK BAŞKANLI VE TEK TARAFLI TOPLANTI DÜZENİ 2 4 6 8 10 1357913579 BAŞKAN </a:t>
            </a:r>
          </a:p>
          <a:p>
            <a:r>
              <a:rPr lang="tr-TR" dirty="0"/>
              <a:t>- EŞBAŞKANLI VE ÇİFT TARAFLI TOPLANTI DÜZENİ 5-3 EŞBAŞKAN 1-2-4-2-1 EŞBAŞKAN3- 5 </a:t>
            </a:r>
          </a:p>
          <a:p>
            <a:r>
              <a:rPr lang="tr-TR" dirty="0"/>
              <a:t>- TEK BAŞKANLI ÇOK TARAFLI U DÜZENİ TOPLANTI 2 4 6 8 10 12 1 3 5 7 9 11 Başkan 13 14 15 16 </a:t>
            </a:r>
          </a:p>
          <a:p>
            <a:r>
              <a:rPr lang="tr-TR" dirty="0"/>
              <a:t>- EŞDÜZEY BAŞKANSIZ YA DA PROTOKOLSÜZ YUVARLAK/KARE MASA TOPLANTI DÜZENİ (KOMİSYON TOPLANTISI) </a:t>
            </a:r>
          </a:p>
          <a:p>
            <a:r>
              <a:rPr lang="tr-TR" dirty="0" smtClean="0"/>
              <a:t>Resmi </a:t>
            </a:r>
            <a:r>
              <a:rPr lang="tr-TR" dirty="0"/>
              <a:t>açılışlar daima en üst tarafından yapılır. </a:t>
            </a:r>
          </a:p>
          <a:p>
            <a:r>
              <a:rPr lang="tr-TR" dirty="0" smtClean="0"/>
              <a:t>Toplantılarda </a:t>
            </a:r>
            <a:r>
              <a:rPr lang="tr-TR" dirty="0"/>
              <a:t>ve törenlerde konuşma sırası ASTTAN ÜSTE doğru olduğu unutulmamalıdır. EN ÜST EN SON KONUŞURLAR. </a:t>
            </a:r>
          </a:p>
          <a:p>
            <a:r>
              <a:rPr lang="tr-TR" dirty="0" smtClean="0"/>
              <a:t>Astlar </a:t>
            </a:r>
            <a:r>
              <a:rPr lang="tr-TR" dirty="0"/>
              <a:t>daha çok TEKNİK ve AYRINTILI konularda konuşurlar. </a:t>
            </a:r>
          </a:p>
          <a:p>
            <a:r>
              <a:rPr lang="tr-TR" dirty="0" smtClean="0"/>
              <a:t>Üstler </a:t>
            </a:r>
            <a:r>
              <a:rPr lang="tr-TR" dirty="0"/>
              <a:t>ise POLİTİK ve STRATEJİK konularda ve genel nitelikte konuşmalar yaparlar. </a:t>
            </a:r>
            <a:endParaRPr lang="tr-TR" dirty="0" smtClean="0"/>
          </a:p>
          <a:p>
            <a:r>
              <a:rPr lang="tr-TR" dirty="0" smtClean="0"/>
              <a:t>Konuşmalarımızın </a:t>
            </a:r>
            <a:r>
              <a:rPr lang="tr-TR" dirty="0"/>
              <a:t>başında ve sonunda katılımcıları saygı ile selamlamayı unutmamalıyız. </a:t>
            </a:r>
          </a:p>
          <a:p>
            <a:r>
              <a:rPr lang="tr-TR" dirty="0" smtClean="0"/>
              <a:t>Üstümüz </a:t>
            </a:r>
            <a:r>
              <a:rPr lang="tr-TR" dirty="0"/>
              <a:t>ziyaretimize ya da denetime geldiği zaman ilke olarak makam koltuğumuzdan kalkarak konuk koltuğuna oturmalıyız. </a:t>
            </a:r>
            <a:endParaRPr lang="tr-TR" dirty="0" smtClean="0"/>
          </a:p>
          <a:p>
            <a:r>
              <a:rPr lang="tr-TR" dirty="0" smtClean="0"/>
              <a:t>Üstün </a:t>
            </a:r>
            <a:r>
              <a:rPr lang="tr-TR" dirty="0"/>
              <a:t>makam koltuğuna oturması teklif edilir ya da buyur edilir. Çünkü o koltukta biz onları temsil etmekteyiz. </a:t>
            </a:r>
          </a:p>
          <a:p>
            <a:r>
              <a:rPr lang="tr-TR" dirty="0" smtClean="0"/>
              <a:t>Bizden </a:t>
            </a:r>
            <a:r>
              <a:rPr lang="tr-TR" dirty="0"/>
              <a:t>alt düzeydeki kişileri makam koltuğumuzda oturarak kabul ederiz. </a:t>
            </a:r>
          </a:p>
          <a:p>
            <a:r>
              <a:rPr lang="tr-TR" dirty="0"/>
              <a:t> </a:t>
            </a:r>
            <a:r>
              <a:rPr lang="tr-TR" dirty="0" smtClean="0"/>
              <a:t>Ancak </a:t>
            </a:r>
            <a:r>
              <a:rPr lang="tr-TR" dirty="0"/>
              <a:t>eş düzeydekiler yaş, kıdem ve diğer yönden bizden üst iseler, onları konuk koltuğunda oturarak kabul etmek SAYGI gereğidir.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6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62500" lnSpcReduction="20000"/>
          </a:bodyPr>
          <a:lstStyle/>
          <a:p>
            <a:r>
              <a:rPr lang="tr-TR" dirty="0" smtClean="0"/>
              <a:t>İlke </a:t>
            </a:r>
            <a:r>
              <a:rPr lang="tr-TR" dirty="0"/>
              <a:t>olarak, saygı duyduğumuz kişilerle eşit düzeyde oturmalıyız </a:t>
            </a:r>
          </a:p>
          <a:p>
            <a:r>
              <a:rPr lang="tr-TR" dirty="0" smtClean="0"/>
              <a:t>Makamımızda </a:t>
            </a:r>
            <a:r>
              <a:rPr lang="tr-TR" dirty="0"/>
              <a:t>resmi bir konuk ya da üstümüz var ise içeriye astlarımızı almamamız, zorunlu kalmadıkça telefonla görüşmememiz, yazı imzalamamamız, başka şeylerle ilgilenmememiz gerekir. </a:t>
            </a:r>
          </a:p>
          <a:p>
            <a:r>
              <a:rPr lang="tr-TR" dirty="0" smtClean="0"/>
              <a:t>Zorunluluk </a:t>
            </a:r>
            <a:r>
              <a:rPr lang="tr-TR" dirty="0"/>
              <a:t>durumunda üstümüzden özür dileyerek izin istemeliyiz. </a:t>
            </a:r>
            <a:r>
              <a:rPr lang="tr-TR" dirty="0" smtClean="0"/>
              <a:t>Astımızla </a:t>
            </a:r>
            <a:r>
              <a:rPr lang="tr-TR" dirty="0"/>
              <a:t>iş görüşmesi yaparken ve emir verirken ilke olarak makamımızda oturmalıyız. Makam, YETKİ (otorite) ve sıra düzen(hiyerarşi) demektir. </a:t>
            </a:r>
          </a:p>
          <a:p>
            <a:r>
              <a:rPr lang="tr-TR" dirty="0" smtClean="0"/>
              <a:t>Makamımıza </a:t>
            </a:r>
            <a:r>
              <a:rPr lang="tr-TR" dirty="0"/>
              <a:t>gelen konuklar ayakta karşılanmalı “hoş geldiniz” diyerek elleri sıkılmalı ve protokol sırasına göre oturmaları sağlanmalıdır. </a:t>
            </a:r>
          </a:p>
          <a:p>
            <a:r>
              <a:rPr lang="tr-TR" dirty="0" smtClean="0"/>
              <a:t>Konuklarımızı </a:t>
            </a:r>
            <a:r>
              <a:rPr lang="tr-TR" dirty="0"/>
              <a:t>oturtmadan onlarla konuşmalıyız. </a:t>
            </a:r>
          </a:p>
          <a:p>
            <a:r>
              <a:rPr lang="tr-TR" dirty="0" smtClean="0"/>
              <a:t>Astlarımızla </a:t>
            </a:r>
            <a:r>
              <a:rPr lang="tr-TR" dirty="0"/>
              <a:t>görüşmek gerektiğinde önce oturmalarını sağlamalıyız daha sonra görüşmeliyiz. </a:t>
            </a:r>
          </a:p>
          <a:p>
            <a:r>
              <a:rPr lang="tr-TR" dirty="0" smtClean="0"/>
              <a:t>Yeni </a:t>
            </a:r>
            <a:r>
              <a:rPr lang="tr-TR" dirty="0"/>
              <a:t>bir Göreve atandığımızda kutlamaya gelenlere ikramda bulunmalıyız ve teşekkür etmeliyiz. </a:t>
            </a:r>
          </a:p>
          <a:p>
            <a:r>
              <a:rPr lang="tr-TR" dirty="0" smtClean="0"/>
              <a:t>İade-i </a:t>
            </a:r>
            <a:r>
              <a:rPr lang="tr-TR" dirty="0"/>
              <a:t>ziyaret için isimlerini titizlikle not etmeliyiz. </a:t>
            </a:r>
          </a:p>
          <a:p>
            <a:r>
              <a:rPr lang="tr-TR" dirty="0" smtClean="0"/>
              <a:t>Bir </a:t>
            </a:r>
            <a:r>
              <a:rPr lang="tr-TR" dirty="0"/>
              <a:t>görevden ayrılırken astlarımızla toplantı yapamamalıyız, katkıları için teşekkür ederek vedalaşmalıyız. </a:t>
            </a:r>
          </a:p>
          <a:p>
            <a:r>
              <a:rPr lang="tr-TR" dirty="0" smtClean="0"/>
              <a:t>Eş </a:t>
            </a:r>
            <a:r>
              <a:rPr lang="tr-TR" dirty="0"/>
              <a:t>düzeydeki yöneticilere ve üstlerimize de veda ziyaretinde bulunarak teşekkür etmeliyiz.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53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764704"/>
            <a:ext cx="8147248" cy="5361459"/>
          </a:xfrm>
        </p:spPr>
        <p:txBody>
          <a:bodyPr>
            <a:normAutofit lnSpcReduction="10000"/>
          </a:bodyPr>
          <a:lstStyle/>
          <a:p>
            <a:r>
              <a:rPr lang="tr-TR" dirty="0"/>
              <a:t>Buyur edilen koltuktur. </a:t>
            </a:r>
          </a:p>
          <a:p>
            <a:r>
              <a:rPr lang="tr-TR" dirty="0" smtClean="0"/>
              <a:t> </a:t>
            </a:r>
            <a:r>
              <a:rPr lang="tr-TR" dirty="0"/>
              <a:t>Söylenmemişse sırtı duvara gelen koltuktur. </a:t>
            </a:r>
          </a:p>
          <a:p>
            <a:r>
              <a:rPr lang="tr-TR" dirty="0" smtClean="0"/>
              <a:t> </a:t>
            </a:r>
            <a:r>
              <a:rPr lang="tr-TR" dirty="0"/>
              <a:t>Makama girerken mutlaka ajanda ve kalemle girilmelidir. </a:t>
            </a:r>
          </a:p>
          <a:p>
            <a:r>
              <a:rPr lang="tr-TR" dirty="0" smtClean="0"/>
              <a:t> </a:t>
            </a:r>
            <a:r>
              <a:rPr lang="tr-TR" dirty="0"/>
              <a:t>Üst veya eş düzey birisi geldiğinde makamda oturulmamalı. Misafir koltuğunda oturmalı. </a:t>
            </a:r>
          </a:p>
          <a:p>
            <a:r>
              <a:rPr lang="tr-TR" dirty="0" smtClean="0"/>
              <a:t> </a:t>
            </a:r>
            <a:r>
              <a:rPr lang="tr-TR" dirty="0"/>
              <a:t>Üste teşekkür edilmez “</a:t>
            </a:r>
            <a:r>
              <a:rPr lang="tr-TR" dirty="0" err="1"/>
              <a:t>Sağolun</a:t>
            </a:r>
            <a:r>
              <a:rPr lang="tr-TR" dirty="0"/>
              <a:t>” denir. </a:t>
            </a:r>
          </a:p>
          <a:p>
            <a:r>
              <a:rPr lang="tr-TR" dirty="0" smtClean="0"/>
              <a:t> </a:t>
            </a:r>
            <a:r>
              <a:rPr lang="tr-TR" dirty="0"/>
              <a:t>Makama evrak sunulurken yanına gidilmez. Karşıdan nezaketle verilir. </a:t>
            </a:r>
          </a:p>
          <a:p>
            <a:r>
              <a:rPr lang="tr-TR" dirty="0" smtClean="0"/>
              <a:t> </a:t>
            </a:r>
            <a:r>
              <a:rPr lang="tr-TR" dirty="0"/>
              <a:t>Ziyaret en fazla 20 dakikadır.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995408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62500" lnSpcReduction="20000"/>
          </a:bodyPr>
          <a:lstStyle/>
          <a:p>
            <a:r>
              <a:rPr lang="tr-TR" b="1" u="sng" dirty="0"/>
              <a:t>DAVET ÇEŞİTLERİ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KOKTEYL</a:t>
            </a:r>
            <a:r>
              <a:rPr lang="tr-TR" dirty="0"/>
              <a:t>: Oturma zorunluluğu olmayan, daha çok davetli davet edebilmek için düzenlenir. </a:t>
            </a:r>
          </a:p>
          <a:p>
            <a:r>
              <a:rPr lang="tr-TR" dirty="0" smtClean="0"/>
              <a:t>RESMİ </a:t>
            </a:r>
            <a:r>
              <a:rPr lang="tr-TR" dirty="0"/>
              <a:t>KABULLER: Resmi nedenlerle düzenlenen toplantılardır. </a:t>
            </a:r>
          </a:p>
          <a:p>
            <a:r>
              <a:rPr lang="tr-TR" dirty="0" smtClean="0"/>
              <a:t>YEMEK </a:t>
            </a:r>
            <a:r>
              <a:rPr lang="tr-TR" dirty="0"/>
              <a:t>DAVETLERİ: Oturarak veya büfe şeklinde yapılabilir. </a:t>
            </a:r>
          </a:p>
          <a:p>
            <a:r>
              <a:rPr lang="tr-TR" dirty="0" smtClean="0"/>
              <a:t>Davetlilerin </a:t>
            </a:r>
            <a:r>
              <a:rPr lang="tr-TR" dirty="0"/>
              <a:t>seçimi, bir davetin başarılı olmasında en önemli unsurlardan birini teşkil etmektedir. </a:t>
            </a:r>
          </a:p>
          <a:p>
            <a:r>
              <a:rPr lang="tr-TR" dirty="0" smtClean="0"/>
              <a:t>Bu </a:t>
            </a:r>
            <a:r>
              <a:rPr lang="tr-TR" dirty="0"/>
              <a:t>nedenle aynı düzeydeki kişilerin çok sayıda çağrılmasına, kadın –erkek sayısındaki dengenin özenle korunmasına dikkat edilmelidir. </a:t>
            </a:r>
          </a:p>
          <a:p>
            <a:r>
              <a:rPr lang="tr-TR" dirty="0" smtClean="0"/>
              <a:t>Cinsel </a:t>
            </a:r>
            <a:r>
              <a:rPr lang="tr-TR" dirty="0"/>
              <a:t>önyargılar içeren bir dil kullanımından sakınmak, günümüzün en önemli konulardan birini oluşturmaktadır. </a:t>
            </a:r>
          </a:p>
          <a:p>
            <a:r>
              <a:rPr lang="tr-TR" dirty="0" smtClean="0"/>
              <a:t>Bu </a:t>
            </a:r>
            <a:r>
              <a:rPr lang="tr-TR" dirty="0"/>
              <a:t>nedenle kadınlara “GÜZELİM” “BEBEK” gibi sözlerle hitap etmek bilgili ve görgülü hiçbir yöneticiye yakışmayan bir davranış olduğu asla unutulmamalıdır. </a:t>
            </a:r>
          </a:p>
          <a:p>
            <a:r>
              <a:rPr lang="tr-TR" dirty="0"/>
              <a:t>Özel ve kamusal yaşamınızda başarılarınızın katlanarak artması temennisiyle sağlıklı ve mutlu bir yaşam dilerim.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4876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433467"/>
          </a:xfrm>
        </p:spPr>
        <p:txBody>
          <a:bodyPr>
            <a:normAutofit fontScale="92500" lnSpcReduction="10000"/>
          </a:bodyPr>
          <a:lstStyle/>
          <a:p>
            <a:r>
              <a:rPr lang="tr-TR" b="1" u="sng" dirty="0"/>
              <a:t>YAŞAM </a:t>
            </a:r>
            <a:r>
              <a:rPr lang="tr-TR" b="1" u="sng" dirty="0" err="1"/>
              <a:t>ALANlMIZ</a:t>
            </a:r>
            <a:r>
              <a:rPr lang="tr-TR" b="1" u="sng" dirty="0"/>
              <a:t> </a:t>
            </a:r>
            <a:endParaRPr lang="tr-TR" dirty="0"/>
          </a:p>
          <a:p>
            <a:pPr lvl="0"/>
            <a:r>
              <a:rPr lang="tr-TR" dirty="0"/>
              <a:t>KAMUSAL (RESMİ) ALAN SOSYAL ALAN </a:t>
            </a:r>
          </a:p>
          <a:p>
            <a:pPr lvl="0"/>
            <a:r>
              <a:rPr lang="tr-TR" dirty="0"/>
              <a:t>ÖZEL ALAN GÖRGÜ VE NEZAKET KURALLARI PROTOKOL KURALLARI </a:t>
            </a:r>
            <a:endParaRPr lang="tr-TR" dirty="0" smtClean="0"/>
          </a:p>
          <a:p>
            <a:pPr marL="0" lvl="0" indent="0">
              <a:buNone/>
            </a:pPr>
            <a:endParaRPr lang="tr-TR" dirty="0"/>
          </a:p>
          <a:p>
            <a:r>
              <a:rPr lang="tr-TR" b="1" u="sng" dirty="0"/>
              <a:t>KAMUSAL YAŞAMDA PROTOKOL KURALLARININ TAM OLARAK UYGULANDIĞI RESMİ ALANLAR: </a:t>
            </a:r>
            <a:endParaRPr lang="tr-TR" dirty="0"/>
          </a:p>
          <a:p>
            <a:r>
              <a:rPr lang="tr-TR" dirty="0"/>
              <a:t>•MAKAM ARABASI VE RESMİ ARABA </a:t>
            </a:r>
          </a:p>
          <a:p>
            <a:r>
              <a:rPr lang="tr-TR" dirty="0"/>
              <a:t>•TOPLANTI VE TOPLANTI ODASI </a:t>
            </a:r>
          </a:p>
          <a:p>
            <a:r>
              <a:rPr lang="tr-TR" dirty="0"/>
              <a:t>•TÖREN VE TÖREN ALANI </a:t>
            </a:r>
          </a:p>
          <a:p>
            <a:r>
              <a:rPr lang="tr-TR" dirty="0"/>
              <a:t>•RESMİ DAVET VE ZİYAFETLER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8900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476672"/>
            <a:ext cx="8784976" cy="5976664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/>
              <a:t>İLETİŞİM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Bir </a:t>
            </a:r>
            <a:r>
              <a:rPr lang="tr-TR" dirty="0"/>
              <a:t>insan için duyu organları ve sinir sisteminin anlamı ne ise, örgüt içinde iletişim ağının anlamı odur. </a:t>
            </a:r>
          </a:p>
          <a:p>
            <a:r>
              <a:rPr lang="tr-TR" dirty="0" smtClean="0"/>
              <a:t>İyi </a:t>
            </a:r>
            <a:r>
              <a:rPr lang="tr-TR" dirty="0"/>
              <a:t>bir yönetim ancak sağlıklı bir iletişim ile mümkündür. </a:t>
            </a:r>
          </a:p>
          <a:p>
            <a:r>
              <a:rPr lang="tr-TR" dirty="0" smtClean="0"/>
              <a:t>Eğitim </a:t>
            </a:r>
            <a:r>
              <a:rPr lang="tr-TR" dirty="0"/>
              <a:t>almış kişi, kendisine saygı duyduğu için başkalarına da nazik ve iyi TAVIR içinde olan kişidir. </a:t>
            </a:r>
          </a:p>
          <a:p>
            <a:r>
              <a:rPr lang="tr-TR" dirty="0" smtClean="0"/>
              <a:t>GÖRGÜ </a:t>
            </a:r>
            <a:r>
              <a:rPr lang="tr-TR" dirty="0"/>
              <a:t>KURALLARI karşılıklı saygı ve anlayışa dayanan kurallardır. Bu nedenle öğrenilmesi gereken kurallardır. </a:t>
            </a:r>
          </a:p>
          <a:p>
            <a:r>
              <a:rPr lang="tr-TR" dirty="0" smtClean="0"/>
              <a:t>Nerede </a:t>
            </a:r>
            <a:r>
              <a:rPr lang="tr-TR" dirty="0"/>
              <a:t>nasıl davranılacağını bilmek kişiyi mahcup duruma düşmekten kurtarır. </a:t>
            </a:r>
          </a:p>
          <a:p>
            <a:r>
              <a:rPr lang="tr-TR" dirty="0" smtClean="0"/>
              <a:t>Yönetim</a:t>
            </a:r>
            <a:r>
              <a:rPr lang="tr-TR" dirty="0"/>
              <a:t>, bir resmi ilişkiler sistemi olarak daima PROTOKOL kuralları içinde gerçekleşir. </a:t>
            </a:r>
          </a:p>
          <a:p>
            <a:r>
              <a:rPr lang="tr-TR" dirty="0" smtClean="0"/>
              <a:t>YÖNETİMDE </a:t>
            </a:r>
            <a:r>
              <a:rPr lang="tr-TR" dirty="0"/>
              <a:t>PROTOKOL, RESMİ GÖRGÜ KURALLARI anlamını taşımaktadır.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6452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908720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tr-TR" b="1" u="sng" dirty="0"/>
              <a:t>TANIŞMA-TANIŞTIRILMA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İletişimin </a:t>
            </a:r>
            <a:r>
              <a:rPr lang="tr-TR" dirty="0"/>
              <a:t>başlangıcını oluşturur.</a:t>
            </a:r>
          </a:p>
          <a:p>
            <a:r>
              <a:rPr lang="tr-TR" dirty="0" smtClean="0"/>
              <a:t>Tanışma </a:t>
            </a:r>
            <a:r>
              <a:rPr lang="tr-TR" dirty="0"/>
              <a:t>ve tanıştırılmada isimleri doğru söylemek önemlidir. </a:t>
            </a:r>
          </a:p>
          <a:p>
            <a:r>
              <a:rPr lang="tr-TR" dirty="0" smtClean="0"/>
              <a:t>Tanışmada </a:t>
            </a:r>
            <a:r>
              <a:rPr lang="tr-TR" dirty="0"/>
              <a:t>yeni gelenler var olanlara </a:t>
            </a:r>
          </a:p>
          <a:p>
            <a:r>
              <a:rPr lang="tr-TR" dirty="0" smtClean="0"/>
              <a:t>Erkekler </a:t>
            </a:r>
            <a:r>
              <a:rPr lang="tr-TR" dirty="0"/>
              <a:t>bayanlara </a:t>
            </a:r>
          </a:p>
          <a:p>
            <a:r>
              <a:rPr lang="tr-TR" dirty="0" smtClean="0"/>
              <a:t>Astlar </a:t>
            </a:r>
            <a:r>
              <a:rPr lang="tr-TR" dirty="0"/>
              <a:t>üstlerine </a:t>
            </a:r>
          </a:p>
          <a:p>
            <a:r>
              <a:rPr lang="tr-TR" dirty="0" smtClean="0"/>
              <a:t>Küçükler </a:t>
            </a:r>
            <a:r>
              <a:rPr lang="tr-TR" dirty="0"/>
              <a:t>büyüklere</a:t>
            </a:r>
          </a:p>
          <a:p>
            <a:r>
              <a:rPr lang="tr-TR" dirty="0" smtClean="0"/>
              <a:t>Gençler </a:t>
            </a:r>
            <a:r>
              <a:rPr lang="tr-TR" dirty="0"/>
              <a:t>yaşlılara tanıştırılır.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91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124744"/>
            <a:ext cx="8507288" cy="5184576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Tanışma </a:t>
            </a:r>
            <a:r>
              <a:rPr lang="tr-TR" dirty="0"/>
              <a:t>işlemi ilk karşılaşıldığında ya da mekana girildiğinde hemen yapılmalıdır. </a:t>
            </a:r>
          </a:p>
          <a:p>
            <a:r>
              <a:rPr lang="tr-TR" dirty="0" smtClean="0"/>
              <a:t>Tanıştıran </a:t>
            </a:r>
            <a:r>
              <a:rPr lang="tr-TR" dirty="0"/>
              <a:t>kişi, daima ayakta kalmalıdır. Oturan erkek kiminle tanıştırılırsa tanıştırılsın ayağa kalkmalıdır. </a:t>
            </a:r>
          </a:p>
          <a:p>
            <a:r>
              <a:rPr lang="tr-TR" dirty="0" smtClean="0"/>
              <a:t>Bir </a:t>
            </a:r>
            <a:r>
              <a:rPr lang="tr-TR" dirty="0"/>
              <a:t>yere girildiğinde önce kendimizi tanıtmamız gerekir. (Adımızı ve soyadımızı) </a:t>
            </a:r>
          </a:p>
          <a:p>
            <a:r>
              <a:rPr lang="tr-TR" dirty="0" smtClean="0"/>
              <a:t>Kendimizden </a:t>
            </a:r>
            <a:r>
              <a:rPr lang="tr-TR" dirty="0"/>
              <a:t>üst birine ve eşine ise unvan ve görevimizi söylemeliyiz </a:t>
            </a:r>
          </a:p>
          <a:p>
            <a:r>
              <a:rPr lang="tr-TR" dirty="0" smtClean="0"/>
              <a:t>El </a:t>
            </a:r>
            <a:r>
              <a:rPr lang="tr-TR" dirty="0"/>
              <a:t>sıkmak sevgi ve yakınlık göstergesi olarak bir selamlaşma biçimidir. </a:t>
            </a:r>
          </a:p>
          <a:p>
            <a:r>
              <a:rPr lang="tr-TR" dirty="0" smtClean="0"/>
              <a:t>El </a:t>
            </a:r>
            <a:r>
              <a:rPr lang="tr-TR" dirty="0"/>
              <a:t>sıkmada ilk davranış daima büyükten ve üst yöneticiden gelmelidir. </a:t>
            </a:r>
          </a:p>
          <a:p>
            <a:r>
              <a:rPr lang="tr-TR" dirty="0" smtClean="0"/>
              <a:t>Kadınla </a:t>
            </a:r>
            <a:r>
              <a:rPr lang="tr-TR" dirty="0"/>
              <a:t>el sıkışırken önce kadın el uzatır erkek karşılık verir. Uzatılan elin havada kalmaması gerekir. </a:t>
            </a:r>
          </a:p>
          <a:p>
            <a:r>
              <a:rPr lang="tr-TR" dirty="0" smtClean="0"/>
              <a:t>El </a:t>
            </a:r>
            <a:r>
              <a:rPr lang="tr-TR" dirty="0"/>
              <a:t>sıkarken gücümüzü göstermemeliyiz ve karşımızdakinin gözüne bakmalıyız. 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63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tr-TR" b="1" u="sng" dirty="0"/>
              <a:t>HİTAP </a:t>
            </a:r>
            <a:endParaRPr lang="tr-TR" b="1" u="sng" dirty="0" smtClean="0"/>
          </a:p>
          <a:p>
            <a:pPr marL="0" indent="0">
              <a:buNone/>
            </a:pPr>
            <a:endParaRPr lang="tr-TR" dirty="0"/>
          </a:p>
          <a:p>
            <a:r>
              <a:rPr lang="tr-TR" dirty="0" smtClean="0"/>
              <a:t>Kendileri </a:t>
            </a:r>
            <a:r>
              <a:rPr lang="tr-TR" dirty="0"/>
              <a:t>Genel kural söze büyük olan başlar. Konuyu seçer. </a:t>
            </a:r>
          </a:p>
          <a:p>
            <a:r>
              <a:rPr lang="tr-TR" dirty="0" smtClean="0"/>
              <a:t>Kişilere </a:t>
            </a:r>
            <a:r>
              <a:rPr lang="tr-TR" dirty="0"/>
              <a:t>isimleri veya unvanları ile hitap etmek gerekir. Eş düzeydekilere ve astlara adıyla (Nihal Hanım),veya unvanıyla (Müdür Bey), soyadıyla (Sayın.........) veya “Sayın Genel Müdür” diye hitap edilebilir. </a:t>
            </a:r>
          </a:p>
          <a:p>
            <a:r>
              <a:rPr lang="tr-TR" dirty="0" smtClean="0"/>
              <a:t>Kişiler </a:t>
            </a:r>
            <a:r>
              <a:rPr lang="tr-TR" dirty="0"/>
              <a:t>birbirini dinlemeli, karşı tarafın sözü bitmeden konuşmaya başlamamalıdır. </a:t>
            </a:r>
          </a:p>
          <a:p>
            <a:r>
              <a:rPr lang="tr-TR" dirty="0" smtClean="0"/>
              <a:t>Dinlemesini </a:t>
            </a:r>
            <a:r>
              <a:rPr lang="tr-TR" u="sng" dirty="0"/>
              <a:t>bilmek ve konuşma sırasını beklemek erdemlerin en büyüğüdür.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97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1429</Words>
  <Application>Microsoft Office PowerPoint</Application>
  <PresentationFormat>Ekran Gösterisi (4:3)</PresentationFormat>
  <Paragraphs>392</Paragraphs>
  <Slides>49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49</vt:i4>
      </vt:variant>
    </vt:vector>
  </HeadingPairs>
  <TitlesOfParts>
    <vt:vector size="50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Mustafa KİREMİTÇİ</dc:creator>
  <cp:lastModifiedBy>Mustafa KİREMİTÇİ</cp:lastModifiedBy>
  <cp:revision>22</cp:revision>
  <dcterms:created xsi:type="dcterms:W3CDTF">2016-11-04T08:24:13Z</dcterms:created>
  <dcterms:modified xsi:type="dcterms:W3CDTF">2020-12-03T11:22:09Z</dcterms:modified>
</cp:coreProperties>
</file>