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92"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3" autoAdjust="0"/>
    <p:restoredTop sz="94587" autoAdjust="0"/>
  </p:normalViewPr>
  <p:slideViewPr>
    <p:cSldViewPr>
      <p:cViewPr varScale="1">
        <p:scale>
          <a:sx n="72" d="100"/>
          <a:sy n="72" d="100"/>
        </p:scale>
        <p:origin x="1326" y="54"/>
      </p:cViewPr>
      <p:guideLst>
        <p:guide orient="horz" pos="2160"/>
        <p:guide pos="2880"/>
      </p:guideLst>
    </p:cSldViewPr>
  </p:slideViewPr>
  <p:outlineViewPr>
    <p:cViewPr>
      <p:scale>
        <a:sx n="33" d="100"/>
        <a:sy n="33" d="100"/>
      </p:scale>
      <p:origin x="48" y="451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8" name="Rectangle 7"/>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4"/>
            <a:ext cx="5917679" cy="2554758"/>
          </a:xfrm>
        </p:spPr>
        <p:txBody>
          <a:bodyPr anchor="b"/>
          <a:lstStyle>
            <a:lvl1pP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7500385" y="1828799"/>
            <a:ext cx="990599" cy="228659"/>
          </a:xfrm>
        </p:spPr>
        <p:txBody>
          <a:bodyPr anchor="t" anchorCtr="0"/>
          <a:lstStyle>
            <a:lvl1pPr algn="l">
              <a:defRPr b="0" i="0">
                <a:solidFill>
                  <a:schemeClr val="bg1"/>
                </a:solidFill>
              </a:defRPr>
            </a:lvl1pPr>
          </a:lstStyle>
          <a:p>
            <a:fld id="{E20DF556-AA77-41E2-ACAC-BFBD10CE012E}" type="datetimeFigureOut">
              <a:rPr lang="tr-TR" smtClean="0"/>
              <a:pPr/>
              <a:t>28.10.2016</a:t>
            </a:fld>
            <a:endParaRPr lang="tr-TR"/>
          </a:p>
        </p:txBody>
      </p:sp>
      <p:sp>
        <p:nvSpPr>
          <p:cNvPr id="5" name="Footer Placeholder 4"/>
          <p:cNvSpPr>
            <a:spLocks noGrp="1"/>
          </p:cNvSpPr>
          <p:nvPr>
            <p:ph type="ftr" sz="quarter" idx="11"/>
          </p:nvPr>
        </p:nvSpPr>
        <p:spPr>
          <a:xfrm rot="5400000">
            <a:off x="6236209" y="3264406"/>
            <a:ext cx="3859795" cy="228660"/>
          </a:xfrm>
        </p:spPr>
        <p:txBody>
          <a:bodyPr/>
          <a:lstStyle>
            <a:lvl1pPr>
              <a:defRPr>
                <a:solidFill>
                  <a:schemeClr val="bg1"/>
                </a:solidFill>
              </a:defRPr>
            </a:lvl1pPr>
          </a:lstStyle>
          <a:p>
            <a:endParaRPr lang="tr-T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5279" y="292609"/>
            <a:ext cx="628813" cy="767687"/>
          </a:xfrm>
        </p:spPr>
        <p:txBody>
          <a:bodyPr/>
          <a:lstStyle>
            <a:lvl1pPr>
              <a:defRPr sz="2800" b="0" i="0" baseline="0">
                <a:latin typeface="+mj-lt"/>
              </a:defRPr>
            </a:lvl1pPr>
          </a:lstStyle>
          <a:p>
            <a:fld id="{18AC527D-3FC2-412C-A52A-429CBDD91CF8}" type="slidenum">
              <a:rPr lang="tr-TR" smtClean="0"/>
              <a:pPr/>
              <a:t>‹#›</a:t>
            </a:fld>
            <a:endParaRPr lang="tr-TR"/>
          </a:p>
        </p:txBody>
      </p:sp>
    </p:spTree>
    <p:extLst>
      <p:ext uri="{BB962C8B-B14F-4D97-AF65-F5344CB8AC3E}">
        <p14:creationId xmlns:p14="http://schemas.microsoft.com/office/powerpoint/2010/main" val="90028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6" name="Footer Placeholder 5"/>
          <p:cNvSpPr>
            <a:spLocks noGrp="1"/>
          </p:cNvSpPr>
          <p:nvPr>
            <p:ph type="ftr" sz="quarter" idx="11"/>
          </p:nvPr>
        </p:nvSpPr>
        <p:spPr/>
        <p:txBody>
          <a:bodyPr/>
          <a:lstStyle/>
          <a:p>
            <a:endParaRPr lang="tr-TR"/>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3965131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3" name="Group 2"/>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Rectangle 13"/>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0"/>
            <a:ext cx="6422004" cy="1653117"/>
          </a:xfrm>
        </p:spPr>
        <p:txBody>
          <a:bodyPr anchor="ctr"/>
          <a:lstStyle>
            <a:lvl1pPr>
              <a:defRPr sz="3600"/>
            </a:lvl1pPr>
          </a:lstStyle>
          <a:p>
            <a:r>
              <a:rPr lang="tr-TR" smtClean="0"/>
              <a:t>Asıl başlık stili için tıklatın</a:t>
            </a:r>
            <a:endParaRPr lang="en-US" dirty="0"/>
          </a:p>
        </p:txBody>
      </p:sp>
      <p:sp>
        <p:nvSpPr>
          <p:cNvPr id="13" name="Text Placeholder 3"/>
          <p:cNvSpPr>
            <a:spLocks noGrp="1"/>
          </p:cNvSpPr>
          <p:nvPr>
            <p:ph type="body" sz="half" idx="2"/>
          </p:nvPr>
        </p:nvSpPr>
        <p:spPr>
          <a:xfrm>
            <a:off x="866441" y="3509006"/>
            <a:ext cx="6422003" cy="2515873"/>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5" name="Footer Placeholder 4"/>
          <p:cNvSpPr>
            <a:spLocks noGrp="1"/>
          </p:cNvSpPr>
          <p:nvPr>
            <p:ph type="ftr" sz="quarter" idx="11"/>
          </p:nvPr>
        </p:nvSpPr>
        <p:spPr/>
        <p:txBody>
          <a:bodyPr/>
          <a:lstStyle/>
          <a:p>
            <a:endParaRPr lang="tr-TR"/>
          </a:p>
        </p:txBody>
      </p:sp>
      <p:sp>
        <p:nvSpPr>
          <p:cNvPr id="18" name="Rectangle 1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1554315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2308"/>
            <a:ext cx="9144000" cy="6860308"/>
            <a:chOff x="0" y="-2308"/>
            <a:chExt cx="9144000" cy="6860308"/>
          </a:xfrm>
        </p:grpSpPr>
        <p:sp>
          <p:nvSpPr>
            <p:cNvPr id="13" name="Rectangle 12"/>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5"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6" name="Freeform 35"/>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1"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0" name="TextBox 9"/>
          <p:cNvSpPr txBox="1"/>
          <p:nvPr/>
        </p:nvSpPr>
        <p:spPr>
          <a:xfrm>
            <a:off x="644721" y="654263"/>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a:xfrm>
            <a:off x="7227454" y="2900539"/>
            <a:ext cx="538973"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9" y="914401"/>
            <a:ext cx="6160385" cy="2894878"/>
          </a:xfrm>
        </p:spPr>
        <p:txBody>
          <a:bodyPr/>
          <a:lstStyle>
            <a:lvl1pPr>
              <a:defRPr sz="3600"/>
            </a:lvl1pPr>
          </a:lstStyle>
          <a:p>
            <a:r>
              <a:rPr lang="tr-TR" smtClean="0"/>
              <a:t>Asıl başlık stili için tıklatın</a:t>
            </a:r>
            <a:endParaRPr lang="en-US" dirty="0"/>
          </a:p>
        </p:txBody>
      </p:sp>
      <p:sp>
        <p:nvSpPr>
          <p:cNvPr id="17" name="Text Placeholder 3"/>
          <p:cNvSpPr>
            <a:spLocks noGrp="1"/>
          </p:cNvSpPr>
          <p:nvPr>
            <p:ph type="body" sz="half" idx="13"/>
          </p:nvPr>
        </p:nvSpPr>
        <p:spPr>
          <a:xfrm>
            <a:off x="1387279" y="3814473"/>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sz="900"/>
            </a:lvl1pPr>
          </a:lstStyle>
          <a:p>
            <a:fld id="{E20DF556-AA77-41E2-ACAC-BFBD10CE012E}" type="datetimeFigureOut">
              <a:rPr lang="tr-TR" smtClean="0"/>
              <a:pPr/>
              <a:t>28.10.2016</a:t>
            </a:fld>
            <a:endParaRPr lang="tr-TR"/>
          </a:p>
        </p:txBody>
      </p:sp>
      <p:sp>
        <p:nvSpPr>
          <p:cNvPr id="5" name="Footer Placeholder 4"/>
          <p:cNvSpPr>
            <a:spLocks noGrp="1"/>
          </p:cNvSpPr>
          <p:nvPr>
            <p:ph type="ftr" sz="quarter" idx="11"/>
          </p:nvPr>
        </p:nvSpPr>
        <p:spPr/>
        <p:txBody>
          <a:bodyPr/>
          <a:lstStyle>
            <a:lvl1pPr>
              <a:defRPr sz="900"/>
            </a:lvl1pPr>
          </a:lstStyle>
          <a:p>
            <a:endParaRPr lang="tr-TR"/>
          </a:p>
        </p:txBody>
      </p:sp>
      <p:sp>
        <p:nvSpPr>
          <p:cNvPr id="43" name="Rectangle 4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3095424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10" name="Rectangle 9"/>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11"/>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399"/>
            <a:ext cx="6422004" cy="209550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5" name="Footer Placeholder 4"/>
          <p:cNvSpPr>
            <a:spLocks noGrp="1"/>
          </p:cNvSpPr>
          <p:nvPr>
            <p:ph type="ftr" sz="quarter" idx="11"/>
          </p:nvPr>
        </p:nvSpPr>
        <p:spPr/>
        <p:txBody>
          <a:bodyPr/>
          <a:lstStyle/>
          <a:p>
            <a:endParaRPr lang="tr-TR"/>
          </a:p>
        </p:txBody>
      </p:sp>
      <p:sp>
        <p:nvSpPr>
          <p:cNvPr id="15" name="Rectangle 1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741065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868884" y="927101"/>
            <a:ext cx="6423592" cy="709864"/>
          </a:xfrm>
        </p:spPr>
        <p:txBody>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868884" y="2489199"/>
            <a:ext cx="2310988"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2" name="Text Placeholder 3"/>
          <p:cNvSpPr>
            <a:spLocks noGrp="1"/>
          </p:cNvSpPr>
          <p:nvPr>
            <p:ph type="body" sz="half" idx="15"/>
          </p:nvPr>
        </p:nvSpPr>
        <p:spPr>
          <a:xfrm>
            <a:off x="868884" y="3147164"/>
            <a:ext cx="2310988" cy="287771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408471" y="2489201"/>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Text Placeholder 3"/>
          <p:cNvSpPr>
            <a:spLocks noGrp="1"/>
          </p:cNvSpPr>
          <p:nvPr>
            <p:ph type="body" sz="half" idx="16"/>
          </p:nvPr>
        </p:nvSpPr>
        <p:spPr>
          <a:xfrm>
            <a:off x="3408472" y="3147164"/>
            <a:ext cx="232675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963820" y="2489200"/>
            <a:ext cx="2313740"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4" name="Text Placeholder 3"/>
          <p:cNvSpPr>
            <a:spLocks noGrp="1"/>
          </p:cNvSpPr>
          <p:nvPr>
            <p:ph type="body" sz="half" idx="17"/>
          </p:nvPr>
        </p:nvSpPr>
        <p:spPr>
          <a:xfrm>
            <a:off x="5963820" y="3147162"/>
            <a:ext cx="2313739" cy="288836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2157251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866441" y="936973"/>
            <a:ext cx="6423592" cy="699992"/>
          </a:xfrm>
        </p:spPr>
        <p:txBody>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866439" y="4188546"/>
            <a:ext cx="2314064" cy="64901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8"/>
          </p:nvPr>
        </p:nvSpPr>
        <p:spPr>
          <a:xfrm>
            <a:off x="866438" y="4837558"/>
            <a:ext cx="2309280" cy="118732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404317" y="4188546"/>
            <a:ext cx="233090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16"/>
          </p:nvPr>
        </p:nvSpPr>
        <p:spPr>
          <a:xfrm>
            <a:off x="3550622" y="2489200"/>
            <a:ext cx="2025182"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404317" y="4846509"/>
            <a:ext cx="2330904" cy="11783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963820" y="4184814"/>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17"/>
          </p:nvPr>
        </p:nvSpPr>
        <p:spPr>
          <a:xfrm>
            <a:off x="6104945" y="2489200"/>
            <a:ext cx="2018839"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5963820" y="4846510"/>
            <a:ext cx="2299492" cy="118902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1710163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66441" y="2489200"/>
            <a:ext cx="6343201" cy="35306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5" name="Footer Placeholder 4"/>
          <p:cNvSpPr>
            <a:spLocks noGrp="1"/>
          </p:cNvSpPr>
          <p:nvPr>
            <p:ph type="ftr" sz="quarter" idx="11"/>
          </p:nvPr>
        </p:nvSpPr>
        <p:spPr/>
        <p:txBody>
          <a:bodyPr/>
          <a:lstStyle>
            <a:lvl1pPr>
              <a:defRPr sz="900"/>
            </a:lvl1pPr>
          </a:lstStyle>
          <a:p>
            <a:endParaRPr lang="tr-TR"/>
          </a:p>
        </p:txBody>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968179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10" name="Group 9"/>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48235" y="1447799"/>
            <a:ext cx="4435439" cy="4571999"/>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25694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5" name="Footer Placeholder 4"/>
          <p:cNvSpPr>
            <a:spLocks noGrp="1"/>
          </p:cNvSpPr>
          <p:nvPr>
            <p:ph type="ftr" sz="quarter" idx="11"/>
          </p:nvPr>
        </p:nvSpPr>
        <p:spPr/>
        <p:txBody>
          <a:bodyPr/>
          <a:lstStyle>
            <a:lvl1pPr>
              <a:defRPr sz="900"/>
            </a:lvl1pPr>
          </a:lstStyle>
          <a:p>
            <a:endParaRPr lang="tr-TR"/>
          </a:p>
        </p:txBody>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69513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10" name="Group 9"/>
          <p:cNvGrpSpPr/>
          <p:nvPr/>
        </p:nvGrpSpPr>
        <p:grpSpPr>
          <a:xfrm>
            <a:off x="0" y="-2308"/>
            <a:ext cx="9144000" cy="6860308"/>
            <a:chOff x="0" y="-2308"/>
            <a:chExt cx="9144000" cy="6860308"/>
          </a:xfrm>
        </p:grpSpPr>
        <p:sp>
          <p:nvSpPr>
            <p:cNvPr id="11" name="Rectangle 10"/>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5119261" y="2257588"/>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77079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tr-TR" smtClean="0"/>
              <a:t>Asıl başlık stili için tıklatın</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76582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66441" y="3248490"/>
            <a:ext cx="3636978" cy="277131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0581" y="248920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0581" y="3248490"/>
            <a:ext cx="3636979" cy="277131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1290322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814980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30193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97437"/>
            <a:ext cx="2712589"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086844"/>
            <a:ext cx="2712590" cy="2925413"/>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6" name="Footer Placeholder 5"/>
          <p:cNvSpPr>
            <a:spLocks noGrp="1"/>
          </p:cNvSpPr>
          <p:nvPr>
            <p:ph type="ftr" sz="quarter" idx="11"/>
          </p:nvPr>
        </p:nvSpPr>
        <p:spPr/>
        <p:txBody>
          <a:bodyPr/>
          <a:lstStyle/>
          <a:p>
            <a:endParaRPr lang="tr-TR"/>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514936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11" name="Group 10"/>
          <p:cNvGrpSpPr/>
          <p:nvPr/>
        </p:nvGrpSpPr>
        <p:grpSpPr>
          <a:xfrm>
            <a:off x="0" y="-2308"/>
            <a:ext cx="9144000" cy="6860308"/>
            <a:chOff x="0" y="-2308"/>
            <a:chExt cx="9144000" cy="6860308"/>
          </a:xfrm>
        </p:grpSpPr>
        <p:sp>
          <p:nvSpPr>
            <p:cNvPr id="12" name="Rectangle 11"/>
            <p:cNvSpPr/>
            <p:nvPr/>
          </p:nvSpPr>
          <p:spPr>
            <a:xfrm>
              <a:off x="0" y="0"/>
              <a:ext cx="9144000" cy="6858000"/>
            </a:xfrm>
            <a:prstGeom prst="rect">
              <a:avLst/>
            </a:prstGeom>
            <a:blipFill>
              <a:blip r:embed="rId2">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2" y="1362190"/>
            <a:ext cx="2987087" cy="157480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1591" y="3088562"/>
            <a:ext cx="3001938" cy="2448637"/>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20DF556-AA77-41E2-ACAC-BFBD10CE012E}" type="datetimeFigureOut">
              <a:rPr lang="tr-TR" smtClean="0"/>
              <a:pPr/>
              <a:t>28.10.2016</a:t>
            </a:fld>
            <a:endParaRPr lang="tr-TR"/>
          </a:p>
        </p:txBody>
      </p:sp>
      <p:sp>
        <p:nvSpPr>
          <p:cNvPr id="6" name="Footer Placeholder 5"/>
          <p:cNvSpPr>
            <a:spLocks noGrp="1"/>
          </p:cNvSpPr>
          <p:nvPr>
            <p:ph type="ftr" sz="quarter" idx="11"/>
          </p:nvPr>
        </p:nvSpPr>
        <p:spPr/>
        <p:txBody>
          <a:bodyPr/>
          <a:lstStyle/>
          <a:p>
            <a:endParaRPr lang="tr-TR"/>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8AC527D-3FC2-412C-A52A-429CBDD91CF8}" type="slidenum">
              <a:rPr lang="tr-TR" smtClean="0"/>
              <a:pPr/>
              <a:t>‹#›</a:t>
            </a:fld>
            <a:endParaRPr lang="tr-TR"/>
          </a:p>
        </p:txBody>
      </p:sp>
    </p:spTree>
    <p:extLst>
      <p:ext uri="{BB962C8B-B14F-4D97-AF65-F5344CB8AC3E}">
        <p14:creationId xmlns:p14="http://schemas.microsoft.com/office/powerpoint/2010/main" val="64191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2308"/>
            <a:ext cx="9144000" cy="6860308"/>
            <a:chOff x="0" y="-2308"/>
            <a:chExt cx="9144000" cy="6860308"/>
          </a:xfrm>
        </p:grpSpPr>
        <p:sp>
          <p:nvSpPr>
            <p:cNvPr id="15" name="Rectangle 14"/>
            <p:cNvSpPr/>
            <p:nvPr/>
          </p:nvSpPr>
          <p:spPr>
            <a:xfrm>
              <a:off x="0" y="0"/>
              <a:ext cx="9144000" cy="6858000"/>
            </a:xfrm>
            <a:prstGeom prst="rect">
              <a:avLst/>
            </a:prstGeom>
            <a:blipFill>
              <a:blip r:embed="rId19">
                <a:duotone>
                  <a:schemeClr val="dk2">
                    <a:shade val="42000"/>
                    <a:hueMod val="42000"/>
                    <a:satMod val="124000"/>
                    <a:lumMod val="62000"/>
                  </a:schemeClr>
                  <a:schemeClr val="dk2">
                    <a:tint val="96000"/>
                    <a:satMod val="130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618"/>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65092"/>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879"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879"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1854142"/>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6" name="Freeform 5"/>
            <p:cNvSpPr>
              <a:spLocks noEditPoints="1"/>
            </p:cNvSpPr>
            <p:nvPr/>
          </p:nvSpPr>
          <p:spPr bwMode="gray">
            <a:xfrm>
              <a:off x="0" y="-23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3564" y="925605"/>
            <a:ext cx="6346078" cy="711359"/>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590842" y="6365497"/>
            <a:ext cx="3859795" cy="228660"/>
          </a:xfrm>
          <a:prstGeom prst="rect">
            <a:avLst/>
          </a:prstGeom>
        </p:spPr>
        <p:txBody>
          <a:bodyPr vert="horz" lIns="91440" tIns="45720" rIns="91440" bIns="45720" rtlCol="0" anchor="b"/>
          <a:lstStyle>
            <a:lvl1pPr algn="l">
              <a:defRPr sz="1000" b="1" i="0">
                <a:solidFill>
                  <a:schemeClr val="accent1"/>
                </a:solidFill>
              </a:defRPr>
            </a:lvl1pPr>
          </a:lstStyle>
          <a:p>
            <a:endParaRPr lang="tr-TR"/>
          </a:p>
        </p:txBody>
      </p:sp>
      <p:sp>
        <p:nvSpPr>
          <p:cNvPr id="4" name="Date Placeholder 3"/>
          <p:cNvSpPr>
            <a:spLocks noGrp="1"/>
          </p:cNvSpPr>
          <p:nvPr>
            <p:ph type="dt" sz="half" idx="2"/>
          </p:nvPr>
        </p:nvSpPr>
        <p:spPr>
          <a:xfrm>
            <a:off x="7574443" y="6371444"/>
            <a:ext cx="990599" cy="228659"/>
          </a:xfrm>
          <a:prstGeom prst="rect">
            <a:avLst/>
          </a:prstGeom>
        </p:spPr>
        <p:txBody>
          <a:bodyPr vert="horz" lIns="91440" tIns="45720" rIns="91440" bIns="45720" rtlCol="0" anchor="b"/>
          <a:lstStyle>
            <a:lvl1pPr algn="r">
              <a:defRPr sz="900" b="1" i="0">
                <a:solidFill>
                  <a:schemeClr val="accent1"/>
                </a:solidFill>
              </a:defRPr>
            </a:lvl1pPr>
          </a:lstStyle>
          <a:p>
            <a:fld id="{E20DF556-AA77-41E2-ACAC-BFBD10CE012E}" type="datetimeFigureOut">
              <a:rPr lang="tr-TR" smtClean="0"/>
              <a:pPr/>
              <a:t>28.10.2016</a:t>
            </a:fld>
            <a:endParaRPr lang="tr-TR"/>
          </a:p>
        </p:txBody>
      </p:sp>
      <p:sp>
        <p:nvSpPr>
          <p:cNvPr id="17" name="Rectangle 1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7766428" y="295730"/>
            <a:ext cx="628813" cy="767687"/>
          </a:xfrm>
          <a:prstGeom prst="rect">
            <a:avLst/>
          </a:prstGeom>
        </p:spPr>
        <p:txBody>
          <a:bodyPr vert="horz" lIns="91440" tIns="45720" rIns="91440" bIns="45720" rtlCol="0" anchor="b"/>
          <a:lstStyle>
            <a:lvl1pPr algn="ctr">
              <a:defRPr sz="2800" b="0" i="0">
                <a:solidFill>
                  <a:schemeClr val="bg1"/>
                </a:solidFill>
              </a:defRPr>
            </a:lvl1pPr>
          </a:lstStyle>
          <a:p>
            <a:fld id="{18AC527D-3FC2-412C-A52A-429CBDD91CF8}" type="slidenum">
              <a:rPr lang="tr-TR" smtClean="0"/>
              <a:pPr/>
              <a:t>‹#›</a:t>
            </a:fld>
            <a:endParaRPr lang="tr-TR"/>
          </a:p>
        </p:txBody>
      </p:sp>
    </p:spTree>
    <p:extLst>
      <p:ext uri="{BB962C8B-B14F-4D97-AF65-F5344CB8AC3E}">
        <p14:creationId xmlns:p14="http://schemas.microsoft.com/office/powerpoint/2010/main" val="400960511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lstStyle/>
          <a:p>
            <a:r>
              <a:rPr lang="tr-TR" dirty="0" smtClean="0">
                <a:latin typeface="Tahoma" pitchFamily="34" charset="0"/>
              </a:rPr>
              <a:t>Gazetecilik I</a:t>
            </a:r>
            <a:br>
              <a:rPr lang="tr-TR" dirty="0" smtClean="0">
                <a:latin typeface="Tahoma" pitchFamily="34" charset="0"/>
              </a:rPr>
            </a:br>
            <a:r>
              <a:rPr lang="tr-TR" sz="2400" dirty="0" smtClean="0">
                <a:latin typeface="Tahoma" pitchFamily="34" charset="0"/>
              </a:rPr>
              <a:t>Prof. Dr. Mustafa Şeker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Dünyadaki demokratik toplumlarda, haber medyası devletin siyasi ve yargı kollarındaki etkinlikleri gözlemlemek gibi ek bir işlev kazanmıştır. Gazeteciler sessizlerin sesi olarak ve hüküm süren bir çoğunluğun azınlığın haklarını çiğnemesini engelleyerek demokrasinin varlığını sürdürmesini sağlamışlardır. 19. </a:t>
            </a:r>
            <a:r>
              <a:rPr lang="tr-TR" sz="2400" dirty="0" smtClean="0">
                <a:latin typeface="Tahoma" pitchFamily="34" charset="0"/>
              </a:rPr>
              <a:t>yüzyılda </a:t>
            </a:r>
            <a:r>
              <a:rPr lang="tr-TR" sz="2400" dirty="0" smtClean="0">
                <a:latin typeface="Tahoma" pitchFamily="34" charset="0"/>
              </a:rPr>
              <a:t>yaşamış Amerikan yazar ve mizah yazarı </a:t>
            </a:r>
            <a:r>
              <a:rPr lang="tr-TR" sz="2400" dirty="0" err="1" smtClean="0">
                <a:latin typeface="Tahoma" pitchFamily="34" charset="0"/>
              </a:rPr>
              <a:t>Finley</a:t>
            </a:r>
            <a:r>
              <a:rPr lang="tr-TR" sz="2400" dirty="0" smtClean="0">
                <a:latin typeface="Tahoma" pitchFamily="34" charset="0"/>
              </a:rPr>
              <a:t> Peter </a:t>
            </a:r>
            <a:r>
              <a:rPr lang="tr-TR" sz="2400" dirty="0" err="1" smtClean="0">
                <a:latin typeface="Tahoma" pitchFamily="34" charset="0"/>
              </a:rPr>
              <a:t>Dunne</a:t>
            </a:r>
            <a:r>
              <a:rPr lang="tr-TR" sz="2400" dirty="0" smtClean="0">
                <a:latin typeface="Tahoma" pitchFamily="34" charset="0"/>
              </a:rPr>
              <a:t>, bir gazetecinin görevinin "acı çekenleri rahatlatmak ve rahat olanlara acı çektirmek" olduğunu söylemiştir.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Ancak özgür bir toplumdaki gazetecinin temel görevi yüz yıllardır değişmemiştir. ABD’de kurulmuş bir grup olan </a:t>
            </a:r>
            <a:r>
              <a:rPr lang="tr-TR" sz="2400" dirty="0" err="1" smtClean="0">
                <a:latin typeface="Tahoma" pitchFamily="34" charset="0"/>
              </a:rPr>
              <a:t>Committee</a:t>
            </a:r>
            <a:r>
              <a:rPr lang="tr-TR" sz="2400" dirty="0" smtClean="0">
                <a:latin typeface="Tahoma" pitchFamily="34" charset="0"/>
              </a:rPr>
              <a:t> of </a:t>
            </a:r>
            <a:r>
              <a:rPr lang="tr-TR" sz="2400" dirty="0" err="1" smtClean="0">
                <a:latin typeface="Tahoma" pitchFamily="34" charset="0"/>
              </a:rPr>
              <a:t>Concerned</a:t>
            </a:r>
            <a:r>
              <a:rPr lang="tr-TR" sz="2400" dirty="0" smtClean="0">
                <a:latin typeface="Tahoma" pitchFamily="34" charset="0"/>
              </a:rPr>
              <a:t> </a:t>
            </a:r>
            <a:r>
              <a:rPr lang="tr-TR" sz="2400" dirty="0" err="1" smtClean="0">
                <a:latin typeface="Tahoma" pitchFamily="34" charset="0"/>
              </a:rPr>
              <a:t>Journalists</a:t>
            </a:r>
            <a:r>
              <a:rPr lang="tr-TR" sz="2400" dirty="0" smtClean="0">
                <a:latin typeface="Tahoma" pitchFamily="34" charset="0"/>
              </a:rPr>
              <a:t> (İlgili Gazeteciler Komitesi) 20. yüzyılın tam sonunda, gazeteciler üstünde mesleklerinin karakteri hakkında bir araştırma yapmış ve şu ortak görüşe varmışlardır: "Gazeteciliğin ana amacı vatandaşlara özgür bir toplumda hareket etmek için ihtiyaç duydukları doğru ve güvenilir bilgiyi sunmaktır."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Yeni geliştirilen teknolojiler sayesinde bilgisayarı olan herkes büyük haber kuruluşları kadar geniş bir şekilde haber yayabilmektedir. Ancak ne kadar iyi yazılmış ve ne kadar sıklıkla güncelleniyor olursa olsun, iyi tasarlanmış bir </a:t>
            </a:r>
            <a:r>
              <a:rPr lang="tr-TR" sz="2400" dirty="0" smtClean="0">
                <a:latin typeface="Tahoma" pitchFamily="34" charset="0"/>
              </a:rPr>
              <a:t>internet </a:t>
            </a:r>
            <a:r>
              <a:rPr lang="tr-TR" sz="2400" dirty="0" smtClean="0">
                <a:latin typeface="Tahoma" pitchFamily="34" charset="0"/>
              </a:rPr>
              <a:t>sitesi her zaman güvenilir bir haber kaynağı değildir. Bilginin artık nadir bulunan bir meta olmadığı karmaşık bir dünyada, gazetecinin görevinin her zamankinden daha büyük önem taşıdığı bir gerçektir.</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Bir propagandacının veya dedikoducu bir kimsenin tersine, gazeteci elindeki bilgileri ayıklayarak, kamuya sunmadan önce bu bilginin ne kadar değerli ve güvenilir olduğuna karar vermektedir. Gazeteciler öyküyü anlatmak için ihtiyaç duydukları bilgiyi toplamakla kalmazlar, aynı zamanda kullanmadan önce bilginin doğruluğunu teyit etmek zorundadırlar. Gazeteciler mümkün olduğunda daima ilk kaynağa güvenirler ve aldıkları bilginin güvenilir olduğunu doğrulamak için çeşitli kaynaklara danışırlar. Ayrıca, birkaç istisnai durum dışında, bilgilerinin kaynağını belirtirler, böylece okur/dinleyici/izleyici haberin güvenilirliğini değerlendirebilir.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08720"/>
            <a:ext cx="7772400" cy="492352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Ancak gazetecilik yalnızca gerçeğe dayalı bilgilerin dağıtılmasından ibaret değildir. Propaganda da gerçeklere dayalı olabilir; ancak bu gerçekler insanların düşüncelerini etkileyecek şekilde sunulur. Daha önce de belirttiğimiz gibi, </a:t>
            </a:r>
            <a:r>
              <a:rPr lang="tr-TR" sz="2400" dirty="0" smtClean="0">
                <a:latin typeface="Tahoma" pitchFamily="34" charset="0"/>
              </a:rPr>
              <a:t>halkla ilişkiler </a:t>
            </a:r>
            <a:r>
              <a:rPr lang="tr-TR" sz="2400" dirty="0" smtClean="0">
                <a:latin typeface="Tahoma" pitchFamily="34" charset="0"/>
              </a:rPr>
              <a:t>uzmanları da gerçekleri kullanır; ancak onlar öyküyü kendi açılarından anlatırlar. Öte yandan gazeteciler adil olmak ve tam bir öykü sunmak için çabalar. Doğru, güvenilir ve gerçekliği yansıtan, sadece kendi bakış açılarını yansıtmayan bir öykü sunmaya çalışırlar.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08720"/>
            <a:ext cx="7772400" cy="5018899"/>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Gazetecilik ve diğer bilgi biçimleri arasındaki bir başka ayrım ise şudur: Gazeteciler konu aldıkları insanlardan bağımsız olmaya çalışır. Çalıştığı yer hakkında yazı yazan bir </a:t>
            </a:r>
            <a:r>
              <a:rPr lang="tr-TR" sz="2400" dirty="0" smtClean="0">
                <a:latin typeface="Tahoma" pitchFamily="34" charset="0"/>
              </a:rPr>
              <a:t>halkla ilişkiler </a:t>
            </a:r>
            <a:r>
              <a:rPr lang="tr-TR" sz="2400" dirty="0" smtClean="0">
                <a:latin typeface="Tahoma" pitchFamily="34" charset="0"/>
              </a:rPr>
              <a:t>uzmanının, yazısında kuruluşu kötü gösterebilecek bir bilgiye yer vermesi düşünülemez. Öte yandan, bir gazeteci tamamıyla olumlu olmasa da, tam bir tablo sunmaya çalışır. Bir halkla ilişkiler çalışanı ya da reklamcının da her durumda her zaman doğruyu söylemek zorunda değildir. Gazeteci içinse doğruyu söylemek mesleğin ilk kuralıdır.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24744"/>
            <a:ext cx="7772400" cy="4658859"/>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Gazeteciler özgün bir habercilik yaparlar; gerçekleri fikir veya söylentiyle karıştırmazlar ve sağlam redaksiyon kararları verirler. Öteki bilgi satıcılarının aksine, gazeteciler her şeyden önce halka karşı sorumludur. Kanada'nın Montreal </a:t>
            </a:r>
            <a:r>
              <a:rPr lang="tr-TR" sz="2400" dirty="0" err="1" smtClean="0">
                <a:latin typeface="Tahoma" pitchFamily="34" charset="0"/>
              </a:rPr>
              <a:t>Gazette'sinin</a:t>
            </a:r>
            <a:r>
              <a:rPr lang="tr-TR" sz="2400" dirty="0" smtClean="0">
                <a:latin typeface="Tahoma" pitchFamily="34" charset="0"/>
              </a:rPr>
              <a:t> görev ahlakı kurallarında belirttiği gibi, "Bir gazetenin en büyük sermayesi dürüstlüğüdür. Bu dürüstlüğe olan saygı çok zor kazanılır ve çok kolay kaybedilir." Bu dürüstlüğü sürdürmek için gazeteciler çıkar çatışmalarından kaçınmaya ve gerçek veya algılanan durumu karıştırmamaya özen gösterir.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764704"/>
            <a:ext cx="7772400" cy="5234923"/>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NESNELLİK VE ADİLLİK: Bu iki kavram gazeteciliğin bilgiyi doğru ve </a:t>
            </a:r>
            <a:r>
              <a:rPr lang="tr-TR" sz="2400" dirty="0" smtClean="0">
                <a:latin typeface="Tahoma" pitchFamily="34" charset="0"/>
              </a:rPr>
              <a:t>dengeli </a:t>
            </a:r>
            <a:r>
              <a:rPr lang="tr-TR" sz="2400" dirty="0" smtClean="0">
                <a:latin typeface="Tahoma" pitchFamily="34" charset="0"/>
              </a:rPr>
              <a:t>vermesini sağlamaya yönelik temel kuralları gösterir. Gazetecilikte nesnellik kavramı, yaklaşık </a:t>
            </a:r>
            <a:r>
              <a:rPr lang="tr-TR" sz="2400" dirty="0" smtClean="0">
                <a:latin typeface="Tahoma" pitchFamily="34" charset="0"/>
              </a:rPr>
              <a:t>yüz </a:t>
            </a:r>
            <a:r>
              <a:rPr lang="tr-TR" sz="2400" dirty="0" smtClean="0">
                <a:latin typeface="Tahoma" pitchFamily="34" charset="0"/>
              </a:rPr>
              <a:t>yıl önce, o zamanın gazetelerinde yaygın olan sansasyonel ve </a:t>
            </a:r>
            <a:r>
              <a:rPr lang="tr-TR" sz="2400" dirty="0" smtClean="0">
                <a:latin typeface="Tahoma" pitchFamily="34" charset="0"/>
              </a:rPr>
              <a:t>taraflı </a:t>
            </a:r>
            <a:r>
              <a:rPr lang="tr-TR" sz="2400" dirty="0" smtClean="0">
                <a:latin typeface="Tahoma" pitchFamily="34" charset="0"/>
              </a:rPr>
              <a:t>yaklaşıma tepki olarak gelişmiştir. "Nesnellik" terimi başta bir gazetecilik yaklaşımı veya yöntemini tanımlamak için kullanılmıştır; bu tanıma göre gazetecilerin haberleri kişisel görüşlerini yansıtmadan veya bir kurumun tarafını tutmadan nesnel bir şekilde sunması gerekir.</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836712"/>
            <a:ext cx="7772400" cy="5184576"/>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Zaman içinde gazetecilerin kendilerinin de nesnel olması istenmiştir. Amerikan gazetesi Washington Post’un genel yayın yönetmeni </a:t>
            </a:r>
            <a:r>
              <a:rPr lang="tr-TR" sz="2400" dirty="0" err="1" smtClean="0">
                <a:latin typeface="Tahoma" pitchFamily="34" charset="0"/>
              </a:rPr>
              <a:t>Leonard</a:t>
            </a:r>
            <a:r>
              <a:rPr lang="tr-TR" sz="2400" dirty="0" smtClean="0">
                <a:latin typeface="Tahoma" pitchFamily="34" charset="0"/>
              </a:rPr>
              <a:t> </a:t>
            </a:r>
            <a:r>
              <a:rPr lang="tr-TR" sz="2400" dirty="0" err="1" smtClean="0">
                <a:latin typeface="Tahoma" pitchFamily="34" charset="0"/>
              </a:rPr>
              <a:t>Downie</a:t>
            </a:r>
            <a:r>
              <a:rPr lang="tr-TR" sz="2400" dirty="0" smtClean="0">
                <a:latin typeface="Tahoma" pitchFamily="34" charset="0"/>
              </a:rPr>
              <a:t> bu kavramı o kadar ciddiye almıştır ki, oy kullanmayı bile reddetmiştir. Ancak bugün pek çok gazeteci tam bir nesnelliğin imkânsız olduğu görüşünü savunmaktadır. 1996 yılında ABD Profesyonel Gazeteciler Birliği "nesnellik" sözcüğünü görev ahlakı kurallarından çıkarmıştır. Sonuçta gazeteciler de insandır. İşlerini ciddiye alırlar ve onların da düşünceleri vardır. Tamamıyla nesnel olduklarını iddia etmeleri, hiçbir değer yargılarının olmadığı anlamına gelir.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08720"/>
            <a:ext cx="7772400" cy="5162915"/>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Oysa gazeteciler kendi düşüncelerinin bilincinde olmaları gerektiğini, bu yolla sürekli bu görüşlerini kontrol edebileceklerini büyük ölçüde kabul etmişlerdir. Okur/izleyici/dinleyici </a:t>
            </a:r>
            <a:r>
              <a:rPr lang="tr-TR" sz="2400" dirty="0" smtClean="0">
                <a:latin typeface="Tahoma" pitchFamily="34" charset="0"/>
              </a:rPr>
              <a:t>haberden yola </a:t>
            </a:r>
            <a:r>
              <a:rPr lang="tr-TR" sz="2400" dirty="0" smtClean="0">
                <a:latin typeface="Tahoma" pitchFamily="34" charset="0"/>
              </a:rPr>
              <a:t>çıkarak gazetecinin görüşünün ne olduğunu anlayamamalıdır. Gazeteciler bilgileri doğrulamak için nesnel ve bilimsel bir yöntem kullanmak suretiyle kendi görüşlerini yansıtmayan öyküler aktarabilirler. Başka bir deyişle, </a:t>
            </a:r>
            <a:r>
              <a:rPr lang="tr-TR" sz="2400" dirty="0" smtClean="0">
                <a:latin typeface="Tahoma" pitchFamily="34" charset="0"/>
              </a:rPr>
              <a:t>haberin kendisi </a:t>
            </a:r>
            <a:r>
              <a:rPr lang="tr-TR" sz="2400" dirty="0" smtClean="0">
                <a:latin typeface="Tahoma" pitchFamily="34" charset="0"/>
              </a:rPr>
              <a:t>tarafsız ve adil olmalıdır. Gazeteci elbette kişisel olarak taraftır ancak haber yazarken metne kişisel yargılarını karıştırmamalıdır.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rmAutofit/>
          </a:bodyPr>
          <a:lstStyle/>
          <a:p>
            <a:pPr marL="360000" algn="l"/>
            <a:r>
              <a:rPr lang="tr-TR" sz="2400" dirty="0" smtClean="0">
                <a:latin typeface="Tahoma" pitchFamily="34" charset="0"/>
              </a:rPr>
              <a:t>Bir meslek olarak gazetecilik ilk gazetelerin çıkmasıyla birlikte 17. yüzyılda doğmuştur. 1605’te Hollanda’da yayımlanmaya başlanan </a:t>
            </a:r>
            <a:r>
              <a:rPr lang="tr-TR" sz="2400" dirty="0" err="1" smtClean="0">
                <a:latin typeface="Tahoma" pitchFamily="34" charset="0"/>
              </a:rPr>
              <a:t>Wettlycke</a:t>
            </a:r>
            <a:r>
              <a:rPr lang="tr-TR" sz="2400" dirty="0" smtClean="0">
                <a:latin typeface="Tahoma" pitchFamily="34" charset="0"/>
              </a:rPr>
              <a:t> </a:t>
            </a:r>
            <a:r>
              <a:rPr lang="tr-TR" sz="2400" dirty="0" err="1" smtClean="0">
                <a:latin typeface="Tahoma" pitchFamily="34" charset="0"/>
              </a:rPr>
              <a:t>Tydingmen’in</a:t>
            </a:r>
            <a:r>
              <a:rPr lang="tr-TR" sz="2400" dirty="0" smtClean="0">
                <a:latin typeface="Tahoma" pitchFamily="34" charset="0"/>
              </a:rPr>
              <a:t> ardından, 1609’da </a:t>
            </a:r>
            <a:r>
              <a:rPr lang="tr-TR" sz="2400" dirty="0" err="1" smtClean="0">
                <a:latin typeface="Tahoma" pitchFamily="34" charset="0"/>
              </a:rPr>
              <a:t>Starzburg’da</a:t>
            </a:r>
            <a:r>
              <a:rPr lang="tr-TR" sz="2400" dirty="0" smtClean="0">
                <a:latin typeface="Tahoma" pitchFamily="34" charset="0"/>
              </a:rPr>
              <a:t> çıkan Almanca gazeteler </a:t>
            </a:r>
            <a:r>
              <a:rPr lang="tr-TR" sz="2400" dirty="0" err="1" smtClean="0">
                <a:latin typeface="Tahoma" pitchFamily="34" charset="0"/>
              </a:rPr>
              <a:t>Avisa</a:t>
            </a:r>
            <a:r>
              <a:rPr lang="tr-TR" sz="2400" dirty="0" smtClean="0">
                <a:latin typeface="Tahoma" pitchFamily="34" charset="0"/>
              </a:rPr>
              <a:t> ve </a:t>
            </a:r>
            <a:r>
              <a:rPr lang="tr-TR" sz="2400" dirty="0" err="1" smtClean="0">
                <a:latin typeface="Tahoma" pitchFamily="34" charset="0"/>
              </a:rPr>
              <a:t>Relation</a:t>
            </a:r>
            <a:r>
              <a:rPr lang="tr-TR" sz="2400" dirty="0" smtClean="0">
                <a:latin typeface="Tahoma" pitchFamily="34" charset="0"/>
              </a:rPr>
              <a:t> </a:t>
            </a:r>
            <a:r>
              <a:rPr lang="tr-TR" sz="2400" dirty="0" err="1" smtClean="0">
                <a:latin typeface="Tahoma" pitchFamily="34" charset="0"/>
              </a:rPr>
              <a:t>Oder</a:t>
            </a:r>
            <a:r>
              <a:rPr lang="tr-TR" sz="2400" dirty="0" smtClean="0">
                <a:latin typeface="Tahoma" pitchFamily="34" charset="0"/>
              </a:rPr>
              <a:t> </a:t>
            </a:r>
            <a:r>
              <a:rPr lang="tr-TR" sz="2400" dirty="0" err="1" smtClean="0">
                <a:latin typeface="Tahoma" pitchFamily="34" charset="0"/>
              </a:rPr>
              <a:t>Zeitung</a:t>
            </a:r>
            <a:r>
              <a:rPr lang="tr-TR" sz="2400" dirty="0" smtClean="0">
                <a:latin typeface="Tahoma" pitchFamily="34" charset="0"/>
              </a:rPr>
              <a:t> düzenli yayımlanan gazeteler olmuştur. Fransa’da La </a:t>
            </a:r>
            <a:r>
              <a:rPr lang="tr-TR" sz="2400" dirty="0" err="1" smtClean="0">
                <a:latin typeface="Tahoma" pitchFamily="34" charset="0"/>
              </a:rPr>
              <a:t>Gazetta</a:t>
            </a:r>
            <a:r>
              <a:rPr lang="tr-TR" sz="2400" dirty="0" smtClean="0">
                <a:latin typeface="Tahoma" pitchFamily="34" charset="0"/>
              </a:rPr>
              <a:t> 1631’de çıkmıştır.  İngiltere’de 1625’te, ABD’de ise 1690’da ilk gazeteler yayımlanmıştır.  Ardından diğer Batı ülkelerinde de 17. ve 18.yüzyıl boyunca haftalık, günlük gazeteler birbiri ardında çıkmaya başlamış ve gazete adını verdiğimiz kitle iletişim aracı doğmuştur.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Gazeteciler aynı zamanda adil olmaya ve öyküleri tek </a:t>
            </a:r>
            <a:r>
              <a:rPr lang="tr-TR" sz="2400" dirty="0" smtClean="0">
                <a:latin typeface="Tahoma" pitchFamily="34" charset="0"/>
              </a:rPr>
              <a:t>taraflı </a:t>
            </a:r>
            <a:r>
              <a:rPr lang="tr-TR" sz="2400" dirty="0" smtClean="0">
                <a:latin typeface="Tahoma" pitchFamily="34" charset="0"/>
              </a:rPr>
              <a:t>anlatmamaya büyük özen göstermektedir. Karşıt görüşleri arar ve herhangi bir tarafı tutmadan bu görüşleri aktarırlar. Birden fazla gerçeği doğrulamanın yanı sıra, gerçeklerin zıtlaştığı noktalarda farklı görüşleri ararlar. Olaylara tek bir açıdan bakmak, tek bir doğrunun bulunduğu gibi saplantılara sahip olmak, </a:t>
            </a:r>
            <a:r>
              <a:rPr lang="tr-TR" sz="2400" dirty="0" smtClean="0">
                <a:latin typeface="Tahoma" pitchFamily="34" charset="0"/>
              </a:rPr>
              <a:t>gazetecilikle </a:t>
            </a:r>
            <a:r>
              <a:rPr lang="tr-TR" sz="2400" dirty="0" smtClean="0">
                <a:latin typeface="Tahoma" pitchFamily="34" charset="0"/>
              </a:rPr>
              <a:t>kesinlikle bağdaşmaz. Gazeteci, demokrasinin de temelini oluşturan çoğulculuğa inanır ve her görüşün haberde temsil edilme hakkı olduğunu bir meslek ilkesi olarak benimser. </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Ancak adillik ile denge aynı şey değildir. Denge, bir öyküde en az iki tarafın olması ve her iki tarafa da eşit ağırlık verilmesidir; ancak bu nadir rastlanan bir durumdur. Öykülerinde böyle yapay bir denge gözeten gazeteciler aslında temelde yanlış bir haber çıkarabilirler. Sözgelimi, bağımsız ekonomistlerin büyük çoğunluğu belirli bir harcama politikasının sonuçları üstünde görüş birliğine varırken, daha küçük bir ekonomist grubu, eski deneyimlerinden yola çıkarak bu politikanın yanlış olduğunu, dolayısıyla farklı bir görüşü savunabilir. Her iki gruba da eşit yer ve zaman ayıran bir öykü, insanları yanlış yönlendirecektir.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980728"/>
            <a:ext cx="7772400" cy="494689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Gazetecilerin önündeki zorluk, haberde yer alan tüm </a:t>
            </a:r>
            <a:r>
              <a:rPr lang="tr-TR" sz="2400" dirty="0" smtClean="0">
                <a:latin typeface="Tahoma" pitchFamily="34" charset="0"/>
              </a:rPr>
              <a:t>taraflar </a:t>
            </a:r>
            <a:r>
              <a:rPr lang="tr-TR" sz="2400" dirty="0" smtClean="0">
                <a:latin typeface="Tahoma" pitchFamily="34" charset="0"/>
              </a:rPr>
              <a:t>açısından adil bir şekilde görüşleri yansıtmak ve okur kitlesine tam ve dürüst bir tablo sunabilmektir. Muhabir ve </a:t>
            </a:r>
            <a:r>
              <a:rPr lang="tr-TR" sz="2400" dirty="0" err="1" smtClean="0">
                <a:latin typeface="Tahoma" pitchFamily="34" charset="0"/>
              </a:rPr>
              <a:t>blog</a:t>
            </a:r>
            <a:r>
              <a:rPr lang="tr-TR" sz="2400" dirty="0" smtClean="0">
                <a:latin typeface="Tahoma" pitchFamily="34" charset="0"/>
              </a:rPr>
              <a:t> yazarı Dan </a:t>
            </a:r>
            <a:r>
              <a:rPr lang="tr-TR" sz="2400" dirty="0" err="1" smtClean="0">
                <a:latin typeface="Tahoma" pitchFamily="34" charset="0"/>
              </a:rPr>
              <a:t>Gillmor</a:t>
            </a:r>
            <a:r>
              <a:rPr lang="tr-TR" sz="2400" dirty="0" smtClean="0">
                <a:latin typeface="Tahoma" pitchFamily="34" charset="0"/>
              </a:rPr>
              <a:t>, "Adillik, her şeyden önce farklı görüşleri dinleyip bunları gazeteciliğin içinde birleştirmektir" demektedir. "Adillik, gerçekler bütünüyle bir tarafı desteklerken, bazı gazetecilerin işe yaramaz bir eşitliği sağlamak kaygısıyla karşıt görüşleri de öyküye almak için yalanları veya çarpıtmaları tekrarlaması anlamına gelmemektedir."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052736"/>
            <a:ext cx="7772400" cy="4730867"/>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Bütün dünyadaki gazeteciler bazı ortak özelliklere sahiptir. Hepsi de meraklı ve ısrarcıdır. Olayların neden gerçekleştiğini bilmek isterler ve hayır cevabını </a:t>
            </a:r>
            <a:r>
              <a:rPr lang="tr-TR" sz="2400" dirty="0" smtClean="0">
                <a:latin typeface="Tahoma" pitchFamily="34" charset="0"/>
              </a:rPr>
              <a:t>kabul </a:t>
            </a:r>
            <a:r>
              <a:rPr lang="tr-TR" sz="2400" dirty="0" smtClean="0">
                <a:latin typeface="Tahoma" pitchFamily="34" charset="0"/>
              </a:rPr>
              <a:t>etmezler. Güçlü olan onları ürkütmez ve yaptıkları işi çok ciddiye alırlar. </a:t>
            </a:r>
            <a:r>
              <a:rPr lang="tr-TR" sz="2400" dirty="0" err="1" smtClean="0">
                <a:latin typeface="Tahoma" pitchFamily="34" charset="0"/>
              </a:rPr>
              <a:t>British</a:t>
            </a:r>
            <a:r>
              <a:rPr lang="tr-TR" sz="2400" dirty="0" smtClean="0">
                <a:latin typeface="Tahoma" pitchFamily="34" charset="0"/>
              </a:rPr>
              <a:t> </a:t>
            </a:r>
            <a:r>
              <a:rPr lang="tr-TR" sz="2400" dirty="0" err="1" smtClean="0">
                <a:latin typeface="Tahoma" pitchFamily="34" charset="0"/>
              </a:rPr>
              <a:t>Broadcasting</a:t>
            </a:r>
            <a:r>
              <a:rPr lang="tr-TR" sz="2400" dirty="0" smtClean="0">
                <a:latin typeface="Tahoma" pitchFamily="34" charset="0"/>
              </a:rPr>
              <a:t> </a:t>
            </a:r>
            <a:r>
              <a:rPr lang="tr-TR" sz="2400" dirty="0" err="1" smtClean="0">
                <a:latin typeface="Tahoma" pitchFamily="34" charset="0"/>
              </a:rPr>
              <a:t>Company</a:t>
            </a:r>
            <a:r>
              <a:rPr lang="tr-TR" sz="2400" dirty="0" smtClean="0">
                <a:latin typeface="Tahoma" pitchFamily="34" charset="0"/>
              </a:rPr>
              <a:t> (BBC) </a:t>
            </a:r>
            <a:r>
              <a:rPr lang="tr-TR" sz="2400" dirty="0" err="1" smtClean="0">
                <a:latin typeface="Tahoma" pitchFamily="34" charset="0"/>
              </a:rPr>
              <a:t>Radio</a:t>
            </a:r>
            <a:r>
              <a:rPr lang="tr-TR" sz="2400" dirty="0" smtClean="0">
                <a:latin typeface="Tahoma" pitchFamily="34" charset="0"/>
              </a:rPr>
              <a:t> 4'ün editörlerinden biri olan </a:t>
            </a:r>
            <a:r>
              <a:rPr lang="tr-TR" sz="2400" dirty="0" err="1" smtClean="0">
                <a:latin typeface="Tahoma" pitchFamily="34" charset="0"/>
              </a:rPr>
              <a:t>Kevin</a:t>
            </a:r>
            <a:r>
              <a:rPr lang="tr-TR" sz="2400" dirty="0" smtClean="0">
                <a:latin typeface="Tahoma" pitchFamily="34" charset="0"/>
              </a:rPr>
              <a:t> </a:t>
            </a:r>
            <a:r>
              <a:rPr lang="tr-TR" sz="2400" dirty="0" err="1" smtClean="0">
                <a:latin typeface="Tahoma" pitchFamily="34" charset="0"/>
              </a:rPr>
              <a:t>Marsh’e</a:t>
            </a:r>
            <a:r>
              <a:rPr lang="tr-TR" sz="2400" dirty="0" smtClean="0">
                <a:latin typeface="Tahoma" pitchFamily="34" charset="0"/>
              </a:rPr>
              <a:t> göre, iyi bir gazeteci "büyük hakikatleri sıkıca yakalama yeteneğine ve bu hakikatler gerçeklerle örtüşmediği takdirde elinden bırakabilme tevazusuna" sahiptir.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Bir gazetecinin görevi zorluklarla doludur ve karmaşıktır. Washington Post Şirketi'nin merhum başkanı </a:t>
            </a:r>
            <a:r>
              <a:rPr lang="tr-TR" sz="2400" dirty="0" err="1" smtClean="0">
                <a:latin typeface="Tahoma" pitchFamily="34" charset="0"/>
              </a:rPr>
              <a:t>Philip</a:t>
            </a:r>
            <a:r>
              <a:rPr lang="tr-TR" sz="2400" dirty="0" smtClean="0">
                <a:latin typeface="Tahoma" pitchFamily="34" charset="0"/>
              </a:rPr>
              <a:t> </a:t>
            </a:r>
            <a:r>
              <a:rPr lang="tr-TR" sz="2400" dirty="0" err="1" smtClean="0">
                <a:latin typeface="Tahoma" pitchFamily="34" charset="0"/>
              </a:rPr>
              <a:t>Graham'ın</a:t>
            </a:r>
            <a:r>
              <a:rPr lang="tr-TR" sz="2400" dirty="0" smtClean="0">
                <a:latin typeface="Tahoma" pitchFamily="34" charset="0"/>
              </a:rPr>
              <a:t> belirttiği gibi, "Bir gazetecinin görevi, asla anlayamayacağımız bir dünyada, hiçbir zaman tamamlanmayacak olan bir tarihin ilk kabataslaklarını her hafta baştan çıkarmak gibi imkansız bir işi yerine getirmektir.“ Gazeteciliğin klasik tanımları arasına da giren bu kabataslak tarih yazarlığı, ya da tarihe not düşme sorumluluğu, haberciliğin gerçeği ortaya çıkarma ve sunma sorumluluğunun önemini daha da artırır. </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268760"/>
            <a:ext cx="7772400" cy="4442835"/>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Günümüzde gazeteciler tarihin hiçbir döneminde olmadığı kadar haber iletme araçlarına sahiptir; küçük yerel gazetelerden tutun da, dünya çapında yayın yapan televizyon kanalları ile çevrimiçi haber sitelerine kadar. Her bir medya kuruluşunun kendine özgü güçlü ve zayıf yönü vardır</a:t>
            </a:r>
            <a:r>
              <a:rPr lang="tr-TR" sz="2400" dirty="0" smtClean="0">
                <a:latin typeface="Tahoma" pitchFamily="34" charset="0"/>
              </a:rPr>
              <a:t>. Çoğu </a:t>
            </a:r>
            <a:r>
              <a:rPr lang="tr-TR" sz="2400" dirty="0" smtClean="0">
                <a:latin typeface="Tahoma" pitchFamily="34" charset="0"/>
              </a:rPr>
              <a:t>ülkede genellikle, günlük gazeteler en büyük personele sahiptir ve yayın yapan medya ajanslarına kıyasla, daha geniş bir konu yelpazesini daha derinlikli bir şekilde sunmaktadır.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124744"/>
            <a:ext cx="7772400" cy="4874883"/>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 Çevrimiçi haber siteleri de buna eklenince, pek çok gazete geleneksel günlük yayın programı sınırlamalarının üstesinden gelmeye başlamıştır. Ne var ki bu gazeteler büyük ölçüde okur-yazar ve varlıklı bir kitleye, yani okuma bilen ve gazete alan ya da gazeteyi internetten okuyabilmek için gerekli bilgisayar erişimine sahip olan kişilere ulaşmaktadır.</a:t>
            </a:r>
            <a:br>
              <a:rPr lang="tr-TR" sz="2400" dirty="0" smtClean="0">
                <a:latin typeface="Tahoma" pitchFamily="34" charset="0"/>
              </a:rPr>
            </a:br>
            <a:r>
              <a:rPr lang="tr-TR" sz="2400" dirty="0" smtClean="0">
                <a:latin typeface="Tahoma" pitchFamily="34" charset="0"/>
              </a:rPr>
              <a:t>İnternet üzerinden yapılan haberciliğin, giderek yaygınlaştığını ve gelecekte muhtemelen diğer haber araçlarını bir araya getiren bir ortak medya olacağı tahmin edilmektedir.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Uzun yıllar, dünyadaki en yaygın haber kaynaklarından biri olan </a:t>
            </a:r>
            <a:r>
              <a:rPr lang="tr-TR" sz="2400" dirty="0" smtClean="0">
                <a:latin typeface="Tahoma" pitchFamily="34" charset="0"/>
              </a:rPr>
              <a:t>radyo, </a:t>
            </a:r>
            <a:r>
              <a:rPr lang="tr-TR" sz="2400" dirty="0" smtClean="0">
                <a:latin typeface="Tahoma" pitchFamily="34" charset="0"/>
              </a:rPr>
              <a:t>hız ve kolay erişim avantajına sahiptir. Radyo gazetecileri haberlere hızla ulaşabilirler ve radyosu olan herkes her yerde ve her zaman haberleri dinleyebilir. Radyo muhabirleri haberleri aktarırken kelimelerin yanı sıra ses tonlarını da kullanır; böylece dinleyiciler olayın gerçekten nasıl olduğunu onların seslerinden yola çıkarak hissedebilir. Radyo haberleri günde pek çok kez yayınlanır, dolayısıyla sıklıkla güncellenir. Ancak radyo haberleri kısa bir özeti olarak kalır ve bir gazetenin sunduğu derinlik ve kapsam radyo haberlerinde yer almaz. Diğer yandan radyo, bir haber aracı olarak önemini giderek kaybetmektedir.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Televizyon haberleri ise hem ses hem de görüntü sayesinde izleyicilere sadece neler olduğunu anlatmakla kalmaz, aynı zamanda olanları gösterebilir. Televizyonun güçlü yönlerinden biri de duyguları izleyicilere taşıyıp deneyimleri onlarla paylaşabilmesidir. Daha küçük kameralar, dijital kurgu ve taşınabilir uydu bağlantısı gibi teknolojik gelişmeler televizyonun bir öyküyü yayınlamakta en az radyo kadar hızlı olmasını mümkün kılmıştır. Ancak görüntülere olan bağımlık da olumsuzluk teşkil edebilir. Karmaşık öyküler bazen televizyon haberlerinde yer almaz; çünkü bu haberler görsel olarak cazip değildir.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24744"/>
            <a:ext cx="7772400" cy="4730867"/>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Yakın zamanda, basım ve yayın haberlerinin geleneksel kategorileri arasında bir ayrım ortaya çıkmıştır. ABD’de ve diğer ülkelerde, pek çok haber kuruluşu artık internet de dâhil olmak üzere çeşitli ortamlarda haber üretebilmektedir. Sonsuz biçimde genişletilebilir olan internet, çevrimiçi haberler, basım ve yayın medyasının maruz kaldığı </a:t>
            </a:r>
            <a:r>
              <a:rPr lang="tr-TR" sz="2400" dirty="0" smtClean="0">
                <a:latin typeface="Tahoma" pitchFamily="34" charset="0"/>
              </a:rPr>
              <a:t>yer </a:t>
            </a:r>
            <a:r>
              <a:rPr lang="tr-TR" sz="2400" dirty="0" smtClean="0">
                <a:latin typeface="Tahoma" pitchFamily="34" charset="0"/>
              </a:rPr>
              <a:t>ve zaman kısıtlamalarına tabi değildir. Haber siteleri daha fazla bilgi sunup bu bilgileri daha uzun süre yayınlayabilir. Ayrıca kullanıcıların en çok ilgilerini çeken haberleri aramalarına olanak sağlar.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Osmanlı’da ilk gazeteyi Fransız Elçiliği, 1795’de </a:t>
            </a:r>
            <a:r>
              <a:rPr lang="tr-TR" sz="2400" dirty="0" err="1" smtClean="0">
                <a:latin typeface="Tahoma" pitchFamily="34" charset="0"/>
              </a:rPr>
              <a:t>Bulletin</a:t>
            </a:r>
            <a:r>
              <a:rPr lang="tr-TR" sz="2400" dirty="0" smtClean="0">
                <a:latin typeface="Tahoma" pitchFamily="34" charset="0"/>
              </a:rPr>
              <a:t> </a:t>
            </a:r>
            <a:r>
              <a:rPr lang="tr-TR" sz="2400" dirty="0" err="1" smtClean="0">
                <a:latin typeface="Tahoma" pitchFamily="34" charset="0"/>
              </a:rPr>
              <a:t>des</a:t>
            </a:r>
            <a:r>
              <a:rPr lang="tr-TR" sz="2400" dirty="0" smtClean="0">
                <a:latin typeface="Tahoma" pitchFamily="34" charset="0"/>
              </a:rPr>
              <a:t> </a:t>
            </a:r>
            <a:r>
              <a:rPr lang="tr-TR" sz="2400" dirty="0" err="1" smtClean="0">
                <a:latin typeface="Tahoma" pitchFamily="34" charset="0"/>
              </a:rPr>
              <a:t>Nouvelles</a:t>
            </a:r>
            <a:r>
              <a:rPr lang="tr-TR" sz="2400" dirty="0" smtClean="0">
                <a:latin typeface="Tahoma" pitchFamily="34" charset="0"/>
              </a:rPr>
              <a:t> adıyla çıkarmıştır. İlk Türkçe gazete ise 1831 yılında Takvim-i </a:t>
            </a:r>
            <a:r>
              <a:rPr lang="tr-TR" sz="2400" dirty="0" err="1" smtClean="0">
                <a:latin typeface="Tahoma" pitchFamily="34" charset="0"/>
              </a:rPr>
              <a:t>Vekayi</a:t>
            </a:r>
            <a:r>
              <a:rPr lang="tr-TR" sz="2400" dirty="0" smtClean="0">
                <a:latin typeface="Tahoma" pitchFamily="34" charset="0"/>
              </a:rPr>
              <a:t> adıyla yayımlanmıştır. Türk basın tarihinin başlangıcı kabul edilen bu gazete devlet tarafından yayımlanan resmi nitelikte bir gazetedir. Haftalık olarak çıkan gazete, düzenli olmasa da yayınını 1922 yılına kadar sürdürmüştür. Haber vermek yerine, kanunlar, tüzükler ve devletin halka söylemek istediklerini ileten resmi bir yayın organı olmuştur.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24744"/>
            <a:ext cx="7772400" cy="4730867"/>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 radyo ve televizyon istasyonlarına bağlı çevrimiçi haber siteleri, bağlı oldukları yerle fazlasıyla benzerlik gösterebilir. Bu siteler öykülerini </a:t>
            </a:r>
            <a:r>
              <a:rPr lang="tr-TR" sz="2400" dirty="0" smtClean="0">
                <a:latin typeface="Tahoma" pitchFamily="34" charset="0"/>
              </a:rPr>
              <a:t>fotoğraflarla </a:t>
            </a:r>
            <a:r>
              <a:rPr lang="tr-TR" sz="2400" dirty="0" smtClean="0">
                <a:latin typeface="Tahoma" pitchFamily="34" charset="0"/>
              </a:rPr>
              <a:t>destekleyebilir ve pek çoğu da öykülerin kısa videolarını ya da tam haber yayınını sunabilir. Ayrıca abonelerinin daha sonra bakmak üzere dosyaları bir bilgisayara veya taşınabilir bir </a:t>
            </a:r>
            <a:r>
              <a:rPr lang="tr-TR" sz="2400" dirty="0" smtClean="0">
                <a:latin typeface="Tahoma" pitchFamily="34" charset="0"/>
              </a:rPr>
              <a:t>diske </a:t>
            </a:r>
            <a:r>
              <a:rPr lang="tr-TR" sz="2400" dirty="0" smtClean="0">
                <a:latin typeface="Tahoma" pitchFamily="34" charset="0"/>
              </a:rPr>
              <a:t>indirmelerini sağlamak için dosyaları </a:t>
            </a:r>
            <a:r>
              <a:rPr lang="tr-TR" sz="2400" dirty="0" smtClean="0">
                <a:latin typeface="Tahoma" pitchFamily="34" charset="0"/>
              </a:rPr>
              <a:t>internette </a:t>
            </a:r>
            <a:r>
              <a:rPr lang="tr-TR" sz="2400" dirty="0" smtClean="0">
                <a:latin typeface="Tahoma" pitchFamily="34" charset="0"/>
              </a:rPr>
              <a:t>yayınlamak suretiyle bir "</a:t>
            </a:r>
            <a:r>
              <a:rPr lang="tr-TR" sz="2400" dirty="0" err="1" smtClean="0">
                <a:latin typeface="Tahoma" pitchFamily="34" charset="0"/>
              </a:rPr>
              <a:t>podcast</a:t>
            </a:r>
            <a:r>
              <a:rPr lang="tr-TR" sz="2400" dirty="0" smtClean="0">
                <a:latin typeface="Tahoma" pitchFamily="34" charset="0"/>
              </a:rPr>
              <a:t>" versiyonu da sunabilirler.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124744"/>
            <a:ext cx="7772400" cy="4658859"/>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Bazı sitelerde bir öykü metnini okuyabilir veya yazarı okurken dinleyebilirsiniz. Haber kuruluşları kendi </a:t>
            </a:r>
            <a:r>
              <a:rPr lang="tr-TR" sz="2400" dirty="0" smtClean="0">
                <a:latin typeface="Tahoma" pitchFamily="34" charset="0"/>
              </a:rPr>
              <a:t>web </a:t>
            </a:r>
            <a:r>
              <a:rPr lang="tr-TR" sz="2400" dirty="0" err="1" smtClean="0">
                <a:latin typeface="Tahoma" pitchFamily="34" charset="0"/>
              </a:rPr>
              <a:t>log'larını</a:t>
            </a:r>
            <a:r>
              <a:rPr lang="tr-TR" sz="2400" dirty="0" smtClean="0">
                <a:latin typeface="Tahoma" pitchFamily="34" charset="0"/>
              </a:rPr>
              <a:t> (yaygın ve kısaltılmış deyişle "</a:t>
            </a:r>
            <a:r>
              <a:rPr lang="tr-TR" sz="2400" dirty="0" err="1" smtClean="0">
                <a:latin typeface="Tahoma" pitchFamily="34" charset="0"/>
              </a:rPr>
              <a:t>blog</a:t>
            </a:r>
            <a:r>
              <a:rPr lang="tr-TR" sz="2400" dirty="0" smtClean="0">
                <a:latin typeface="Tahoma" pitchFamily="34" charset="0"/>
              </a:rPr>
              <a:t>") yayınlayıp gazetecilere hazırlamakta oldukları öyküler ve haber odalarında verilen kararlarla ilgili çevrimiçi günlük tutma imkânı da sunmaktadır. Dolayısıyla medya kuruluşlarının basılı gazete, radyo, televizyon ve internet medyasını aynı anda ve birbirlerini destekleyecek şekilde kullanmaları tüm dünyada yaygın bir gazetecilik tarzı olmuştur.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340768"/>
            <a:ext cx="7772400" cy="4370827"/>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Sürekli bir değişim içinde olan bu haber dünyasında, pek çok gazeteci kendilerinden beklenen işi yapmak için başka becerilere de ihtiyaç duyduklarını fark etmektedir. Muhabirlerden gazete için kaynaklarla görüşme yapıp öykü yazmanın yanı sıra, </a:t>
            </a:r>
            <a:r>
              <a:rPr lang="tr-TR" sz="2400" dirty="0" smtClean="0">
                <a:latin typeface="Tahoma" pitchFamily="34" charset="0"/>
              </a:rPr>
              <a:t>internette </a:t>
            </a:r>
            <a:r>
              <a:rPr lang="tr-TR" sz="2400" dirty="0" smtClean="0">
                <a:latin typeface="Tahoma" pitchFamily="34" charset="0"/>
              </a:rPr>
              <a:t>kullanılmak üzere fotoğraf çekmeleri de beklenebilir. Editörlerden muhabirlerin taslaklarını kontrol etmenin ve manşet yazmanın yanı sıra, </a:t>
            </a:r>
            <a:r>
              <a:rPr lang="tr-TR" sz="2400" dirty="0" smtClean="0">
                <a:latin typeface="Tahoma" pitchFamily="34" charset="0"/>
              </a:rPr>
              <a:t>internette </a:t>
            </a:r>
            <a:r>
              <a:rPr lang="tr-TR" sz="2400" dirty="0" smtClean="0">
                <a:latin typeface="Tahoma" pitchFamily="34" charset="0"/>
              </a:rPr>
              <a:t>haber yayınlamaları da istenebilir.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340768"/>
            <a:ext cx="7772400" cy="4298819"/>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Fotoğrafçılar resim çekmenin yanı sıra hareketli görüntü çekmek, hatta resimlerini desteklemek için metin yazmak zorunda kalabilir. Pek çok haber kuruluşu, haber odalarında yeni görevlere soyunan gazetecilere eğitim sunmaktadır. Ayrıca gazetecilik eğitimi veren bazı eğitimciler, öğrencilerine ileride ihtiyaç duyabilecekleri çeşitli becerileri kazandırmak için artık "uyum müfredatı" adını verdikleri bir müfredatı uygulamaya koymuştur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628800"/>
            <a:ext cx="7772400" cy="4010787"/>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Ancak bütün bu yeni gerekliliklere rağmen, iyi gazeteciliğin özü değişmemiştir. Bill </a:t>
            </a:r>
            <a:r>
              <a:rPr lang="tr-TR" sz="2400" dirty="0" err="1" smtClean="0">
                <a:latin typeface="Tahoma" pitchFamily="34" charset="0"/>
              </a:rPr>
              <a:t>Kovach</a:t>
            </a:r>
            <a:r>
              <a:rPr lang="tr-TR" sz="2400" dirty="0" smtClean="0">
                <a:latin typeface="Tahoma" pitchFamily="34" charset="0"/>
              </a:rPr>
              <a:t> ve </a:t>
            </a:r>
            <a:r>
              <a:rPr lang="tr-TR" sz="2400" dirty="0" err="1" smtClean="0">
                <a:latin typeface="Tahoma" pitchFamily="34" charset="0"/>
              </a:rPr>
              <a:t>Tom</a:t>
            </a:r>
            <a:r>
              <a:rPr lang="tr-TR" sz="2400" dirty="0" smtClean="0">
                <a:latin typeface="Tahoma" pitchFamily="34" charset="0"/>
              </a:rPr>
              <a:t> </a:t>
            </a:r>
            <a:r>
              <a:rPr lang="tr-TR" sz="2400" dirty="0" err="1" smtClean="0">
                <a:latin typeface="Tahoma" pitchFamily="34" charset="0"/>
              </a:rPr>
              <a:t>Rosenstiel’ın</a:t>
            </a:r>
            <a:r>
              <a:rPr lang="tr-TR" sz="2400" dirty="0" smtClean="0">
                <a:latin typeface="Tahoma" pitchFamily="34" charset="0"/>
              </a:rPr>
              <a:t> Gazeteciliği Esasları: Habercilerin Bilmesi ve Halkın Beklemesi Gerekenler adlı kitaplarında belirttikleri gibi, demokratik bir toplumda gazetecilerin hemfikir oldukları ve vatandaşların beklemeye hakkı olduğu hususlara dair açık ve net prensipler vardır:</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lvl="0" algn="l"/>
            <a:r>
              <a:rPr lang="tr-TR" sz="2400" dirty="0" smtClean="0">
                <a:latin typeface="Tahoma" pitchFamily="34" charset="0"/>
              </a:rPr>
              <a:t>Gazeteciliğin ilk yükümlülüğü gerçek haberdir.</a:t>
            </a:r>
            <a:br>
              <a:rPr lang="tr-TR" sz="2400" dirty="0" smtClean="0">
                <a:latin typeface="Tahoma" pitchFamily="34" charset="0"/>
              </a:rPr>
            </a:br>
            <a:r>
              <a:rPr lang="tr-TR" sz="2400" dirty="0" smtClean="0">
                <a:latin typeface="Tahoma" pitchFamily="34" charset="0"/>
              </a:rPr>
              <a:t>Sadakatle bağlı olacağı ilk merci halktır.</a:t>
            </a:r>
            <a:br>
              <a:rPr lang="tr-TR" sz="2400" dirty="0" smtClean="0">
                <a:latin typeface="Tahoma" pitchFamily="34" charset="0"/>
              </a:rPr>
            </a:br>
            <a:r>
              <a:rPr lang="tr-TR" sz="2400" dirty="0" smtClean="0">
                <a:latin typeface="Tahoma" pitchFamily="34" charset="0"/>
              </a:rPr>
              <a:t>Özünde gerçeği teyit etme disiplini yatar.</a:t>
            </a:r>
            <a:br>
              <a:rPr lang="tr-TR" sz="2400" dirty="0" smtClean="0">
                <a:latin typeface="Tahoma" pitchFamily="34" charset="0"/>
              </a:rPr>
            </a:br>
            <a:r>
              <a:rPr lang="tr-TR" sz="2400" dirty="0" smtClean="0">
                <a:latin typeface="Tahoma" pitchFamily="34" charset="0"/>
              </a:rPr>
              <a:t>Bu mesleği icra edenler, konu aldıkları kişilerden veya olaylardan bağımsız kalmayı başarmalıdırlar.</a:t>
            </a:r>
            <a:br>
              <a:rPr lang="tr-TR" sz="2400" dirty="0" smtClean="0">
                <a:latin typeface="Tahoma" pitchFamily="34" charset="0"/>
              </a:rPr>
            </a:br>
            <a:r>
              <a:rPr lang="tr-TR" sz="2400" dirty="0" smtClean="0">
                <a:latin typeface="Tahoma" pitchFamily="34" charset="0"/>
              </a:rPr>
              <a:t>Gazetecilik, bağımsız ve yaptırımı olan bir gözlemci görevi görmelidir.</a:t>
            </a:r>
            <a:br>
              <a:rPr lang="tr-TR" sz="2400" dirty="0" smtClean="0">
                <a:latin typeface="Tahoma" pitchFamily="34" charset="0"/>
              </a:rPr>
            </a:br>
            <a:r>
              <a:rPr lang="tr-TR" sz="2400" dirty="0" smtClean="0">
                <a:latin typeface="Tahoma" pitchFamily="34" charset="0"/>
              </a:rPr>
              <a:t>Kamuoyuna açık bir eleştiri ve uzlaşma platformu sağlamalıdır.</a:t>
            </a:r>
            <a:br>
              <a:rPr lang="tr-TR" sz="2400" dirty="0" smtClean="0">
                <a:latin typeface="Tahoma" pitchFamily="34" charset="0"/>
              </a:rPr>
            </a:br>
            <a:r>
              <a:rPr lang="tr-TR" sz="2400" dirty="0" smtClean="0">
                <a:latin typeface="Tahoma" pitchFamily="34" charset="0"/>
              </a:rPr>
              <a:t>Önemli olanı ilginç ve alakalı kılmak için çabalamalıdır.</a:t>
            </a:r>
            <a:br>
              <a:rPr lang="tr-TR" sz="2400" dirty="0" smtClean="0">
                <a:latin typeface="Tahoma" pitchFamily="34" charset="0"/>
              </a:rPr>
            </a:br>
            <a:r>
              <a:rPr lang="tr-TR" sz="2400" dirty="0" smtClean="0">
                <a:latin typeface="Tahoma" pitchFamily="34" charset="0"/>
              </a:rPr>
              <a:t>Haberleri kapsamlı ve dengeli oranda tutmalıdır.</a:t>
            </a:r>
            <a:br>
              <a:rPr lang="tr-TR" sz="2400" dirty="0" smtClean="0">
                <a:latin typeface="Tahoma" pitchFamily="34" charset="0"/>
              </a:rPr>
            </a:br>
            <a:r>
              <a:rPr lang="tr-TR" sz="2400" dirty="0" smtClean="0">
                <a:latin typeface="Tahoma" pitchFamily="34" charset="0"/>
              </a:rPr>
              <a:t>Mesleği icra edenlerin kendi </a:t>
            </a:r>
            <a:r>
              <a:rPr lang="tr-TR" sz="2400" dirty="0" smtClean="0">
                <a:latin typeface="Tahoma" pitchFamily="34" charset="0"/>
              </a:rPr>
              <a:t>inisiyatiflerini </a:t>
            </a:r>
            <a:r>
              <a:rPr lang="tr-TR" sz="2400" dirty="0" smtClean="0">
                <a:latin typeface="Tahoma" pitchFamily="34" charset="0"/>
              </a:rPr>
              <a:t>kullanmalarına olanak tanınmalıdır.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Bu değerler, gazeteciliği diğer bütün iletişim biçimlerinden ayırmaktadır. Bu değerlere bağlı kalmak kolay değildir. Gazeteciler bu standartlardan taviz vermemek için hemen hemen her gün baskıyla karşılaşmaktadır. Ancak bu değerleri asla unutmamak, gazeteciliğin öncelikli işlevini yerine getirmesinin, yani vatandaşlara hayatları hakkında karar vermek için ihtiyaç duydukları bilgiyi sağlamasının en iyi yoludur.</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7667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FARKLI BASIN SİSTEMLERİ</a:t>
            </a:r>
            <a:br>
              <a:rPr lang="tr-TR" sz="2400" dirty="0">
                <a:latin typeface="Tahoma" pitchFamily="34" charset="0"/>
              </a:rPr>
            </a:br>
            <a:r>
              <a:rPr lang="tr-TR" sz="2400" b="1" dirty="0" smtClean="0">
                <a:latin typeface="Tahoma" pitchFamily="34" charset="0"/>
              </a:rPr>
              <a:t>Otoriter Kuram</a:t>
            </a:r>
            <a:r>
              <a:rPr lang="tr-TR" sz="2400" dirty="0" smtClean="0">
                <a:latin typeface="Tahoma" pitchFamily="34" charset="0"/>
              </a:rPr>
              <a:t/>
            </a:r>
            <a:br>
              <a:rPr lang="tr-TR" sz="2400" dirty="0" smtClean="0">
                <a:latin typeface="Tahoma" pitchFamily="34" charset="0"/>
              </a:rPr>
            </a:br>
            <a:r>
              <a:rPr lang="tr-TR" sz="2400" dirty="0" smtClean="0">
                <a:latin typeface="Tahoma" pitchFamily="34" charset="0"/>
              </a:rPr>
              <a:t>Avrupa’da </a:t>
            </a:r>
            <a:r>
              <a:rPr lang="tr-TR" sz="2400" dirty="0">
                <a:latin typeface="Tahoma" pitchFamily="34" charset="0"/>
              </a:rPr>
              <a:t>hareketli </a:t>
            </a:r>
            <a:r>
              <a:rPr lang="tr-TR" sz="2400" dirty="0" smtClean="0">
                <a:latin typeface="Tahoma" pitchFamily="34" charset="0"/>
              </a:rPr>
              <a:t>harfleri </a:t>
            </a:r>
            <a:r>
              <a:rPr lang="tr-TR" sz="2400" dirty="0">
                <a:latin typeface="Tahoma" pitchFamily="34" charset="0"/>
              </a:rPr>
              <a:t>kullanan </a:t>
            </a:r>
            <a:r>
              <a:rPr lang="tr-TR" sz="2400" dirty="0" smtClean="0">
                <a:latin typeface="Tahoma" pitchFamily="34" charset="0"/>
              </a:rPr>
              <a:t>matbaanın 1440’lı yıllarda </a:t>
            </a:r>
            <a:r>
              <a:rPr lang="tr-TR" sz="2400" dirty="0">
                <a:latin typeface="Tahoma" pitchFamily="34" charset="0"/>
              </a:rPr>
              <a:t>Johann </a:t>
            </a:r>
            <a:r>
              <a:rPr lang="tr-TR" sz="2400" dirty="0" smtClean="0">
                <a:latin typeface="Tahoma" pitchFamily="34" charset="0"/>
              </a:rPr>
              <a:t>Gutenberg tarafından geliştirilmesinden </a:t>
            </a:r>
            <a:r>
              <a:rPr lang="tr-TR" sz="2400" dirty="0">
                <a:latin typeface="Tahoma" pitchFamily="34" charset="0"/>
              </a:rPr>
              <a:t>ve bu </a:t>
            </a:r>
            <a:r>
              <a:rPr lang="tr-TR" sz="2400" dirty="0" smtClean="0">
                <a:latin typeface="Tahoma" pitchFamily="34" charset="0"/>
              </a:rPr>
              <a:t>tekniğin yaygınlaşması sonrasında gazeteciliğin 1600’lerin başında </a:t>
            </a:r>
            <a:r>
              <a:rPr lang="tr-TR" sz="2400" dirty="0">
                <a:latin typeface="Tahoma" pitchFamily="34" charset="0"/>
              </a:rPr>
              <a:t>ivme </a:t>
            </a:r>
            <a:r>
              <a:rPr lang="tr-TR" sz="2400" dirty="0" smtClean="0">
                <a:latin typeface="Tahoma" pitchFamily="34" charset="0"/>
              </a:rPr>
              <a:t>kazandığı </a:t>
            </a:r>
            <a:r>
              <a:rPr lang="tr-TR" sz="2400" dirty="0">
                <a:latin typeface="Tahoma" pitchFamily="34" charset="0"/>
              </a:rPr>
              <a:t>dönem, </a:t>
            </a:r>
            <a:r>
              <a:rPr lang="tr-TR" sz="2400" dirty="0" smtClean="0">
                <a:latin typeface="Tahoma" pitchFamily="34" charset="0"/>
              </a:rPr>
              <a:t>toplumların monarşi </a:t>
            </a:r>
            <a:r>
              <a:rPr lang="tr-TR" sz="2400" dirty="0">
                <a:latin typeface="Tahoma" pitchFamily="34" charset="0"/>
              </a:rPr>
              <a:t>rejimleri </a:t>
            </a:r>
            <a:r>
              <a:rPr lang="tr-TR" sz="2400" dirty="0" smtClean="0">
                <a:latin typeface="Tahoma" pitchFamily="34" charset="0"/>
              </a:rPr>
              <a:t>altında yönetildiği </a:t>
            </a:r>
            <a:r>
              <a:rPr lang="tr-TR" sz="2400" dirty="0">
                <a:latin typeface="Tahoma" pitchFamily="34" charset="0"/>
              </a:rPr>
              <a:t>ve otoriter </a:t>
            </a:r>
            <a:r>
              <a:rPr lang="tr-TR" sz="2400" dirty="0" smtClean="0">
                <a:latin typeface="Tahoma" pitchFamily="34" charset="0"/>
              </a:rPr>
              <a:t>kuralların </a:t>
            </a:r>
            <a:r>
              <a:rPr lang="tr-TR" sz="2400" dirty="0">
                <a:latin typeface="Tahoma" pitchFamily="34" charset="0"/>
              </a:rPr>
              <a:t>geçerli </a:t>
            </a:r>
            <a:r>
              <a:rPr lang="tr-TR" sz="2400" dirty="0" smtClean="0">
                <a:latin typeface="Tahoma" pitchFamily="34" charset="0"/>
              </a:rPr>
              <a:t>olduğu yıllardır</a:t>
            </a:r>
            <a:r>
              <a:rPr lang="tr-TR" sz="2400" dirty="0">
                <a:latin typeface="Tahoma" pitchFamily="34" charset="0"/>
              </a:rPr>
              <a:t>. Bu nedenle </a:t>
            </a:r>
            <a:r>
              <a:rPr lang="tr-TR" sz="2400" dirty="0" smtClean="0">
                <a:latin typeface="Tahoma" pitchFamily="34" charset="0"/>
              </a:rPr>
              <a:t>17</a:t>
            </a:r>
            <a:r>
              <a:rPr lang="tr-TR" sz="2400" dirty="0">
                <a:latin typeface="Tahoma" pitchFamily="34" charset="0"/>
              </a:rPr>
              <a:t>. </a:t>
            </a:r>
            <a:r>
              <a:rPr lang="tr-TR" sz="2400" dirty="0" smtClean="0">
                <a:latin typeface="Tahoma" pitchFamily="34" charset="0"/>
              </a:rPr>
              <a:t>yüzyılda yayımlanan </a:t>
            </a:r>
            <a:r>
              <a:rPr lang="tr-TR" sz="2400" dirty="0">
                <a:latin typeface="Tahoma" pitchFamily="34" charset="0"/>
              </a:rPr>
              <a:t>özel ya da kamusal sahiplik </a:t>
            </a:r>
            <a:r>
              <a:rPr lang="tr-TR" sz="2400" dirty="0" smtClean="0">
                <a:latin typeface="Tahoma" pitchFamily="34" charset="0"/>
              </a:rPr>
              <a:t>yapısıyla çıkarılan </a:t>
            </a:r>
            <a:r>
              <a:rPr lang="tr-TR" sz="2400" dirty="0">
                <a:latin typeface="Tahoma" pitchFamily="34" charset="0"/>
              </a:rPr>
              <a:t>gazeteler, </a:t>
            </a:r>
            <a:r>
              <a:rPr lang="tr-TR" sz="2400" dirty="0" smtClean="0">
                <a:latin typeface="Tahoma" pitchFamily="34" charset="0"/>
              </a:rPr>
              <a:t>devlete ya </a:t>
            </a:r>
            <a:r>
              <a:rPr lang="tr-TR" sz="2400" dirty="0">
                <a:latin typeface="Tahoma" pitchFamily="34" charset="0"/>
              </a:rPr>
              <a:t>da hükümete hizmet eden, hükümetin </a:t>
            </a:r>
            <a:r>
              <a:rPr lang="tr-TR" sz="2400" dirty="0" smtClean="0">
                <a:latin typeface="Tahoma" pitchFamily="34" charset="0"/>
              </a:rPr>
              <a:t>politikalarını </a:t>
            </a:r>
            <a:r>
              <a:rPr lang="tr-TR" sz="2400" dirty="0">
                <a:latin typeface="Tahoma" pitchFamily="34" charset="0"/>
              </a:rPr>
              <a:t>destekleyen ya da </a:t>
            </a:r>
            <a:r>
              <a:rPr lang="tr-TR" sz="2400" dirty="0" smtClean="0">
                <a:latin typeface="Tahoma" pitchFamily="34" charset="0"/>
              </a:rPr>
              <a:t>geliştiren</a:t>
            </a:r>
            <a:r>
              <a:rPr lang="tr-TR" sz="2400" dirty="0">
                <a:latin typeface="Tahoma" pitchFamily="34" charset="0"/>
              </a:rPr>
              <a:t/>
            </a:r>
            <a:br>
              <a:rPr lang="tr-TR" sz="2400" dirty="0">
                <a:latin typeface="Tahoma" pitchFamily="34" charset="0"/>
              </a:rPr>
            </a:br>
            <a:r>
              <a:rPr lang="tr-TR" sz="2400" dirty="0">
                <a:latin typeface="Tahoma" pitchFamily="34" charset="0"/>
              </a:rPr>
              <a:t>yönde </a:t>
            </a:r>
            <a:r>
              <a:rPr lang="tr-TR" sz="2400" dirty="0" smtClean="0">
                <a:latin typeface="Tahoma" pitchFamily="34" charset="0"/>
              </a:rPr>
              <a:t>yayın anlayışına </a:t>
            </a:r>
            <a:r>
              <a:rPr lang="tr-TR" sz="2400" dirty="0">
                <a:latin typeface="Tahoma" pitchFamily="34" charset="0"/>
              </a:rPr>
              <a:t>sahiptir. </a:t>
            </a:r>
            <a:r>
              <a:rPr lang="tr-TR" sz="2400" dirty="0" smtClean="0">
                <a:latin typeface="Tahoma" pitchFamily="34" charset="0"/>
              </a:rPr>
              <a:t>Basın bu dönemde hükümet </a:t>
            </a:r>
            <a:r>
              <a:rPr lang="tr-TR" sz="2400" dirty="0">
                <a:latin typeface="Tahoma" pitchFamily="34" charset="0"/>
              </a:rPr>
              <a:t>otoritesine </a:t>
            </a:r>
            <a:r>
              <a:rPr lang="tr-TR" sz="2400" dirty="0" smtClean="0">
                <a:latin typeface="Tahoma" pitchFamily="34" charset="0"/>
              </a:rPr>
              <a:t>bağlı olmuştur.</a:t>
            </a:r>
            <a:endParaRPr lang="tr-TR" sz="2400" dirty="0">
              <a:latin typeface="Tahoma" pitchFamily="34" charset="0"/>
            </a:endParaRPr>
          </a:p>
        </p:txBody>
      </p:sp>
    </p:spTree>
    <p:extLst>
      <p:ext uri="{BB962C8B-B14F-4D97-AF65-F5344CB8AC3E}">
        <p14:creationId xmlns:p14="http://schemas.microsoft.com/office/powerpoint/2010/main" val="7187303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Bu </a:t>
            </a:r>
            <a:r>
              <a:rPr lang="tr-TR" sz="2400" dirty="0" smtClean="0">
                <a:latin typeface="Tahoma" pitchFamily="34" charset="0"/>
              </a:rPr>
              <a:t>anlayışa </a:t>
            </a:r>
            <a:r>
              <a:rPr lang="tr-TR" sz="2400" dirty="0">
                <a:latin typeface="Tahoma" pitchFamily="34" charset="0"/>
              </a:rPr>
              <a:t>göre </a:t>
            </a:r>
            <a:r>
              <a:rPr lang="tr-TR" sz="2400" dirty="0" smtClean="0">
                <a:latin typeface="Tahoma" pitchFamily="34" charset="0"/>
              </a:rPr>
              <a:t>yayıncılar </a:t>
            </a:r>
            <a:r>
              <a:rPr lang="tr-TR" sz="2400" dirty="0">
                <a:latin typeface="Tahoma" pitchFamily="34" charset="0"/>
              </a:rPr>
              <a:t>kimi zaman gazete </a:t>
            </a:r>
            <a:r>
              <a:rPr lang="tr-TR" sz="2400" dirty="0" smtClean="0">
                <a:latin typeface="Tahoma" pitchFamily="34" charset="0"/>
              </a:rPr>
              <a:t>çıkarabilmek </a:t>
            </a:r>
            <a:r>
              <a:rPr lang="tr-TR" sz="2400" dirty="0">
                <a:latin typeface="Tahoma" pitchFamily="34" charset="0"/>
              </a:rPr>
              <a:t>için </a:t>
            </a:r>
            <a:r>
              <a:rPr lang="tr-TR" sz="2400" dirty="0" smtClean="0">
                <a:latin typeface="Tahoma" pitchFamily="34" charset="0"/>
              </a:rPr>
              <a:t>hükümetten “izin </a:t>
            </a:r>
            <a:r>
              <a:rPr lang="tr-TR" sz="2400" dirty="0">
                <a:latin typeface="Tahoma" pitchFamily="34" charset="0"/>
              </a:rPr>
              <a:t>almak” </a:t>
            </a:r>
            <a:r>
              <a:rPr lang="tr-TR" sz="2400" dirty="0" smtClean="0">
                <a:latin typeface="Tahoma" pitchFamily="34" charset="0"/>
              </a:rPr>
              <a:t>anlamına </a:t>
            </a:r>
            <a:r>
              <a:rPr lang="tr-TR" sz="2400" dirty="0">
                <a:latin typeface="Tahoma" pitchFamily="34" charset="0"/>
              </a:rPr>
              <a:t>gelen “patent”, “lisans” ya da “ruhsat” almak zorunda</a:t>
            </a:r>
            <a:br>
              <a:rPr lang="tr-TR" sz="2400" dirty="0">
                <a:latin typeface="Tahoma" pitchFamily="34" charset="0"/>
              </a:rPr>
            </a:br>
            <a:r>
              <a:rPr lang="tr-TR" sz="2400" dirty="0" smtClean="0">
                <a:latin typeface="Tahoma" pitchFamily="34" charset="0"/>
              </a:rPr>
              <a:t>kalmışlar </a:t>
            </a:r>
            <a:r>
              <a:rPr lang="tr-TR" sz="2400" dirty="0">
                <a:latin typeface="Tahoma" pitchFamily="34" charset="0"/>
              </a:rPr>
              <a:t>ya da matbaa esnaf ya da derneklerinin düzenlemeleriyle </a:t>
            </a:r>
            <a:r>
              <a:rPr lang="tr-TR" sz="2400" dirty="0" smtClean="0">
                <a:latin typeface="Tahoma" pitchFamily="34" charset="0"/>
              </a:rPr>
              <a:t>karşı karşıya gelmişlerdir</a:t>
            </a:r>
            <a:r>
              <a:rPr lang="tr-TR" sz="2400" dirty="0">
                <a:latin typeface="Tahoma" pitchFamily="34" charset="0"/>
              </a:rPr>
              <a:t>. Hükümetin </a:t>
            </a:r>
            <a:r>
              <a:rPr lang="tr-TR" sz="2400" dirty="0" smtClean="0">
                <a:latin typeface="Tahoma" pitchFamily="34" charset="0"/>
              </a:rPr>
              <a:t>doğrudan </a:t>
            </a:r>
            <a:r>
              <a:rPr lang="tr-TR" sz="2400" dirty="0">
                <a:latin typeface="Tahoma" pitchFamily="34" charset="0"/>
              </a:rPr>
              <a:t>sansürü </a:t>
            </a:r>
            <a:r>
              <a:rPr lang="tr-TR" sz="2400" dirty="0" smtClean="0">
                <a:latin typeface="Tahoma" pitchFamily="34" charset="0"/>
              </a:rPr>
              <a:t>şeklinde </a:t>
            </a:r>
            <a:r>
              <a:rPr lang="tr-TR" sz="2400" dirty="0">
                <a:latin typeface="Tahoma" pitchFamily="34" charset="0"/>
              </a:rPr>
              <a:t>de görülen kimi </a:t>
            </a:r>
            <a:r>
              <a:rPr lang="tr-TR" sz="2400" dirty="0" smtClean="0">
                <a:latin typeface="Tahoma" pitchFamily="34" charset="0"/>
              </a:rPr>
              <a:t>uygulamalar nedeniyle iktidarları eleştirmek </a:t>
            </a:r>
            <a:r>
              <a:rPr lang="tr-TR" sz="2400" dirty="0">
                <a:latin typeface="Tahoma" pitchFamily="34" charset="0"/>
              </a:rPr>
              <a:t>pek de mümkün </a:t>
            </a:r>
            <a:r>
              <a:rPr lang="tr-TR" sz="2400" dirty="0" smtClean="0">
                <a:latin typeface="Tahoma" pitchFamily="34" charset="0"/>
              </a:rPr>
              <a:t>olmamıştır</a:t>
            </a:r>
            <a:r>
              <a:rPr lang="tr-TR" sz="2400" dirty="0">
                <a:latin typeface="Tahoma" pitchFamily="34" charset="0"/>
              </a:rPr>
              <a:t>. Çünkü bu </a:t>
            </a:r>
            <a:r>
              <a:rPr lang="tr-TR" sz="2400" dirty="0" smtClean="0">
                <a:latin typeface="Tahoma" pitchFamily="34" charset="0"/>
              </a:rPr>
              <a:t>anlayışta</a:t>
            </a:r>
            <a:r>
              <a:rPr lang="tr-TR" sz="2400" dirty="0">
                <a:latin typeface="Tahoma" pitchFamily="34" charset="0"/>
              </a:rPr>
              <a:t/>
            </a:r>
            <a:br>
              <a:rPr lang="tr-TR" sz="2400" dirty="0">
                <a:latin typeface="Tahoma" pitchFamily="34" charset="0"/>
              </a:rPr>
            </a:br>
            <a:r>
              <a:rPr lang="tr-TR" sz="2400" dirty="0" smtClean="0">
                <a:latin typeface="Tahoma" pitchFamily="34" charset="0"/>
              </a:rPr>
              <a:t>basının </a:t>
            </a:r>
            <a:r>
              <a:rPr lang="tr-TR" sz="2400" dirty="0">
                <a:latin typeface="Tahoma" pitchFamily="34" charset="0"/>
              </a:rPr>
              <a:t>temel </a:t>
            </a:r>
            <a:r>
              <a:rPr lang="tr-TR" sz="2400" dirty="0" smtClean="0">
                <a:latin typeface="Tahoma" pitchFamily="34" charset="0"/>
              </a:rPr>
              <a:t>amacı, </a:t>
            </a:r>
            <a:r>
              <a:rPr lang="tr-TR" sz="2400" dirty="0">
                <a:latin typeface="Tahoma" pitchFamily="34" charset="0"/>
              </a:rPr>
              <a:t>iktidardaki hükümetin </a:t>
            </a:r>
            <a:r>
              <a:rPr lang="tr-TR" sz="2400" dirty="0" smtClean="0">
                <a:latin typeface="Tahoma" pitchFamily="34" charset="0"/>
              </a:rPr>
              <a:t>politikalarını </a:t>
            </a:r>
            <a:r>
              <a:rPr lang="tr-TR" sz="2400" dirty="0">
                <a:latin typeface="Tahoma" pitchFamily="34" charset="0"/>
              </a:rPr>
              <a:t>desteklemek ve </a:t>
            </a:r>
            <a:r>
              <a:rPr lang="tr-TR" sz="2400" dirty="0" smtClean="0">
                <a:latin typeface="Tahoma" pitchFamily="34" charset="0"/>
              </a:rPr>
              <a:t>devletin siyasetini geliştirmek</a:t>
            </a:r>
            <a:r>
              <a:rPr lang="tr-TR" sz="2400" dirty="0">
                <a:latin typeface="Tahoma" pitchFamily="34" charset="0"/>
              </a:rPr>
              <a:t>, ilerletmek ve ona hizmet etmek </a:t>
            </a:r>
            <a:r>
              <a:rPr lang="tr-TR" sz="2400" dirty="0" smtClean="0">
                <a:latin typeface="Tahoma" pitchFamily="34" charset="0"/>
              </a:rPr>
              <a:t>şeklinde tanımlanmıştır</a:t>
            </a:r>
            <a:r>
              <a:rPr lang="tr-TR" sz="2400" dirty="0">
                <a:latin typeface="Tahoma" pitchFamily="34" charset="0"/>
              </a:rPr>
              <a:t>.</a:t>
            </a:r>
          </a:p>
        </p:txBody>
      </p:sp>
    </p:spTree>
    <p:extLst>
      <p:ext uri="{BB962C8B-B14F-4D97-AF65-F5344CB8AC3E}">
        <p14:creationId xmlns:p14="http://schemas.microsoft.com/office/powerpoint/2010/main" val="15296686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Medya, </a:t>
            </a:r>
            <a:r>
              <a:rPr lang="tr-TR" sz="2400" dirty="0" smtClean="0">
                <a:latin typeface="Tahoma" pitchFamily="34" charset="0"/>
              </a:rPr>
              <a:t>yerleşik </a:t>
            </a:r>
            <a:r>
              <a:rPr lang="tr-TR" sz="2400" dirty="0">
                <a:latin typeface="Tahoma" pitchFamily="34" charset="0"/>
              </a:rPr>
              <a:t>siyasi güce her zaman </a:t>
            </a:r>
            <a:r>
              <a:rPr lang="tr-TR" sz="2400" dirty="0" smtClean="0">
                <a:latin typeface="Tahoma" pitchFamily="34" charset="0"/>
              </a:rPr>
              <a:t>bağlı olmalıdır</a:t>
            </a:r>
            <a:r>
              <a:rPr lang="tr-TR" sz="2400" dirty="0">
                <a:latin typeface="Tahoma" pitchFamily="34" charset="0"/>
              </a:rPr>
              <a:t>.</a:t>
            </a:r>
            <a:br>
              <a:rPr lang="tr-TR" sz="2400" dirty="0">
                <a:latin typeface="Tahoma" pitchFamily="34" charset="0"/>
              </a:rPr>
            </a:br>
            <a:r>
              <a:rPr lang="tr-TR" sz="2400" dirty="0" smtClean="0">
                <a:latin typeface="Tahoma" pitchFamily="34" charset="0"/>
              </a:rPr>
              <a:t>Medya</a:t>
            </a:r>
            <a:r>
              <a:rPr lang="tr-TR" sz="2400" dirty="0">
                <a:latin typeface="Tahoma" pitchFamily="34" charset="0"/>
              </a:rPr>
              <a:t>, </a:t>
            </a:r>
            <a:r>
              <a:rPr lang="tr-TR" sz="2400" dirty="0" smtClean="0">
                <a:latin typeface="Tahoma" pitchFamily="34" charset="0"/>
              </a:rPr>
              <a:t>kanunları </a:t>
            </a:r>
            <a:r>
              <a:rPr lang="tr-TR" sz="2400" dirty="0">
                <a:latin typeface="Tahoma" pitchFamily="34" charset="0"/>
              </a:rPr>
              <a:t>ya da kurulu düzeni bozucu </a:t>
            </a:r>
            <a:r>
              <a:rPr lang="tr-TR" sz="2400" dirty="0" smtClean="0">
                <a:latin typeface="Tahoma" pitchFamily="34" charset="0"/>
              </a:rPr>
              <a:t>şeyleri </a:t>
            </a:r>
            <a:r>
              <a:rPr lang="tr-TR" sz="2400" dirty="0">
                <a:latin typeface="Tahoma" pitchFamily="34" charset="0"/>
              </a:rPr>
              <a:t>yapmaktan </a:t>
            </a:r>
            <a:r>
              <a:rPr lang="tr-TR" sz="2400" dirty="0" smtClean="0">
                <a:latin typeface="Tahoma" pitchFamily="34" charset="0"/>
              </a:rPr>
              <a:t>kaçınmalıdır</a:t>
            </a:r>
            <a:r>
              <a:rPr lang="tr-TR" sz="2400" dirty="0">
                <a:latin typeface="Tahoma" pitchFamily="34" charset="0"/>
              </a:rPr>
              <a:t>.</a:t>
            </a:r>
            <a:br>
              <a:rPr lang="tr-TR" sz="2400" dirty="0">
                <a:latin typeface="Tahoma" pitchFamily="34" charset="0"/>
              </a:rPr>
            </a:br>
            <a:r>
              <a:rPr lang="tr-TR" sz="2400" dirty="0" smtClean="0">
                <a:latin typeface="Tahoma" pitchFamily="34" charset="0"/>
              </a:rPr>
              <a:t>Medya</a:t>
            </a:r>
            <a:r>
              <a:rPr lang="tr-TR" sz="2400" dirty="0">
                <a:latin typeface="Tahoma" pitchFamily="34" charset="0"/>
              </a:rPr>
              <a:t>, ahlaki ve siyasi </a:t>
            </a:r>
            <a:r>
              <a:rPr lang="tr-TR" sz="2400" dirty="0" smtClean="0">
                <a:latin typeface="Tahoma" pitchFamily="34" charset="0"/>
              </a:rPr>
              <a:t>değerlere </a:t>
            </a:r>
            <a:r>
              <a:rPr lang="tr-TR" sz="2400" dirty="0">
                <a:latin typeface="Tahoma" pitchFamily="34" charset="0"/>
              </a:rPr>
              <a:t>ve </a:t>
            </a:r>
            <a:r>
              <a:rPr lang="tr-TR" sz="2400" dirty="0" smtClean="0">
                <a:latin typeface="Tahoma" pitchFamily="34" charset="0"/>
              </a:rPr>
              <a:t>çoğunluğa karşı saldırgan olmamalıdır</a:t>
            </a:r>
            <a:r>
              <a:rPr lang="tr-TR" sz="2400" dirty="0">
                <a:latin typeface="Tahoma" pitchFamily="34" charset="0"/>
              </a:rPr>
              <a:t>.</a:t>
            </a:r>
            <a:br>
              <a:rPr lang="tr-TR" sz="2400" dirty="0">
                <a:latin typeface="Tahoma" pitchFamily="34" charset="0"/>
              </a:rPr>
            </a:br>
            <a:r>
              <a:rPr lang="tr-TR" sz="2400" dirty="0" smtClean="0">
                <a:latin typeface="Tahoma" pitchFamily="34" charset="0"/>
              </a:rPr>
              <a:t>Bu </a:t>
            </a:r>
            <a:r>
              <a:rPr lang="tr-TR" sz="2400" dirty="0">
                <a:latin typeface="Tahoma" pitchFamily="34" charset="0"/>
              </a:rPr>
              <a:t>ilkelerin </a:t>
            </a:r>
            <a:r>
              <a:rPr lang="tr-TR" sz="2400" dirty="0" smtClean="0">
                <a:latin typeface="Tahoma" pitchFamily="34" charset="0"/>
              </a:rPr>
              <a:t>geçerliliğini sağlamak </a:t>
            </a:r>
            <a:r>
              <a:rPr lang="tr-TR" sz="2400" dirty="0">
                <a:latin typeface="Tahoma" pitchFamily="34" charset="0"/>
              </a:rPr>
              <a:t>için öndenetim ve sansür </a:t>
            </a:r>
            <a:r>
              <a:rPr lang="tr-TR" sz="2400" dirty="0" smtClean="0">
                <a:latin typeface="Tahoma" pitchFamily="34" charset="0"/>
              </a:rPr>
              <a:t>uygulaması meşru </a:t>
            </a:r>
            <a:r>
              <a:rPr lang="tr-TR" sz="2400" dirty="0">
                <a:latin typeface="Tahoma" pitchFamily="34" charset="0"/>
              </a:rPr>
              <a:t>ve </a:t>
            </a:r>
            <a:r>
              <a:rPr lang="tr-TR" sz="2400" dirty="0" smtClean="0">
                <a:latin typeface="Tahoma" pitchFamily="34" charset="0"/>
              </a:rPr>
              <a:t>haklıdır. Otoriteye karşı </a:t>
            </a:r>
            <a:r>
              <a:rPr lang="tr-TR" sz="2400" dirty="0">
                <a:latin typeface="Tahoma" pitchFamily="34" charset="0"/>
              </a:rPr>
              <a:t>kabul edilmez </a:t>
            </a:r>
            <a:r>
              <a:rPr lang="tr-TR" sz="2400" dirty="0" smtClean="0">
                <a:latin typeface="Tahoma" pitchFamily="34" charset="0"/>
              </a:rPr>
              <a:t>saldırılar</a:t>
            </a:r>
            <a:r>
              <a:rPr lang="tr-TR" sz="2400" dirty="0">
                <a:latin typeface="Tahoma" pitchFamily="34" charset="0"/>
              </a:rPr>
              <a:t>, resmi politikalardan </a:t>
            </a:r>
            <a:r>
              <a:rPr lang="tr-TR" sz="2400" dirty="0" smtClean="0">
                <a:latin typeface="Tahoma" pitchFamily="34" charset="0"/>
              </a:rPr>
              <a:t>hoş görülmeyecek sapmalar </a:t>
            </a:r>
            <a:r>
              <a:rPr lang="tr-TR" sz="2400" dirty="0">
                <a:latin typeface="Tahoma" pitchFamily="34" charset="0"/>
              </a:rPr>
              <a:t>ve ahlak </a:t>
            </a:r>
            <a:r>
              <a:rPr lang="tr-TR" sz="2400" dirty="0" smtClean="0">
                <a:latin typeface="Tahoma" pitchFamily="34" charset="0"/>
              </a:rPr>
              <a:t>kurallarına </a:t>
            </a:r>
            <a:r>
              <a:rPr lang="tr-TR" sz="2400" dirty="0">
                <a:latin typeface="Tahoma" pitchFamily="34" charset="0"/>
              </a:rPr>
              <a:t>uymama cezai sorumluluk gerektiren </a:t>
            </a:r>
            <a:r>
              <a:rPr lang="tr-TR" sz="2400" dirty="0" smtClean="0">
                <a:latin typeface="Tahoma" pitchFamily="34" charset="0"/>
              </a:rPr>
              <a:t>bir suçtur</a:t>
            </a:r>
            <a:r>
              <a:rPr lang="tr-TR" sz="2400" dirty="0">
                <a:latin typeface="Tahoma" pitchFamily="34" charset="0"/>
              </a:rPr>
              <a:t>.</a:t>
            </a:r>
            <a:br>
              <a:rPr lang="tr-TR" sz="2400" dirty="0">
                <a:latin typeface="Tahoma" pitchFamily="34" charset="0"/>
              </a:rPr>
            </a:br>
            <a:r>
              <a:rPr lang="tr-TR" sz="2400" dirty="0" smtClean="0">
                <a:latin typeface="Tahoma" pitchFamily="34" charset="0"/>
              </a:rPr>
              <a:t>Gazeteciler </a:t>
            </a:r>
            <a:r>
              <a:rPr lang="tr-TR" sz="2400" dirty="0">
                <a:latin typeface="Tahoma" pitchFamily="34" charset="0"/>
              </a:rPr>
              <a:t>ya da medya </a:t>
            </a:r>
            <a:r>
              <a:rPr lang="tr-TR" sz="2400" dirty="0" smtClean="0">
                <a:latin typeface="Tahoma" pitchFamily="34" charset="0"/>
              </a:rPr>
              <a:t>çalışanları, </a:t>
            </a:r>
            <a:r>
              <a:rPr lang="tr-TR" sz="2400" dirty="0">
                <a:latin typeface="Tahoma" pitchFamily="34" charset="0"/>
              </a:rPr>
              <a:t>kendi medya </a:t>
            </a:r>
            <a:r>
              <a:rPr lang="tr-TR" sz="2400" dirty="0" smtClean="0">
                <a:latin typeface="Tahoma" pitchFamily="34" charset="0"/>
              </a:rPr>
              <a:t>organizasyonları içinde bağımsızdırlar</a:t>
            </a:r>
            <a:r>
              <a:rPr lang="tr-TR" sz="2400" dirty="0">
                <a:latin typeface="Tahoma" pitchFamily="34" charset="0"/>
              </a:rPr>
              <a:t>.</a:t>
            </a:r>
            <a:br>
              <a:rPr lang="tr-TR" sz="2400" dirty="0">
                <a:latin typeface="Tahoma" pitchFamily="34" charset="0"/>
              </a:rPr>
            </a:br>
            <a:r>
              <a:rPr lang="tr-TR" sz="2400" dirty="0" smtClean="0">
                <a:latin typeface="Tahoma" pitchFamily="34" charset="0"/>
              </a:rPr>
              <a:t>Medya </a:t>
            </a:r>
            <a:r>
              <a:rPr lang="tr-TR" sz="2400" dirty="0">
                <a:latin typeface="Tahoma" pitchFamily="34" charset="0"/>
              </a:rPr>
              <a:t>üzerinde özel mülkiyet ancak bu </a:t>
            </a:r>
            <a:r>
              <a:rPr lang="tr-TR" sz="2400" dirty="0" smtClean="0">
                <a:latin typeface="Tahoma" pitchFamily="34" charset="0"/>
              </a:rPr>
              <a:t>şartlara </a:t>
            </a:r>
            <a:r>
              <a:rPr lang="tr-TR" sz="2400" dirty="0">
                <a:latin typeface="Tahoma" pitchFamily="34" charset="0"/>
              </a:rPr>
              <a:t>uyma halinde kabul edilebilir.</a:t>
            </a:r>
          </a:p>
        </p:txBody>
      </p:sp>
    </p:spTree>
    <p:extLst>
      <p:ext uri="{BB962C8B-B14F-4D97-AF65-F5344CB8AC3E}">
        <p14:creationId xmlns:p14="http://schemas.microsoft.com/office/powerpoint/2010/main" val="1509920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1840 yılında çıkan yarı resmi Ceride-i Havadis gazetesi ise William </a:t>
            </a:r>
            <a:r>
              <a:rPr lang="tr-TR" sz="2400" dirty="0" err="1" smtClean="0">
                <a:latin typeface="Tahoma" pitchFamily="34" charset="0"/>
              </a:rPr>
              <a:t>Churcill</a:t>
            </a:r>
            <a:r>
              <a:rPr lang="tr-TR" sz="2400" dirty="0" smtClean="0">
                <a:latin typeface="Tahoma" pitchFamily="34" charset="0"/>
              </a:rPr>
              <a:t> adında bir İngiliz tarafından çıkarılmış ve devlet yardımı ile yayımlanmıştır. Özel sermaye tarafından kurulan ilk gazete ise 1860 yılında yayın hayatına başlayan Tercüman-ı Ahval’dir. Agah Efendi tarafından kurulan gazete, devlet desteği almamış, geniş bir yazar kadrosuyla çıkmıştır. Bu gazeteden ayrılan Şinasi’nin kurduğu Tasviri-i Efkar 1862’de yayına başlamış ve 1865’te Namık Kemal’e devredilmiştir. Bu iki gazete özel ve Türkçe olmaları nedeniyle Türk basın tarihinin en önemli ilkleri arasında yer alır.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itchFamily="34" charset="0"/>
              </a:rPr>
              <a:t>LİBERAL KURAM</a:t>
            </a:r>
            <a:br>
              <a:rPr lang="tr-TR" sz="2400" dirty="0" smtClean="0">
                <a:latin typeface="Tahoma" pitchFamily="34" charset="0"/>
              </a:rPr>
            </a:br>
            <a:r>
              <a:rPr lang="tr-TR" sz="2400" dirty="0" smtClean="0">
                <a:latin typeface="Tahoma" pitchFamily="34" charset="0"/>
              </a:rPr>
              <a:t>Batı toplumunda </a:t>
            </a:r>
            <a:r>
              <a:rPr lang="tr-TR" sz="2400" dirty="0">
                <a:latin typeface="Tahoma" pitchFamily="34" charset="0"/>
              </a:rPr>
              <a:t>17. ve 18. </a:t>
            </a:r>
            <a:r>
              <a:rPr lang="tr-TR" sz="2400" dirty="0" smtClean="0">
                <a:latin typeface="Tahoma" pitchFamily="34" charset="0"/>
              </a:rPr>
              <a:t>yüzyıllarda gelişen </a:t>
            </a:r>
            <a:r>
              <a:rPr lang="tr-TR" sz="2400" dirty="0">
                <a:latin typeface="Tahoma" pitchFamily="34" charset="0"/>
              </a:rPr>
              <a:t>ve </a:t>
            </a:r>
            <a:r>
              <a:rPr lang="tr-TR" sz="2400" dirty="0" smtClean="0">
                <a:latin typeface="Tahoma" pitchFamily="34" charset="0"/>
              </a:rPr>
              <a:t>akılcı düşünceyi eski, geleneksel, değişmez kabul </a:t>
            </a:r>
            <a:r>
              <a:rPr lang="tr-TR" sz="2400" dirty="0">
                <a:latin typeface="Tahoma" pitchFamily="34" charset="0"/>
              </a:rPr>
              <a:t>edilen </a:t>
            </a:r>
            <a:r>
              <a:rPr lang="tr-TR" sz="2400" dirty="0" smtClean="0">
                <a:latin typeface="Tahoma" pitchFamily="34" charset="0"/>
              </a:rPr>
              <a:t>varsayımlardan</a:t>
            </a:r>
            <a:r>
              <a:rPr lang="tr-TR" sz="2400" dirty="0">
                <a:latin typeface="Tahoma" pitchFamily="34" charset="0"/>
              </a:rPr>
              <a:t>, </a:t>
            </a:r>
            <a:r>
              <a:rPr lang="tr-TR" sz="2400" dirty="0" smtClean="0">
                <a:latin typeface="Tahoma" pitchFamily="34" charset="0"/>
              </a:rPr>
              <a:t>önyargılardan </a:t>
            </a:r>
            <a:r>
              <a:rPr lang="tr-TR" sz="2400" dirty="0">
                <a:latin typeface="Tahoma" pitchFamily="34" charset="0"/>
              </a:rPr>
              <a:t>ve ideolojilerden </a:t>
            </a:r>
            <a:r>
              <a:rPr lang="tr-TR" sz="2400" dirty="0" smtClean="0">
                <a:latin typeface="Tahoma" pitchFamily="34" charset="0"/>
              </a:rPr>
              <a:t>özgürleştirmeyi ve </a:t>
            </a:r>
            <a:r>
              <a:rPr lang="tr-TR" sz="2400" dirty="0">
                <a:latin typeface="Tahoma" pitchFamily="34" charset="0"/>
              </a:rPr>
              <a:t>yeni bilgiye yönelik kabulü </a:t>
            </a:r>
            <a:r>
              <a:rPr lang="tr-TR" sz="2400" dirty="0" smtClean="0">
                <a:latin typeface="Tahoma" pitchFamily="34" charset="0"/>
              </a:rPr>
              <a:t>geliştirmeyi </a:t>
            </a:r>
            <a:r>
              <a:rPr lang="tr-TR" sz="2400" dirty="0">
                <a:latin typeface="Tahoma" pitchFamily="34" charset="0"/>
              </a:rPr>
              <a:t>amaçlayan </a:t>
            </a:r>
            <a:r>
              <a:rPr lang="tr-TR" sz="2400" dirty="0" smtClean="0">
                <a:latin typeface="Tahoma" pitchFamily="34" charset="0"/>
              </a:rPr>
              <a:t>düşünsel gelişimi</a:t>
            </a:r>
            <a:r>
              <a:rPr lang="tr-TR" sz="2400" dirty="0">
                <a:latin typeface="Tahoma" pitchFamily="34" charset="0"/>
              </a:rPr>
              <a:t/>
            </a:r>
            <a:br>
              <a:rPr lang="tr-TR" sz="2400" dirty="0">
                <a:latin typeface="Tahoma" pitchFamily="34" charset="0"/>
              </a:rPr>
            </a:br>
            <a:r>
              <a:rPr lang="tr-TR" sz="2400" dirty="0">
                <a:latin typeface="Tahoma" pitchFamily="34" charset="0"/>
              </a:rPr>
              <a:t>kapsayan döneme </a:t>
            </a:r>
            <a:r>
              <a:rPr lang="tr-TR" sz="2400" dirty="0" smtClean="0">
                <a:latin typeface="Tahoma" pitchFamily="34" charset="0"/>
              </a:rPr>
              <a:t>“Aydınlanma Çağı” </a:t>
            </a:r>
            <a:r>
              <a:rPr lang="tr-TR" sz="2400" dirty="0">
                <a:latin typeface="Tahoma" pitchFamily="34" charset="0"/>
              </a:rPr>
              <a:t>denilmektedir. </a:t>
            </a:r>
            <a:r>
              <a:rPr lang="tr-TR" sz="2400" dirty="0" smtClean="0">
                <a:latin typeface="Tahoma" pitchFamily="34" charset="0"/>
              </a:rPr>
              <a:t>Aydınlanmaya </a:t>
            </a:r>
            <a:r>
              <a:rPr lang="tr-TR" sz="2400" dirty="0">
                <a:latin typeface="Tahoma" pitchFamily="34" charset="0"/>
              </a:rPr>
              <a:t>yol açan </a:t>
            </a:r>
            <a:r>
              <a:rPr lang="tr-TR" sz="2400" dirty="0" smtClean="0">
                <a:latin typeface="Tahoma" pitchFamily="34" charset="0"/>
              </a:rPr>
              <a:t>başlıca düşünsel gelişmeler </a:t>
            </a:r>
            <a:r>
              <a:rPr lang="tr-TR" sz="2400" dirty="0">
                <a:latin typeface="Tahoma" pitchFamily="34" charset="0"/>
              </a:rPr>
              <a:t>Rönesans ve Reform hareketleridir. </a:t>
            </a:r>
            <a:r>
              <a:rPr lang="tr-TR" sz="2400" dirty="0" smtClean="0">
                <a:latin typeface="Tahoma" pitchFamily="34" charset="0"/>
              </a:rPr>
              <a:t>Aydınlanma</a:t>
            </a:r>
            <a:r>
              <a:rPr lang="tr-TR" sz="2400" dirty="0">
                <a:latin typeface="Tahoma" pitchFamily="34" charset="0"/>
              </a:rPr>
              <a:t/>
            </a:r>
            <a:br>
              <a:rPr lang="tr-TR" sz="2400" dirty="0">
                <a:latin typeface="Tahoma" pitchFamily="34" charset="0"/>
              </a:rPr>
            </a:br>
            <a:r>
              <a:rPr lang="tr-TR" sz="2400" dirty="0" smtClean="0">
                <a:latin typeface="Tahoma" pitchFamily="34" charset="0"/>
              </a:rPr>
              <a:t>Çağı felsefesinin </a:t>
            </a:r>
            <a:r>
              <a:rPr lang="tr-TR" sz="2400" dirty="0">
                <a:latin typeface="Tahoma" pitchFamily="34" charset="0"/>
              </a:rPr>
              <a:t>üzerine </a:t>
            </a:r>
            <a:r>
              <a:rPr lang="tr-TR" sz="2400" dirty="0" smtClean="0">
                <a:latin typeface="Tahoma" pitchFamily="34" charset="0"/>
              </a:rPr>
              <a:t>geliştirilen </a:t>
            </a:r>
            <a:r>
              <a:rPr lang="tr-TR" sz="2400" dirty="0">
                <a:latin typeface="Tahoma" pitchFamily="34" charset="0"/>
              </a:rPr>
              <a:t>özgürlükçü ya da liberal </a:t>
            </a:r>
            <a:r>
              <a:rPr lang="tr-TR" sz="2400" dirty="0" smtClean="0">
                <a:latin typeface="Tahoma" pitchFamily="34" charset="0"/>
              </a:rPr>
              <a:t>anlayış çerçevesinde klasik </a:t>
            </a:r>
            <a:r>
              <a:rPr lang="tr-TR" sz="2400" dirty="0">
                <a:latin typeface="Tahoma" pitchFamily="34" charset="0"/>
              </a:rPr>
              <a:t>kapitalist demokrasilerin temelleri </a:t>
            </a:r>
            <a:r>
              <a:rPr lang="tr-TR" sz="2400" dirty="0" smtClean="0">
                <a:latin typeface="Tahoma" pitchFamily="34" charset="0"/>
              </a:rPr>
              <a:t>atılmıştır.</a:t>
            </a:r>
            <a:endParaRPr lang="tr-TR" sz="2400" dirty="0">
              <a:latin typeface="Tahoma" pitchFamily="34" charset="0"/>
            </a:endParaRPr>
          </a:p>
        </p:txBody>
      </p:sp>
    </p:spTree>
    <p:extLst>
      <p:ext uri="{BB962C8B-B14F-4D97-AF65-F5344CB8AC3E}">
        <p14:creationId xmlns:p14="http://schemas.microsoft.com/office/powerpoint/2010/main" val="28144490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Bu gelişmeler sonunda basın, devlet kontrolünden çıkmış ve basında özgürlükçü anlayış hakim olmaya başlamıştır. Özgürlükçü anlayışın tanımlanmasına ilişkin tam bir tarih vermek gerekirse,1688’den sonra İngiltere’de ve daha sonra ABD’de benimsendiği söylenebilmektedir. Günümüzde liberal demokrasilerde özgürlükçü anlayışın etkileri</a:t>
            </a:r>
            <a:br>
              <a:rPr lang="tr-TR" sz="2400" dirty="0">
                <a:latin typeface="Tahoma" pitchFamily="34" charset="0"/>
              </a:rPr>
            </a:br>
            <a:r>
              <a:rPr lang="tr-TR" sz="2400" dirty="0">
                <a:latin typeface="Tahoma" pitchFamily="34" charset="0"/>
              </a:rPr>
              <a:t>devam etmektedir En genel anlamda özgürlükçü </a:t>
            </a:r>
            <a:r>
              <a:rPr lang="tr-TR" sz="2400" dirty="0" smtClean="0">
                <a:latin typeface="Tahoma" pitchFamily="34" charset="0"/>
              </a:rPr>
              <a:t>anlayış </a:t>
            </a:r>
            <a:r>
              <a:rPr lang="tr-TR" sz="2400" dirty="0">
                <a:latin typeface="Tahoma" pitchFamily="34" charset="0"/>
              </a:rPr>
              <a:t>bireylerin </a:t>
            </a:r>
            <a:r>
              <a:rPr lang="tr-TR" sz="2400" dirty="0" smtClean="0">
                <a:latin typeface="Tahoma" pitchFamily="34" charset="0"/>
              </a:rPr>
              <a:t>dilediği şeyi yayınlamada </a:t>
            </a:r>
            <a:r>
              <a:rPr lang="tr-TR" sz="2400" dirty="0">
                <a:latin typeface="Tahoma" pitchFamily="34" charset="0"/>
              </a:rPr>
              <a:t>özgür</a:t>
            </a:r>
            <a:br>
              <a:rPr lang="tr-TR" sz="2400" dirty="0">
                <a:latin typeface="Tahoma" pitchFamily="34" charset="0"/>
              </a:rPr>
            </a:br>
            <a:r>
              <a:rPr lang="tr-TR" sz="2400" dirty="0" smtClean="0">
                <a:latin typeface="Tahoma" pitchFamily="34" charset="0"/>
              </a:rPr>
              <a:t>olması </a:t>
            </a:r>
            <a:r>
              <a:rPr lang="tr-TR" sz="2400" dirty="0">
                <a:latin typeface="Tahoma" pitchFamily="34" charset="0"/>
              </a:rPr>
              <a:t>öngörüsüne </a:t>
            </a:r>
            <a:r>
              <a:rPr lang="tr-TR" sz="2400" dirty="0" smtClean="0">
                <a:latin typeface="Tahoma" pitchFamily="34" charset="0"/>
              </a:rPr>
              <a:t>dayanmaktadır</a:t>
            </a:r>
            <a:r>
              <a:rPr lang="tr-TR" sz="2400" dirty="0">
                <a:latin typeface="Tahoma" pitchFamily="34" charset="0"/>
              </a:rPr>
              <a:t>. Bu bir yönüyle de </a:t>
            </a:r>
            <a:r>
              <a:rPr lang="tr-TR" sz="2400" dirty="0" smtClean="0">
                <a:latin typeface="Tahoma" pitchFamily="34" charset="0"/>
              </a:rPr>
              <a:t>düşünce</a:t>
            </a:r>
            <a:r>
              <a:rPr lang="tr-TR" sz="2400" dirty="0">
                <a:latin typeface="Tahoma" pitchFamily="34" charset="0"/>
              </a:rPr>
              <a:t>, </a:t>
            </a:r>
            <a:r>
              <a:rPr lang="tr-TR" sz="2400" dirty="0" smtClean="0">
                <a:latin typeface="Tahoma" pitchFamily="34" charset="0"/>
              </a:rPr>
              <a:t>anlatım</a:t>
            </a:r>
            <a:r>
              <a:rPr lang="tr-TR" sz="2400" dirty="0">
                <a:latin typeface="Tahoma" pitchFamily="34" charset="0"/>
              </a:rPr>
              <a:t>, </a:t>
            </a:r>
            <a:r>
              <a:rPr lang="tr-TR" sz="2400" dirty="0" smtClean="0">
                <a:latin typeface="Tahoma" pitchFamily="34" charset="0"/>
              </a:rPr>
              <a:t>örgütlenme, toplantı </a:t>
            </a:r>
            <a:r>
              <a:rPr lang="tr-TR" sz="2400" dirty="0">
                <a:latin typeface="Tahoma" pitchFamily="34" charset="0"/>
              </a:rPr>
              <a:t>hak ve özgürlüklerinin bir </a:t>
            </a:r>
            <a:r>
              <a:rPr lang="tr-TR" sz="2400" dirty="0" smtClean="0">
                <a:latin typeface="Tahoma" pitchFamily="34" charset="0"/>
              </a:rPr>
              <a:t>uzantısıdır</a:t>
            </a:r>
            <a:r>
              <a:rPr lang="tr-TR" sz="2400" dirty="0">
                <a:latin typeface="Tahoma" pitchFamily="34" charset="0"/>
              </a:rPr>
              <a:t>. </a:t>
            </a:r>
            <a:r>
              <a:rPr lang="tr-TR" sz="2400" dirty="0" smtClean="0">
                <a:latin typeface="Tahoma" pitchFamily="34" charset="0"/>
              </a:rPr>
              <a:t>Yaklaşımın </a:t>
            </a:r>
            <a:r>
              <a:rPr lang="tr-TR" sz="2400" dirty="0">
                <a:latin typeface="Tahoma" pitchFamily="34" charset="0"/>
              </a:rPr>
              <a:t>ilkeleri </a:t>
            </a:r>
            <a:r>
              <a:rPr lang="tr-TR" sz="2400" dirty="0" smtClean="0">
                <a:latin typeface="Tahoma" pitchFamily="34" charset="0"/>
              </a:rPr>
              <a:t>liberal demokratik anlayışın </a:t>
            </a:r>
            <a:r>
              <a:rPr lang="tr-TR" sz="2400" dirty="0">
                <a:latin typeface="Tahoma" pitchFamily="34" charset="0"/>
              </a:rPr>
              <a:t>temellerini </a:t>
            </a:r>
            <a:r>
              <a:rPr lang="tr-TR" sz="2400" dirty="0" smtClean="0">
                <a:latin typeface="Tahoma" pitchFamily="34" charset="0"/>
              </a:rPr>
              <a:t>oluşturur.</a:t>
            </a:r>
            <a:endParaRPr lang="tr-TR" sz="2400" dirty="0">
              <a:latin typeface="Tahoma" pitchFamily="34" charset="0"/>
            </a:endParaRPr>
          </a:p>
        </p:txBody>
      </p:sp>
    </p:spTree>
    <p:extLst>
      <p:ext uri="{BB962C8B-B14F-4D97-AF65-F5344CB8AC3E}">
        <p14:creationId xmlns:p14="http://schemas.microsoft.com/office/powerpoint/2010/main" val="10000626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Liberalizm, </a:t>
            </a:r>
            <a:r>
              <a:rPr lang="tr-TR" sz="2400" dirty="0" smtClean="0">
                <a:latin typeface="Tahoma" panose="020B0604030504040204" pitchFamily="34" charset="0"/>
                <a:ea typeface="Tahoma" panose="020B0604030504040204" pitchFamily="34" charset="0"/>
                <a:cs typeface="Tahoma" panose="020B0604030504040204" pitchFamily="34" charset="0"/>
              </a:rPr>
              <a:t>çoğunluk yoluyla gerçeğe ulaşılabileceğini varsaymakta, düşüncelerin serbest pazarında iyi</a:t>
            </a:r>
            <a:br>
              <a:rPr lang="tr-TR" sz="2400" dirty="0" smtClean="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ile kötünün, yararlı ile zararlının, gerçekle gerçek dışının birbirinden ayrılabileceğini savunmaktadır. Tekelcilik ve bu yöndeki her türlü oluşuma karşı çıkılmaktadır. Özgür basının, özgür ve düşünen bir toplumun ayrılmaz bir parçası olduğu kabul edilmektedir. </a:t>
            </a:r>
            <a:r>
              <a:rPr lang="tr-TR" sz="2400" dirty="0">
                <a:latin typeface="Tahoma" panose="020B0604030504040204" pitchFamily="34" charset="0"/>
                <a:ea typeface="Tahoma" panose="020B0604030504040204" pitchFamily="34" charset="0"/>
                <a:cs typeface="Tahoma" panose="020B0604030504040204" pitchFamily="34" charset="0"/>
              </a:rPr>
              <a:t>1789 </a:t>
            </a:r>
            <a:r>
              <a:rPr lang="tr-TR" sz="2400" dirty="0" smtClean="0">
                <a:latin typeface="Tahoma" panose="020B0604030504040204" pitchFamily="34" charset="0"/>
                <a:ea typeface="Tahoma" panose="020B0604030504040204" pitchFamily="34" charset="0"/>
                <a:cs typeface="Tahoma" panose="020B0604030504040204" pitchFamily="34" charset="0"/>
              </a:rPr>
              <a:t>İnsan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Yurttaş Hakları Bildirisinde «Düşünce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görüşlerin </a:t>
            </a:r>
            <a:r>
              <a:rPr lang="tr-TR" sz="2400" dirty="0">
                <a:latin typeface="Tahoma" panose="020B0604030504040204" pitchFamily="34" charset="0"/>
                <a:ea typeface="Tahoma" panose="020B0604030504040204" pitchFamily="34" charset="0"/>
                <a:cs typeface="Tahoma" panose="020B0604030504040204" pitchFamily="34" charset="0"/>
              </a:rPr>
              <a:t>serbestçe iletilebilmesi </a:t>
            </a:r>
            <a:r>
              <a:rPr lang="tr-TR" sz="2400" dirty="0" smtClean="0">
                <a:latin typeface="Tahoma" panose="020B0604030504040204" pitchFamily="34" charset="0"/>
                <a:ea typeface="Tahoma" panose="020B0604030504040204" pitchFamily="34" charset="0"/>
                <a:cs typeface="Tahoma" panose="020B0604030504040204" pitchFamily="34" charset="0"/>
              </a:rPr>
              <a:t>insanın </a:t>
            </a:r>
            <a:r>
              <a:rPr lang="tr-TR" sz="2400" dirty="0">
                <a:latin typeface="Tahoma" panose="020B0604030504040204" pitchFamily="34" charset="0"/>
                <a:ea typeface="Tahoma" panose="020B0604030504040204" pitchFamily="34" charset="0"/>
                <a:cs typeface="Tahoma" panose="020B0604030504040204" pitchFamily="34" charset="0"/>
              </a:rPr>
              <a:t>en </a:t>
            </a:r>
            <a:r>
              <a:rPr lang="tr-TR" sz="2400" dirty="0" smtClean="0">
                <a:latin typeface="Tahoma" panose="020B0604030504040204" pitchFamily="34" charset="0"/>
                <a:ea typeface="Tahoma" panose="020B0604030504040204" pitchFamily="34" charset="0"/>
                <a:cs typeface="Tahoma" panose="020B0604030504040204" pitchFamily="34" charset="0"/>
              </a:rPr>
              <a:t>değerli haklarından </a:t>
            </a:r>
            <a:r>
              <a:rPr lang="tr-TR" sz="2400" dirty="0">
                <a:latin typeface="Tahoma" panose="020B0604030504040204" pitchFamily="34" charset="0"/>
                <a:ea typeface="Tahoma" panose="020B0604030504040204" pitchFamily="34" charset="0"/>
                <a:cs typeface="Tahoma" panose="020B0604030504040204" pitchFamily="34" charset="0"/>
              </a:rPr>
              <a:t>birisidir; her </a:t>
            </a:r>
            <a:r>
              <a:rPr lang="tr-TR" sz="2400" dirty="0" smtClean="0">
                <a:latin typeface="Tahoma" panose="020B0604030504040204" pitchFamily="34" charset="0"/>
                <a:ea typeface="Tahoma" panose="020B0604030504040204" pitchFamily="34" charset="0"/>
                <a:cs typeface="Tahoma" panose="020B0604030504040204" pitchFamily="34" charset="0"/>
              </a:rPr>
              <a:t>yurttaş, yasanın hakkın </a:t>
            </a:r>
            <a:r>
              <a:rPr lang="tr-TR" sz="2400" dirty="0">
                <a:latin typeface="Tahoma" panose="020B0604030504040204" pitchFamily="34" charset="0"/>
                <a:ea typeface="Tahoma" panose="020B0604030504040204" pitchFamily="34" charset="0"/>
                <a:cs typeface="Tahoma" panose="020B0604030504040204" pitchFamily="34" charset="0"/>
              </a:rPr>
              <a:t>kötüye </a:t>
            </a:r>
            <a:r>
              <a:rPr lang="tr-TR" sz="2400" dirty="0" smtClean="0">
                <a:latin typeface="Tahoma" panose="020B0604030504040204" pitchFamily="34" charset="0"/>
                <a:ea typeface="Tahoma" panose="020B0604030504040204" pitchFamily="34" charset="0"/>
                <a:cs typeface="Tahoma" panose="020B0604030504040204" pitchFamily="34" charset="0"/>
              </a:rPr>
              <a:t>kullanılması</a:t>
            </a:r>
            <a:r>
              <a:rPr lang="tr-TR" sz="2400" dirty="0">
                <a:latin typeface="Tahoma" panose="020B0604030504040204" pitchFamily="34" charset="0"/>
                <a:ea typeface="Tahoma" panose="020B0604030504040204" pitchFamily="34" charset="0"/>
                <a:cs typeface="Tahoma" panose="020B0604030504040204" pitchFamily="34" charset="0"/>
              </a:rPr>
              <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olarak </a:t>
            </a:r>
            <a:r>
              <a:rPr lang="tr-TR" sz="2400" dirty="0" smtClean="0">
                <a:latin typeface="Tahoma" panose="020B0604030504040204" pitchFamily="34" charset="0"/>
                <a:ea typeface="Tahoma" panose="020B0604030504040204" pitchFamily="34" charset="0"/>
                <a:cs typeface="Tahoma" panose="020B0604030504040204" pitchFamily="34" charset="0"/>
              </a:rPr>
              <a:t>belirlediği </a:t>
            </a:r>
            <a:r>
              <a:rPr lang="tr-TR" sz="2400" dirty="0">
                <a:latin typeface="Tahoma" panose="020B0604030504040204" pitchFamily="34" charset="0"/>
                <a:ea typeface="Tahoma" panose="020B0604030504040204" pitchFamily="34" charset="0"/>
                <a:cs typeface="Tahoma" panose="020B0604030504040204" pitchFamily="34" charset="0"/>
              </a:rPr>
              <a:t>haller </a:t>
            </a:r>
            <a:r>
              <a:rPr lang="tr-TR" sz="2400" dirty="0" smtClean="0">
                <a:latin typeface="Tahoma" panose="020B0604030504040204" pitchFamily="34" charset="0"/>
                <a:ea typeface="Tahoma" panose="020B0604030504040204" pitchFamily="34" charset="0"/>
                <a:cs typeface="Tahoma" panose="020B0604030504040204" pitchFamily="34" charset="0"/>
              </a:rPr>
              <a:t>dışında</a:t>
            </a:r>
            <a:r>
              <a:rPr lang="tr-TR" sz="2400" dirty="0">
                <a:latin typeface="Tahoma" panose="020B0604030504040204" pitchFamily="34" charset="0"/>
                <a:ea typeface="Tahoma" panose="020B0604030504040204" pitchFamily="34" charset="0"/>
                <a:cs typeface="Tahoma" panose="020B0604030504040204" pitchFamily="34" charset="0"/>
              </a:rPr>
              <a:t>, serbestçe </a:t>
            </a:r>
            <a:r>
              <a:rPr lang="tr-TR" sz="2400" dirty="0" smtClean="0">
                <a:latin typeface="Tahoma" panose="020B0604030504040204" pitchFamily="34" charset="0"/>
                <a:ea typeface="Tahoma" panose="020B0604030504040204" pitchFamily="34" charset="0"/>
                <a:cs typeface="Tahoma" panose="020B0604030504040204" pitchFamily="34" charset="0"/>
              </a:rPr>
              <a:t>konuşabilmeli</a:t>
            </a:r>
            <a:r>
              <a:rPr lang="tr-TR" sz="2400" dirty="0">
                <a:latin typeface="Tahoma" panose="020B0604030504040204" pitchFamily="34" charset="0"/>
                <a:ea typeface="Tahoma" panose="020B0604030504040204" pitchFamily="34" charset="0"/>
                <a:cs typeface="Tahoma" panose="020B0604030504040204" pitchFamily="34" charset="0"/>
              </a:rPr>
              <a:t>, yazabilmeli, </a:t>
            </a:r>
            <a:r>
              <a:rPr lang="tr-TR" sz="2400" dirty="0" smtClean="0">
                <a:latin typeface="Tahoma" panose="020B0604030504040204" pitchFamily="34" charset="0"/>
                <a:ea typeface="Tahoma" panose="020B0604030504040204" pitchFamily="34" charset="0"/>
                <a:cs typeface="Tahoma" panose="020B0604030504040204" pitchFamily="34" charset="0"/>
              </a:rPr>
              <a:t>yayında bulunabilmelidir» denmektedir.</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56947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ABD’nin 1789’da kabul edilen Anayasası’na</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1791’de eklenen 10 maddelik Temel Haklar Beyannamesi (Bill of </a:t>
            </a:r>
            <a:r>
              <a:rPr lang="tr-TR" sz="2400" dirty="0" err="1">
                <a:latin typeface="Tahoma" panose="020B0604030504040204" pitchFamily="34" charset="0"/>
                <a:ea typeface="Tahoma" panose="020B0604030504040204" pitchFamily="34" charset="0"/>
                <a:cs typeface="Tahoma" panose="020B0604030504040204" pitchFamily="34" charset="0"/>
              </a:rPr>
              <a:t>Rights</a:t>
            </a:r>
            <a:r>
              <a:rPr lang="tr-TR" sz="2400" dirty="0">
                <a:latin typeface="Tahoma" panose="020B0604030504040204" pitchFamily="34" charset="0"/>
                <a:ea typeface="Tahoma" panose="020B0604030504040204" pitchFamily="34" charset="0"/>
                <a:cs typeface="Tahoma" panose="020B0604030504040204" pitchFamily="34" charset="0"/>
              </a:rPr>
              <a:t>) de bireysel hakları ön plana çıkarmakta ve korumaktadır. Beyanname’nin ilk maddesi şöyledir: “Kongre, bir din kuran ya da bir dinin gereklerinin özgürce yerine getirilmesini</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yasaklayan, söz ve basın özgürlüğü ile vatandaşların şikâyetlerini hükümete bildirmek için dilekçe verme haklarını ve barışçıl toplanmalarını kısıtlayan</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hiçbir yasa çıkaramaz” John </a:t>
            </a:r>
            <a:r>
              <a:rPr lang="tr-TR" sz="2400" dirty="0" err="1">
                <a:latin typeface="Tahoma" panose="020B0604030504040204" pitchFamily="34" charset="0"/>
                <a:ea typeface="Tahoma" panose="020B0604030504040204" pitchFamily="34" charset="0"/>
                <a:cs typeface="Tahoma" panose="020B0604030504040204" pitchFamily="34" charset="0"/>
              </a:rPr>
              <a:t>Milton</a:t>
            </a:r>
            <a:r>
              <a:rPr lang="tr-TR" sz="2400" dirty="0">
                <a:latin typeface="Tahoma" panose="020B0604030504040204" pitchFamily="34" charset="0"/>
                <a:ea typeface="Tahoma" panose="020B0604030504040204" pitchFamily="34" charset="0"/>
                <a:cs typeface="Tahoma" panose="020B0604030504040204" pitchFamily="34" charset="0"/>
              </a:rPr>
              <a:t>, John Locke, John </a:t>
            </a:r>
            <a:r>
              <a:rPr lang="tr-TR" sz="2400" dirty="0" err="1">
                <a:latin typeface="Tahoma" panose="020B0604030504040204" pitchFamily="34" charset="0"/>
                <a:ea typeface="Tahoma" panose="020B0604030504040204" pitchFamily="34" charset="0"/>
                <a:cs typeface="Tahoma" panose="020B0604030504040204" pitchFamily="34" charset="0"/>
              </a:rPr>
              <a:t>Stuart</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err="1">
                <a:latin typeface="Tahoma" panose="020B0604030504040204" pitchFamily="34" charset="0"/>
                <a:ea typeface="Tahoma" panose="020B0604030504040204" pitchFamily="34" charset="0"/>
                <a:cs typeface="Tahoma" panose="020B0604030504040204" pitchFamily="34" charset="0"/>
              </a:rPr>
              <a:t>Mill</a:t>
            </a:r>
            <a:r>
              <a:rPr lang="tr-TR" sz="2400" dirty="0">
                <a:latin typeface="Tahoma" panose="020B0604030504040204" pitchFamily="34" charset="0"/>
                <a:ea typeface="Tahoma" panose="020B0604030504040204" pitchFamily="34" charset="0"/>
                <a:cs typeface="Tahoma" panose="020B0604030504040204" pitchFamily="34" charset="0"/>
              </a:rPr>
              <a:t> ve </a:t>
            </a:r>
            <a:r>
              <a:rPr lang="tr-TR" sz="2400" dirty="0" smtClean="0">
                <a:latin typeface="Tahoma" panose="020B0604030504040204" pitchFamily="34" charset="0"/>
                <a:ea typeface="Tahoma" panose="020B0604030504040204" pitchFamily="34" charset="0"/>
                <a:cs typeface="Tahoma" panose="020B0604030504040204" pitchFamily="34" charset="0"/>
              </a:rPr>
              <a:t>onların görüşlerinden etkilenen </a:t>
            </a:r>
            <a:r>
              <a:rPr lang="tr-TR" sz="2400" dirty="0">
                <a:latin typeface="Tahoma" panose="020B0604030504040204" pitchFamily="34" charset="0"/>
                <a:ea typeface="Tahoma" panose="020B0604030504040204" pitchFamily="34" charset="0"/>
                <a:cs typeface="Tahoma" panose="020B0604030504040204" pitchFamily="34" charset="0"/>
              </a:rPr>
              <a:t>gazeteciler, </a:t>
            </a:r>
            <a:r>
              <a:rPr lang="tr-TR" sz="2400" dirty="0" smtClean="0">
                <a:latin typeface="Tahoma" panose="020B0604030504040204" pitchFamily="34" charset="0"/>
                <a:ea typeface="Tahoma" panose="020B0604030504040204" pitchFamily="34" charset="0"/>
                <a:cs typeface="Tahoma" panose="020B0604030504040204" pitchFamily="34" charset="0"/>
              </a:rPr>
              <a:t>artık basının </a:t>
            </a:r>
            <a:r>
              <a:rPr lang="tr-TR" sz="2400" dirty="0">
                <a:latin typeface="Tahoma" panose="020B0604030504040204" pitchFamily="34" charset="0"/>
                <a:ea typeface="Tahoma" panose="020B0604030504040204" pitchFamily="34" charset="0"/>
                <a:cs typeface="Tahoma" panose="020B0604030504040204" pitchFamily="34" charset="0"/>
              </a:rPr>
              <a:t>görevinin devlete hizmet </a:t>
            </a:r>
            <a:r>
              <a:rPr lang="tr-TR" sz="2400" dirty="0" smtClean="0">
                <a:latin typeface="Tahoma" panose="020B0604030504040204" pitchFamily="34" charset="0"/>
                <a:ea typeface="Tahoma" panose="020B0604030504040204" pitchFamily="34" charset="0"/>
                <a:cs typeface="Tahoma" panose="020B0604030504040204" pitchFamily="34" charset="0"/>
              </a:rPr>
              <a:t>etmek değil, bilgi </a:t>
            </a:r>
            <a:r>
              <a:rPr lang="tr-TR" sz="2400" dirty="0" smtClean="0">
                <a:latin typeface="Tahoma" panose="020B0604030504040204" pitchFamily="34" charset="0"/>
                <a:ea typeface="Tahoma" panose="020B0604030504040204" pitchFamily="34" charset="0"/>
                <a:cs typeface="Tahoma" panose="020B0604030504040204" pitchFamily="34" charset="0"/>
              </a:rPr>
              <a:t>vermek, eğlendirmek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hükümeti </a:t>
            </a:r>
            <a:r>
              <a:rPr lang="tr-TR" sz="2400" dirty="0">
                <a:latin typeface="Tahoma" panose="020B0604030504040204" pitchFamily="34" charset="0"/>
                <a:ea typeface="Tahoma" panose="020B0604030504040204" pitchFamily="34" charset="0"/>
                <a:cs typeface="Tahoma" panose="020B0604030504040204" pitchFamily="34" charset="0"/>
              </a:rPr>
              <a:t>kontrol </a:t>
            </a:r>
            <a:r>
              <a:rPr lang="tr-TR" sz="2400" dirty="0" smtClean="0">
                <a:latin typeface="Tahoma" panose="020B0604030504040204" pitchFamily="34" charset="0"/>
                <a:ea typeface="Tahoma" panose="020B0604030504040204" pitchFamily="34" charset="0"/>
                <a:cs typeface="Tahoma" panose="020B0604030504040204" pitchFamily="34" charset="0"/>
              </a:rPr>
              <a:t>etmek olduğunu ifade </a:t>
            </a:r>
            <a:r>
              <a:rPr lang="tr-TR" sz="2400" dirty="0" smtClean="0">
                <a:latin typeface="Tahoma" panose="020B0604030504040204" pitchFamily="34" charset="0"/>
                <a:ea typeface="Tahoma" panose="020B0604030504040204" pitchFamily="34" charset="0"/>
                <a:cs typeface="Tahoma" panose="020B0604030504040204" pitchFamily="34" charset="0"/>
              </a:rPr>
              <a:t>etmişlerdir</a:t>
            </a:r>
            <a:r>
              <a:rPr lang="tr-TR" sz="24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2030395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Liberal kurama göre basın yayın kuruluşları </a:t>
            </a:r>
            <a:r>
              <a:rPr lang="tr-TR" sz="2400" dirty="0">
                <a:latin typeface="Tahoma" panose="020B0604030504040204" pitchFamily="34" charset="0"/>
                <a:ea typeface="Tahoma" panose="020B0604030504040204" pitchFamily="34" charset="0"/>
                <a:cs typeface="Tahoma" panose="020B0604030504040204" pitchFamily="34" charset="0"/>
              </a:rPr>
              <a:t>herhangi bir ön izin </a:t>
            </a:r>
            <a:r>
              <a:rPr lang="tr-TR" sz="2400" dirty="0" smtClean="0">
                <a:latin typeface="Tahoma" panose="020B0604030504040204" pitchFamily="34" charset="0"/>
                <a:ea typeface="Tahoma" panose="020B0604030504040204" pitchFamily="34" charset="0"/>
                <a:cs typeface="Tahoma" panose="020B0604030504040204" pitchFamily="34" charset="0"/>
              </a:rPr>
              <a:t>veya </a:t>
            </a:r>
            <a:r>
              <a:rPr lang="tr-TR" sz="2400" dirty="0">
                <a:latin typeface="Tahoma" panose="020B0604030504040204" pitchFamily="34" charset="0"/>
                <a:ea typeface="Tahoma" panose="020B0604030504040204" pitchFamily="34" charset="0"/>
                <a:cs typeface="Tahoma" panose="020B0604030504040204" pitchFamily="34" charset="0"/>
              </a:rPr>
              <a:t>yetki belgesi alma </a:t>
            </a:r>
            <a:r>
              <a:rPr lang="tr-TR" sz="2400" dirty="0" smtClean="0">
                <a:latin typeface="Tahoma" panose="020B0604030504040204" pitchFamily="34" charset="0"/>
                <a:ea typeface="Tahoma" panose="020B0604030504040204" pitchFamily="34" charset="0"/>
                <a:cs typeface="Tahoma" panose="020B0604030504040204" pitchFamily="34" charset="0"/>
              </a:rPr>
              <a:t>koşuluna</a:t>
            </a:r>
            <a:r>
              <a:rPr lang="tr-TR" sz="2400" dirty="0">
                <a:latin typeface="Tahoma" panose="020B0604030504040204" pitchFamily="34" charset="0"/>
                <a:ea typeface="Tahoma" panose="020B0604030504040204" pitchFamily="34" charset="0"/>
                <a:cs typeface="Tahoma" panose="020B0604030504040204" pitchFamily="34" charset="0"/>
              </a:rPr>
              <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bağlı olmaksızın </a:t>
            </a:r>
            <a:r>
              <a:rPr lang="tr-TR" sz="2400" dirty="0">
                <a:latin typeface="Tahoma" panose="020B0604030504040204" pitchFamily="34" charset="0"/>
                <a:ea typeface="Tahoma" panose="020B0604030504040204" pitchFamily="34" charset="0"/>
                <a:cs typeface="Tahoma" panose="020B0604030504040204" pitchFamily="34" charset="0"/>
              </a:rPr>
              <a:t>kurulabilmelidir.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İletişim alanında </a:t>
            </a:r>
            <a:r>
              <a:rPr lang="tr-TR" sz="2400" dirty="0">
                <a:latin typeface="Tahoma" panose="020B0604030504040204" pitchFamily="34" charset="0"/>
                <a:ea typeface="Tahoma" panose="020B0604030504040204" pitchFamily="34" charset="0"/>
                <a:cs typeface="Tahoma" panose="020B0604030504040204" pitchFamily="34" charset="0"/>
              </a:rPr>
              <a:t>meslek seçmek için herhangi bir ön </a:t>
            </a:r>
            <a:r>
              <a:rPr lang="tr-TR" sz="2400" dirty="0" smtClean="0">
                <a:latin typeface="Tahoma" panose="020B0604030504040204" pitchFamily="34" charset="0"/>
                <a:ea typeface="Tahoma" panose="020B0604030504040204" pitchFamily="34" charset="0"/>
                <a:cs typeface="Tahoma" panose="020B0604030504040204" pitchFamily="34" charset="0"/>
              </a:rPr>
              <a:t>koşul bulunmamalıdır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Herhangi </a:t>
            </a:r>
            <a:r>
              <a:rPr lang="tr-TR" sz="2400" dirty="0">
                <a:latin typeface="Tahoma" panose="020B0604030504040204" pitchFamily="34" charset="0"/>
                <a:ea typeface="Tahoma" panose="020B0604030504040204" pitchFamily="34" charset="0"/>
                <a:cs typeface="Tahoma" panose="020B0604030504040204" pitchFamily="34" charset="0"/>
              </a:rPr>
              <a:t>bir </a:t>
            </a:r>
            <a:r>
              <a:rPr lang="tr-TR" sz="2400" dirty="0" smtClean="0">
                <a:latin typeface="Tahoma" panose="020B0604030504040204" pitchFamily="34" charset="0"/>
                <a:ea typeface="Tahoma" panose="020B0604030504040204" pitchFamily="34" charset="0"/>
                <a:cs typeface="Tahoma" panose="020B0604030504040204" pitchFamily="34" charset="0"/>
              </a:rPr>
              <a:t>şeyin </a:t>
            </a:r>
            <a:r>
              <a:rPr lang="tr-TR" sz="2400" dirty="0">
                <a:latin typeface="Tahoma" panose="020B0604030504040204" pitchFamily="34" charset="0"/>
                <a:ea typeface="Tahoma" panose="020B0604030504040204" pitchFamily="34" charset="0"/>
                <a:cs typeface="Tahoma" panose="020B0604030504040204" pitchFamily="34" charset="0"/>
              </a:rPr>
              <a:t>istek </a:t>
            </a:r>
            <a:r>
              <a:rPr lang="tr-TR" sz="2400" dirty="0" smtClean="0">
                <a:latin typeface="Tahoma" panose="020B0604030504040204" pitchFamily="34" charset="0"/>
                <a:ea typeface="Tahoma" panose="020B0604030504040204" pitchFamily="34" charset="0"/>
                <a:cs typeface="Tahoma" panose="020B0604030504040204" pitchFamily="34" charset="0"/>
              </a:rPr>
              <a:t>dışında yayınlanması </a:t>
            </a:r>
            <a:r>
              <a:rPr lang="tr-TR" sz="2400" dirty="0">
                <a:latin typeface="Tahoma" panose="020B0604030504040204" pitchFamily="34" charset="0"/>
                <a:ea typeface="Tahoma" panose="020B0604030504040204" pitchFamily="34" charset="0"/>
                <a:cs typeface="Tahoma" panose="020B0604030504040204" pitchFamily="34" charset="0"/>
              </a:rPr>
              <a:t>için zorluk ya da </a:t>
            </a:r>
            <a:r>
              <a:rPr lang="tr-TR" sz="2400" dirty="0" smtClean="0">
                <a:latin typeface="Tahoma" panose="020B0604030504040204" pitchFamily="34" charset="0"/>
                <a:ea typeface="Tahoma" panose="020B0604030504040204" pitchFamily="34" charset="0"/>
                <a:cs typeface="Tahoma" panose="020B0604030504040204" pitchFamily="34" charset="0"/>
              </a:rPr>
              <a:t>baskı </a:t>
            </a:r>
            <a:r>
              <a:rPr lang="tr-TR" sz="2400" dirty="0" smtClean="0">
                <a:latin typeface="Tahoma" panose="020B0604030504040204" pitchFamily="34" charset="0"/>
                <a:ea typeface="Tahoma" panose="020B0604030504040204" pitchFamily="34" charset="0"/>
                <a:cs typeface="Tahoma" panose="020B0604030504040204" pitchFamily="34" charset="0"/>
              </a:rPr>
              <a:t>olmamalıdır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Yasalarla sınırları </a:t>
            </a:r>
            <a:r>
              <a:rPr lang="tr-TR" sz="2400" dirty="0">
                <a:latin typeface="Tahoma" panose="020B0604030504040204" pitchFamily="34" charset="0"/>
                <a:ea typeface="Tahoma" panose="020B0604030504040204" pitchFamily="34" charset="0"/>
                <a:cs typeface="Tahoma" panose="020B0604030504040204" pitchFamily="34" charset="0"/>
              </a:rPr>
              <a:t>önceden </a:t>
            </a:r>
            <a:r>
              <a:rPr lang="tr-TR" sz="2400" dirty="0" smtClean="0">
                <a:latin typeface="Tahoma" panose="020B0604030504040204" pitchFamily="34" charset="0"/>
                <a:ea typeface="Tahoma" panose="020B0604030504040204" pitchFamily="34" charset="0"/>
                <a:cs typeface="Tahoma" panose="020B0604030504040204" pitchFamily="34" charset="0"/>
              </a:rPr>
              <a:t>belirlenmiş </a:t>
            </a:r>
            <a:r>
              <a:rPr lang="tr-TR" sz="2400" dirty="0">
                <a:latin typeface="Tahoma" panose="020B0604030504040204" pitchFamily="34" charset="0"/>
                <a:ea typeface="Tahoma" panose="020B0604030504040204" pitchFamily="34" charset="0"/>
                <a:cs typeface="Tahoma" panose="020B0604030504040204" pitchFamily="34" charset="0"/>
              </a:rPr>
              <a:t>özel </a:t>
            </a:r>
            <a:r>
              <a:rPr lang="tr-TR" sz="2400" dirty="0" smtClean="0">
                <a:latin typeface="Tahoma" panose="020B0604030504040204" pitchFamily="34" charset="0"/>
                <a:ea typeface="Tahoma" panose="020B0604030504040204" pitchFamily="34" charset="0"/>
                <a:cs typeface="Tahoma" panose="020B0604030504040204" pitchFamily="34" charset="0"/>
              </a:rPr>
              <a:t>yaşamın gizliliği</a:t>
            </a:r>
            <a:r>
              <a:rPr lang="tr-TR" sz="2400" dirty="0">
                <a:latin typeface="Tahoma" panose="020B0604030504040204" pitchFamily="34" charset="0"/>
                <a:ea typeface="Tahoma" panose="020B0604030504040204" pitchFamily="34" charset="0"/>
                <a:cs typeface="Tahoma" panose="020B0604030504040204" pitchFamily="34" charset="0"/>
              </a:rPr>
              <a:t>, vatana </a:t>
            </a:r>
            <a:r>
              <a:rPr lang="tr-TR" sz="2400" dirty="0" smtClean="0">
                <a:latin typeface="Tahoma" panose="020B0604030504040204" pitchFamily="34" charset="0"/>
                <a:ea typeface="Tahoma" panose="020B0604030504040204" pitchFamily="34" charset="0"/>
                <a:cs typeface="Tahoma" panose="020B0604030504040204" pitchFamily="34" charset="0"/>
              </a:rPr>
              <a:t>ihanet, yurt güvenliği </a:t>
            </a:r>
            <a:r>
              <a:rPr lang="tr-TR" sz="2400" dirty="0">
                <a:latin typeface="Tahoma" panose="020B0604030504040204" pitchFamily="34" charset="0"/>
                <a:ea typeface="Tahoma" panose="020B0604030504040204" pitchFamily="34" charset="0"/>
                <a:cs typeface="Tahoma" panose="020B0604030504040204" pitchFamily="34" charset="0"/>
              </a:rPr>
              <a:t>gibi kutsal konular </a:t>
            </a:r>
            <a:r>
              <a:rPr lang="tr-TR" sz="2400" dirty="0" smtClean="0">
                <a:latin typeface="Tahoma" panose="020B0604030504040204" pitchFamily="34" charset="0"/>
                <a:ea typeface="Tahoma" panose="020B0604030504040204" pitchFamily="34" charset="0"/>
                <a:cs typeface="Tahoma" panose="020B0604030504040204" pitchFamily="34" charset="0"/>
              </a:rPr>
              <a:t>dışında </a:t>
            </a:r>
            <a:r>
              <a:rPr lang="tr-TR" sz="2400" dirty="0">
                <a:latin typeface="Tahoma" panose="020B0604030504040204" pitchFamily="34" charset="0"/>
                <a:ea typeface="Tahoma" panose="020B0604030504040204" pitchFamily="34" charset="0"/>
                <a:cs typeface="Tahoma" panose="020B0604030504040204" pitchFamily="34" charset="0"/>
              </a:rPr>
              <a:t>resmi </a:t>
            </a:r>
            <a:r>
              <a:rPr lang="tr-TR" sz="2400" dirty="0" smtClean="0">
                <a:latin typeface="Tahoma" panose="020B0604030504040204" pitchFamily="34" charset="0"/>
                <a:ea typeface="Tahoma" panose="020B0604030504040204" pitchFamily="34" charset="0"/>
                <a:cs typeface="Tahoma" panose="020B0604030504040204" pitchFamily="34" charset="0"/>
              </a:rPr>
              <a:t>görüş </a:t>
            </a:r>
            <a:r>
              <a:rPr lang="tr-TR" sz="2400" dirty="0">
                <a:latin typeface="Tahoma" panose="020B0604030504040204" pitchFamily="34" charset="0"/>
                <a:ea typeface="Tahoma" panose="020B0604030504040204" pitchFamily="34" charset="0"/>
                <a:cs typeface="Tahoma" panose="020B0604030504040204" pitchFamily="34" charset="0"/>
              </a:rPr>
              <a:t>ve hükümetlere yönelik</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karşı düşünce açıklama</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eleştiri</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aktarım sonrasında </a:t>
            </a:r>
            <a:r>
              <a:rPr lang="tr-TR" sz="2400" dirty="0">
                <a:latin typeface="Tahoma" panose="020B0604030504040204" pitchFamily="34" charset="0"/>
                <a:ea typeface="Tahoma" panose="020B0604030504040204" pitchFamily="34" charset="0"/>
                <a:cs typeface="Tahoma" panose="020B0604030504040204" pitchFamily="34" charset="0"/>
              </a:rPr>
              <a:t>da bir suç </a:t>
            </a:r>
            <a:r>
              <a:rPr lang="tr-TR" sz="2400" dirty="0" smtClean="0">
                <a:latin typeface="Tahoma" panose="020B0604030504040204" pitchFamily="34" charset="0"/>
                <a:ea typeface="Tahoma" panose="020B0604030504040204" pitchFamily="34" charset="0"/>
                <a:cs typeface="Tahoma" panose="020B0604030504040204" pitchFamily="34" charset="0"/>
              </a:rPr>
              <a:t>kavuşturmasına </a:t>
            </a:r>
            <a:r>
              <a:rPr lang="tr-TR" sz="2400" dirty="0">
                <a:latin typeface="Tahoma" panose="020B0604030504040204" pitchFamily="34" charset="0"/>
                <a:ea typeface="Tahoma" panose="020B0604030504040204" pitchFamily="34" charset="0"/>
                <a:cs typeface="Tahoma" panose="020B0604030504040204" pitchFamily="34" charset="0"/>
              </a:rPr>
              <a:t>konu </a:t>
            </a:r>
            <a:r>
              <a:rPr lang="tr-TR" sz="2400" dirty="0" smtClean="0">
                <a:latin typeface="Tahoma" panose="020B0604030504040204" pitchFamily="34" charset="0"/>
                <a:ea typeface="Tahoma" panose="020B0604030504040204" pitchFamily="34" charset="0"/>
                <a:cs typeface="Tahoma" panose="020B0604030504040204" pitchFamily="34" charset="0"/>
              </a:rPr>
              <a:t>olmamalıdır</a:t>
            </a:r>
            <a:r>
              <a:rPr lang="tr-TR" sz="24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301024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Bilgi edinme ve </a:t>
            </a:r>
            <a:r>
              <a:rPr lang="tr-TR" sz="2400" dirty="0" smtClean="0">
                <a:latin typeface="Tahoma" panose="020B0604030504040204" pitchFamily="34" charset="0"/>
                <a:ea typeface="Tahoma" panose="020B0604030504040204" pitchFamily="34" charset="0"/>
                <a:cs typeface="Tahoma" panose="020B0604030504040204" pitchFamily="34" charset="0"/>
              </a:rPr>
              <a:t>erişim özgürlüğü</a:t>
            </a:r>
            <a:r>
              <a:rPr lang="tr-TR" sz="2400" dirty="0">
                <a:latin typeface="Tahoma" panose="020B0604030504040204" pitchFamily="34" charset="0"/>
                <a:ea typeface="Tahoma" panose="020B0604030504040204" pitchFamily="34" charset="0"/>
                <a:cs typeface="Tahoma" panose="020B0604030504040204" pitchFamily="34" charset="0"/>
              </a:rPr>
              <a:t>: Olay, bilgi ya da habere serbestçe </a:t>
            </a:r>
            <a:r>
              <a:rPr lang="tr-TR" sz="2400" dirty="0" smtClean="0">
                <a:latin typeface="Tahoma" panose="020B0604030504040204" pitchFamily="34" charset="0"/>
                <a:ea typeface="Tahoma" panose="020B0604030504040204" pitchFamily="34" charset="0"/>
                <a:cs typeface="Tahoma" panose="020B0604030504040204" pitchFamily="34" charset="0"/>
              </a:rPr>
              <a:t>ulaşma ve </a:t>
            </a:r>
            <a:r>
              <a:rPr lang="tr-TR" sz="2400" dirty="0">
                <a:latin typeface="Tahoma" panose="020B0604030504040204" pitchFamily="34" charset="0"/>
                <a:ea typeface="Tahoma" panose="020B0604030504040204" pitchFamily="34" charset="0"/>
                <a:cs typeface="Tahoma" panose="020B0604030504040204" pitchFamily="34" charset="0"/>
              </a:rPr>
              <a:t>bilgiyi elde etme </a:t>
            </a:r>
            <a:r>
              <a:rPr lang="tr-TR" sz="2400" dirty="0" smtClean="0">
                <a:latin typeface="Tahoma" panose="020B0604030504040204" pitchFamily="34" charset="0"/>
                <a:ea typeface="Tahoma" panose="020B0604030504040204" pitchFamily="34" charset="0"/>
                <a:cs typeface="Tahoma" panose="020B0604030504040204" pitchFamily="34" charset="0"/>
              </a:rPr>
              <a:t>özgürlüğü </a:t>
            </a:r>
            <a:r>
              <a:rPr lang="tr-TR" sz="2400" dirty="0">
                <a:latin typeface="Tahoma" panose="020B0604030504040204" pitchFamily="34" charset="0"/>
                <a:ea typeface="Tahoma" panose="020B0604030504040204" pitchFamily="34" charset="0"/>
                <a:cs typeface="Tahoma" panose="020B0604030504040204" pitchFamily="34" charset="0"/>
              </a:rPr>
              <a:t>temin edilmelidir. Bilgiye </a:t>
            </a:r>
            <a:r>
              <a:rPr lang="tr-TR" sz="2400" dirty="0" smtClean="0">
                <a:latin typeface="Tahoma" panose="020B0604030504040204" pitchFamily="34" charset="0"/>
                <a:ea typeface="Tahoma" panose="020B0604030504040204" pitchFamily="34" charset="0"/>
                <a:cs typeface="Tahoma" panose="020B0604030504040204" pitchFamily="34" charset="0"/>
              </a:rPr>
              <a:t>ulaşmak isteyenler için </a:t>
            </a:r>
            <a:r>
              <a:rPr lang="tr-TR" sz="2400" dirty="0">
                <a:latin typeface="Tahoma" panose="020B0604030504040204" pitchFamily="34" charset="0"/>
                <a:ea typeface="Tahoma" panose="020B0604030504040204" pitchFamily="34" charset="0"/>
                <a:cs typeface="Tahoma" panose="020B0604030504040204" pitchFamily="34" charset="0"/>
              </a:rPr>
              <a:t>olanaklar </a:t>
            </a:r>
            <a:r>
              <a:rPr lang="tr-TR" sz="2400" dirty="0" smtClean="0">
                <a:latin typeface="Tahoma" panose="020B0604030504040204" pitchFamily="34" charset="0"/>
                <a:ea typeface="Tahoma" panose="020B0604030504040204" pitchFamily="34" charset="0"/>
                <a:cs typeface="Tahoma" panose="020B0604030504040204" pitchFamily="34" charset="0"/>
              </a:rPr>
              <a:t>eşit </a:t>
            </a:r>
            <a:r>
              <a:rPr lang="tr-TR" sz="2400" dirty="0">
                <a:latin typeface="Tahoma" panose="020B0604030504040204" pitchFamily="34" charset="0"/>
                <a:ea typeface="Tahoma" panose="020B0604030504040204" pitchFamily="34" charset="0"/>
                <a:cs typeface="Tahoma" panose="020B0604030504040204" pitchFamily="34" charset="0"/>
              </a:rPr>
              <a:t>biçimde </a:t>
            </a:r>
            <a:r>
              <a:rPr lang="tr-TR" sz="2400" dirty="0" smtClean="0">
                <a:latin typeface="Tahoma" panose="020B0604030504040204" pitchFamily="34" charset="0"/>
                <a:ea typeface="Tahoma" panose="020B0604030504040204" pitchFamily="34" charset="0"/>
                <a:cs typeface="Tahoma" panose="020B0604030504040204" pitchFamily="34" charset="0"/>
              </a:rPr>
              <a:t>açık bulundurulmalı, </a:t>
            </a:r>
            <a:r>
              <a:rPr lang="tr-TR" sz="2400" dirty="0">
                <a:latin typeface="Tahoma" panose="020B0604030504040204" pitchFamily="34" charset="0"/>
                <a:ea typeface="Tahoma" panose="020B0604030504040204" pitchFamily="34" charset="0"/>
                <a:cs typeface="Tahoma" panose="020B0604030504040204" pitchFamily="34" charset="0"/>
              </a:rPr>
              <a:t>haber ve bilgi toplamaya</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yönelik yasal bir </a:t>
            </a:r>
            <a:r>
              <a:rPr lang="tr-TR" sz="2400" dirty="0" smtClean="0">
                <a:latin typeface="Tahoma" panose="020B0604030504040204" pitchFamily="34" charset="0"/>
                <a:ea typeface="Tahoma" panose="020B0604030504040204" pitchFamily="34" charset="0"/>
                <a:cs typeface="Tahoma" panose="020B0604030504040204" pitchFamily="34" charset="0"/>
              </a:rPr>
              <a:t>kısıtlama </a:t>
            </a:r>
            <a:r>
              <a:rPr lang="tr-TR" sz="2400" dirty="0">
                <a:latin typeface="Tahoma" panose="020B0604030504040204" pitchFamily="34" charset="0"/>
                <a:ea typeface="Tahoma" panose="020B0604030504040204" pitchFamily="34" charset="0"/>
                <a:cs typeface="Tahoma" panose="020B0604030504040204" pitchFamily="34" charset="0"/>
              </a:rPr>
              <a:t>getirilmemelidir.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Haber </a:t>
            </a:r>
            <a:r>
              <a:rPr lang="tr-TR" sz="2400" dirty="0">
                <a:latin typeface="Tahoma" panose="020B0604030504040204" pitchFamily="34" charset="0"/>
                <a:ea typeface="Tahoma" panose="020B0604030504040204" pitchFamily="34" charset="0"/>
                <a:cs typeface="Tahoma" panose="020B0604030504040204" pitchFamily="34" charset="0"/>
              </a:rPr>
              <a:t>iletme </a:t>
            </a:r>
            <a:r>
              <a:rPr lang="tr-TR" sz="2400" dirty="0" smtClean="0">
                <a:latin typeface="Tahoma" panose="020B0604030504040204" pitchFamily="34" charset="0"/>
                <a:ea typeface="Tahoma" panose="020B0604030504040204" pitchFamily="34" charset="0"/>
                <a:cs typeface="Tahoma" panose="020B0604030504040204" pitchFamily="34" charset="0"/>
              </a:rPr>
              <a:t>özgürlüğü</a:t>
            </a:r>
            <a:r>
              <a:rPr lang="tr-TR" sz="2400" dirty="0">
                <a:latin typeface="Tahoma" panose="020B0604030504040204" pitchFamily="34" charset="0"/>
                <a:ea typeface="Tahoma" panose="020B0604030504040204" pitchFamily="34" charset="0"/>
                <a:cs typeface="Tahoma" panose="020B0604030504040204" pitchFamily="34" charset="0"/>
              </a:rPr>
              <a:t>: Elde edilen bilgi ya da </a:t>
            </a:r>
            <a:r>
              <a:rPr lang="tr-TR" sz="2400" dirty="0" smtClean="0">
                <a:latin typeface="Tahoma" panose="020B0604030504040204" pitchFamily="34" charset="0"/>
                <a:ea typeface="Tahoma" panose="020B0604030504040204" pitchFamily="34" charset="0"/>
                <a:cs typeface="Tahoma" panose="020B0604030504040204" pitchFamily="34" charset="0"/>
              </a:rPr>
              <a:t>yazılan </a:t>
            </a:r>
            <a:r>
              <a:rPr lang="tr-TR" sz="2400" dirty="0">
                <a:latin typeface="Tahoma" panose="020B0604030504040204" pitchFamily="34" charset="0"/>
                <a:ea typeface="Tahoma" panose="020B0604030504040204" pitchFamily="34" charset="0"/>
                <a:cs typeface="Tahoma" panose="020B0604030504040204" pitchFamily="34" charset="0"/>
              </a:rPr>
              <a:t>haberlerin kitle </a:t>
            </a:r>
            <a:r>
              <a:rPr lang="tr-TR" sz="2400" dirty="0" smtClean="0">
                <a:latin typeface="Tahoma" panose="020B0604030504040204" pitchFamily="34" charset="0"/>
                <a:ea typeface="Tahoma" panose="020B0604030504040204" pitchFamily="34" charset="0"/>
                <a:cs typeface="Tahoma" panose="020B0604030504040204" pitchFamily="34" charset="0"/>
              </a:rPr>
              <a:t>iletişim araçları tarafından </a:t>
            </a:r>
            <a:r>
              <a:rPr lang="tr-TR" sz="2400" dirty="0">
                <a:latin typeface="Tahoma" panose="020B0604030504040204" pitchFamily="34" charset="0"/>
                <a:ea typeface="Tahoma" panose="020B0604030504040204" pitchFamily="34" charset="0"/>
                <a:cs typeface="Tahoma" panose="020B0604030504040204" pitchFamily="34" charset="0"/>
              </a:rPr>
              <a:t>iletilebilme </a:t>
            </a:r>
            <a:r>
              <a:rPr lang="tr-TR" sz="2400" dirty="0" smtClean="0">
                <a:latin typeface="Tahoma" panose="020B0604030504040204" pitchFamily="34" charset="0"/>
                <a:ea typeface="Tahoma" panose="020B0604030504040204" pitchFamily="34" charset="0"/>
                <a:cs typeface="Tahoma" panose="020B0604030504040204" pitchFamily="34" charset="0"/>
              </a:rPr>
              <a:t>özgürlüğü 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Haber </a:t>
            </a:r>
            <a:r>
              <a:rPr lang="tr-TR" sz="2400" dirty="0">
                <a:latin typeface="Tahoma" panose="020B0604030504040204" pitchFamily="34" charset="0"/>
                <a:ea typeface="Tahoma" panose="020B0604030504040204" pitchFamily="34" charset="0"/>
                <a:cs typeface="Tahoma" panose="020B0604030504040204" pitchFamily="34" charset="0"/>
              </a:rPr>
              <a:t>alma </a:t>
            </a:r>
            <a:r>
              <a:rPr lang="tr-TR" sz="2400" dirty="0" smtClean="0">
                <a:latin typeface="Tahoma" panose="020B0604030504040204" pitchFamily="34" charset="0"/>
                <a:ea typeface="Tahoma" panose="020B0604030504040204" pitchFamily="34" charset="0"/>
                <a:cs typeface="Tahoma" panose="020B0604030504040204" pitchFamily="34" charset="0"/>
              </a:rPr>
              <a:t>özgürlüğü</a:t>
            </a:r>
            <a:r>
              <a:rPr lang="tr-TR" sz="2400" dirty="0">
                <a:latin typeface="Tahoma" panose="020B0604030504040204" pitchFamily="34" charset="0"/>
                <a:ea typeface="Tahoma" panose="020B0604030504040204" pitchFamily="34" charset="0"/>
                <a:cs typeface="Tahoma" panose="020B0604030504040204" pitchFamily="34" charset="0"/>
              </a:rPr>
              <a:t>: Toplumun haber ve bilgi edinme konusunda </a:t>
            </a:r>
            <a:r>
              <a:rPr lang="tr-TR" sz="2400" dirty="0" smtClean="0">
                <a:latin typeface="Tahoma" panose="020B0604030504040204" pitchFamily="34" charset="0"/>
                <a:ea typeface="Tahoma" panose="020B0604030504040204" pitchFamily="34" charset="0"/>
                <a:cs typeface="Tahoma" panose="020B0604030504040204" pitchFamily="34" charset="0"/>
              </a:rPr>
              <a:t>özgür olması, </a:t>
            </a:r>
            <a:r>
              <a:rPr lang="tr-TR" sz="2400" dirty="0">
                <a:latin typeface="Tahoma" panose="020B0604030504040204" pitchFamily="34" charset="0"/>
                <a:ea typeface="Tahoma" panose="020B0604030504040204" pitchFamily="34" charset="0"/>
                <a:cs typeface="Tahoma" panose="020B0604030504040204" pitchFamily="34" charset="0"/>
              </a:rPr>
              <a:t>kendi </a:t>
            </a:r>
            <a:r>
              <a:rPr lang="tr-TR" sz="2400" dirty="0" smtClean="0">
                <a:latin typeface="Tahoma" panose="020B0604030504040204" pitchFamily="34" charset="0"/>
                <a:ea typeface="Tahoma" panose="020B0604030504040204" pitchFamily="34" charset="0"/>
                <a:cs typeface="Tahoma" panose="020B0604030504040204" pitchFamily="34" charset="0"/>
              </a:rPr>
              <a:t>seçtiği </a:t>
            </a:r>
            <a:r>
              <a:rPr lang="tr-TR" sz="2400" dirty="0">
                <a:latin typeface="Tahoma" panose="020B0604030504040204" pitchFamily="34" charset="0"/>
                <a:ea typeface="Tahoma" panose="020B0604030504040204" pitchFamily="34" charset="0"/>
                <a:cs typeface="Tahoma" panose="020B0604030504040204" pitchFamily="34" charset="0"/>
              </a:rPr>
              <a:t>her türlü habere </a:t>
            </a:r>
            <a:r>
              <a:rPr lang="tr-TR" sz="2400" dirty="0" smtClean="0">
                <a:latin typeface="Tahoma" panose="020B0604030504040204" pitchFamily="34" charset="0"/>
                <a:ea typeface="Tahoma" panose="020B0604030504040204" pitchFamily="34" charset="0"/>
                <a:cs typeface="Tahoma" panose="020B0604030504040204" pitchFamily="34" charset="0"/>
              </a:rPr>
              <a:t>kavuşabilmesi </a:t>
            </a:r>
            <a:r>
              <a:rPr lang="tr-TR" sz="2400" dirty="0">
                <a:latin typeface="Tahoma" panose="020B0604030504040204" pitchFamily="34" charset="0"/>
                <a:ea typeface="Tahoma" panose="020B0604030504040204" pitchFamily="34" charset="0"/>
                <a:cs typeface="Tahoma" panose="020B0604030504040204" pitchFamily="34" charset="0"/>
              </a:rPr>
              <a:t>gereklidir.</a:t>
            </a:r>
          </a:p>
        </p:txBody>
      </p:sp>
    </p:spTree>
    <p:extLst>
      <p:ext uri="{BB962C8B-B14F-4D97-AF65-F5344CB8AC3E}">
        <p14:creationId xmlns:p14="http://schemas.microsoft.com/office/powerpoint/2010/main" val="11611641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Ancak, zamanla medyanın endüstrileşmesi, sermayenin tekelleşmesi, alternatif görüşlerin iletişim alanında temsilini zorlaştırmıştır. Böylece çok seslilik liberal kuramda öngörüldüğü gibi işlememeye başlamıştır. Medyada toplumun her kesiminin eşit olarak temsil edilmesi mümkün olmamaya başlamış, ticari kaygılar nedeniyle basın yayın organları çoğulculuğu çok fazla önemsememeye başlamışlardır. Bu nedenle yeni bir yaklaşım ortaya çıkmış ve liberal kuramda aksayan yönleri medyanın sorumluluklarına bağlayarak güvence altına almayı amaçlamıştır. </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16117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663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Yirminci yüzyılda Amerika Birleşik Devletleri’nde İnsan Hakları Bildirgesi’ni korumak için “tek başına kalmış endüstri” olan medyanın toplumsal sorumluluk taşıması gerektiği düşüncesi gelişmiştir. Bu düşünceden hareketle, “Toplumsal Sorumluluk</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Kuramı” oluşturulmuştur. </a:t>
            </a:r>
            <a:r>
              <a:rPr lang="tr-TR" sz="2400" dirty="0" smtClean="0">
                <a:latin typeface="Tahoma" panose="020B0604030504040204" pitchFamily="34" charset="0"/>
                <a:ea typeface="Tahoma" panose="020B0604030504040204" pitchFamily="34" charset="0"/>
                <a:cs typeface="Tahoma" panose="020B0604030504040204" pitchFamily="34" charset="0"/>
              </a:rPr>
              <a:t>Bu </a:t>
            </a:r>
            <a:r>
              <a:rPr lang="tr-TR" sz="2400" dirty="0">
                <a:latin typeface="Tahoma" panose="020B0604030504040204" pitchFamily="34" charset="0"/>
                <a:ea typeface="Tahoma" panose="020B0604030504040204" pitchFamily="34" charset="0"/>
                <a:cs typeface="Tahoma" panose="020B0604030504040204" pitchFamily="34" charset="0"/>
              </a:rPr>
              <a:t>oluşumda medyanın sansasyonel içeriğine ve </a:t>
            </a:r>
            <a:r>
              <a:rPr lang="tr-TR" sz="2400" dirty="0" smtClean="0">
                <a:latin typeface="Tahoma" panose="020B0604030504040204" pitchFamily="34" charset="0"/>
                <a:ea typeface="Tahoma" panose="020B0604030504040204" pitchFamily="34" charset="0"/>
                <a:cs typeface="Tahoma" panose="020B0604030504040204" pitchFamily="34" charset="0"/>
              </a:rPr>
              <a:t>kâr </a:t>
            </a:r>
            <a:r>
              <a:rPr lang="tr-TR" sz="2400" dirty="0">
                <a:latin typeface="Tahoma" panose="020B0604030504040204" pitchFamily="34" charset="0"/>
                <a:ea typeface="Tahoma" panose="020B0604030504040204" pitchFamily="34" charset="0"/>
                <a:cs typeface="Tahoma" panose="020B0604030504040204" pitchFamily="34" charset="0"/>
              </a:rPr>
              <a:t>amaçlı yapısına yönelik eleştiriler etkili olmuştur. 1947 </a:t>
            </a:r>
            <a:r>
              <a:rPr lang="tr-TR" sz="2400" dirty="0" smtClean="0">
                <a:latin typeface="Tahoma" panose="020B0604030504040204" pitchFamily="34" charset="0"/>
                <a:ea typeface="Tahoma" panose="020B0604030504040204" pitchFamily="34" charset="0"/>
                <a:cs typeface="Tahoma" panose="020B0604030504040204" pitchFamily="34" charset="0"/>
              </a:rPr>
              <a:t>yılında </a:t>
            </a:r>
            <a:r>
              <a:rPr lang="tr-TR" sz="2400" dirty="0">
                <a:latin typeface="Tahoma" panose="020B0604030504040204" pitchFamily="34" charset="0"/>
                <a:ea typeface="Tahoma" panose="020B0604030504040204" pitchFamily="34" charset="0"/>
                <a:cs typeface="Tahoma" panose="020B0604030504040204" pitchFamily="34" charset="0"/>
              </a:rPr>
              <a:t>kurulan </a:t>
            </a:r>
            <a:r>
              <a:rPr lang="tr-TR" sz="2400" dirty="0" smtClean="0">
                <a:latin typeface="Tahoma" panose="020B0604030504040204" pitchFamily="34" charset="0"/>
                <a:ea typeface="Tahoma" panose="020B0604030504040204" pitchFamily="34" charset="0"/>
                <a:cs typeface="Tahoma" panose="020B0604030504040204" pitchFamily="34" charset="0"/>
              </a:rPr>
              <a:t>bir komisyonun hazırladığı </a:t>
            </a:r>
            <a:r>
              <a:rPr lang="tr-TR" sz="2400" dirty="0">
                <a:latin typeface="Tahoma" panose="020B0604030504040204" pitchFamily="34" charset="0"/>
                <a:ea typeface="Tahoma" panose="020B0604030504040204" pitchFamily="34" charset="0"/>
                <a:cs typeface="Tahoma" panose="020B0604030504040204" pitchFamily="34" charset="0"/>
              </a:rPr>
              <a:t>“Özgür ve Sorumlu</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Basın” </a:t>
            </a:r>
            <a:r>
              <a:rPr lang="tr-TR" sz="2400" dirty="0" smtClean="0">
                <a:latin typeface="Tahoma" panose="020B0604030504040204" pitchFamily="34" charset="0"/>
                <a:ea typeface="Tahoma" panose="020B0604030504040204" pitchFamily="34" charset="0"/>
                <a:cs typeface="Tahoma" panose="020B0604030504040204" pitchFamily="34" charset="0"/>
              </a:rPr>
              <a:t>başlıklı </a:t>
            </a:r>
            <a:r>
              <a:rPr lang="tr-TR" sz="2400" dirty="0" err="1" smtClean="0">
                <a:latin typeface="Tahoma" panose="020B0604030504040204" pitchFamily="34" charset="0"/>
                <a:ea typeface="Tahoma" panose="020B0604030504040204" pitchFamily="34" charset="0"/>
                <a:cs typeface="Tahoma" panose="020B0604030504040204" pitchFamily="34" charset="0"/>
              </a:rPr>
              <a:t>Hutchins</a:t>
            </a:r>
            <a:r>
              <a:rPr lang="tr-TR" sz="2400" dirty="0" smtClean="0">
                <a:latin typeface="Tahoma" panose="020B0604030504040204" pitchFamily="34" charset="0"/>
                <a:ea typeface="Tahoma" panose="020B0604030504040204" pitchFamily="34" charset="0"/>
                <a:cs typeface="Tahoma" panose="020B0604030504040204" pitchFamily="34" charset="0"/>
              </a:rPr>
              <a:t> raporu bu yaklaşımın temelini oluşturmuştur. </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263116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663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Toplumsal Sorumluluk Kuramı, basın </a:t>
            </a:r>
            <a:r>
              <a:rPr lang="tr-TR" sz="2400" dirty="0" smtClean="0">
                <a:latin typeface="Tahoma" panose="020B0604030504040204" pitchFamily="34" charset="0"/>
                <a:ea typeface="Tahoma" panose="020B0604030504040204" pitchFamily="34" charset="0"/>
                <a:cs typeface="Tahoma" panose="020B0604030504040204" pitchFamily="34" charset="0"/>
              </a:rPr>
              <a:t>özgürlüğü </a:t>
            </a:r>
            <a:r>
              <a:rPr lang="tr-TR" sz="2400" dirty="0">
                <a:latin typeface="Tahoma" panose="020B0604030504040204" pitchFamily="34" charset="0"/>
                <a:ea typeface="Tahoma" panose="020B0604030504040204" pitchFamily="34" charset="0"/>
                <a:cs typeface="Tahoma" panose="020B0604030504040204" pitchFamily="34" charset="0"/>
              </a:rPr>
              <a:t>ile basının topluma karşı sorumluluklarını </a:t>
            </a:r>
            <a:r>
              <a:rPr lang="tr-TR" sz="2400" dirty="0" smtClean="0">
                <a:latin typeface="Tahoma" panose="020B0604030504040204" pitchFamily="34" charset="0"/>
                <a:ea typeface="Tahoma" panose="020B0604030504040204" pitchFamily="34" charset="0"/>
                <a:cs typeface="Tahoma" panose="020B0604030504040204" pitchFamily="34" charset="0"/>
              </a:rPr>
              <a:t>bağdaştırmayı amaçlamaktadır. Yeni </a:t>
            </a:r>
            <a:r>
              <a:rPr lang="tr-TR" sz="2400" dirty="0">
                <a:latin typeface="Tahoma" panose="020B0604030504040204" pitchFamily="34" charset="0"/>
                <a:ea typeface="Tahoma" panose="020B0604030504040204" pitchFamily="34" charset="0"/>
                <a:cs typeface="Tahoma" panose="020B0604030504040204" pitchFamily="34" charset="0"/>
              </a:rPr>
              <a:t>kuram, önemli bir şey söyleyecek olan herkesin görüşünü söylemeye izin </a:t>
            </a:r>
            <a:r>
              <a:rPr lang="tr-TR" sz="2400" dirty="0" smtClean="0">
                <a:latin typeface="Tahoma" panose="020B0604030504040204" pitchFamily="34" charset="0"/>
                <a:ea typeface="Tahoma" panose="020B0604030504040204" pitchFamily="34" charset="0"/>
                <a:cs typeface="Tahoma" panose="020B0604030504040204" pitchFamily="34" charset="0"/>
              </a:rPr>
              <a:t>verilmesini ve eğer </a:t>
            </a:r>
            <a:r>
              <a:rPr lang="tr-TR" sz="2400" dirty="0">
                <a:latin typeface="Tahoma" panose="020B0604030504040204" pitchFamily="34" charset="0"/>
                <a:ea typeface="Tahoma" panose="020B0604030504040204" pitchFamily="34" charset="0"/>
                <a:cs typeface="Tahoma" panose="020B0604030504040204" pitchFamily="34" charset="0"/>
              </a:rPr>
              <a:t>medya görevlerini yerine getirmiyorsa “birilerinin” ona bu görevlerini</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hatırlatması </a:t>
            </a:r>
            <a:r>
              <a:rPr lang="tr-TR" sz="2400" dirty="0" smtClean="0">
                <a:latin typeface="Tahoma" panose="020B0604030504040204" pitchFamily="34" charset="0"/>
                <a:ea typeface="Tahoma" panose="020B0604030504040204" pitchFamily="34" charset="0"/>
                <a:cs typeface="Tahoma" panose="020B0604030504040204" pitchFamily="34" charset="0"/>
              </a:rPr>
              <a:t>gerektiğini </a:t>
            </a:r>
            <a:r>
              <a:rPr lang="tr-TR" sz="2400" dirty="0">
                <a:latin typeface="Tahoma" panose="020B0604030504040204" pitchFamily="34" charset="0"/>
                <a:ea typeface="Tahoma" panose="020B0604030504040204" pitchFamily="34" charset="0"/>
                <a:cs typeface="Tahoma" panose="020B0604030504040204" pitchFamily="34" charset="0"/>
              </a:rPr>
              <a:t>savunmaktadır</a:t>
            </a:r>
            <a:r>
              <a:rPr lang="tr-TR" sz="2400" dirty="0" smtClean="0">
                <a:latin typeface="Tahoma" panose="020B0604030504040204" pitchFamily="34" charset="0"/>
                <a:ea typeface="Tahoma" panose="020B0604030504040204" pitchFamily="34" charset="0"/>
                <a:cs typeface="Tahoma" panose="020B0604030504040204" pitchFamily="34" charset="0"/>
              </a:rPr>
              <a:t>. Raporda “Basının yanlışları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tutkuları, </a:t>
            </a:r>
            <a:r>
              <a:rPr lang="tr-TR" sz="2400" dirty="0">
                <a:latin typeface="Tahoma" panose="020B0604030504040204" pitchFamily="34" charset="0"/>
                <a:ea typeface="Tahoma" panose="020B0604030504040204" pitchFamily="34" charset="0"/>
                <a:cs typeface="Tahoma" panose="020B0604030504040204" pitchFamily="34" charset="0"/>
              </a:rPr>
              <a:t>özel alan </a:t>
            </a:r>
            <a:r>
              <a:rPr lang="tr-TR" sz="2400" dirty="0" smtClean="0">
                <a:latin typeface="Tahoma" panose="020B0604030504040204" pitchFamily="34" charset="0"/>
                <a:ea typeface="Tahoma" panose="020B0604030504040204" pitchFamily="34" charset="0"/>
                <a:cs typeface="Tahoma" panose="020B0604030504040204" pitchFamily="34" charset="0"/>
              </a:rPr>
              <a:t>dışına taşıp</a:t>
            </a:r>
            <a:r>
              <a:rPr lang="tr-TR" sz="2400" dirty="0">
                <a:latin typeface="Tahoma" panose="020B0604030504040204" pitchFamily="34" charset="0"/>
                <a:ea typeface="Tahoma" panose="020B0604030504040204" pitchFamily="34" charset="0"/>
                <a:cs typeface="Tahoma" panose="020B0604030504040204" pitchFamily="34" charset="0"/>
              </a:rPr>
              <a:t>, kamusal tehlike </a:t>
            </a:r>
            <a:r>
              <a:rPr lang="tr-TR" sz="2400" dirty="0" smtClean="0">
                <a:latin typeface="Tahoma" panose="020B0604030504040204" pitchFamily="34" charset="0"/>
                <a:ea typeface="Tahoma" panose="020B0604030504040204" pitchFamily="34" charset="0"/>
                <a:cs typeface="Tahoma" panose="020B0604030504040204" pitchFamily="34" charset="0"/>
              </a:rPr>
              <a:t>haline gelmiştir</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Basın </a:t>
            </a:r>
            <a:r>
              <a:rPr lang="tr-TR" sz="2400" dirty="0">
                <a:latin typeface="Tahoma" panose="020B0604030504040204" pitchFamily="34" charset="0"/>
                <a:ea typeface="Tahoma" panose="020B0604030504040204" pitchFamily="34" charset="0"/>
                <a:cs typeface="Tahoma" panose="020B0604030504040204" pitchFamily="34" charset="0"/>
              </a:rPr>
              <a:t>özgürdür, ancak </a:t>
            </a:r>
            <a:r>
              <a:rPr lang="tr-TR" sz="2400" dirty="0" smtClean="0">
                <a:latin typeface="Tahoma" panose="020B0604030504040204" pitchFamily="34" charset="0"/>
                <a:ea typeface="Tahoma" panose="020B0604030504040204" pitchFamily="34" charset="0"/>
                <a:cs typeface="Tahoma" panose="020B0604030504040204" pitchFamily="34" charset="0"/>
              </a:rPr>
              <a:t>aynı </a:t>
            </a:r>
            <a:r>
              <a:rPr lang="tr-TR" sz="2400" dirty="0">
                <a:latin typeface="Tahoma" panose="020B0604030504040204" pitchFamily="34" charset="0"/>
                <a:ea typeface="Tahoma" panose="020B0604030504040204" pitchFamily="34" charset="0"/>
                <a:cs typeface="Tahoma" panose="020B0604030504040204" pitchFamily="34" charset="0"/>
              </a:rPr>
              <a:t>zamanda bir kamu hizmeti yerine </a:t>
            </a:r>
            <a:r>
              <a:rPr lang="tr-TR" sz="2400" dirty="0" smtClean="0">
                <a:latin typeface="Tahoma" panose="020B0604030504040204" pitchFamily="34" charset="0"/>
                <a:ea typeface="Tahoma" panose="020B0604030504040204" pitchFamily="34" charset="0"/>
                <a:cs typeface="Tahoma" panose="020B0604030504040204" pitchFamily="34" charset="0"/>
              </a:rPr>
              <a:t>getirmektedir. Basın alanında gerçekleşen </a:t>
            </a:r>
            <a:r>
              <a:rPr lang="tr-TR" sz="2400" dirty="0">
                <a:latin typeface="Tahoma" panose="020B0604030504040204" pitchFamily="34" charset="0"/>
                <a:ea typeface="Tahoma" panose="020B0604030504040204" pitchFamily="34" charset="0"/>
                <a:cs typeface="Tahoma" panose="020B0604030504040204" pitchFamily="34" charset="0"/>
              </a:rPr>
              <a:t>ticari ve teknolojik yenilikler nedeniyle </a:t>
            </a:r>
            <a:r>
              <a:rPr lang="tr-TR" sz="2400" dirty="0" smtClean="0">
                <a:latin typeface="Tahoma" panose="020B0604030504040204" pitchFamily="34" charset="0"/>
                <a:ea typeface="Tahoma" panose="020B0604030504040204" pitchFamily="34" charset="0"/>
                <a:cs typeface="Tahoma" panose="020B0604030504040204" pitchFamily="34" charset="0"/>
              </a:rPr>
              <a:t>bazı bireylerin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grupların basından </a:t>
            </a:r>
            <a:r>
              <a:rPr lang="tr-TR" sz="2400" dirty="0">
                <a:latin typeface="Tahoma" panose="020B0604030504040204" pitchFamily="34" charset="0"/>
                <a:ea typeface="Tahoma" panose="020B0604030504040204" pitchFamily="34" charset="0"/>
                <a:cs typeface="Tahoma" panose="020B0604030504040204" pitchFamily="34" charset="0"/>
              </a:rPr>
              <a:t>yararlanma </a:t>
            </a:r>
            <a:r>
              <a:rPr lang="tr-TR" sz="2400" dirty="0" smtClean="0">
                <a:latin typeface="Tahoma" panose="020B0604030504040204" pitchFamily="34" charset="0"/>
                <a:ea typeface="Tahoma" panose="020B0604030504040204" pitchFamily="34" charset="0"/>
                <a:cs typeface="Tahoma" panose="020B0604030504040204" pitchFamily="34" charset="0"/>
              </a:rPr>
              <a:t>olanağı azalmıştır” görüşüne yer verilmiştir. </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72927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1663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Kurama göre medya; kamuoyu, tüketici </a:t>
            </a:r>
            <a:r>
              <a:rPr lang="tr-TR" sz="2400" dirty="0" smtClean="0">
                <a:latin typeface="Tahoma" panose="020B0604030504040204" pitchFamily="34" charset="0"/>
                <a:ea typeface="Tahoma" panose="020B0604030504040204" pitchFamily="34" charset="0"/>
                <a:cs typeface="Tahoma" panose="020B0604030504040204" pitchFamily="34" charset="0"/>
              </a:rPr>
              <a:t>eğilimleri</a:t>
            </a:r>
            <a:r>
              <a:rPr lang="tr-TR" sz="2400" dirty="0">
                <a:latin typeface="Tahoma" panose="020B0604030504040204" pitchFamily="34" charset="0"/>
                <a:ea typeface="Tahoma" panose="020B0604030504040204" pitchFamily="34" charset="0"/>
                <a:cs typeface="Tahoma" panose="020B0604030504040204" pitchFamily="34" charset="0"/>
              </a:rPr>
              <a:t>, meslek </a:t>
            </a:r>
            <a:r>
              <a:rPr lang="tr-TR" sz="2400" dirty="0" smtClean="0">
                <a:latin typeface="Tahoma" panose="020B0604030504040204" pitchFamily="34" charset="0"/>
                <a:ea typeface="Tahoma" panose="020B0604030504040204" pitchFamily="34" charset="0"/>
                <a:cs typeface="Tahoma" panose="020B0604030504040204" pitchFamily="34" charset="0"/>
              </a:rPr>
              <a:t>etiği</a:t>
            </a:r>
            <a:r>
              <a:rPr lang="tr-TR" sz="2400" dirty="0">
                <a:latin typeface="Tahoma" panose="020B0604030504040204" pitchFamily="34" charset="0"/>
                <a:ea typeface="Tahoma" panose="020B0604030504040204" pitchFamily="34" charset="0"/>
                <a:cs typeface="Tahoma" panose="020B0604030504040204" pitchFamily="34" charset="0"/>
              </a:rPr>
              <a:t>, kanal ve </a:t>
            </a:r>
            <a:r>
              <a:rPr lang="tr-TR" sz="2400" dirty="0" smtClean="0">
                <a:latin typeface="Tahoma" panose="020B0604030504040204" pitchFamily="34" charset="0"/>
                <a:ea typeface="Tahoma" panose="020B0604030504040204" pitchFamily="34" charset="0"/>
                <a:cs typeface="Tahoma" panose="020B0604030504040204" pitchFamily="34" charset="0"/>
              </a:rPr>
              <a:t>yayın zamanlarındaki </a:t>
            </a:r>
            <a:r>
              <a:rPr lang="tr-TR" sz="2400" dirty="0">
                <a:latin typeface="Tahoma" panose="020B0604030504040204" pitchFamily="34" charset="0"/>
                <a:ea typeface="Tahoma" panose="020B0604030504040204" pitchFamily="34" charset="0"/>
                <a:cs typeface="Tahoma" panose="020B0604030504040204" pitchFamily="34" charset="0"/>
              </a:rPr>
              <a:t>teknik </a:t>
            </a:r>
            <a:r>
              <a:rPr lang="tr-TR" sz="2400" dirty="0" smtClean="0">
                <a:latin typeface="Tahoma" panose="020B0604030504040204" pitchFamily="34" charset="0"/>
                <a:ea typeface="Tahoma" panose="020B0604030504040204" pitchFamily="34" charset="0"/>
                <a:cs typeface="Tahoma" panose="020B0604030504040204" pitchFamily="34" charset="0"/>
              </a:rPr>
              <a:t>sınırlamalar </a:t>
            </a:r>
            <a:r>
              <a:rPr lang="tr-TR" sz="2400" dirty="0">
                <a:latin typeface="Tahoma" panose="020B0604030504040204" pitchFamily="34" charset="0"/>
                <a:ea typeface="Tahoma" panose="020B0604030504040204" pitchFamily="34" charset="0"/>
                <a:cs typeface="Tahoma" panose="020B0604030504040204" pitchFamily="34" charset="0"/>
              </a:rPr>
              <a:t>yüzünden hükümetin düzenleme </a:t>
            </a:r>
            <a:r>
              <a:rPr lang="tr-TR" sz="2400" dirty="0" smtClean="0">
                <a:latin typeface="Tahoma" panose="020B0604030504040204" pitchFamily="34" charset="0"/>
                <a:ea typeface="Tahoma" panose="020B0604030504040204" pitchFamily="34" charset="0"/>
                <a:cs typeface="Tahoma" panose="020B0604030504040204" pitchFamily="34" charset="0"/>
              </a:rPr>
              <a:t>kurumları tarafından </a:t>
            </a:r>
            <a:r>
              <a:rPr lang="tr-TR" sz="2400" dirty="0">
                <a:latin typeface="Tahoma" panose="020B0604030504040204" pitchFamily="34" charset="0"/>
                <a:ea typeface="Tahoma" panose="020B0604030504040204" pitchFamily="34" charset="0"/>
                <a:cs typeface="Tahoma" panose="020B0604030504040204" pitchFamily="34" charset="0"/>
              </a:rPr>
              <a:t>kontrol edilir. </a:t>
            </a:r>
            <a:r>
              <a:rPr lang="tr-TR" sz="2400" dirty="0" smtClean="0">
                <a:latin typeface="Tahoma" panose="020B0604030504040204" pitchFamily="34" charset="0"/>
                <a:ea typeface="Tahoma" panose="020B0604030504040204" pitchFamily="34" charset="0"/>
                <a:cs typeface="Tahoma" panose="020B0604030504040204" pitchFamily="34" charset="0"/>
              </a:rPr>
              <a:t>Basının işlevleri </a:t>
            </a:r>
            <a:r>
              <a:rPr lang="tr-TR" sz="2400" dirty="0">
                <a:latin typeface="Tahoma" panose="020B0604030504040204" pitchFamily="34" charset="0"/>
                <a:ea typeface="Tahoma" panose="020B0604030504040204" pitchFamily="34" charset="0"/>
                <a:cs typeface="Tahoma" panose="020B0604030504040204" pitchFamily="34" charset="0"/>
              </a:rPr>
              <a:t>ve bu </a:t>
            </a:r>
            <a:r>
              <a:rPr lang="tr-TR" sz="2400" dirty="0" smtClean="0">
                <a:latin typeface="Tahoma" panose="020B0604030504040204" pitchFamily="34" charset="0"/>
                <a:ea typeface="Tahoma" panose="020B0604030504040204" pitchFamily="34" charset="0"/>
                <a:cs typeface="Tahoma" panose="020B0604030504040204" pitchFamily="34" charset="0"/>
              </a:rPr>
              <a:t>işlevlerin </a:t>
            </a:r>
            <a:r>
              <a:rPr lang="tr-TR" sz="2400" dirty="0">
                <a:latin typeface="Tahoma" panose="020B0604030504040204" pitchFamily="34" charset="0"/>
                <a:ea typeface="Tahoma" panose="020B0604030504040204" pitchFamily="34" charset="0"/>
                <a:cs typeface="Tahoma" panose="020B0604030504040204" pitchFamily="34" charset="0"/>
              </a:rPr>
              <a:t>önceliklerinin </a:t>
            </a:r>
            <a:r>
              <a:rPr lang="tr-TR" sz="2400" dirty="0" smtClean="0">
                <a:latin typeface="Tahoma" panose="020B0604030504040204" pitchFamily="34" charset="0"/>
                <a:ea typeface="Tahoma" panose="020B0604030504040204" pitchFamily="34" charset="0"/>
                <a:cs typeface="Tahoma" panose="020B0604030504040204" pitchFamily="34" charset="0"/>
              </a:rPr>
              <a:t>tanımlaması</a:t>
            </a:r>
            <a:r>
              <a:rPr lang="tr-TR" sz="2400" dirty="0">
                <a:latin typeface="Tahoma" panose="020B0604030504040204" pitchFamily="34" charset="0"/>
                <a:ea typeface="Tahoma" panose="020B0604030504040204" pitchFamily="34" charset="0"/>
                <a:cs typeface="Tahoma" panose="020B0604030504040204" pitchFamily="34" charset="0"/>
              </a:rPr>
              <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yapılır</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Basının </a:t>
            </a:r>
            <a:r>
              <a:rPr lang="tr-TR" sz="2400" dirty="0">
                <a:latin typeface="Tahoma" panose="020B0604030504040204" pitchFamily="34" charset="0"/>
                <a:ea typeface="Tahoma" panose="020B0604030504040204" pitchFamily="34" charset="0"/>
                <a:cs typeface="Tahoma" panose="020B0604030504040204" pitchFamily="34" charset="0"/>
              </a:rPr>
              <a:t>demokratik siyasal sisteme hizmet etme, toplumu </a:t>
            </a:r>
            <a:r>
              <a:rPr lang="tr-TR" sz="2400" dirty="0" smtClean="0">
                <a:latin typeface="Tahoma" panose="020B0604030504040204" pitchFamily="34" charset="0"/>
                <a:ea typeface="Tahoma" panose="020B0604030504040204" pitchFamily="34" charset="0"/>
                <a:cs typeface="Tahoma" panose="020B0604030504040204" pitchFamily="34" charset="0"/>
              </a:rPr>
              <a:t>aydınlatma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bireyin özgürlüklerini </a:t>
            </a:r>
            <a:r>
              <a:rPr lang="tr-TR" sz="2400" dirty="0">
                <a:latin typeface="Tahoma" panose="020B0604030504040204" pitchFamily="34" charset="0"/>
                <a:ea typeface="Tahoma" panose="020B0604030504040204" pitchFamily="34" charset="0"/>
                <a:cs typeface="Tahoma" panose="020B0604030504040204" pitchFamily="34" charset="0"/>
              </a:rPr>
              <a:t>savunma gibi </a:t>
            </a:r>
            <a:r>
              <a:rPr lang="tr-TR" sz="2400" dirty="0" smtClean="0">
                <a:latin typeface="Tahoma" panose="020B0604030504040204" pitchFamily="34" charset="0"/>
                <a:ea typeface="Tahoma" panose="020B0604030504040204" pitchFamily="34" charset="0"/>
                <a:cs typeface="Tahoma" panose="020B0604030504040204" pitchFamily="34" charset="0"/>
              </a:rPr>
              <a:t>işlevleri </a:t>
            </a:r>
            <a:r>
              <a:rPr lang="tr-TR" sz="2400" dirty="0">
                <a:latin typeface="Tahoma" panose="020B0604030504040204" pitchFamily="34" charset="0"/>
                <a:ea typeface="Tahoma" panose="020B0604030504040204" pitchFamily="34" charset="0"/>
                <a:cs typeface="Tahoma" panose="020B0604030504040204" pitchFamily="34" charset="0"/>
              </a:rPr>
              <a:t>kabul edilirken, ekonomik sisteme </a:t>
            </a:r>
            <a:r>
              <a:rPr lang="tr-TR" sz="2400" dirty="0" smtClean="0">
                <a:latin typeface="Tahoma" panose="020B0604030504040204" pitchFamily="34" charset="0"/>
                <a:ea typeface="Tahoma" panose="020B0604030504040204" pitchFamily="34" charset="0"/>
                <a:cs typeface="Tahoma" panose="020B0604030504040204" pitchFamily="34" charset="0"/>
              </a:rPr>
              <a:t>hizmet etme </a:t>
            </a:r>
            <a:r>
              <a:rPr lang="tr-TR" sz="2400" dirty="0">
                <a:latin typeface="Tahoma" panose="020B0604030504040204" pitchFamily="34" charset="0"/>
                <a:ea typeface="Tahoma" panose="020B0604030504040204" pitchFamily="34" charset="0"/>
                <a:cs typeface="Tahoma" panose="020B0604030504040204" pitchFamily="34" charset="0"/>
              </a:rPr>
              <a:t>rolünü bu </a:t>
            </a:r>
            <a:r>
              <a:rPr lang="tr-TR" sz="2400" dirty="0" smtClean="0">
                <a:latin typeface="Tahoma" panose="020B0604030504040204" pitchFamily="34" charset="0"/>
                <a:ea typeface="Tahoma" panose="020B0604030504040204" pitchFamily="34" charset="0"/>
                <a:cs typeface="Tahoma" panose="020B0604030504040204" pitchFamily="34" charset="0"/>
              </a:rPr>
              <a:t>işlevlerin </a:t>
            </a:r>
            <a:r>
              <a:rPr lang="tr-TR" sz="2400" dirty="0">
                <a:latin typeface="Tahoma" panose="020B0604030504040204" pitchFamily="34" charset="0"/>
                <a:ea typeface="Tahoma" panose="020B0604030504040204" pitchFamily="34" charset="0"/>
                <a:cs typeface="Tahoma" panose="020B0604030504040204" pitchFamily="34" charset="0"/>
              </a:rPr>
              <a:t>önünde görülmez. </a:t>
            </a:r>
            <a:r>
              <a:rPr lang="tr-TR" sz="2400" dirty="0" smtClean="0">
                <a:latin typeface="Tahoma" panose="020B0604030504040204" pitchFamily="34" charset="0"/>
                <a:ea typeface="Tahoma" panose="020B0604030504040204" pitchFamily="34" charset="0"/>
                <a:cs typeface="Tahoma" panose="020B0604030504040204" pitchFamily="34" charset="0"/>
              </a:rPr>
              <a:t>Eğlenceyi oluşturma </a:t>
            </a:r>
            <a:r>
              <a:rPr lang="tr-TR" sz="2400" dirty="0">
                <a:latin typeface="Tahoma" panose="020B0604030504040204" pitchFamily="34" charset="0"/>
                <a:ea typeface="Tahoma" panose="020B0604030504040204" pitchFamily="34" charset="0"/>
                <a:cs typeface="Tahoma" panose="020B0604030504040204" pitchFamily="34" charset="0"/>
              </a:rPr>
              <a:t>rolü de kabul</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edilir, ancak bu </a:t>
            </a:r>
            <a:r>
              <a:rPr lang="tr-TR" sz="2400" dirty="0" smtClean="0">
                <a:latin typeface="Tahoma" panose="020B0604030504040204" pitchFamily="34" charset="0"/>
                <a:ea typeface="Tahoma" panose="020B0604030504040204" pitchFamily="34" charset="0"/>
                <a:cs typeface="Tahoma" panose="020B0604030504040204" pitchFamily="34" charset="0"/>
              </a:rPr>
              <a:t>eğlence işlevinin </a:t>
            </a:r>
            <a:r>
              <a:rPr lang="tr-TR" sz="2400" dirty="0">
                <a:latin typeface="Tahoma" panose="020B0604030504040204" pitchFamily="34" charset="0"/>
                <a:ea typeface="Tahoma" panose="020B0604030504040204" pitchFamily="34" charset="0"/>
                <a:cs typeface="Tahoma" panose="020B0604030504040204" pitchFamily="34" charset="0"/>
              </a:rPr>
              <a:t>kaliteli </a:t>
            </a:r>
            <a:r>
              <a:rPr lang="tr-TR" sz="2400" dirty="0" smtClean="0">
                <a:latin typeface="Tahoma" panose="020B0604030504040204" pitchFamily="34" charset="0"/>
                <a:ea typeface="Tahoma" panose="020B0604030504040204" pitchFamily="34" charset="0"/>
                <a:cs typeface="Tahoma" panose="020B0604030504040204" pitchFamily="34" charset="0"/>
              </a:rPr>
              <a:t>olması gerektiğinin altı </a:t>
            </a:r>
            <a:r>
              <a:rPr lang="tr-TR" sz="2400" dirty="0">
                <a:latin typeface="Tahoma" panose="020B0604030504040204" pitchFamily="34" charset="0"/>
                <a:ea typeface="Tahoma" panose="020B0604030504040204" pitchFamily="34" charset="0"/>
                <a:cs typeface="Tahoma" panose="020B0604030504040204" pitchFamily="34" charset="0"/>
              </a:rPr>
              <a:t>çizilir.</a:t>
            </a:r>
          </a:p>
        </p:txBody>
      </p:sp>
    </p:spTree>
    <p:extLst>
      <p:ext uri="{BB962C8B-B14F-4D97-AF65-F5344CB8AC3E}">
        <p14:creationId xmlns:p14="http://schemas.microsoft.com/office/powerpoint/2010/main" val="1448645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itchFamily="34" charset="0"/>
              </a:rPr>
              <a:t>Osmanlı’da 1860’tan sonra devlet tarafından çeşitli bölgelerde çıkarılan ve vilayet gazeteleri adı verilen yerel gazeteler de yayımlanmıştır. Şam, Halep, Lübnan, Girit, İşkodra, Yanya, Selanik, </a:t>
            </a:r>
            <a:r>
              <a:rPr lang="tr-TR" sz="2400" dirty="0" err="1">
                <a:latin typeface="Tahoma" pitchFamily="34" charset="0"/>
              </a:rPr>
              <a:t>Prizren</a:t>
            </a:r>
            <a:r>
              <a:rPr lang="tr-TR" sz="2400" dirty="0">
                <a:latin typeface="Tahoma" pitchFamily="34" charset="0"/>
              </a:rPr>
              <a:t>, Yemen, Manastır, Hersek gibi bugün her biri farklı ülke olan vilayetler yanında, </a:t>
            </a:r>
            <a:r>
              <a:rPr lang="tr-TR" sz="2400" dirty="0" smtClean="0">
                <a:latin typeface="Tahoma" pitchFamily="34" charset="0"/>
              </a:rPr>
              <a:t>Konya, </a:t>
            </a:r>
            <a:r>
              <a:rPr lang="tr-TR" sz="2400" dirty="0">
                <a:latin typeface="Tahoma" pitchFamily="34" charset="0"/>
              </a:rPr>
              <a:t>Edirne, İzmir, Kastamonu, Ankara gibi illerde de vilayete gazeteleri çıkmıştır. Bu gazeteler esasen Osmanlı’nın dağılmasını önlemek için çıkarılmış ve bu nedenle yerel halkın anlaması için kimi zaman Türkçe yanında yerel dillerde de haberlere yer vermiştir.</a:t>
            </a:r>
          </a:p>
        </p:txBody>
      </p:sp>
    </p:spTree>
    <p:extLst>
      <p:ext uri="{BB962C8B-B14F-4D97-AF65-F5344CB8AC3E}">
        <p14:creationId xmlns:p14="http://schemas.microsoft.com/office/powerpoint/2010/main" val="17924529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Kuram, </a:t>
            </a:r>
            <a:r>
              <a:rPr lang="tr-TR" sz="2400" dirty="0" smtClean="0">
                <a:latin typeface="Tahoma" panose="020B0604030504040204" pitchFamily="34" charset="0"/>
                <a:ea typeface="Tahoma" panose="020B0604030504040204" pitchFamily="34" charset="0"/>
                <a:cs typeface="Tahoma" panose="020B0604030504040204" pitchFamily="34" charset="0"/>
              </a:rPr>
              <a:t>medyanın </a:t>
            </a:r>
            <a:r>
              <a:rPr lang="tr-TR" sz="2400" dirty="0">
                <a:latin typeface="Tahoma" panose="020B0604030504040204" pitchFamily="34" charset="0"/>
                <a:ea typeface="Tahoma" panose="020B0604030504040204" pitchFamily="34" charset="0"/>
                <a:cs typeface="Tahoma" panose="020B0604030504040204" pitchFamily="34" charset="0"/>
              </a:rPr>
              <a:t>sosyal sorumluluk </a:t>
            </a:r>
            <a:r>
              <a:rPr lang="tr-TR" sz="2400" dirty="0" smtClean="0">
                <a:latin typeface="Tahoma" panose="020B0604030504040204" pitchFamily="34" charset="0"/>
                <a:ea typeface="Tahoma" panose="020B0604030504040204" pitchFamily="34" charset="0"/>
                <a:cs typeface="Tahoma" panose="020B0604030504040204" pitchFamily="34" charset="0"/>
              </a:rPr>
              <a:t>tavrını </a:t>
            </a:r>
            <a:r>
              <a:rPr lang="tr-TR" sz="2400" dirty="0">
                <a:latin typeface="Tahoma" panose="020B0604030504040204" pitchFamily="34" charset="0"/>
                <a:ea typeface="Tahoma" panose="020B0604030504040204" pitchFamily="34" charset="0"/>
                <a:cs typeface="Tahoma" panose="020B0604030504040204" pitchFamily="34" charset="0"/>
              </a:rPr>
              <a:t>kimin </a:t>
            </a:r>
            <a:r>
              <a:rPr lang="tr-TR" sz="2400" dirty="0" smtClean="0">
                <a:latin typeface="Tahoma" panose="020B0604030504040204" pitchFamily="34" charset="0"/>
                <a:ea typeface="Tahoma" panose="020B0604030504040204" pitchFamily="34" charset="0"/>
                <a:cs typeface="Tahoma" panose="020B0604030504040204" pitchFamily="34" charset="0"/>
              </a:rPr>
              <a:t>denetleyeceğine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medyada zaman </a:t>
            </a:r>
            <a:r>
              <a:rPr lang="tr-TR" sz="2400" dirty="0">
                <a:latin typeface="Tahoma" panose="020B0604030504040204" pitchFamily="34" charset="0"/>
                <a:ea typeface="Tahoma" panose="020B0604030504040204" pitchFamily="34" charset="0"/>
                <a:cs typeface="Tahoma" panose="020B0604030504040204" pitchFamily="34" charset="0"/>
              </a:rPr>
              <a:t>ya da yer </a:t>
            </a:r>
            <a:r>
              <a:rPr lang="tr-TR" sz="2400" dirty="0" smtClean="0">
                <a:latin typeface="Tahoma" panose="020B0604030504040204" pitchFamily="34" charset="0"/>
                <a:ea typeface="Tahoma" panose="020B0604030504040204" pitchFamily="34" charset="0"/>
                <a:cs typeface="Tahoma" panose="020B0604030504040204" pitchFamily="34" charset="0"/>
              </a:rPr>
              <a:t>kullanımına değecek </a:t>
            </a:r>
            <a:r>
              <a:rPr lang="tr-TR" sz="2400" dirty="0">
                <a:latin typeface="Tahoma" panose="020B0604030504040204" pitchFamily="34" charset="0"/>
                <a:ea typeface="Tahoma" panose="020B0604030504040204" pitchFamily="34" charset="0"/>
                <a:cs typeface="Tahoma" panose="020B0604030504040204" pitchFamily="34" charset="0"/>
              </a:rPr>
              <a:t>fikrin </a:t>
            </a:r>
            <a:r>
              <a:rPr lang="tr-TR" sz="2400" dirty="0" smtClean="0">
                <a:latin typeface="Tahoma" panose="020B0604030504040204" pitchFamily="34" charset="0"/>
                <a:ea typeface="Tahoma" panose="020B0604030504040204" pitchFamily="34" charset="0"/>
                <a:cs typeface="Tahoma" panose="020B0604030504040204" pitchFamily="34" charset="0"/>
              </a:rPr>
              <a:t>anlamlı </a:t>
            </a:r>
            <a:r>
              <a:rPr lang="tr-TR" sz="2400" dirty="0">
                <a:latin typeface="Tahoma" panose="020B0604030504040204" pitchFamily="34" charset="0"/>
                <a:ea typeface="Tahoma" panose="020B0604030504040204" pitchFamily="34" charset="0"/>
                <a:cs typeface="Tahoma" panose="020B0604030504040204" pitchFamily="34" charset="0"/>
              </a:rPr>
              <a:t>olup </a:t>
            </a:r>
            <a:r>
              <a:rPr lang="tr-TR" sz="2400" dirty="0" smtClean="0">
                <a:latin typeface="Tahoma" panose="020B0604030504040204" pitchFamily="34" charset="0"/>
                <a:ea typeface="Tahoma" panose="020B0604030504040204" pitchFamily="34" charset="0"/>
                <a:cs typeface="Tahoma" panose="020B0604030504040204" pitchFamily="34" charset="0"/>
              </a:rPr>
              <a:t>olmadığına nasıl karar verileceğine </a:t>
            </a:r>
            <a:r>
              <a:rPr lang="tr-TR" sz="2400" dirty="0">
                <a:latin typeface="Tahoma" panose="020B0604030504040204" pitchFamily="34" charset="0"/>
                <a:ea typeface="Tahoma" panose="020B0604030504040204" pitchFamily="34" charset="0"/>
                <a:cs typeface="Tahoma" panose="020B0604030504040204" pitchFamily="34" charset="0"/>
              </a:rPr>
              <a:t>dair </a:t>
            </a:r>
            <a:r>
              <a:rPr lang="tr-TR" sz="2400" dirty="0" smtClean="0">
                <a:latin typeface="Tahoma" panose="020B0604030504040204" pitchFamily="34" charset="0"/>
                <a:ea typeface="Tahoma" panose="020B0604030504040204" pitchFamily="34" charset="0"/>
                <a:cs typeface="Tahoma" panose="020B0604030504040204" pitchFamily="34" charset="0"/>
              </a:rPr>
              <a:t>tartışmalara </a:t>
            </a:r>
            <a:r>
              <a:rPr lang="tr-TR" sz="2400" dirty="0">
                <a:latin typeface="Tahoma" panose="020B0604030504040204" pitchFamily="34" charset="0"/>
                <a:ea typeface="Tahoma" panose="020B0604030504040204" pitchFamily="34" charset="0"/>
                <a:cs typeface="Tahoma" panose="020B0604030504040204" pitchFamily="34" charset="0"/>
              </a:rPr>
              <a:t>ise </a:t>
            </a:r>
            <a:r>
              <a:rPr lang="tr-TR" sz="2400" dirty="0" smtClean="0">
                <a:latin typeface="Tahoma" panose="020B0604030504040204" pitchFamily="34" charset="0"/>
                <a:ea typeface="Tahoma" panose="020B0604030504040204" pitchFamily="34" charset="0"/>
                <a:cs typeface="Tahoma" panose="020B0604030504040204" pitchFamily="34" charset="0"/>
              </a:rPr>
              <a:t>açıktır</a:t>
            </a:r>
            <a:r>
              <a:rPr lang="tr-TR" sz="2400" dirty="0">
                <a:latin typeface="Tahoma" panose="020B0604030504040204" pitchFamily="34" charset="0"/>
                <a:ea typeface="Tahoma" panose="020B0604030504040204" pitchFamily="34" charset="0"/>
                <a:cs typeface="Tahoma" panose="020B0604030504040204" pitchFamily="34" charset="0"/>
              </a:rPr>
              <a:t>. Buna </a:t>
            </a:r>
            <a:r>
              <a:rPr lang="tr-TR" sz="2400" dirty="0" smtClean="0">
                <a:latin typeface="Tahoma" panose="020B0604030504040204" pitchFamily="34" charset="0"/>
                <a:ea typeface="Tahoma" panose="020B0604030504040204" pitchFamily="34" charset="0"/>
                <a:cs typeface="Tahoma" panose="020B0604030504040204" pitchFamily="34" charset="0"/>
              </a:rPr>
              <a:t>karşın </a:t>
            </a:r>
            <a:r>
              <a:rPr lang="tr-TR" sz="2400" dirty="0">
                <a:latin typeface="Tahoma" panose="020B0604030504040204" pitchFamily="34" charset="0"/>
                <a:ea typeface="Tahoma" panose="020B0604030504040204" pitchFamily="34" charset="0"/>
                <a:cs typeface="Tahoma" panose="020B0604030504040204" pitchFamily="34" charset="0"/>
              </a:rPr>
              <a:t>toplumsal </a:t>
            </a:r>
            <a:r>
              <a:rPr lang="tr-TR" sz="2400" dirty="0" smtClean="0">
                <a:latin typeface="Tahoma" panose="020B0604030504040204" pitchFamily="34" charset="0"/>
                <a:ea typeface="Tahoma" panose="020B0604030504040204" pitchFamily="34" charset="0"/>
                <a:cs typeface="Tahoma" panose="020B0604030504040204" pitchFamily="34" charset="0"/>
              </a:rPr>
              <a:t>amaçları gerçekleştirirken, medyanın </a:t>
            </a:r>
            <a:r>
              <a:rPr lang="tr-TR" sz="2400" dirty="0">
                <a:latin typeface="Tahoma" panose="020B0604030504040204" pitchFamily="34" charset="0"/>
                <a:ea typeface="Tahoma" panose="020B0604030504040204" pitchFamily="34" charset="0"/>
                <a:cs typeface="Tahoma" panose="020B0604030504040204" pitchFamily="34" charset="0"/>
              </a:rPr>
              <a:t>medya </a:t>
            </a:r>
            <a:r>
              <a:rPr lang="tr-TR" sz="2400" dirty="0" smtClean="0">
                <a:latin typeface="Tahoma" panose="020B0604030504040204" pitchFamily="34" charset="0"/>
                <a:ea typeface="Tahoma" panose="020B0604030504040204" pitchFamily="34" charset="0"/>
                <a:cs typeface="Tahoma" panose="020B0604030504040204" pitchFamily="34" charset="0"/>
              </a:rPr>
              <a:t>dışı baskı </a:t>
            </a:r>
            <a:r>
              <a:rPr lang="tr-TR" sz="2400" dirty="0">
                <a:latin typeface="Tahoma" panose="020B0604030504040204" pitchFamily="34" charset="0"/>
                <a:ea typeface="Tahoma" panose="020B0604030504040204" pitchFamily="34" charset="0"/>
                <a:cs typeface="Tahoma" panose="020B0604030504040204" pitchFamily="34" charset="0"/>
              </a:rPr>
              <a:t>ya da müdahalelerden uzak </a:t>
            </a:r>
            <a:r>
              <a:rPr lang="tr-TR" sz="2400" dirty="0" smtClean="0">
                <a:latin typeface="Tahoma" panose="020B0604030504040204" pitchFamily="34" charset="0"/>
                <a:ea typeface="Tahoma" panose="020B0604030504040204" pitchFamily="34" charset="0"/>
                <a:cs typeface="Tahoma" panose="020B0604030504040204" pitchFamily="34" charset="0"/>
              </a:rPr>
              <a:t>durmasını sağlamak amacıyla </a:t>
            </a:r>
            <a:r>
              <a:rPr lang="tr-TR" sz="2400" dirty="0">
                <a:latin typeface="Tahoma" panose="020B0604030504040204" pitchFamily="34" charset="0"/>
                <a:ea typeface="Tahoma" panose="020B0604030504040204" pitchFamily="34" charset="0"/>
                <a:cs typeface="Tahoma" panose="020B0604030504040204" pitchFamily="34" charset="0"/>
              </a:rPr>
              <a:t>kimi yasal ya da mali müdahale </a:t>
            </a:r>
            <a:r>
              <a:rPr lang="tr-TR" sz="2400" dirty="0" smtClean="0">
                <a:latin typeface="Tahoma" panose="020B0604030504040204" pitchFamily="34" charset="0"/>
                <a:ea typeface="Tahoma" panose="020B0604030504040204" pitchFamily="34" charset="0"/>
                <a:cs typeface="Tahoma" panose="020B0604030504040204" pitchFamily="34" charset="0"/>
              </a:rPr>
              <a:t>şekilleri </a:t>
            </a:r>
            <a:r>
              <a:rPr lang="tr-TR" sz="2400" dirty="0">
                <a:latin typeface="Tahoma" panose="020B0604030504040204" pitchFamily="34" charset="0"/>
                <a:ea typeface="Tahoma" panose="020B0604030504040204" pitchFamily="34" charset="0"/>
                <a:cs typeface="Tahoma" panose="020B0604030504040204" pitchFamily="34" charset="0"/>
              </a:rPr>
              <a:t>zaman içinde </a:t>
            </a:r>
            <a:r>
              <a:rPr lang="tr-TR" sz="2400" dirty="0" smtClean="0">
                <a:latin typeface="Tahoma" panose="020B0604030504040204" pitchFamily="34" charset="0"/>
                <a:ea typeface="Tahoma" panose="020B0604030504040204" pitchFamily="34" charset="0"/>
                <a:cs typeface="Tahoma" panose="020B0604030504040204" pitchFamily="34" charset="0"/>
              </a:rPr>
              <a:t>oluşmuştur. Örneğin </a:t>
            </a:r>
            <a:r>
              <a:rPr lang="tr-TR" sz="2400" dirty="0">
                <a:latin typeface="Tahoma" panose="020B0604030504040204" pitchFamily="34" charset="0"/>
                <a:ea typeface="Tahoma" panose="020B0604030504040204" pitchFamily="34" charset="0"/>
                <a:cs typeface="Tahoma" panose="020B0604030504040204" pitchFamily="34" charset="0"/>
              </a:rPr>
              <a:t>gazetecinin ya da editörün </a:t>
            </a:r>
            <a:r>
              <a:rPr lang="tr-TR" sz="2400" dirty="0" smtClean="0">
                <a:latin typeface="Tahoma" panose="020B0604030504040204" pitchFamily="34" charset="0"/>
                <a:ea typeface="Tahoma" panose="020B0604030504040204" pitchFamily="34" charset="0"/>
                <a:cs typeface="Tahoma" panose="020B0604030504040204" pitchFamily="34" charset="0"/>
              </a:rPr>
              <a:t>özgürlüğünü </a:t>
            </a:r>
            <a:r>
              <a:rPr lang="tr-TR" sz="2400" dirty="0">
                <a:latin typeface="Tahoma" panose="020B0604030504040204" pitchFamily="34" charset="0"/>
                <a:ea typeface="Tahoma" panose="020B0604030504040204" pitchFamily="34" charset="0"/>
                <a:cs typeface="Tahoma" panose="020B0604030504040204" pitchFamily="34" charset="0"/>
              </a:rPr>
              <a:t>koruyan kural ya da </a:t>
            </a:r>
            <a:r>
              <a:rPr lang="tr-TR" sz="2400" dirty="0" smtClean="0">
                <a:latin typeface="Tahoma" panose="020B0604030504040204" pitchFamily="34" charset="0"/>
                <a:ea typeface="Tahoma" panose="020B0604030504040204" pitchFamily="34" charset="0"/>
                <a:cs typeface="Tahoma" panose="020B0604030504040204" pitchFamily="34" charset="0"/>
              </a:rPr>
              <a:t>yasalar, reklamcılık düzenlemeleri</a:t>
            </a:r>
            <a:r>
              <a:rPr lang="tr-TR" sz="2400" dirty="0">
                <a:latin typeface="Tahoma" panose="020B0604030504040204" pitchFamily="34" charset="0"/>
                <a:ea typeface="Tahoma" panose="020B0604030504040204" pitchFamily="34" charset="0"/>
                <a:cs typeface="Tahoma" panose="020B0604030504040204" pitchFamily="34" charset="0"/>
              </a:rPr>
              <a:t>, anti-tekel </a:t>
            </a:r>
            <a:r>
              <a:rPr lang="tr-TR" sz="2400" dirty="0" smtClean="0">
                <a:latin typeface="Tahoma" panose="020B0604030504040204" pitchFamily="34" charset="0"/>
                <a:ea typeface="Tahoma" panose="020B0604030504040204" pitchFamily="34" charset="0"/>
                <a:cs typeface="Tahoma" panose="020B0604030504040204" pitchFamily="34" charset="0"/>
              </a:rPr>
              <a:t>kanunları, Basın </a:t>
            </a:r>
            <a:r>
              <a:rPr lang="tr-TR" sz="2400" dirty="0">
                <a:latin typeface="Tahoma" panose="020B0604030504040204" pitchFamily="34" charset="0"/>
                <a:ea typeface="Tahoma" panose="020B0604030504040204" pitchFamily="34" charset="0"/>
                <a:cs typeface="Tahoma" panose="020B0604030504040204" pitchFamily="34" charset="0"/>
              </a:rPr>
              <a:t>Konseyi’nin </a:t>
            </a:r>
            <a:r>
              <a:rPr lang="tr-TR" sz="2400" dirty="0" smtClean="0">
                <a:latin typeface="Tahoma" panose="020B0604030504040204" pitchFamily="34" charset="0"/>
                <a:ea typeface="Tahoma" panose="020B0604030504040204" pitchFamily="34" charset="0"/>
                <a:cs typeface="Tahoma" panose="020B0604030504040204" pitchFamily="34" charset="0"/>
              </a:rPr>
              <a:t>kurulması, medya eleştirileri</a:t>
            </a:r>
            <a:r>
              <a:rPr lang="tr-TR" sz="2400" dirty="0">
                <a:latin typeface="Tahoma" panose="020B0604030504040204" pitchFamily="34" charset="0"/>
                <a:ea typeface="Tahoma" panose="020B0604030504040204" pitchFamily="34" charset="0"/>
                <a:cs typeface="Tahoma" panose="020B0604030504040204" pitchFamily="34" charset="0"/>
              </a:rPr>
              <a:t>, Parlamento </a:t>
            </a:r>
            <a:r>
              <a:rPr lang="tr-TR" sz="2400" dirty="0" smtClean="0">
                <a:latin typeface="Tahoma" panose="020B0604030504040204" pitchFamily="34" charset="0"/>
                <a:ea typeface="Tahoma" panose="020B0604030504040204" pitchFamily="34" charset="0"/>
                <a:cs typeface="Tahoma" panose="020B0604030504040204" pitchFamily="34" charset="0"/>
              </a:rPr>
              <a:t>araştırmaları </a:t>
            </a:r>
            <a:r>
              <a:rPr lang="tr-TR" sz="2400" dirty="0">
                <a:latin typeface="Tahoma" panose="020B0604030504040204" pitchFamily="34" charset="0"/>
                <a:ea typeface="Tahoma" panose="020B0604030504040204" pitchFamily="34" charset="0"/>
                <a:cs typeface="Tahoma" panose="020B0604030504040204" pitchFamily="34" charset="0"/>
              </a:rPr>
              <a:t>ya da </a:t>
            </a:r>
            <a:r>
              <a:rPr lang="tr-TR" sz="2400" dirty="0" smtClean="0">
                <a:latin typeface="Tahoma" panose="020B0604030504040204" pitchFamily="34" charset="0"/>
                <a:ea typeface="Tahoma" panose="020B0604030504040204" pitchFamily="34" charset="0"/>
                <a:cs typeface="Tahoma" panose="020B0604030504040204" pitchFamily="34" charset="0"/>
              </a:rPr>
              <a:t>medya-sübvansiyon </a:t>
            </a:r>
            <a:r>
              <a:rPr lang="tr-TR" sz="2400" dirty="0">
                <a:latin typeface="Tahoma" panose="020B0604030504040204" pitchFamily="34" charset="0"/>
                <a:ea typeface="Tahoma" panose="020B0604030504040204" pitchFamily="34" charset="0"/>
                <a:cs typeface="Tahoma" panose="020B0604030504040204" pitchFamily="34" charset="0"/>
              </a:rPr>
              <a:t>sistemleri </a:t>
            </a:r>
            <a:r>
              <a:rPr lang="tr-TR" sz="2400" dirty="0" smtClean="0">
                <a:latin typeface="Tahoma" panose="020B0604030504040204" pitchFamily="34" charset="0"/>
                <a:ea typeface="Tahoma" panose="020B0604030504040204" pitchFamily="34" charset="0"/>
                <a:cs typeface="Tahoma" panose="020B0604030504040204" pitchFamily="34" charset="0"/>
              </a:rPr>
              <a:t>bu yöndeki </a:t>
            </a:r>
            <a:r>
              <a:rPr lang="tr-TR" sz="2400" dirty="0">
                <a:latin typeface="Tahoma" panose="020B0604030504040204" pitchFamily="34" charset="0"/>
                <a:ea typeface="Tahoma" panose="020B0604030504040204" pitchFamily="34" charset="0"/>
                <a:cs typeface="Tahoma" panose="020B0604030504040204" pitchFamily="34" charset="0"/>
              </a:rPr>
              <a:t>faaliyetlerdir</a:t>
            </a:r>
          </a:p>
        </p:txBody>
      </p:sp>
    </p:spTree>
    <p:extLst>
      <p:ext uri="{BB962C8B-B14F-4D97-AF65-F5344CB8AC3E}">
        <p14:creationId xmlns:p14="http://schemas.microsoft.com/office/powerpoint/2010/main" val="13494894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2186"/>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Kurama göre, medya </a:t>
            </a:r>
            <a:r>
              <a:rPr lang="tr-TR" sz="2400" dirty="0">
                <a:latin typeface="Tahoma" panose="020B0604030504040204" pitchFamily="34" charset="0"/>
                <a:ea typeface="Tahoma" panose="020B0604030504040204" pitchFamily="34" charset="0"/>
                <a:cs typeface="Tahoma" panose="020B0604030504040204" pitchFamily="34" charset="0"/>
              </a:rPr>
              <a:t>topluma </a:t>
            </a:r>
            <a:r>
              <a:rPr lang="tr-TR" sz="2400" dirty="0" smtClean="0">
                <a:latin typeface="Tahoma" panose="020B0604030504040204" pitchFamily="34" charset="0"/>
                <a:ea typeface="Tahoma" panose="020B0604030504040204" pitchFamily="34" charset="0"/>
                <a:cs typeface="Tahoma" panose="020B0604030504040204" pitchFamily="34" charset="0"/>
              </a:rPr>
              <a:t>karşı </a:t>
            </a:r>
            <a:r>
              <a:rPr lang="tr-TR" sz="2400" dirty="0">
                <a:latin typeface="Tahoma" panose="020B0604030504040204" pitchFamily="34" charset="0"/>
                <a:ea typeface="Tahoma" panose="020B0604030504040204" pitchFamily="34" charset="0"/>
                <a:cs typeface="Tahoma" panose="020B0604030504040204" pitchFamily="34" charset="0"/>
              </a:rPr>
              <a:t>belirli görevleri kabul etmeli ve yerine getirmelidir.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a:t>
            </a:r>
            <a:r>
              <a:rPr lang="tr-TR" sz="2400" dirty="0">
                <a:latin typeface="Tahoma" panose="020B0604030504040204" pitchFamily="34" charset="0"/>
                <a:ea typeface="Tahoma" panose="020B0604030504040204" pitchFamily="34" charset="0"/>
                <a:cs typeface="Tahoma" panose="020B0604030504040204" pitchFamily="34" charset="0"/>
              </a:rPr>
              <a:t>haber </a:t>
            </a:r>
            <a:r>
              <a:rPr lang="tr-TR" sz="2400" dirty="0" smtClean="0">
                <a:latin typeface="Tahoma" panose="020B0604030504040204" pitchFamily="34" charset="0"/>
                <a:ea typeface="Tahoma" panose="020B0604030504040204" pitchFamily="34" charset="0"/>
                <a:cs typeface="Tahoma" panose="020B0604030504040204" pitchFamily="34" charset="0"/>
              </a:rPr>
              <a:t>aktarımının sağlanması yanında </a:t>
            </a:r>
            <a:r>
              <a:rPr lang="tr-TR" sz="2400" dirty="0">
                <a:latin typeface="Tahoma" panose="020B0604030504040204" pitchFamily="34" charset="0"/>
                <a:ea typeface="Tahoma" panose="020B0604030504040204" pitchFamily="34" charset="0"/>
                <a:cs typeface="Tahoma" panose="020B0604030504040204" pitchFamily="34" charset="0"/>
              </a:rPr>
              <a:t>kültür ve </a:t>
            </a:r>
            <a:r>
              <a:rPr lang="tr-TR" sz="2400" dirty="0" smtClean="0">
                <a:latin typeface="Tahoma" panose="020B0604030504040204" pitchFamily="34" charset="0"/>
                <a:ea typeface="Tahoma" panose="020B0604030504040204" pitchFamily="34" charset="0"/>
                <a:cs typeface="Tahoma" panose="020B0604030504040204" pitchFamily="34" charset="0"/>
              </a:rPr>
              <a:t>sanatın yayılması ve geliştirilmesi amaçlarını </a:t>
            </a:r>
            <a:r>
              <a:rPr lang="tr-TR" sz="2400" dirty="0">
                <a:latin typeface="Tahoma" panose="020B0604030504040204" pitchFamily="34" charset="0"/>
                <a:ea typeface="Tahoma" panose="020B0604030504040204" pitchFamily="34" charset="0"/>
                <a:cs typeface="Tahoma" panose="020B0604030504040204" pitchFamily="34" charset="0"/>
              </a:rPr>
              <a:t>da benimsemeli, </a:t>
            </a:r>
            <a:r>
              <a:rPr lang="tr-TR" sz="2400" dirty="0" smtClean="0">
                <a:latin typeface="Tahoma" panose="020B0604030504040204" pitchFamily="34" charset="0"/>
                <a:ea typeface="Tahoma" panose="020B0604030504040204" pitchFamily="34" charset="0"/>
                <a:cs typeface="Tahoma" panose="020B0604030504040204" pitchFamily="34" charset="0"/>
              </a:rPr>
              <a:t>eğitici 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Toplumun sağlıklı, </a:t>
            </a:r>
            <a:r>
              <a:rPr lang="tr-TR" sz="2400" dirty="0">
                <a:latin typeface="Tahoma" panose="020B0604030504040204" pitchFamily="34" charset="0"/>
                <a:ea typeface="Tahoma" panose="020B0604030504040204" pitchFamily="34" charset="0"/>
                <a:cs typeface="Tahoma" panose="020B0604030504040204" pitchFamily="34" charset="0"/>
              </a:rPr>
              <a:t>demokratik </a:t>
            </a:r>
            <a:r>
              <a:rPr lang="tr-TR" sz="2400" dirty="0" smtClean="0">
                <a:latin typeface="Tahoma" panose="020B0604030504040204" pitchFamily="34" charset="0"/>
                <a:ea typeface="Tahoma" panose="020B0604030504040204" pitchFamily="34" charset="0"/>
                <a:cs typeface="Tahoma" panose="020B0604030504040204" pitchFamily="34" charset="0"/>
              </a:rPr>
              <a:t>işleyebilmesine yardımcı </a:t>
            </a:r>
            <a:r>
              <a:rPr lang="tr-TR" sz="2400" dirty="0">
                <a:latin typeface="Tahoma" panose="020B0604030504040204" pitchFamily="34" charset="0"/>
                <a:ea typeface="Tahoma" panose="020B0604030504040204" pitchFamily="34" charset="0"/>
                <a:cs typeface="Tahoma" panose="020B0604030504040204" pitchFamily="34" charset="0"/>
              </a:rPr>
              <a:t>olmak için </a:t>
            </a:r>
            <a:r>
              <a:rPr lang="tr-TR" sz="2400" dirty="0" smtClean="0">
                <a:latin typeface="Tahoma" panose="020B0604030504040204" pitchFamily="34" charset="0"/>
                <a:ea typeface="Tahoma" panose="020B0604030504040204" pitchFamily="34" charset="0"/>
                <a:cs typeface="Tahoma" panose="020B0604030504040204" pitchFamily="34" charset="0"/>
              </a:rPr>
              <a:t>şiddet kullanımına</a:t>
            </a:r>
            <a:r>
              <a:rPr lang="tr-TR" sz="2400" dirty="0">
                <a:latin typeface="Tahoma" panose="020B0604030504040204" pitchFamily="34" charset="0"/>
                <a:ea typeface="Tahoma" panose="020B0604030504040204" pitchFamily="34" charset="0"/>
                <a:cs typeface="Tahoma" panose="020B0604030504040204" pitchFamily="34" charset="0"/>
              </a:rPr>
              <a:t>, toplumsal </a:t>
            </a:r>
            <a:r>
              <a:rPr lang="tr-TR" sz="2400" dirty="0" smtClean="0">
                <a:latin typeface="Tahoma" panose="020B0604030504040204" pitchFamily="34" charset="0"/>
                <a:ea typeface="Tahoma" panose="020B0604030504040204" pitchFamily="34" charset="0"/>
                <a:cs typeface="Tahoma" panose="020B0604030504040204" pitchFamily="34" charset="0"/>
              </a:rPr>
              <a:t>kargaşaya</a:t>
            </a:r>
            <a:r>
              <a:rPr lang="tr-TR" sz="2400" dirty="0">
                <a:latin typeface="Tahoma" panose="020B0604030504040204" pitchFamily="34" charset="0"/>
                <a:ea typeface="Tahoma" panose="020B0604030504040204" pitchFamily="34" charset="0"/>
                <a:cs typeface="Tahoma" panose="020B0604030504040204" pitchFamily="34" charset="0"/>
              </a:rPr>
              <a:t>, suça yol açabilecek </a:t>
            </a:r>
            <a:r>
              <a:rPr lang="tr-TR" sz="2400" dirty="0" smtClean="0">
                <a:latin typeface="Tahoma" panose="020B0604030504040204" pitchFamily="34" charset="0"/>
                <a:ea typeface="Tahoma" panose="020B0604030504040204" pitchFamily="34" charset="0"/>
                <a:cs typeface="Tahoma" panose="020B0604030504040204" pitchFamily="34" charset="0"/>
              </a:rPr>
              <a:t>öğelerin </a:t>
            </a:r>
            <a:r>
              <a:rPr lang="tr-TR" sz="2400" dirty="0">
                <a:latin typeface="Tahoma" panose="020B0604030504040204" pitchFamily="34" charset="0"/>
                <a:ea typeface="Tahoma" panose="020B0604030504040204" pitchFamily="34" charset="0"/>
                <a:cs typeface="Tahoma" panose="020B0604030504040204" pitchFamily="34" charset="0"/>
              </a:rPr>
              <a:t>medyada</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yer </a:t>
            </a:r>
            <a:r>
              <a:rPr lang="tr-TR" sz="2400" dirty="0" smtClean="0">
                <a:latin typeface="Tahoma" panose="020B0604030504040204" pitchFamily="34" charset="0"/>
                <a:ea typeface="Tahoma" panose="020B0604030504040204" pitchFamily="34" charset="0"/>
                <a:cs typeface="Tahoma" panose="020B0604030504040204" pitchFamily="34" charset="0"/>
              </a:rPr>
              <a:t>bulmamasına </a:t>
            </a:r>
            <a:r>
              <a:rPr lang="tr-TR" sz="2400" dirty="0">
                <a:latin typeface="Tahoma" panose="020B0604030504040204" pitchFamily="34" charset="0"/>
                <a:ea typeface="Tahoma" panose="020B0604030504040204" pitchFamily="34" charset="0"/>
                <a:cs typeface="Tahoma" panose="020B0604030504040204" pitchFamily="34" charset="0"/>
              </a:rPr>
              <a:t>özen gösterilmeli, toplumda kültürel ve siyasal </a:t>
            </a:r>
            <a:r>
              <a:rPr lang="tr-TR" sz="2400" dirty="0" smtClean="0">
                <a:latin typeface="Tahoma" panose="020B0604030504040204" pitchFamily="34" charset="0"/>
                <a:ea typeface="Tahoma" panose="020B0604030504040204" pitchFamily="34" charset="0"/>
                <a:cs typeface="Tahoma" panose="020B0604030504040204" pitchFamily="34" charset="0"/>
              </a:rPr>
              <a:t>bakımlardan azınlıkta kalanları </a:t>
            </a:r>
            <a:r>
              <a:rPr lang="tr-TR" sz="2400" dirty="0">
                <a:latin typeface="Tahoma" panose="020B0604030504040204" pitchFamily="34" charset="0"/>
                <a:ea typeface="Tahoma" panose="020B0604030504040204" pitchFamily="34" charset="0"/>
                <a:cs typeface="Tahoma" panose="020B0604030504040204" pitchFamily="34" charset="0"/>
              </a:rPr>
              <a:t>incitecek mesajlardan uzak </a:t>
            </a:r>
            <a:r>
              <a:rPr lang="tr-TR" sz="2400" dirty="0" smtClean="0">
                <a:latin typeface="Tahoma" panose="020B0604030504040204" pitchFamily="34" charset="0"/>
                <a:ea typeface="Tahoma" panose="020B0604030504040204" pitchFamily="34" charset="0"/>
                <a:cs typeface="Tahoma" panose="020B0604030504040204" pitchFamily="34" charset="0"/>
              </a:rPr>
              <a:t>durulmalıdır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Toplumun çeşitliliğini yansıtma, değişik görüşlere </a:t>
            </a:r>
            <a:r>
              <a:rPr lang="tr-TR" sz="2400" dirty="0">
                <a:latin typeface="Tahoma" panose="020B0604030504040204" pitchFamily="34" charset="0"/>
                <a:ea typeface="Tahoma" panose="020B0604030504040204" pitchFamily="34" charset="0"/>
                <a:cs typeface="Tahoma" panose="020B0604030504040204" pitchFamily="34" charset="0"/>
              </a:rPr>
              <a:t>ve bunlara </a:t>
            </a:r>
            <a:r>
              <a:rPr lang="tr-TR" sz="2400" dirty="0" smtClean="0">
                <a:latin typeface="Tahoma" panose="020B0604030504040204" pitchFamily="34" charset="0"/>
                <a:ea typeface="Tahoma" panose="020B0604030504040204" pitchFamily="34" charset="0"/>
                <a:cs typeface="Tahoma" panose="020B0604030504040204" pitchFamily="34" charset="0"/>
              </a:rPr>
              <a:t>verilecek yanıtlara </a:t>
            </a:r>
            <a:r>
              <a:rPr lang="tr-TR" sz="2400" dirty="0">
                <a:latin typeface="Tahoma" panose="020B0604030504040204" pitchFamily="34" charset="0"/>
                <a:ea typeface="Tahoma" panose="020B0604030504040204" pitchFamily="34" charset="0"/>
                <a:cs typeface="Tahoma" panose="020B0604030504040204" pitchFamily="34" charset="0"/>
              </a:rPr>
              <a:t>yer </a:t>
            </a:r>
            <a:r>
              <a:rPr lang="tr-TR" sz="2400" dirty="0" smtClean="0">
                <a:latin typeface="Tahoma" panose="020B0604030504040204" pitchFamily="34" charset="0"/>
                <a:ea typeface="Tahoma" panose="020B0604030504040204" pitchFamily="34" charset="0"/>
                <a:cs typeface="Tahoma" panose="020B0604030504040204" pitchFamily="34" charset="0"/>
              </a:rPr>
              <a:t>sağlama</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çoğulcu yapıyı </a:t>
            </a:r>
            <a:r>
              <a:rPr lang="tr-TR" sz="2400" dirty="0">
                <a:latin typeface="Tahoma" panose="020B0604030504040204" pitchFamily="34" charset="0"/>
                <a:ea typeface="Tahoma" panose="020B0604030504040204" pitchFamily="34" charset="0"/>
                <a:cs typeface="Tahoma" panose="020B0604030504040204" pitchFamily="34" charset="0"/>
              </a:rPr>
              <a:t>bir bütün olarak aktarma </a:t>
            </a:r>
            <a:r>
              <a:rPr lang="tr-TR" sz="2400" dirty="0" smtClean="0">
                <a:latin typeface="Tahoma" panose="020B0604030504040204" pitchFamily="34" charset="0"/>
                <a:ea typeface="Tahoma" panose="020B0604030504040204" pitchFamily="34" charset="0"/>
                <a:cs typeface="Tahoma" panose="020B0604030504040204" pitchFamily="34" charset="0"/>
              </a:rPr>
              <a:t>gibi temel görevler vardır.</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830204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2186"/>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Temel görevler yerine getirilirken bilgi ve haber </a:t>
            </a:r>
            <a:r>
              <a:rPr lang="tr-TR" sz="2400" dirty="0" smtClean="0">
                <a:latin typeface="Tahoma" panose="020B0604030504040204" pitchFamily="34" charset="0"/>
                <a:ea typeface="Tahoma" panose="020B0604030504040204" pitchFamily="34" charset="0"/>
                <a:cs typeface="Tahoma" panose="020B0604030504040204" pitchFamily="34" charset="0"/>
              </a:rPr>
              <a:t>aktarımında </a:t>
            </a:r>
            <a:r>
              <a:rPr lang="tr-TR" sz="2400" dirty="0">
                <a:latin typeface="Tahoma" panose="020B0604030504040204" pitchFamily="34" charset="0"/>
                <a:ea typeface="Tahoma" panose="020B0604030504040204" pitchFamily="34" charset="0"/>
                <a:cs typeface="Tahoma" panose="020B0604030504040204" pitchFamily="34" charset="0"/>
              </a:rPr>
              <a:t>gerçeklik, </a:t>
            </a:r>
            <a:r>
              <a:rPr lang="tr-TR" sz="2400" dirty="0" smtClean="0">
                <a:latin typeface="Tahoma" panose="020B0604030504040204" pitchFamily="34" charset="0"/>
                <a:ea typeface="Tahoma" panose="020B0604030504040204" pitchFamily="34" charset="0"/>
                <a:cs typeface="Tahoma" panose="020B0604030504040204" pitchFamily="34" charset="0"/>
              </a:rPr>
              <a:t>doğruluk</a:t>
            </a:r>
            <a:r>
              <a:rPr lang="tr-TR" sz="2400" dirty="0">
                <a:latin typeface="Tahoma" panose="020B0604030504040204" pitchFamily="34" charset="0"/>
                <a:ea typeface="Tahoma" panose="020B0604030504040204" pitchFamily="34" charset="0"/>
                <a:cs typeface="Tahoma" panose="020B0604030504040204" pitchFamily="34" charset="0"/>
              </a:rPr>
              <a:t>, kesinlik, nesnellik ve dengelilik vazgeçilmez ilkeler olarak kabul edilmeli,</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bunları sağlayacak </a:t>
            </a:r>
            <a:r>
              <a:rPr lang="tr-TR" sz="2400" dirty="0">
                <a:latin typeface="Tahoma" panose="020B0604030504040204" pitchFamily="34" charset="0"/>
                <a:ea typeface="Tahoma" panose="020B0604030504040204" pitchFamily="34" charset="0"/>
                <a:cs typeface="Tahoma" panose="020B0604030504040204" pitchFamily="34" charset="0"/>
              </a:rPr>
              <a:t>mesleksel standartlar </a:t>
            </a:r>
            <a:r>
              <a:rPr lang="tr-TR" sz="2400" dirty="0" smtClean="0">
                <a:latin typeface="Tahoma" panose="020B0604030504040204" pitchFamily="34" charset="0"/>
                <a:ea typeface="Tahoma" panose="020B0604030504040204" pitchFamily="34" charset="0"/>
                <a:cs typeface="Tahoma" panose="020B0604030504040204" pitchFamily="34" charset="0"/>
              </a:rPr>
              <a:t>geliştirilmelidir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a:t>
            </a:r>
            <a:r>
              <a:rPr lang="tr-TR" sz="2400" dirty="0">
                <a:latin typeface="Tahoma" panose="020B0604030504040204" pitchFamily="34" charset="0"/>
                <a:ea typeface="Tahoma" panose="020B0604030504040204" pitchFamily="34" charset="0"/>
                <a:cs typeface="Tahoma" panose="020B0604030504040204" pitchFamily="34" charset="0"/>
              </a:rPr>
              <a:t>bu görevleri kabul eder ve uygularken kanunlar ve </a:t>
            </a:r>
            <a:r>
              <a:rPr lang="tr-TR" sz="2400" dirty="0" smtClean="0">
                <a:latin typeface="Tahoma" panose="020B0604030504040204" pitchFamily="34" charset="0"/>
                <a:ea typeface="Tahoma" panose="020B0604030504040204" pitchFamily="34" charset="0"/>
                <a:cs typeface="Tahoma" panose="020B0604030504040204" pitchFamily="34" charset="0"/>
              </a:rPr>
              <a:t>yerleşmiş kurumlar çerçevesinde </a:t>
            </a:r>
            <a:r>
              <a:rPr lang="tr-TR" sz="2400" dirty="0">
                <a:latin typeface="Tahoma" panose="020B0604030504040204" pitchFamily="34" charset="0"/>
                <a:ea typeface="Tahoma" panose="020B0604030504040204" pitchFamily="34" charset="0"/>
                <a:cs typeface="Tahoma" panose="020B0604030504040204" pitchFamily="34" charset="0"/>
              </a:rPr>
              <a:t>kendi kendini düzenleyici </a:t>
            </a:r>
            <a:r>
              <a:rPr lang="tr-TR" sz="2400" dirty="0" smtClean="0">
                <a:latin typeface="Tahoma" panose="020B0604030504040204" pitchFamily="34" charset="0"/>
                <a:ea typeface="Tahoma" panose="020B0604030504040204" pitchFamily="34" charset="0"/>
                <a:cs typeface="Tahoma" panose="020B0604030504040204" pitchFamily="34" charset="0"/>
              </a:rPr>
              <a:t>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Toplumun </a:t>
            </a:r>
            <a:r>
              <a:rPr lang="tr-TR" sz="2400" dirty="0">
                <a:latin typeface="Tahoma" panose="020B0604030504040204" pitchFamily="34" charset="0"/>
                <a:ea typeface="Tahoma" panose="020B0604030504040204" pitchFamily="34" charset="0"/>
                <a:cs typeface="Tahoma" panose="020B0604030504040204" pitchFamily="34" charset="0"/>
              </a:rPr>
              <a:t>da medyadan yüksek düzey beklemeye </a:t>
            </a:r>
            <a:r>
              <a:rPr lang="tr-TR" sz="2400" dirty="0" smtClean="0">
                <a:latin typeface="Tahoma" panose="020B0604030504040204" pitchFamily="34" charset="0"/>
                <a:ea typeface="Tahoma" panose="020B0604030504040204" pitchFamily="34" charset="0"/>
                <a:cs typeface="Tahoma" panose="020B0604030504040204" pitchFamily="34" charset="0"/>
              </a:rPr>
              <a:t>hakkı olduğu </a:t>
            </a:r>
            <a:r>
              <a:rPr lang="tr-TR" sz="2400" dirty="0">
                <a:latin typeface="Tahoma" panose="020B0604030504040204" pitchFamily="34" charset="0"/>
                <a:ea typeface="Tahoma" panose="020B0604030504040204" pitchFamily="34" charset="0"/>
                <a:cs typeface="Tahoma" panose="020B0604030504040204" pitchFamily="34" charset="0"/>
              </a:rPr>
              <a:t>ve bu </a:t>
            </a:r>
            <a:r>
              <a:rPr lang="tr-TR" sz="2400" dirty="0" smtClean="0">
                <a:latin typeface="Tahoma" panose="020B0604030504040204" pitchFamily="34" charset="0"/>
                <a:ea typeface="Tahoma" panose="020B0604030504040204" pitchFamily="34" charset="0"/>
                <a:cs typeface="Tahoma" panose="020B0604030504040204" pitchFamily="34" charset="0"/>
              </a:rPr>
              <a:t>nedenle kamu adına </a:t>
            </a:r>
            <a:r>
              <a:rPr lang="tr-TR" sz="2400" dirty="0">
                <a:latin typeface="Tahoma" panose="020B0604030504040204" pitchFamily="34" charset="0"/>
                <a:ea typeface="Tahoma" panose="020B0604030504040204" pitchFamily="34" charset="0"/>
                <a:cs typeface="Tahoma" panose="020B0604030504040204" pitchFamily="34" charset="0"/>
              </a:rPr>
              <a:t>genel </a:t>
            </a:r>
            <a:r>
              <a:rPr lang="tr-TR" sz="2400" dirty="0" smtClean="0">
                <a:latin typeface="Tahoma" panose="020B0604030504040204" pitchFamily="34" charset="0"/>
                <a:ea typeface="Tahoma" panose="020B0604030504040204" pitchFamily="34" charset="0"/>
                <a:cs typeface="Tahoma" panose="020B0604030504040204" pitchFamily="34" charset="0"/>
              </a:rPr>
              <a:t>yararı </a:t>
            </a:r>
            <a:r>
              <a:rPr lang="tr-TR" sz="2400" dirty="0">
                <a:latin typeface="Tahoma" panose="020B0604030504040204" pitchFamily="34" charset="0"/>
                <a:ea typeface="Tahoma" panose="020B0604030504040204" pitchFamily="34" charset="0"/>
                <a:cs typeface="Tahoma" panose="020B0604030504040204" pitchFamily="34" charset="0"/>
              </a:rPr>
              <a:t>gözeten müdahaleler </a:t>
            </a:r>
            <a:r>
              <a:rPr lang="tr-TR" sz="2400" dirty="0" smtClean="0">
                <a:latin typeface="Tahoma" panose="020B0604030504040204" pitchFamily="34" charset="0"/>
                <a:ea typeface="Tahoma" panose="020B0604030504040204" pitchFamily="34" charset="0"/>
                <a:cs typeface="Tahoma" panose="020B0604030504040204" pitchFamily="34" charset="0"/>
              </a:rPr>
              <a:t>olabileceği kabul edilmelidir</a:t>
            </a:r>
            <a:r>
              <a:rPr lang="tr-TR" sz="24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4921297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692696"/>
            <a:ext cx="7772400" cy="5472608"/>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SOVYET </a:t>
            </a:r>
            <a:r>
              <a:rPr lang="tr-TR" sz="2400" dirty="0" smtClean="0">
                <a:latin typeface="Tahoma" panose="020B0604030504040204" pitchFamily="34" charset="0"/>
                <a:ea typeface="Tahoma" panose="020B0604030504040204" pitchFamily="34" charset="0"/>
                <a:cs typeface="Tahoma" panose="020B0604030504040204" pitchFamily="34" charset="0"/>
              </a:rPr>
              <a:t>SOSYALİST </a:t>
            </a:r>
            <a:r>
              <a:rPr lang="tr-TR" sz="2400" dirty="0">
                <a:latin typeface="Tahoma" panose="020B0604030504040204" pitchFamily="34" charset="0"/>
                <a:ea typeface="Tahoma" panose="020B0604030504040204" pitchFamily="34" charset="0"/>
                <a:cs typeface="Tahoma" panose="020B0604030504040204" pitchFamily="34" charset="0"/>
              </a:rPr>
              <a:t>KURAMI</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Dünyada basının otoriter anlayışının hâkim olduğu yıllarda, 1917 devrimi sonrasında kurulan Sovyet Sosyalist Cumhuriyetler Birliği’nde Marksist öğretiye dayalı olarak ve Lenin’in koyduğu ilkeler çerçevesinde yeni bir normatif yaklaşımla Sovyet basını yeniden örgütlenmiştir. Sosyalist ülkelerin de örnek aldığı bu model, ayrıca bir dönem Naziler ve İtalyanlar tarafından da kendi amaçları doğrultusunda uygulanmıştır. Sovyet-Totaliter </a:t>
            </a:r>
            <a:r>
              <a:rPr lang="tr-TR" sz="2400" dirty="0" smtClean="0">
                <a:latin typeface="Tahoma" panose="020B0604030504040204" pitchFamily="34" charset="0"/>
                <a:ea typeface="Tahoma" panose="020B0604030504040204" pitchFamily="34" charset="0"/>
                <a:cs typeface="Tahoma" panose="020B0604030504040204" pitchFamily="34" charset="0"/>
              </a:rPr>
              <a:t>anlayış; medyanın</a:t>
            </a:r>
            <a:r>
              <a:rPr lang="tr-TR" sz="2400" dirty="0">
                <a:latin typeface="Tahoma" panose="020B0604030504040204" pitchFamily="34" charset="0"/>
                <a:ea typeface="Tahoma" panose="020B0604030504040204" pitchFamily="34" charset="0"/>
                <a:cs typeface="Tahoma" panose="020B0604030504040204" pitchFamily="34" charset="0"/>
              </a:rPr>
              <a:t>, sosyalist </a:t>
            </a:r>
            <a:r>
              <a:rPr lang="tr-TR" sz="2400" dirty="0" smtClean="0">
                <a:latin typeface="Tahoma" panose="020B0604030504040204" pitchFamily="34" charset="0"/>
                <a:ea typeface="Tahoma" panose="020B0604030504040204" pitchFamily="34" charset="0"/>
                <a:cs typeface="Tahoma" panose="020B0604030504040204" pitchFamily="34" charset="0"/>
              </a:rPr>
              <a:t>devlet anlayışına </a:t>
            </a:r>
            <a:r>
              <a:rPr lang="tr-TR" sz="2400" dirty="0">
                <a:latin typeface="Tahoma" panose="020B0604030504040204" pitchFamily="34" charset="0"/>
                <a:ea typeface="Tahoma" panose="020B0604030504040204" pitchFamily="34" charset="0"/>
                <a:cs typeface="Tahoma" panose="020B0604030504040204" pitchFamily="34" charset="0"/>
              </a:rPr>
              <a:t>dayanan Sovyet sisteminin </a:t>
            </a:r>
            <a:r>
              <a:rPr lang="tr-TR" sz="2400" dirty="0" smtClean="0">
                <a:latin typeface="Tahoma" panose="020B0604030504040204" pitchFamily="34" charset="0"/>
                <a:ea typeface="Tahoma" panose="020B0604030504040204" pitchFamily="34" charset="0"/>
                <a:cs typeface="Tahoma" panose="020B0604030504040204" pitchFamily="34" charset="0"/>
              </a:rPr>
              <a:t>devamlılığına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başarısına katkıda bulunmasını </a:t>
            </a:r>
            <a:r>
              <a:rPr lang="tr-TR" sz="2400" dirty="0">
                <a:latin typeface="Tahoma" panose="020B0604030504040204" pitchFamily="34" charset="0"/>
                <a:ea typeface="Tahoma" panose="020B0604030504040204" pitchFamily="34" charset="0"/>
                <a:cs typeface="Tahoma" panose="020B0604030504040204" pitchFamily="34" charset="0"/>
              </a:rPr>
              <a:t>öngörmektedir. Sosyalist devlet </a:t>
            </a:r>
            <a:r>
              <a:rPr lang="tr-TR" sz="2400" dirty="0" smtClean="0">
                <a:latin typeface="Tahoma" panose="020B0604030504040204" pitchFamily="34" charset="0"/>
                <a:ea typeface="Tahoma" panose="020B0604030504040204" pitchFamily="34" charset="0"/>
                <a:cs typeface="Tahoma" panose="020B0604030504040204" pitchFamily="34" charset="0"/>
              </a:rPr>
              <a:t>anlayışında işçi sınıfı </a:t>
            </a:r>
            <a:r>
              <a:rPr lang="tr-TR" sz="2400" dirty="0">
                <a:latin typeface="Tahoma" panose="020B0604030504040204" pitchFamily="34" charset="0"/>
                <a:ea typeface="Tahoma" panose="020B0604030504040204" pitchFamily="34" charset="0"/>
                <a:cs typeface="Tahoma" panose="020B0604030504040204" pitchFamily="34" charset="0"/>
              </a:rPr>
              <a:t>ve onun </a:t>
            </a:r>
            <a:r>
              <a:rPr lang="tr-TR" sz="2400" dirty="0" smtClean="0">
                <a:latin typeface="Tahoma" panose="020B0604030504040204" pitchFamily="34" charset="0"/>
                <a:ea typeface="Tahoma" panose="020B0604030504040204" pitchFamily="34" charset="0"/>
                <a:cs typeface="Tahoma" panose="020B0604030504040204" pitchFamily="34" charset="0"/>
              </a:rPr>
              <a:t>temsilcisi parti</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iktidarı </a:t>
            </a:r>
            <a:r>
              <a:rPr lang="tr-TR" sz="2400" dirty="0">
                <a:latin typeface="Tahoma" panose="020B0604030504040204" pitchFamily="34" charset="0"/>
                <a:ea typeface="Tahoma" panose="020B0604030504040204" pitchFamily="34" charset="0"/>
                <a:cs typeface="Tahoma" panose="020B0604030504040204" pitchFamily="34" charset="0"/>
              </a:rPr>
              <a:t>elinde </a:t>
            </a:r>
            <a:r>
              <a:rPr lang="tr-TR" sz="2400" dirty="0" smtClean="0">
                <a:latin typeface="Tahoma" panose="020B0604030504040204" pitchFamily="34" charset="0"/>
                <a:ea typeface="Tahoma" panose="020B0604030504040204" pitchFamily="34" charset="0"/>
                <a:cs typeface="Tahoma" panose="020B0604030504040204" pitchFamily="34" charset="0"/>
              </a:rPr>
              <a:t>bulundurmaktadır</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Medya, işçi sınıfının elindedir.</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966405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Kuramın temel özellikleri şöyledir: </a:t>
            </a:r>
            <a:br>
              <a:rPr lang="tr-TR" sz="2400" dirty="0" smtClean="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işçi sınıfının </a:t>
            </a:r>
            <a:r>
              <a:rPr lang="tr-TR" sz="2400" dirty="0">
                <a:latin typeface="Tahoma" panose="020B0604030504040204" pitchFamily="34" charset="0"/>
                <a:ea typeface="Tahoma" panose="020B0604030504040204" pitchFamily="34" charset="0"/>
                <a:cs typeface="Tahoma" panose="020B0604030504040204" pitchFamily="34" charset="0"/>
              </a:rPr>
              <a:t>ilgilerine hizmet etmeli ve </a:t>
            </a:r>
            <a:r>
              <a:rPr lang="tr-TR" sz="2400" dirty="0" smtClean="0">
                <a:latin typeface="Tahoma" panose="020B0604030504040204" pitchFamily="34" charset="0"/>
                <a:ea typeface="Tahoma" panose="020B0604030504040204" pitchFamily="34" charset="0"/>
                <a:cs typeface="Tahoma" panose="020B0604030504040204" pitchFamily="34" charset="0"/>
              </a:rPr>
              <a:t>onların </a:t>
            </a:r>
            <a:r>
              <a:rPr lang="tr-TR" sz="2400" dirty="0">
                <a:latin typeface="Tahoma" panose="020B0604030504040204" pitchFamily="34" charset="0"/>
                <a:ea typeface="Tahoma" panose="020B0604030504040204" pitchFamily="34" charset="0"/>
                <a:cs typeface="Tahoma" panose="020B0604030504040204" pitchFamily="34" charset="0"/>
              </a:rPr>
              <a:t>kontrolü </a:t>
            </a:r>
            <a:r>
              <a:rPr lang="tr-TR" sz="2400" dirty="0" smtClean="0">
                <a:latin typeface="Tahoma" panose="020B0604030504040204" pitchFamily="34" charset="0"/>
                <a:ea typeface="Tahoma" panose="020B0604030504040204" pitchFamily="34" charset="0"/>
                <a:cs typeface="Tahoma" panose="020B0604030504040204" pitchFamily="34" charset="0"/>
              </a:rPr>
              <a:t>altında 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a:t>
            </a:r>
            <a:r>
              <a:rPr lang="tr-TR" sz="2400" dirty="0">
                <a:latin typeface="Tahoma" panose="020B0604030504040204" pitchFamily="34" charset="0"/>
                <a:ea typeface="Tahoma" panose="020B0604030504040204" pitchFamily="34" charset="0"/>
                <a:cs typeface="Tahoma" panose="020B0604030504040204" pitchFamily="34" charset="0"/>
              </a:rPr>
              <a:t>özel mülkiyet </a:t>
            </a:r>
            <a:r>
              <a:rPr lang="tr-TR" sz="2400" dirty="0" smtClean="0">
                <a:latin typeface="Tahoma" panose="020B0604030504040204" pitchFamily="34" charset="0"/>
                <a:ea typeface="Tahoma" panose="020B0604030504040204" pitchFamily="34" charset="0"/>
                <a:cs typeface="Tahoma" panose="020B0604030504040204" pitchFamily="34" charset="0"/>
              </a:rPr>
              <a:t>altında olmamalıdır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a:t>
            </a:r>
            <a:r>
              <a:rPr lang="tr-TR" sz="2400" dirty="0">
                <a:latin typeface="Tahoma" panose="020B0604030504040204" pitchFamily="34" charset="0"/>
                <a:ea typeface="Tahoma" panose="020B0604030504040204" pitchFamily="34" charset="0"/>
                <a:cs typeface="Tahoma" panose="020B0604030504040204" pitchFamily="34" charset="0"/>
              </a:rPr>
              <a:t>toplum için </a:t>
            </a:r>
            <a:r>
              <a:rPr lang="tr-TR" sz="2400" dirty="0" smtClean="0">
                <a:latin typeface="Tahoma" panose="020B0604030504040204" pitchFamily="34" charset="0"/>
                <a:ea typeface="Tahoma" panose="020B0604030504040204" pitchFamily="34" charset="0"/>
                <a:cs typeface="Tahoma" panose="020B0604030504040204" pitchFamily="34" charset="0"/>
              </a:rPr>
              <a:t>sosyalleşme</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eğitim</a:t>
            </a:r>
            <a:r>
              <a:rPr lang="tr-TR" sz="2400" dirty="0">
                <a:latin typeface="Tahoma" panose="020B0604030504040204" pitchFamily="34" charset="0"/>
                <a:ea typeface="Tahoma" panose="020B0604030504040204" pitchFamily="34" charset="0"/>
                <a:cs typeface="Tahoma" panose="020B0604030504040204" pitchFamily="34" charset="0"/>
              </a:rPr>
              <a:t>, bilgi, motivasyon ve seferberlik </a:t>
            </a:r>
            <a:r>
              <a:rPr lang="tr-TR" sz="2400" dirty="0" smtClean="0">
                <a:latin typeface="Tahoma" panose="020B0604030504040204" pitchFamily="34" charset="0"/>
                <a:ea typeface="Tahoma" panose="020B0604030504040204" pitchFamily="34" charset="0"/>
                <a:cs typeface="Tahoma" panose="020B0604030504040204" pitchFamily="34" charset="0"/>
              </a:rPr>
              <a:t>gibi pozitif </a:t>
            </a:r>
            <a:r>
              <a:rPr lang="tr-TR" sz="2400" dirty="0">
                <a:latin typeface="Tahoma" panose="020B0604030504040204" pitchFamily="34" charset="0"/>
                <a:ea typeface="Tahoma" panose="020B0604030504040204" pitchFamily="34" charset="0"/>
                <a:cs typeface="Tahoma" panose="020B0604030504040204" pitchFamily="34" charset="0"/>
              </a:rPr>
              <a:t>fonksiyonlara hizmet etmelidir.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Topluma karşı </a:t>
            </a:r>
            <a:r>
              <a:rPr lang="tr-TR" sz="2400" dirty="0">
                <a:latin typeface="Tahoma" panose="020B0604030504040204" pitchFamily="34" charset="0"/>
                <a:ea typeface="Tahoma" panose="020B0604030504040204" pitchFamily="34" charset="0"/>
                <a:cs typeface="Tahoma" panose="020B0604030504040204" pitchFamily="34" charset="0"/>
              </a:rPr>
              <a:t>tüm görevleri </a:t>
            </a:r>
            <a:r>
              <a:rPr lang="tr-TR" sz="2400" dirty="0" smtClean="0">
                <a:latin typeface="Tahoma" panose="020B0604030504040204" pitchFamily="34" charset="0"/>
                <a:ea typeface="Tahoma" panose="020B0604030504040204" pitchFamily="34" charset="0"/>
                <a:cs typeface="Tahoma" panose="020B0604030504040204" pitchFamily="34" charset="0"/>
              </a:rPr>
              <a:t>yanında </a:t>
            </a:r>
            <a:r>
              <a:rPr lang="tr-TR" sz="2400" dirty="0">
                <a:latin typeface="Tahoma" panose="020B0604030504040204" pitchFamily="34" charset="0"/>
                <a:ea typeface="Tahoma" panose="020B0604030504040204" pitchFamily="34" charset="0"/>
                <a:cs typeface="Tahoma" panose="020B0604030504040204" pitchFamily="34" charset="0"/>
              </a:rPr>
              <a:t>medya, izleyicilerin ihtiyaç ve </a:t>
            </a:r>
            <a:r>
              <a:rPr lang="tr-TR" sz="2400" dirty="0" smtClean="0">
                <a:latin typeface="Tahoma" panose="020B0604030504040204" pitchFamily="34" charset="0"/>
                <a:ea typeface="Tahoma" panose="020B0604030504040204" pitchFamily="34" charset="0"/>
                <a:cs typeface="Tahoma" panose="020B0604030504040204" pitchFamily="34" charset="0"/>
              </a:rPr>
              <a:t>isteklerine cevap </a:t>
            </a:r>
            <a:r>
              <a:rPr lang="tr-TR" sz="2400" dirty="0">
                <a:latin typeface="Tahoma" panose="020B0604030504040204" pitchFamily="34" charset="0"/>
                <a:ea typeface="Tahoma" panose="020B0604030504040204" pitchFamily="34" charset="0"/>
                <a:cs typeface="Tahoma" panose="020B0604030504040204" pitchFamily="34" charset="0"/>
              </a:rPr>
              <a:t>vermelidir.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Toplumun </a:t>
            </a:r>
            <a:r>
              <a:rPr lang="tr-TR" sz="2400" dirty="0">
                <a:latin typeface="Tahoma" panose="020B0604030504040204" pitchFamily="34" charset="0"/>
                <a:ea typeface="Tahoma" panose="020B0604030504040204" pitchFamily="34" charset="0"/>
                <a:cs typeface="Tahoma" panose="020B0604030504040204" pitchFamily="34" charset="0"/>
              </a:rPr>
              <a:t>anti-toplumsal bir </a:t>
            </a:r>
            <a:r>
              <a:rPr lang="tr-TR" sz="2400" dirty="0" smtClean="0">
                <a:latin typeface="Tahoma" panose="020B0604030504040204" pitchFamily="34" charset="0"/>
                <a:ea typeface="Tahoma" panose="020B0604030504040204" pitchFamily="34" charset="0"/>
                <a:cs typeface="Tahoma" panose="020B0604030504040204" pitchFamily="34" charset="0"/>
              </a:rPr>
              <a:t>yayından </a:t>
            </a:r>
            <a:r>
              <a:rPr lang="tr-TR" sz="2400" dirty="0">
                <a:latin typeface="Tahoma" panose="020B0604030504040204" pitchFamily="34" charset="0"/>
                <a:ea typeface="Tahoma" panose="020B0604030504040204" pitchFamily="34" charset="0"/>
                <a:cs typeface="Tahoma" panose="020B0604030504040204" pitchFamily="34" charset="0"/>
              </a:rPr>
              <a:t>sonra </a:t>
            </a:r>
            <a:r>
              <a:rPr lang="tr-TR" sz="2400" dirty="0" smtClean="0">
                <a:latin typeface="Tahoma" panose="020B0604030504040204" pitchFamily="34" charset="0"/>
                <a:ea typeface="Tahoma" panose="020B0604030504040204" pitchFamily="34" charset="0"/>
                <a:cs typeface="Tahoma" panose="020B0604030504040204" pitchFamily="34" charset="0"/>
              </a:rPr>
              <a:t>olayı </a:t>
            </a:r>
            <a:r>
              <a:rPr lang="tr-TR" sz="2400" dirty="0">
                <a:latin typeface="Tahoma" panose="020B0604030504040204" pitchFamily="34" charset="0"/>
                <a:ea typeface="Tahoma" panose="020B0604030504040204" pitchFamily="34" charset="0"/>
                <a:cs typeface="Tahoma" panose="020B0604030504040204" pitchFamily="34" charset="0"/>
              </a:rPr>
              <a:t>önlemek ya da </a:t>
            </a:r>
            <a:r>
              <a:rPr lang="tr-TR" sz="2400" dirty="0" smtClean="0">
                <a:latin typeface="Tahoma" panose="020B0604030504040204" pitchFamily="34" charset="0"/>
                <a:ea typeface="Tahoma" panose="020B0604030504040204" pitchFamily="34" charset="0"/>
                <a:cs typeface="Tahoma" panose="020B0604030504040204" pitchFamily="34" charset="0"/>
              </a:rPr>
              <a:t>cezalandırmak </a:t>
            </a:r>
            <a:r>
              <a:rPr lang="tr-TR" sz="2400" dirty="0">
                <a:latin typeface="Tahoma" panose="020B0604030504040204" pitchFamily="34" charset="0"/>
                <a:ea typeface="Tahoma" panose="020B0604030504040204" pitchFamily="34" charset="0"/>
                <a:cs typeface="Tahoma" panose="020B0604030504040204" pitchFamily="34" charset="0"/>
              </a:rPr>
              <a:t>için sansür ve </a:t>
            </a:r>
            <a:r>
              <a:rPr lang="tr-TR" sz="2400" dirty="0" smtClean="0">
                <a:latin typeface="Tahoma" panose="020B0604030504040204" pitchFamily="34" charset="0"/>
                <a:ea typeface="Tahoma" panose="020B0604030504040204" pitchFamily="34" charset="0"/>
                <a:cs typeface="Tahoma" panose="020B0604030504040204" pitchFamily="34" charset="0"/>
              </a:rPr>
              <a:t>bazı </a:t>
            </a:r>
            <a:r>
              <a:rPr lang="tr-TR" sz="2400" dirty="0">
                <a:latin typeface="Tahoma" panose="020B0604030504040204" pitchFamily="34" charset="0"/>
                <a:ea typeface="Tahoma" panose="020B0604030504040204" pitchFamily="34" charset="0"/>
                <a:cs typeface="Tahoma" panose="020B0604030504040204" pitchFamily="34" charset="0"/>
              </a:rPr>
              <a:t>yasal düzenlemeleri kullanmaya </a:t>
            </a:r>
            <a:r>
              <a:rPr lang="tr-TR" sz="2400" dirty="0" smtClean="0">
                <a:latin typeface="Tahoma" panose="020B0604030504040204" pitchFamily="34" charset="0"/>
                <a:ea typeface="Tahoma" panose="020B0604030504040204" pitchFamily="34" charset="0"/>
                <a:cs typeface="Tahoma" panose="020B0604030504040204" pitchFamily="34" charset="0"/>
              </a:rPr>
              <a:t>hakkı vardır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69621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404664"/>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Marksist-Leninist </a:t>
            </a:r>
            <a:r>
              <a:rPr lang="tr-TR" sz="2400" dirty="0">
                <a:latin typeface="Tahoma" panose="020B0604030504040204" pitchFamily="34" charset="0"/>
                <a:ea typeface="Tahoma" panose="020B0604030504040204" pitchFamily="34" charset="0"/>
                <a:cs typeface="Tahoma" panose="020B0604030504040204" pitchFamily="34" charset="0"/>
              </a:rPr>
              <a:t>prensiplere göre medya, dünya ve toplumun tam ve objektif bir görüşünü sağlamalıdır.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a:t>
            </a:r>
            <a:r>
              <a:rPr lang="tr-TR" sz="2400" dirty="0">
                <a:latin typeface="Tahoma" panose="020B0604030504040204" pitchFamily="34" charset="0"/>
                <a:ea typeface="Tahoma" panose="020B0604030504040204" pitchFamily="34" charset="0"/>
                <a:cs typeface="Tahoma" panose="020B0604030504040204" pitchFamily="34" charset="0"/>
              </a:rPr>
              <a:t>, ülke içinde ve dışında gelişen ilerici hareketleri desteklemelidir.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Gazeteciler</a:t>
            </a:r>
            <a:r>
              <a:rPr lang="tr-TR" sz="2400" dirty="0">
                <a:latin typeface="Tahoma" panose="020B0604030504040204" pitchFamily="34" charset="0"/>
                <a:ea typeface="Tahoma" panose="020B0604030504040204" pitchFamily="34" charset="0"/>
                <a:cs typeface="Tahoma" panose="020B0604030504040204" pitchFamily="34" charset="0"/>
              </a:rPr>
              <a:t>, amaçları ve idealleri toplumun en iyi çıkarlarıyla uyuşan </a:t>
            </a:r>
            <a:r>
              <a:rPr lang="tr-TR" sz="2400" dirty="0" smtClean="0">
                <a:latin typeface="Tahoma" panose="020B0604030504040204" pitchFamily="34" charset="0"/>
                <a:ea typeface="Tahoma" panose="020B0604030504040204" pitchFamily="34" charset="0"/>
                <a:cs typeface="Tahoma" panose="020B0604030504040204" pitchFamily="34" charset="0"/>
              </a:rPr>
              <a:t>sorumlu profesyonellerdir.</a:t>
            </a:r>
            <a:br>
              <a:rPr lang="tr-TR" sz="2400" dirty="0" smtClean="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Kuram, 1990’lardan sonra Sovyet blokunun dağılmasıyla birlikte geçerliliğini büyük ölçüde yitirmiştir. Sosyalizmin uygulandığı Çin, Küba, Kuzey Kore gibi ülkelerde kuramın kısmen uygulandığı söylenebilir. </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99036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620688"/>
            <a:ext cx="7772400" cy="5472608"/>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GELİŞMECİ KURAM: </a:t>
            </a:r>
            <a:br>
              <a:rPr lang="tr-TR" sz="2400" dirty="0" smtClean="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Gelişmeci </a:t>
            </a:r>
            <a:r>
              <a:rPr lang="tr-TR" sz="2400" dirty="0">
                <a:latin typeface="Tahoma" panose="020B0604030504040204" pitchFamily="34" charset="0"/>
                <a:ea typeface="Tahoma" panose="020B0604030504040204" pitchFamily="34" charset="0"/>
                <a:cs typeface="Tahoma" panose="020B0604030504040204" pitchFamily="34" charset="0"/>
              </a:rPr>
              <a:t>Kuram, temel olarak “</a:t>
            </a:r>
            <a:r>
              <a:rPr lang="tr-TR" sz="2400" dirty="0" smtClean="0">
                <a:latin typeface="Tahoma" panose="020B0604030504040204" pitchFamily="34" charset="0"/>
                <a:ea typeface="Tahoma" panose="020B0604030504040204" pitchFamily="34" charset="0"/>
                <a:cs typeface="Tahoma" panose="020B0604030504040204" pitchFamily="34" charset="0"/>
              </a:rPr>
              <a:t>gelişme</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kavramıyla ilişkilendirilebilecek</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gelişmeyi yücelten </a:t>
            </a:r>
            <a:r>
              <a:rPr lang="tr-TR" sz="2400" dirty="0">
                <a:latin typeface="Tahoma" panose="020B0604030504040204" pitchFamily="34" charset="0"/>
                <a:ea typeface="Tahoma" panose="020B0604030504040204" pitchFamily="34" charset="0"/>
                <a:cs typeface="Tahoma" panose="020B0604030504040204" pitchFamily="34" charset="0"/>
              </a:rPr>
              <a:t>ve her </a:t>
            </a:r>
            <a:r>
              <a:rPr lang="tr-TR" sz="2400" dirty="0" smtClean="0">
                <a:latin typeface="Tahoma" panose="020B0604030504040204" pitchFamily="34" charset="0"/>
                <a:ea typeface="Tahoma" panose="020B0604030504040204" pitchFamily="34" charset="0"/>
                <a:cs typeface="Tahoma" panose="020B0604030504040204" pitchFamily="34" charset="0"/>
              </a:rPr>
              <a:t>şeyin </a:t>
            </a:r>
            <a:r>
              <a:rPr lang="tr-TR" sz="2400" dirty="0">
                <a:latin typeface="Tahoma" panose="020B0604030504040204" pitchFamily="34" charset="0"/>
                <a:ea typeface="Tahoma" panose="020B0604030504040204" pitchFamily="34" charset="0"/>
                <a:cs typeface="Tahoma" panose="020B0604030504040204" pitchFamily="34" charset="0"/>
              </a:rPr>
              <a:t>üzerinde gören bir </a:t>
            </a:r>
            <a:r>
              <a:rPr lang="tr-TR" sz="2400" dirty="0" smtClean="0">
                <a:latin typeface="Tahoma" panose="020B0604030504040204" pitchFamily="34" charset="0"/>
                <a:ea typeface="Tahoma" panose="020B0604030504040204" pitchFamily="34" charset="0"/>
                <a:cs typeface="Tahoma" panose="020B0604030504040204" pitchFamily="34" charset="0"/>
              </a:rPr>
              <a:t>anlayışa </a:t>
            </a:r>
            <a:r>
              <a:rPr lang="tr-TR" sz="2400" dirty="0">
                <a:latin typeface="Tahoma" panose="020B0604030504040204" pitchFamily="34" charset="0"/>
                <a:ea typeface="Tahoma" panose="020B0604030504040204" pitchFamily="34" charset="0"/>
                <a:cs typeface="Tahoma" panose="020B0604030504040204" pitchFamily="34" charset="0"/>
              </a:rPr>
              <a:t>sahiptir. Bu </a:t>
            </a:r>
            <a:r>
              <a:rPr lang="tr-TR" sz="2400" dirty="0" smtClean="0">
                <a:latin typeface="Tahoma" panose="020B0604030504040204" pitchFamily="34" charset="0"/>
                <a:ea typeface="Tahoma" panose="020B0604030504040204" pitchFamily="34" charset="0"/>
                <a:cs typeface="Tahoma" panose="020B0604030504040204" pitchFamily="34" charset="0"/>
              </a:rPr>
              <a:t>doğrultuda</a:t>
            </a:r>
            <a:r>
              <a:rPr lang="tr-TR" sz="2400" dirty="0">
                <a:latin typeface="Tahoma" panose="020B0604030504040204" pitchFamily="34" charset="0"/>
                <a:ea typeface="Tahoma" panose="020B0604030504040204" pitchFamily="34" charset="0"/>
                <a:cs typeface="Tahoma" panose="020B0604030504040204" pitchFamily="34" charset="0"/>
              </a:rPr>
              <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gelişmeci anlayış, şu değerlendirmeye dayanır</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Gelişmekte </a:t>
            </a:r>
            <a:r>
              <a:rPr lang="tr-TR" sz="2400" dirty="0">
                <a:latin typeface="Tahoma" panose="020B0604030504040204" pitchFamily="34" charset="0"/>
                <a:ea typeface="Tahoma" panose="020B0604030504040204" pitchFamily="34" charset="0"/>
                <a:cs typeface="Tahoma" panose="020B0604030504040204" pitchFamily="34" charset="0"/>
              </a:rPr>
              <a:t>olan ülkelerdeki ekonomik,</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teknik ve profesyonel kaynaklar, </a:t>
            </a:r>
            <a:r>
              <a:rPr lang="tr-TR" sz="2400" dirty="0" smtClean="0">
                <a:latin typeface="Tahoma" panose="020B0604030504040204" pitchFamily="34" charset="0"/>
                <a:ea typeface="Tahoma" panose="020B0604030504040204" pitchFamily="34" charset="0"/>
                <a:cs typeface="Tahoma" panose="020B0604030504040204" pitchFamily="34" charset="0"/>
              </a:rPr>
              <a:t>gelişmiş </a:t>
            </a:r>
            <a:r>
              <a:rPr lang="tr-TR" sz="2400" dirty="0">
                <a:latin typeface="Tahoma" panose="020B0604030504040204" pitchFamily="34" charset="0"/>
                <a:ea typeface="Tahoma" panose="020B0604030504040204" pitchFamily="34" charset="0"/>
                <a:cs typeface="Tahoma" panose="020B0604030504040204" pitchFamily="34" charset="0"/>
              </a:rPr>
              <a:t>ülkelerden </a:t>
            </a:r>
            <a:r>
              <a:rPr lang="tr-TR" sz="2400" dirty="0" smtClean="0">
                <a:latin typeface="Tahoma" panose="020B0604030504040204" pitchFamily="34" charset="0"/>
                <a:ea typeface="Tahoma" panose="020B0604030504040204" pitchFamily="34" charset="0"/>
                <a:cs typeface="Tahoma" panose="020B0604030504040204" pitchFamily="34" charset="0"/>
              </a:rPr>
              <a:t>farklıdır </a:t>
            </a:r>
            <a:r>
              <a:rPr lang="tr-TR" sz="2400" dirty="0">
                <a:latin typeface="Tahoma" panose="020B0604030504040204" pitchFamily="34" charset="0"/>
                <a:ea typeface="Tahoma" panose="020B0604030504040204" pitchFamily="34" charset="0"/>
                <a:cs typeface="Tahoma" panose="020B0604030504040204" pitchFamily="34" charset="0"/>
              </a:rPr>
              <a:t>ve bu </a:t>
            </a:r>
            <a:r>
              <a:rPr lang="tr-TR" sz="2400" dirty="0" smtClean="0">
                <a:latin typeface="Tahoma" panose="020B0604030504040204" pitchFamily="34" charset="0"/>
                <a:ea typeface="Tahoma" panose="020B0604030504040204" pitchFamily="34" charset="0"/>
                <a:cs typeface="Tahoma" panose="020B0604030504040204" pitchFamily="34" charset="0"/>
              </a:rPr>
              <a:t>nedenle de </a:t>
            </a:r>
            <a:r>
              <a:rPr lang="tr-TR" sz="2400" dirty="0">
                <a:latin typeface="Tahoma" panose="020B0604030504040204" pitchFamily="34" charset="0"/>
                <a:ea typeface="Tahoma" panose="020B0604030504040204" pitchFamily="34" charset="0"/>
                <a:cs typeface="Tahoma" panose="020B0604030504040204" pitchFamily="34" charset="0"/>
              </a:rPr>
              <a:t>ülkenin </a:t>
            </a:r>
            <a:r>
              <a:rPr lang="tr-TR" sz="2400" dirty="0" smtClean="0">
                <a:latin typeface="Tahoma" panose="020B0604030504040204" pitchFamily="34" charset="0"/>
                <a:ea typeface="Tahoma" panose="020B0604030504040204" pitchFamily="34" charset="0"/>
                <a:cs typeface="Tahoma" panose="020B0604030504040204" pitchFamily="34" charset="0"/>
              </a:rPr>
              <a:t>gelişme </a:t>
            </a:r>
            <a:r>
              <a:rPr lang="tr-TR" sz="2400" dirty="0">
                <a:latin typeface="Tahoma" panose="020B0604030504040204" pitchFamily="34" charset="0"/>
                <a:ea typeface="Tahoma" panose="020B0604030504040204" pitchFamily="34" charset="0"/>
                <a:cs typeface="Tahoma" panose="020B0604030504040204" pitchFamily="34" charset="0"/>
              </a:rPr>
              <a:t>hedefine </a:t>
            </a:r>
            <a:r>
              <a:rPr lang="tr-TR" sz="2400" dirty="0" smtClean="0">
                <a:latin typeface="Tahoma" panose="020B0604030504040204" pitchFamily="34" charset="0"/>
                <a:ea typeface="Tahoma" panose="020B0604030504040204" pitchFamily="34" charset="0"/>
                <a:cs typeface="Tahoma" panose="020B0604030504040204" pitchFamily="34" charset="0"/>
              </a:rPr>
              <a:t>ulaşabilmesi </a:t>
            </a:r>
            <a:r>
              <a:rPr lang="tr-TR" sz="2400" dirty="0">
                <a:latin typeface="Tahoma" panose="020B0604030504040204" pitchFamily="34" charset="0"/>
                <a:ea typeface="Tahoma" panose="020B0604030504040204" pitchFamily="34" charset="0"/>
                <a:cs typeface="Tahoma" panose="020B0604030504040204" pitchFamily="34" charset="0"/>
              </a:rPr>
              <a:t>için medya; ulusal </a:t>
            </a:r>
            <a:r>
              <a:rPr lang="tr-TR" sz="2400" dirty="0" smtClean="0">
                <a:latin typeface="Tahoma" panose="020B0604030504040204" pitchFamily="34" charset="0"/>
                <a:ea typeface="Tahoma" panose="020B0604030504040204" pitchFamily="34" charset="0"/>
                <a:cs typeface="Tahoma" panose="020B0604030504040204" pitchFamily="34" charset="0"/>
              </a:rPr>
              <a:t>politikaların</a:t>
            </a:r>
            <a:r>
              <a:rPr lang="tr-TR" sz="2400" dirty="0">
                <a:latin typeface="Tahoma" panose="020B0604030504040204" pitchFamily="34" charset="0"/>
                <a:ea typeface="Tahoma" panose="020B0604030504040204" pitchFamily="34" charset="0"/>
                <a:cs typeface="Tahoma" panose="020B0604030504040204" pitchFamily="34" charset="0"/>
              </a:rPr>
              <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kendisine </a:t>
            </a:r>
            <a:r>
              <a:rPr lang="tr-TR" sz="2400" dirty="0" smtClean="0">
                <a:latin typeface="Tahoma" panose="020B0604030504040204" pitchFamily="34" charset="0"/>
                <a:ea typeface="Tahoma" panose="020B0604030504040204" pitchFamily="34" charset="0"/>
                <a:cs typeface="Tahoma" panose="020B0604030504040204" pitchFamily="34" charset="0"/>
              </a:rPr>
              <a:t>yüklediği </a:t>
            </a:r>
            <a:r>
              <a:rPr lang="tr-TR" sz="2400" dirty="0">
                <a:latin typeface="Tahoma" panose="020B0604030504040204" pitchFamily="34" charset="0"/>
                <a:ea typeface="Tahoma" panose="020B0604030504040204" pitchFamily="34" charset="0"/>
                <a:cs typeface="Tahoma" panose="020B0604030504040204" pitchFamily="34" charset="0"/>
              </a:rPr>
              <a:t>görevler </a:t>
            </a:r>
            <a:r>
              <a:rPr lang="tr-TR" sz="2400" dirty="0" smtClean="0">
                <a:latin typeface="Tahoma" panose="020B0604030504040204" pitchFamily="34" charset="0"/>
                <a:ea typeface="Tahoma" panose="020B0604030504040204" pitchFamily="34" charset="0"/>
                <a:cs typeface="Tahoma" panose="020B0604030504040204" pitchFamily="34" charset="0"/>
              </a:rPr>
              <a:t>doğrultusunda</a:t>
            </a:r>
            <a:r>
              <a:rPr lang="tr-TR" sz="2400" dirty="0">
                <a:latin typeface="Tahoma" panose="020B0604030504040204" pitchFamily="34" charset="0"/>
                <a:ea typeface="Tahoma" panose="020B0604030504040204" pitchFamily="34" charset="0"/>
                <a:cs typeface="Tahoma" panose="020B0604030504040204" pitchFamily="34" charset="0"/>
              </a:rPr>
              <a:t>, toplumsal </a:t>
            </a:r>
            <a:r>
              <a:rPr lang="tr-TR" sz="2400" dirty="0" smtClean="0">
                <a:latin typeface="Tahoma" panose="020B0604030504040204" pitchFamily="34" charset="0"/>
                <a:ea typeface="Tahoma" panose="020B0604030504040204" pitchFamily="34" charset="0"/>
                <a:cs typeface="Tahoma" panose="020B0604030504040204" pitchFamily="34" charset="0"/>
              </a:rPr>
              <a:t>gelişme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kalkınma amacıyla kullanılabilir.</a:t>
            </a: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829515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smtClean="0">
                <a:latin typeface="Tahoma" panose="020B0604030504040204" pitchFamily="34" charset="0"/>
                <a:ea typeface="Tahoma" panose="020B0604030504040204" pitchFamily="34" charset="0"/>
                <a:cs typeface="Tahoma" panose="020B0604030504040204" pitchFamily="34" charset="0"/>
              </a:rPr>
              <a:t>Kurama göre, gelişmekte </a:t>
            </a:r>
            <a:r>
              <a:rPr lang="tr-TR" sz="2400" dirty="0">
                <a:latin typeface="Tahoma" panose="020B0604030504040204" pitchFamily="34" charset="0"/>
                <a:ea typeface="Tahoma" panose="020B0604030504040204" pitchFamily="34" charset="0"/>
                <a:cs typeface="Tahoma" panose="020B0604030504040204" pitchFamily="34" charset="0"/>
              </a:rPr>
              <a:t>olan ülkelerdeki gazeteciler,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modernleşmenin </a:t>
            </a:r>
            <a:r>
              <a:rPr lang="tr-TR" sz="2400" dirty="0">
                <a:latin typeface="Tahoma" panose="020B0604030504040204" pitchFamily="34" charset="0"/>
                <a:ea typeface="Tahoma" panose="020B0604030504040204" pitchFamily="34" charset="0"/>
                <a:cs typeface="Tahoma" panose="020B0604030504040204" pitchFamily="34" charset="0"/>
              </a:rPr>
              <a:t>bir </a:t>
            </a:r>
            <a:r>
              <a:rPr lang="tr-TR" sz="2400" dirty="0" smtClean="0">
                <a:latin typeface="Tahoma" panose="020B0604030504040204" pitchFamily="34" charset="0"/>
                <a:ea typeface="Tahoma" panose="020B0604030504040204" pitchFamily="34" charset="0"/>
                <a:cs typeface="Tahoma" panose="020B0604030504040204" pitchFamily="34" charset="0"/>
              </a:rPr>
              <a:t>aracı </a:t>
            </a:r>
            <a:r>
              <a:rPr lang="tr-TR" sz="2400" dirty="0">
                <a:latin typeface="Tahoma" panose="020B0604030504040204" pitchFamily="34" charset="0"/>
                <a:ea typeface="Tahoma" panose="020B0604030504040204" pitchFamily="34" charset="0"/>
                <a:cs typeface="Tahoma" panose="020B0604030504040204" pitchFamily="34" charset="0"/>
              </a:rPr>
              <a:t>olarak üst düzey bir rol üstlenebilirler. </a:t>
            </a:r>
            <a:r>
              <a:rPr lang="tr-TR" sz="2400" dirty="0" smtClean="0">
                <a:latin typeface="Tahoma" panose="020B0604030504040204" pitchFamily="34" charset="0"/>
                <a:ea typeface="Tahoma" panose="020B0604030504040204" pitchFamily="34" charset="0"/>
                <a:cs typeface="Tahoma" panose="020B0604030504040204" pitchFamily="34" charset="0"/>
              </a:rPr>
              <a:t>Aynı şekilde devlet </a:t>
            </a:r>
            <a:r>
              <a:rPr lang="tr-TR" sz="2400" dirty="0">
                <a:latin typeface="Tahoma" panose="020B0604030504040204" pitchFamily="34" charset="0"/>
                <a:ea typeface="Tahoma" panose="020B0604030504040204" pitchFamily="34" charset="0"/>
                <a:cs typeface="Tahoma" panose="020B0604030504040204" pitchFamily="34" charset="0"/>
              </a:rPr>
              <a:t>de </a:t>
            </a:r>
            <a:r>
              <a:rPr lang="tr-TR" sz="2400" dirty="0" smtClean="0">
                <a:latin typeface="Tahoma" panose="020B0604030504040204" pitchFamily="34" charset="0"/>
                <a:ea typeface="Tahoma" panose="020B0604030504040204" pitchFamily="34" charset="0"/>
                <a:cs typeface="Tahoma" panose="020B0604030504040204" pitchFamily="34" charset="0"/>
              </a:rPr>
              <a:t>kalkınmayı sağlamak </a:t>
            </a:r>
            <a:r>
              <a:rPr lang="tr-TR" sz="2400" dirty="0">
                <a:latin typeface="Tahoma" panose="020B0604030504040204" pitchFamily="34" charset="0"/>
                <a:ea typeface="Tahoma" panose="020B0604030504040204" pitchFamily="34" charset="0"/>
                <a:cs typeface="Tahoma" panose="020B0604030504040204" pitchFamily="34" charset="0"/>
              </a:rPr>
              <a:t>için </a:t>
            </a:r>
            <a:r>
              <a:rPr lang="tr-TR" sz="2400" dirty="0" smtClean="0">
                <a:latin typeface="Tahoma" panose="020B0604030504040204" pitchFamily="34" charset="0"/>
                <a:ea typeface="Tahoma" panose="020B0604030504040204" pitchFamily="34" charset="0"/>
                <a:cs typeface="Tahoma" panose="020B0604030504040204" pitchFamily="34" charset="0"/>
              </a:rPr>
              <a:t>medyayı </a:t>
            </a:r>
            <a:r>
              <a:rPr lang="tr-TR" sz="2400" dirty="0">
                <a:latin typeface="Tahoma" panose="020B0604030504040204" pitchFamily="34" charset="0"/>
                <a:ea typeface="Tahoma" panose="020B0604030504040204" pitchFamily="34" charset="0"/>
                <a:cs typeface="Tahoma" panose="020B0604030504040204" pitchFamily="34" charset="0"/>
              </a:rPr>
              <a:t>yönlendirebilir ya da </a:t>
            </a:r>
            <a:r>
              <a:rPr lang="tr-TR" sz="2400" dirty="0" smtClean="0">
                <a:latin typeface="Tahoma" panose="020B0604030504040204" pitchFamily="34" charset="0"/>
                <a:ea typeface="Tahoma" panose="020B0604030504040204" pitchFamily="34" charset="0"/>
                <a:cs typeface="Tahoma" panose="020B0604030504040204" pitchFamily="34" charset="0"/>
              </a:rPr>
              <a:t>sınırlandırabilir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Doğrudan </a:t>
            </a:r>
            <a:r>
              <a:rPr lang="tr-TR" sz="2400" dirty="0">
                <a:latin typeface="Tahoma" panose="020B0604030504040204" pitchFamily="34" charset="0"/>
                <a:ea typeface="Tahoma" panose="020B0604030504040204" pitchFamily="34" charset="0"/>
                <a:cs typeface="Tahoma" panose="020B0604030504040204" pitchFamily="34" charset="0"/>
              </a:rPr>
              <a:t>ya da </a:t>
            </a:r>
            <a:r>
              <a:rPr lang="tr-TR" sz="2400" dirty="0" smtClean="0">
                <a:latin typeface="Tahoma" panose="020B0604030504040204" pitchFamily="34" charset="0"/>
                <a:ea typeface="Tahoma" panose="020B0604030504040204" pitchFamily="34" charset="0"/>
                <a:cs typeface="Tahoma" panose="020B0604030504040204" pitchFamily="34" charset="0"/>
              </a:rPr>
              <a:t>dolaylı </a:t>
            </a:r>
            <a:r>
              <a:rPr lang="tr-TR" sz="2400" dirty="0">
                <a:latin typeface="Tahoma" panose="020B0604030504040204" pitchFamily="34" charset="0"/>
                <a:ea typeface="Tahoma" panose="020B0604030504040204" pitchFamily="34" charset="0"/>
                <a:cs typeface="Tahoma" panose="020B0604030504040204" pitchFamily="34" charset="0"/>
              </a:rPr>
              <a:t>olarak </a:t>
            </a:r>
            <a:r>
              <a:rPr lang="tr-TR" sz="2400" dirty="0" smtClean="0">
                <a:latin typeface="Tahoma" panose="020B0604030504040204" pitchFamily="34" charset="0"/>
                <a:ea typeface="Tahoma" panose="020B0604030504040204" pitchFamily="34" charset="0"/>
                <a:cs typeface="Tahoma" panose="020B0604030504040204" pitchFamily="34" charset="0"/>
              </a:rPr>
              <a:t>medyayı </a:t>
            </a:r>
            <a:r>
              <a:rPr lang="tr-TR" sz="2400" dirty="0">
                <a:latin typeface="Tahoma" panose="020B0604030504040204" pitchFamily="34" charset="0"/>
                <a:ea typeface="Tahoma" panose="020B0604030504040204" pitchFamily="34" charset="0"/>
                <a:cs typeface="Tahoma" panose="020B0604030504040204" pitchFamily="34" charset="0"/>
              </a:rPr>
              <a:t>denetleyebilir, sansür </a:t>
            </a:r>
            <a:r>
              <a:rPr lang="tr-TR" sz="2400" dirty="0" smtClean="0">
                <a:latin typeface="Tahoma" panose="020B0604030504040204" pitchFamily="34" charset="0"/>
                <a:ea typeface="Tahoma" panose="020B0604030504040204" pitchFamily="34" charset="0"/>
                <a:cs typeface="Tahoma" panose="020B0604030504040204" pitchFamily="34" charset="0"/>
              </a:rPr>
              <a:t>uygulayabilir, ekonomik </a:t>
            </a:r>
            <a:r>
              <a:rPr lang="tr-TR" sz="2400" dirty="0">
                <a:latin typeface="Tahoma" panose="020B0604030504040204" pitchFamily="34" charset="0"/>
                <a:ea typeface="Tahoma" panose="020B0604030504040204" pitchFamily="34" charset="0"/>
                <a:cs typeface="Tahoma" panose="020B0604030504040204" pitchFamily="34" charset="0"/>
              </a:rPr>
              <a:t>yönden destekleyebilir ya da </a:t>
            </a:r>
            <a:r>
              <a:rPr lang="tr-TR" sz="2400" dirty="0" smtClean="0">
                <a:latin typeface="Tahoma" panose="020B0604030504040204" pitchFamily="34" charset="0"/>
                <a:ea typeface="Tahoma" panose="020B0604030504040204" pitchFamily="34" charset="0"/>
                <a:cs typeface="Tahoma" panose="020B0604030504040204" pitchFamily="34" charset="0"/>
              </a:rPr>
              <a:t>kayırabilir</a:t>
            </a:r>
            <a:r>
              <a:rPr lang="tr-TR" sz="2400" dirty="0">
                <a:latin typeface="Tahoma" panose="020B0604030504040204" pitchFamily="34" charset="0"/>
                <a:ea typeface="Tahoma" panose="020B0604030504040204" pitchFamily="34" charset="0"/>
                <a:cs typeface="Tahoma" panose="020B0604030504040204" pitchFamily="34" charset="0"/>
              </a:rPr>
              <a:t>. Bu çerçevede </a:t>
            </a:r>
            <a:r>
              <a:rPr lang="tr-TR" sz="2400" dirty="0" smtClean="0">
                <a:latin typeface="Tahoma" panose="020B0604030504040204" pitchFamily="34" charset="0"/>
                <a:ea typeface="Tahoma" panose="020B0604030504040204" pitchFamily="34" charset="0"/>
                <a:cs typeface="Tahoma" panose="020B0604030504040204" pitchFamily="34" charset="0"/>
              </a:rPr>
              <a:t>basın özgürlüğü</a:t>
            </a:r>
            <a:r>
              <a:rPr lang="tr-TR" sz="2400" dirty="0">
                <a:latin typeface="Tahoma" panose="020B0604030504040204" pitchFamily="34" charset="0"/>
                <a:ea typeface="Tahoma" panose="020B0604030504040204" pitchFamily="34" charset="0"/>
                <a:cs typeface="Tahoma" panose="020B0604030504040204" pitchFamily="34" charset="0"/>
              </a:rPr>
              <a:t>, ekonomik öncelikler ve toplumsal </a:t>
            </a:r>
            <a:r>
              <a:rPr lang="tr-TR" sz="2400" dirty="0" smtClean="0">
                <a:latin typeface="Tahoma" panose="020B0604030504040204" pitchFamily="34" charset="0"/>
                <a:ea typeface="Tahoma" panose="020B0604030504040204" pitchFamily="34" charset="0"/>
                <a:cs typeface="Tahoma" panose="020B0604030504040204" pitchFamily="34" charset="0"/>
              </a:rPr>
              <a:t>kalkınmadan </a:t>
            </a:r>
            <a:r>
              <a:rPr lang="tr-TR" sz="2400" dirty="0">
                <a:latin typeface="Tahoma" panose="020B0604030504040204" pitchFamily="34" charset="0"/>
                <a:ea typeface="Tahoma" panose="020B0604030504040204" pitchFamily="34" charset="0"/>
                <a:cs typeface="Tahoma" panose="020B0604030504040204" pitchFamily="34" charset="0"/>
              </a:rPr>
              <a:t>yana, yani ulusal </a:t>
            </a:r>
            <a:r>
              <a:rPr lang="tr-TR" sz="2400" dirty="0" smtClean="0">
                <a:latin typeface="Tahoma" panose="020B0604030504040204" pitchFamily="34" charset="0"/>
                <a:ea typeface="Tahoma" panose="020B0604030504040204" pitchFamily="34" charset="0"/>
                <a:cs typeface="Tahoma" panose="020B0604030504040204" pitchFamily="34" charset="0"/>
              </a:rPr>
              <a:t>çıkar adına kısıtlanabilir</a:t>
            </a:r>
            <a:r>
              <a:rPr lang="tr-TR" sz="2400" dirty="0">
                <a:latin typeface="Tahoma" panose="020B0604030504040204" pitchFamily="34" charset="0"/>
                <a:ea typeface="Tahoma" panose="020B0604030504040204" pitchFamily="34" charset="0"/>
                <a:cs typeface="Tahoma" panose="020B0604030504040204" pitchFamily="34" charset="0"/>
              </a:rPr>
              <a:t>. Burada gazetecilerin haber ve bilgi almada özgür </a:t>
            </a:r>
            <a:r>
              <a:rPr lang="tr-TR" sz="2400" dirty="0" smtClean="0">
                <a:latin typeface="Tahoma" panose="020B0604030504040204" pitchFamily="34" charset="0"/>
                <a:ea typeface="Tahoma" panose="020B0604030504040204" pitchFamily="34" charset="0"/>
                <a:cs typeface="Tahoma" panose="020B0604030504040204" pitchFamily="34" charset="0"/>
              </a:rPr>
              <a:t>oldukları, ancak bunları yayınlama aşamasında </a:t>
            </a:r>
            <a:r>
              <a:rPr lang="tr-TR" sz="2400" dirty="0">
                <a:latin typeface="Tahoma" panose="020B0604030504040204" pitchFamily="34" charset="0"/>
                <a:ea typeface="Tahoma" panose="020B0604030504040204" pitchFamily="34" charset="0"/>
                <a:cs typeface="Tahoma" panose="020B0604030504040204" pitchFamily="34" charset="0"/>
              </a:rPr>
              <a:t>sorumluluk sahibi </a:t>
            </a:r>
            <a:r>
              <a:rPr lang="tr-TR" sz="2400" dirty="0" smtClean="0">
                <a:latin typeface="Tahoma" panose="020B0604030504040204" pitchFamily="34" charset="0"/>
                <a:ea typeface="Tahoma" panose="020B0604030504040204" pitchFamily="34" charset="0"/>
                <a:cs typeface="Tahoma" panose="020B0604030504040204" pitchFamily="34" charset="0"/>
              </a:rPr>
              <a:t>olmaları gerektiği </a:t>
            </a:r>
            <a:r>
              <a:rPr lang="tr-TR" sz="2400" dirty="0">
                <a:latin typeface="Tahoma" panose="020B0604030504040204" pitchFamily="34" charset="0"/>
                <a:ea typeface="Tahoma" panose="020B0604030504040204" pitchFamily="34" charset="0"/>
                <a:cs typeface="Tahoma" panose="020B0604030504040204" pitchFamily="34" charset="0"/>
              </a:rPr>
              <a:t>ifade edilmektedir.</a:t>
            </a:r>
          </a:p>
        </p:txBody>
      </p:sp>
    </p:spTree>
    <p:extLst>
      <p:ext uri="{BB962C8B-B14F-4D97-AF65-F5344CB8AC3E}">
        <p14:creationId xmlns:p14="http://schemas.microsoft.com/office/powerpoint/2010/main" val="8983601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7667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Medya, milli politikayla </a:t>
            </a:r>
            <a:r>
              <a:rPr lang="tr-TR" sz="2400" dirty="0" smtClean="0">
                <a:latin typeface="Tahoma" panose="020B0604030504040204" pitchFamily="34" charset="0"/>
                <a:ea typeface="Tahoma" panose="020B0604030504040204" pitchFamily="34" charset="0"/>
                <a:cs typeface="Tahoma" panose="020B0604030504040204" pitchFamily="34" charset="0"/>
              </a:rPr>
              <a:t>aynı </a:t>
            </a:r>
            <a:r>
              <a:rPr lang="tr-TR" sz="2400" dirty="0">
                <a:latin typeface="Tahoma" panose="020B0604030504040204" pitchFamily="34" charset="0"/>
                <a:ea typeface="Tahoma" panose="020B0604030504040204" pitchFamily="34" charset="0"/>
                <a:cs typeface="Tahoma" panose="020B0604030504040204" pitchFamily="34" charset="0"/>
              </a:rPr>
              <a:t>çizgide pozitif </a:t>
            </a:r>
            <a:r>
              <a:rPr lang="tr-TR" sz="2400" dirty="0" smtClean="0">
                <a:latin typeface="Tahoma" panose="020B0604030504040204" pitchFamily="34" charset="0"/>
                <a:ea typeface="Tahoma" panose="020B0604030504040204" pitchFamily="34" charset="0"/>
                <a:cs typeface="Tahoma" panose="020B0604030504040204" pitchFamily="34" charset="0"/>
              </a:rPr>
              <a:t>gelişme </a:t>
            </a:r>
            <a:r>
              <a:rPr lang="tr-TR" sz="2400" dirty="0">
                <a:latin typeface="Tahoma" panose="020B0604030504040204" pitchFamily="34" charset="0"/>
                <a:ea typeface="Tahoma" panose="020B0604030504040204" pitchFamily="34" charset="0"/>
                <a:cs typeface="Tahoma" panose="020B0604030504040204" pitchFamily="34" charset="0"/>
              </a:rPr>
              <a:t>görevlerini kabul </a:t>
            </a:r>
            <a:r>
              <a:rPr lang="tr-TR" sz="2400" dirty="0" smtClean="0">
                <a:latin typeface="Tahoma" panose="020B0604030504040204" pitchFamily="34" charset="0"/>
                <a:ea typeface="Tahoma" panose="020B0604030504040204" pitchFamily="34" charset="0"/>
                <a:cs typeface="Tahoma" panose="020B0604030504040204" pitchFamily="34" charset="0"/>
              </a:rPr>
              <a:t>etmeli ve </a:t>
            </a:r>
            <a:r>
              <a:rPr lang="tr-TR" sz="2400" dirty="0">
                <a:latin typeface="Tahoma" panose="020B0604030504040204" pitchFamily="34" charset="0"/>
                <a:ea typeface="Tahoma" panose="020B0604030504040204" pitchFamily="34" charset="0"/>
                <a:cs typeface="Tahoma" panose="020B0604030504040204" pitchFamily="34" charset="0"/>
              </a:rPr>
              <a:t>yerine getirmelidir.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Medyanın özgürlüğü </a:t>
            </a:r>
            <a:r>
              <a:rPr lang="tr-TR" sz="2400" dirty="0">
                <a:latin typeface="Tahoma" panose="020B0604030504040204" pitchFamily="34" charset="0"/>
                <a:ea typeface="Tahoma" panose="020B0604030504040204" pitchFamily="34" charset="0"/>
                <a:cs typeface="Tahoma" panose="020B0604030504040204" pitchFamily="34" charset="0"/>
              </a:rPr>
              <a:t>ekonomik önceliklere ve toplumun </a:t>
            </a:r>
            <a:r>
              <a:rPr lang="tr-TR" sz="2400" dirty="0" smtClean="0">
                <a:latin typeface="Tahoma" panose="020B0604030504040204" pitchFamily="34" charset="0"/>
                <a:ea typeface="Tahoma" panose="020B0604030504040204" pitchFamily="34" charset="0"/>
                <a:cs typeface="Tahoma" panose="020B0604030504040204" pitchFamily="34" charset="0"/>
              </a:rPr>
              <a:t>gelişme ihtiyaçlarına </a:t>
            </a:r>
            <a:r>
              <a:rPr lang="tr-TR" sz="2400" dirty="0">
                <a:latin typeface="Tahoma" panose="020B0604030504040204" pitchFamily="34" charset="0"/>
                <a:ea typeface="Tahoma" panose="020B0604030504040204" pitchFamily="34" charset="0"/>
                <a:cs typeface="Tahoma" panose="020B0604030504040204" pitchFamily="34" charset="0"/>
              </a:rPr>
              <a:t>uygun olarak </a:t>
            </a:r>
            <a:r>
              <a:rPr lang="tr-TR" sz="2400" dirty="0" smtClean="0">
                <a:latin typeface="Tahoma" panose="020B0604030504040204" pitchFamily="34" charset="0"/>
                <a:ea typeface="Tahoma" panose="020B0604030504040204" pitchFamily="34" charset="0"/>
                <a:cs typeface="Tahoma" panose="020B0604030504040204" pitchFamily="34" charset="0"/>
              </a:rPr>
              <a:t>kısıtlanmaya açık 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 </a:t>
            </a:r>
            <a:r>
              <a:rPr lang="tr-TR" sz="2400" dirty="0">
                <a:latin typeface="Tahoma" panose="020B0604030504040204" pitchFamily="34" charset="0"/>
                <a:ea typeface="Tahoma" panose="020B0604030504040204" pitchFamily="34" charset="0"/>
                <a:cs typeface="Tahoma" panose="020B0604030504040204" pitchFamily="34" charset="0"/>
              </a:rPr>
              <a:t>içerilerinde toplumsal kültüre ve dile öncelik verilmelidir.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Gazeteciler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diğer </a:t>
            </a:r>
            <a:r>
              <a:rPr lang="tr-TR" sz="2400" dirty="0">
                <a:latin typeface="Tahoma" panose="020B0604030504040204" pitchFamily="34" charset="0"/>
                <a:ea typeface="Tahoma" panose="020B0604030504040204" pitchFamily="34" charset="0"/>
                <a:cs typeface="Tahoma" panose="020B0604030504040204" pitchFamily="34" charset="0"/>
              </a:rPr>
              <a:t>medya </a:t>
            </a:r>
            <a:r>
              <a:rPr lang="tr-TR" sz="2400" dirty="0" smtClean="0">
                <a:latin typeface="Tahoma" panose="020B0604030504040204" pitchFamily="34" charset="0"/>
                <a:ea typeface="Tahoma" panose="020B0604030504040204" pitchFamily="34" charset="0"/>
                <a:cs typeface="Tahoma" panose="020B0604030504040204" pitchFamily="34" charset="0"/>
              </a:rPr>
              <a:t>çalışanları </a:t>
            </a:r>
            <a:r>
              <a:rPr lang="tr-TR" sz="2400" dirty="0">
                <a:latin typeface="Tahoma" panose="020B0604030504040204" pitchFamily="34" charset="0"/>
                <a:ea typeface="Tahoma" panose="020B0604030504040204" pitchFamily="34" charset="0"/>
                <a:cs typeface="Tahoma" panose="020B0604030504040204" pitchFamily="34" charset="0"/>
              </a:rPr>
              <a:t>bilgi toplama ve yaymada </a:t>
            </a:r>
            <a:r>
              <a:rPr lang="tr-TR" sz="2400" dirty="0" smtClean="0">
                <a:latin typeface="Tahoma" panose="020B0604030504040204" pitchFamily="34" charset="0"/>
                <a:ea typeface="Tahoma" panose="020B0604030504040204" pitchFamily="34" charset="0"/>
                <a:cs typeface="Tahoma" panose="020B0604030504040204" pitchFamily="34" charset="0"/>
              </a:rPr>
              <a:t>özgürlüğe olduğu </a:t>
            </a:r>
            <a:r>
              <a:rPr lang="tr-TR" sz="2400" dirty="0">
                <a:latin typeface="Tahoma" panose="020B0604030504040204" pitchFamily="34" charset="0"/>
                <a:ea typeface="Tahoma" panose="020B0604030504040204" pitchFamily="34" charset="0"/>
                <a:cs typeface="Tahoma" panose="020B0604030504040204" pitchFamily="34" charset="0"/>
              </a:rPr>
              <a:t>kadar sorumluluklara da sahiptir.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Gelişme </a:t>
            </a:r>
            <a:r>
              <a:rPr lang="tr-TR" sz="2400" dirty="0" smtClean="0">
                <a:latin typeface="Tahoma" panose="020B0604030504040204" pitchFamily="34" charset="0"/>
                <a:ea typeface="Tahoma" panose="020B0604030504040204" pitchFamily="34" charset="0"/>
                <a:cs typeface="Tahoma" panose="020B0604030504040204" pitchFamily="34" charset="0"/>
              </a:rPr>
              <a:t>hedefleri </a:t>
            </a:r>
            <a:r>
              <a:rPr lang="tr-TR" sz="2400" dirty="0">
                <a:latin typeface="Tahoma" panose="020B0604030504040204" pitchFamily="34" charset="0"/>
                <a:ea typeface="Tahoma" panose="020B0604030504040204" pitchFamily="34" charset="0"/>
                <a:cs typeface="Tahoma" panose="020B0604030504040204" pitchFamily="34" charset="0"/>
              </a:rPr>
              <a:t>konusunda devlet medya </a:t>
            </a:r>
            <a:r>
              <a:rPr lang="tr-TR" sz="2400" dirty="0" smtClean="0">
                <a:latin typeface="Tahoma" panose="020B0604030504040204" pitchFamily="34" charset="0"/>
                <a:ea typeface="Tahoma" panose="020B0604030504040204" pitchFamily="34" charset="0"/>
                <a:cs typeface="Tahoma" panose="020B0604030504040204" pitchFamily="34" charset="0"/>
              </a:rPr>
              <a:t>operasyonlarına </a:t>
            </a:r>
            <a:r>
              <a:rPr lang="tr-TR" sz="2400" dirty="0">
                <a:latin typeface="Tahoma" panose="020B0604030504040204" pitchFamily="34" charset="0"/>
                <a:ea typeface="Tahoma" panose="020B0604030504040204" pitchFamily="34" charset="0"/>
                <a:cs typeface="Tahoma" panose="020B0604030504040204" pitchFamily="34" charset="0"/>
              </a:rPr>
              <a:t>müdahale </a:t>
            </a:r>
            <a:r>
              <a:rPr lang="tr-TR" sz="2400" dirty="0" smtClean="0">
                <a:latin typeface="Tahoma" panose="020B0604030504040204" pitchFamily="34" charset="0"/>
                <a:ea typeface="Tahoma" panose="020B0604030504040204" pitchFamily="34" charset="0"/>
                <a:cs typeface="Tahoma" panose="020B0604030504040204" pitchFamily="34" charset="0"/>
              </a:rPr>
              <a:t>etme ve kısıtlama hakkında </a:t>
            </a:r>
            <a:r>
              <a:rPr lang="tr-TR" sz="2400" dirty="0">
                <a:latin typeface="Tahoma" panose="020B0604030504040204" pitchFamily="34" charset="0"/>
                <a:ea typeface="Tahoma" panose="020B0604030504040204" pitchFamily="34" charset="0"/>
                <a:cs typeface="Tahoma" panose="020B0604030504040204" pitchFamily="34" charset="0"/>
              </a:rPr>
              <a:t>sahiptir.</a:t>
            </a:r>
          </a:p>
        </p:txBody>
      </p:sp>
    </p:spTree>
    <p:extLst>
      <p:ext uri="{BB962C8B-B14F-4D97-AF65-F5344CB8AC3E}">
        <p14:creationId xmlns:p14="http://schemas.microsoft.com/office/powerpoint/2010/main" val="36634255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47667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KATILIMCI DEMOKRATİK KURAM:</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Kuram, yönetime katılmayı ve yukarıdan aşağıya bir örgütlenme ve iletişim yerine yatay, aynı düzeyde ve</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eşitlikçi bir anlayışın yerleşmesi fikrine dayandırmaktadır. Bu çerçevede medya,</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“halkın siyasal katılımının aktif olmasını teşvik eder” bir konumda ifade edilmektedir.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Medyanın içeriği </a:t>
            </a:r>
            <a:r>
              <a:rPr lang="tr-TR" sz="2400" dirty="0">
                <a:latin typeface="Tahoma" panose="020B0604030504040204" pitchFamily="34" charset="0"/>
                <a:ea typeface="Tahoma" panose="020B0604030504040204" pitchFamily="34" charset="0"/>
                <a:cs typeface="Tahoma" panose="020B0604030504040204" pitchFamily="34" charset="0"/>
              </a:rPr>
              <a:t>ve organizasyonu </a:t>
            </a:r>
            <a:r>
              <a:rPr lang="tr-TR" sz="2400" dirty="0" smtClean="0">
                <a:latin typeface="Tahoma" panose="020B0604030504040204" pitchFamily="34" charset="0"/>
                <a:ea typeface="Tahoma" panose="020B0604030504040204" pitchFamily="34" charset="0"/>
                <a:cs typeface="Tahoma" panose="020B0604030504040204" pitchFamily="34" charset="0"/>
              </a:rPr>
              <a:t>merkezileştirilmiş </a:t>
            </a:r>
            <a:r>
              <a:rPr lang="tr-TR" sz="2400" dirty="0">
                <a:latin typeface="Tahoma" panose="020B0604030504040204" pitchFamily="34" charset="0"/>
                <a:ea typeface="Tahoma" panose="020B0604030504040204" pitchFamily="34" charset="0"/>
                <a:cs typeface="Tahoma" panose="020B0604030504040204" pitchFamily="34" charset="0"/>
              </a:rPr>
              <a:t>politika ya da </a:t>
            </a:r>
            <a:r>
              <a:rPr lang="tr-TR" sz="2400" dirty="0" smtClean="0">
                <a:latin typeface="Tahoma" panose="020B0604030504040204" pitchFamily="34" charset="0"/>
                <a:ea typeface="Tahoma" panose="020B0604030504040204" pitchFamily="34" charset="0"/>
                <a:cs typeface="Tahoma" panose="020B0604030504040204" pitchFamily="34" charset="0"/>
              </a:rPr>
              <a:t>hükümetin bürokratik </a:t>
            </a:r>
            <a:r>
              <a:rPr lang="tr-TR" sz="2400" dirty="0">
                <a:latin typeface="Tahoma" panose="020B0604030504040204" pitchFamily="34" charset="0"/>
                <a:ea typeface="Tahoma" panose="020B0604030504040204" pitchFamily="34" charset="0"/>
                <a:cs typeface="Tahoma" panose="020B0604030504040204" pitchFamily="34" charset="0"/>
              </a:rPr>
              <a:t>kontrolüne tabi </a:t>
            </a:r>
            <a:r>
              <a:rPr lang="tr-TR" sz="2400" dirty="0" smtClean="0">
                <a:latin typeface="Tahoma" panose="020B0604030504040204" pitchFamily="34" charset="0"/>
                <a:ea typeface="Tahoma" panose="020B0604030504040204" pitchFamily="34" charset="0"/>
                <a:cs typeface="Tahoma" panose="020B0604030504040204" pitchFamily="34" charset="0"/>
              </a:rPr>
              <a:t>olmamalıdır. Medya </a:t>
            </a:r>
            <a:r>
              <a:rPr lang="tr-TR" sz="2400" dirty="0">
                <a:latin typeface="Tahoma" panose="020B0604030504040204" pitchFamily="34" charset="0"/>
                <a:ea typeface="Tahoma" panose="020B0604030504040204" pitchFamily="34" charset="0"/>
                <a:cs typeface="Tahoma" panose="020B0604030504040204" pitchFamily="34" charset="0"/>
              </a:rPr>
              <a:t>öncelikle izleyici için var </a:t>
            </a:r>
            <a:r>
              <a:rPr lang="tr-TR" sz="2400" dirty="0" smtClean="0">
                <a:latin typeface="Tahoma" panose="020B0604030504040204" pitchFamily="34" charset="0"/>
                <a:ea typeface="Tahoma" panose="020B0604030504040204" pitchFamily="34" charset="0"/>
                <a:cs typeface="Tahoma" panose="020B0604030504040204" pitchFamily="34" charset="0"/>
              </a:rPr>
              <a:t>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Gruplar</a:t>
            </a:r>
            <a:r>
              <a:rPr lang="tr-TR" sz="2400" dirty="0">
                <a:latin typeface="Tahoma" panose="020B0604030504040204" pitchFamily="34" charset="0"/>
                <a:ea typeface="Tahoma" panose="020B0604030504040204" pitchFamily="34" charset="0"/>
                <a:cs typeface="Tahoma" panose="020B0604030504040204" pitchFamily="34" charset="0"/>
              </a:rPr>
              <a:t>, organizasyonlar ve yerel toplumlar kendi </a:t>
            </a:r>
            <a:r>
              <a:rPr lang="tr-TR" sz="2400" dirty="0" smtClean="0">
                <a:latin typeface="Tahoma" panose="020B0604030504040204" pitchFamily="34" charset="0"/>
                <a:ea typeface="Tahoma" panose="020B0604030504040204" pitchFamily="34" charset="0"/>
                <a:cs typeface="Tahoma" panose="020B0604030504040204" pitchFamily="34" charset="0"/>
              </a:rPr>
              <a:t>yayınlarına </a:t>
            </a:r>
            <a:r>
              <a:rPr lang="tr-TR" sz="2400" dirty="0">
                <a:latin typeface="Tahoma" panose="020B0604030504040204" pitchFamily="34" charset="0"/>
                <a:ea typeface="Tahoma" panose="020B0604030504040204" pitchFamily="34" charset="0"/>
                <a:cs typeface="Tahoma" panose="020B0604030504040204" pitchFamily="34" charset="0"/>
              </a:rPr>
              <a:t>sahip </a:t>
            </a:r>
            <a:r>
              <a:rPr lang="tr-TR" sz="2400" dirty="0" smtClean="0">
                <a:latin typeface="Tahoma" panose="020B0604030504040204" pitchFamily="34" charset="0"/>
                <a:ea typeface="Tahoma" panose="020B0604030504040204" pitchFamily="34" charset="0"/>
                <a:cs typeface="Tahoma" panose="020B0604030504040204" pitchFamily="34" charset="0"/>
              </a:rPr>
              <a:t>olmalıdır</a:t>
            </a:r>
            <a:r>
              <a:rPr lang="tr-TR" sz="2400" dirty="0">
                <a:latin typeface="Tahoma" panose="020B0604030504040204" pitchFamily="34" charset="0"/>
                <a:ea typeface="Tahoma" panose="020B0604030504040204" pitchFamily="34" charset="0"/>
                <a:cs typeface="Tahoma" panose="020B0604030504040204" pitchFamily="34" charset="0"/>
              </a:rPr>
              <a:t>.</a:t>
            </a:r>
            <a:br>
              <a:rPr lang="tr-TR" sz="2400" dirty="0">
                <a:latin typeface="Tahoma" panose="020B0604030504040204" pitchFamily="34" charset="0"/>
                <a:ea typeface="Tahoma" panose="020B0604030504040204" pitchFamily="34" charset="0"/>
                <a:cs typeface="Tahoma" panose="020B0604030504040204" pitchFamily="34" charset="0"/>
              </a:rPr>
            </a:br>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63164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GAZETECİLİK NASIL BİR MESLEKTİR: Gazetecilik hem bir meslek hem de el sanatıdır; çünkü gazeteciler özel becerileri kullanıp belli standartlara uymaktadırlar. Peki gazeteciliği eczacılık veya hukuk gibi benzer terimlerle tanımlanabilecek diğer mesleklerden ayıran nedir? Belki de en büyük fark, haber medyasının özgür bir toplumdaki özel rolüdür.</a:t>
            </a:r>
            <a:br>
              <a:rPr lang="tr-TR" sz="2400" dirty="0" smtClean="0">
                <a:latin typeface="Tahoma" pitchFamily="34" charset="0"/>
              </a:rPr>
            </a:br>
            <a:r>
              <a:rPr lang="tr-TR" sz="2400" dirty="0" smtClean="0">
                <a:latin typeface="Tahoma" pitchFamily="34" charset="0"/>
              </a:rPr>
              <a:t>Dolayısıyla gazetecilik, asıl işlevini demokratik toplumlarda yerine getirebilir. Diğer yandan demokrasi de ancak özgür basının işlediği ülkelerde gelişebilir. </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54868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r>
              <a:rPr lang="tr-TR" sz="2400" dirty="0">
                <a:latin typeface="Tahoma" panose="020B0604030504040204" pitchFamily="34" charset="0"/>
                <a:ea typeface="Tahoma" panose="020B0604030504040204" pitchFamily="34" charset="0"/>
                <a:cs typeface="Tahoma" panose="020B0604030504040204" pitchFamily="34" charset="0"/>
              </a:rPr>
              <a:t>Küçük çaplı etkileşim ve katılımcı medya formları geniş çaplı, tek yönlü ve profesyonelleştirilmiş medyadan daha </a:t>
            </a:r>
            <a:r>
              <a:rPr lang="tr-TR" sz="2400" dirty="0" smtClean="0">
                <a:latin typeface="Tahoma" panose="020B0604030504040204" pitchFamily="34" charset="0"/>
                <a:ea typeface="Tahoma" panose="020B0604030504040204" pitchFamily="34" charset="0"/>
                <a:cs typeface="Tahoma" panose="020B0604030504040204" pitchFamily="34" charset="0"/>
              </a:rPr>
              <a:t>iyidir. İletişim </a:t>
            </a:r>
            <a:r>
              <a:rPr lang="tr-TR" sz="2400" dirty="0">
                <a:latin typeface="Tahoma" panose="020B0604030504040204" pitchFamily="34" charset="0"/>
                <a:ea typeface="Tahoma" panose="020B0604030504040204" pitchFamily="34" charset="0"/>
                <a:cs typeface="Tahoma" panose="020B0604030504040204" pitchFamily="34" charset="0"/>
              </a:rPr>
              <a:t>araçları ile ilgili belirli sosyal ihtiyaçlar ne bireysel tüketici talepleriyle, ne de devlet ve onun kurumlarınca yeterince açıklanabilir.</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İletişim, profesyonellere bırakılamayacak kadar önemlidir. Kuram tek tip, </a:t>
            </a:r>
            <a:r>
              <a:rPr lang="tr-TR" sz="2400" dirty="0" smtClean="0">
                <a:latin typeface="Tahoma" panose="020B0604030504040204" pitchFamily="34" charset="0"/>
                <a:ea typeface="Tahoma" panose="020B0604030504040204" pitchFamily="34" charset="0"/>
                <a:cs typeface="Tahoma" panose="020B0604030504040204" pitchFamily="34" charset="0"/>
              </a:rPr>
              <a:t>merkezileştirilmiş, </a:t>
            </a:r>
            <a:r>
              <a:rPr lang="tr-TR" sz="2400" dirty="0">
                <a:latin typeface="Tahoma" panose="020B0604030504040204" pitchFamily="34" charset="0"/>
                <a:ea typeface="Tahoma" panose="020B0604030504040204" pitchFamily="34" charset="0"/>
                <a:cs typeface="Tahoma" panose="020B0604030504040204" pitchFamily="34" charset="0"/>
              </a:rPr>
              <a:t>yüksek </a:t>
            </a:r>
            <a:r>
              <a:rPr lang="tr-TR" sz="2400" dirty="0" smtClean="0">
                <a:latin typeface="Tahoma" panose="020B0604030504040204" pitchFamily="34" charset="0"/>
                <a:ea typeface="Tahoma" panose="020B0604030504040204" pitchFamily="34" charset="0"/>
                <a:cs typeface="Tahoma" panose="020B0604030504040204" pitchFamily="34" charset="0"/>
              </a:rPr>
              <a:t>değerli</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profesyonelleştirilmiş, tarafsızlaştırılmış, </a:t>
            </a:r>
            <a:r>
              <a:rPr lang="tr-TR" sz="2400" dirty="0">
                <a:latin typeface="Tahoma" panose="020B0604030504040204" pitchFamily="34" charset="0"/>
                <a:ea typeface="Tahoma" panose="020B0604030504040204" pitchFamily="34" charset="0"/>
                <a:cs typeface="Tahoma" panose="020B0604030504040204" pitchFamily="34" charset="0"/>
              </a:rPr>
              <a:t>devlet kontrolünde bir </a:t>
            </a:r>
            <a:r>
              <a:rPr lang="tr-TR" sz="2400" dirty="0" smtClean="0">
                <a:latin typeface="Tahoma" panose="020B0604030504040204" pitchFamily="34" charset="0"/>
                <a:ea typeface="Tahoma" panose="020B0604030504040204" pitchFamily="34" charset="0"/>
                <a:cs typeface="Tahoma" panose="020B0604030504040204" pitchFamily="34" charset="0"/>
              </a:rPr>
              <a:t>medyanın gerekliliğini </a:t>
            </a:r>
            <a:r>
              <a:rPr lang="tr-TR" sz="2400" dirty="0">
                <a:latin typeface="Tahoma" panose="020B0604030504040204" pitchFamily="34" charset="0"/>
                <a:ea typeface="Tahoma" panose="020B0604030504040204" pitchFamily="34" charset="0"/>
                <a:cs typeface="Tahoma" panose="020B0604030504040204" pitchFamily="34" charset="0"/>
              </a:rPr>
              <a:t>reddeder. </a:t>
            </a:r>
            <a:r>
              <a:rPr lang="tr-TR" sz="2400" dirty="0" smtClean="0">
                <a:latin typeface="Tahoma" panose="020B0604030504040204" pitchFamily="34" charset="0"/>
                <a:ea typeface="Tahoma" panose="020B0604030504040204" pitchFamily="34" charset="0"/>
                <a:cs typeface="Tahoma" panose="020B0604030504040204" pitchFamily="34" charset="0"/>
              </a:rPr>
              <a:t>Çoğulculuğu, yerelliği</a:t>
            </a:r>
            <a:r>
              <a:rPr lang="tr-TR" sz="2400" dirty="0">
                <a:latin typeface="Tahoma" panose="020B0604030504040204" pitchFamily="34" charset="0"/>
                <a:ea typeface="Tahoma" panose="020B0604030504040204" pitchFamily="34" charset="0"/>
                <a:cs typeface="Tahoma" panose="020B0604030504040204" pitchFamily="34" charset="0"/>
              </a:rPr>
              <a:t>, </a:t>
            </a:r>
            <a:r>
              <a:rPr lang="tr-TR" sz="2400" dirty="0" smtClean="0">
                <a:latin typeface="Tahoma" panose="020B0604030504040204" pitchFamily="34" charset="0"/>
                <a:ea typeface="Tahoma" panose="020B0604030504040204" pitchFamily="34" charset="0"/>
                <a:cs typeface="Tahoma" panose="020B0604030504040204" pitchFamily="34" charset="0"/>
              </a:rPr>
              <a:t>kurumsallaşmamayı, alıcı-verici </a:t>
            </a:r>
            <a:r>
              <a:rPr lang="tr-TR" sz="2400" dirty="0">
                <a:latin typeface="Tahoma" panose="020B0604030504040204" pitchFamily="34" charset="0"/>
                <a:ea typeface="Tahoma" panose="020B0604030504040204" pitchFamily="34" charset="0"/>
                <a:cs typeface="Tahoma" panose="020B0604030504040204" pitchFamily="34" charset="0"/>
              </a:rPr>
              <a:t>rollerinin </a:t>
            </a:r>
            <a:r>
              <a:rPr lang="tr-TR" sz="2400" dirty="0" smtClean="0">
                <a:latin typeface="Tahoma" panose="020B0604030504040204" pitchFamily="34" charset="0"/>
                <a:ea typeface="Tahoma" panose="020B0604030504040204" pitchFamily="34" charset="0"/>
                <a:cs typeface="Tahoma" panose="020B0604030504040204" pitchFamily="34" charset="0"/>
              </a:rPr>
              <a:t>değişebilirliğini</a:t>
            </a:r>
            <a:r>
              <a:rPr lang="tr-TR" sz="2400" dirty="0">
                <a:latin typeface="Tahoma" panose="020B0604030504040204" pitchFamily="34" charset="0"/>
                <a:ea typeface="Tahoma" panose="020B0604030504040204" pitchFamily="34" charset="0"/>
                <a:cs typeface="Tahoma" panose="020B0604030504040204" pitchFamily="34" charset="0"/>
              </a:rPr>
              <a:t>, toplumun bütün</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a:latin typeface="Tahoma" panose="020B0604030504040204" pitchFamily="34" charset="0"/>
                <a:ea typeface="Tahoma" panose="020B0604030504040204" pitchFamily="34" charset="0"/>
                <a:cs typeface="Tahoma" panose="020B0604030504040204" pitchFamily="34" charset="0"/>
              </a:rPr>
              <a:t>kesimlerinde </a:t>
            </a:r>
            <a:r>
              <a:rPr lang="tr-TR" sz="2400" dirty="0" smtClean="0">
                <a:latin typeface="Tahoma" panose="020B0604030504040204" pitchFamily="34" charset="0"/>
                <a:ea typeface="Tahoma" panose="020B0604030504040204" pitchFamily="34" charset="0"/>
                <a:cs typeface="Tahoma" panose="020B0604030504040204" pitchFamily="34" charset="0"/>
              </a:rPr>
              <a:t>iletişim bağlantılarının </a:t>
            </a:r>
            <a:r>
              <a:rPr lang="tr-TR" sz="2400" dirty="0">
                <a:latin typeface="Tahoma" panose="020B0604030504040204" pitchFamily="34" charset="0"/>
                <a:ea typeface="Tahoma" panose="020B0604030504040204" pitchFamily="34" charset="0"/>
                <a:cs typeface="Tahoma" panose="020B0604030504040204" pitchFamily="34" charset="0"/>
              </a:rPr>
              <a:t>yatay </a:t>
            </a:r>
            <a:r>
              <a:rPr lang="tr-TR" sz="2400" dirty="0" smtClean="0">
                <a:latin typeface="Tahoma" panose="020B0604030504040204" pitchFamily="34" charset="0"/>
                <a:ea typeface="Tahoma" panose="020B0604030504040204" pitchFamily="34" charset="0"/>
                <a:cs typeface="Tahoma" panose="020B0604030504040204" pitchFamily="34" charset="0"/>
              </a:rPr>
              <a:t>oluşunu </a:t>
            </a:r>
            <a:r>
              <a:rPr lang="tr-TR" sz="2400" dirty="0">
                <a:latin typeface="Tahoma" panose="020B0604030504040204" pitchFamily="34" charset="0"/>
                <a:ea typeface="Tahoma" panose="020B0604030504040204" pitchFamily="34" charset="0"/>
                <a:cs typeface="Tahoma" panose="020B0604030504040204" pitchFamily="34" charset="0"/>
              </a:rPr>
              <a:t>ve </a:t>
            </a:r>
            <a:r>
              <a:rPr lang="tr-TR" sz="2400" dirty="0" smtClean="0">
                <a:latin typeface="Tahoma" panose="020B0604030504040204" pitchFamily="34" charset="0"/>
                <a:ea typeface="Tahoma" panose="020B0604030504040204" pitchFamily="34" charset="0"/>
                <a:cs typeface="Tahoma" panose="020B0604030504040204" pitchFamily="34" charset="0"/>
              </a:rPr>
              <a:t>etkileşimi </a:t>
            </a:r>
            <a:r>
              <a:rPr lang="tr-TR" sz="2400" dirty="0">
                <a:latin typeface="Tahoma" panose="020B0604030504040204" pitchFamily="34" charset="0"/>
                <a:ea typeface="Tahoma" panose="020B0604030504040204" pitchFamily="34" charset="0"/>
                <a:cs typeface="Tahoma" panose="020B0604030504040204" pitchFamily="34" charset="0"/>
              </a:rPr>
              <a:t>destekler. </a:t>
            </a:r>
            <a:r>
              <a:rPr lang="tr-TR" sz="2400" dirty="0" smtClean="0">
                <a:latin typeface="Tahoma" panose="020B0604030504040204" pitchFamily="34" charset="0"/>
                <a:ea typeface="Tahoma" panose="020B0604030504040204" pitchFamily="34" charset="0"/>
                <a:cs typeface="Tahoma" panose="020B0604030504040204" pitchFamily="34" charset="0"/>
              </a:rPr>
              <a:t>Özgürlükçülük, ütopyacılık</a:t>
            </a:r>
            <a:r>
              <a:rPr lang="tr-TR" sz="2400" dirty="0">
                <a:latin typeface="Tahoma" panose="020B0604030504040204" pitchFamily="34" charset="0"/>
                <a:ea typeface="Tahoma" panose="020B0604030504040204" pitchFamily="34" charset="0"/>
                <a:cs typeface="Tahoma" panose="020B0604030504040204" pitchFamily="34" charset="0"/>
              </a:rPr>
              <a:t>, sosyalizm, </a:t>
            </a:r>
            <a:r>
              <a:rPr lang="tr-TR" sz="2400" dirty="0" smtClean="0">
                <a:latin typeface="Tahoma" panose="020B0604030504040204" pitchFamily="34" charset="0"/>
                <a:ea typeface="Tahoma" panose="020B0604030504040204" pitchFamily="34" charset="0"/>
                <a:cs typeface="Tahoma" panose="020B0604030504040204" pitchFamily="34" charset="0"/>
              </a:rPr>
              <a:t>eşitçilik</a:t>
            </a:r>
            <a:r>
              <a:rPr lang="tr-TR" sz="2400" dirty="0">
                <a:latin typeface="Tahoma" panose="020B0604030504040204" pitchFamily="34" charset="0"/>
                <a:ea typeface="Tahoma" panose="020B0604030504040204" pitchFamily="34" charset="0"/>
                <a:cs typeface="Tahoma" panose="020B0604030504040204" pitchFamily="34" charset="0"/>
              </a:rPr>
              <a:t>, çevrecilik, yerelcilik gibi kuramsal</a:t>
            </a:r>
            <a:br>
              <a:rPr lang="tr-TR" sz="2400" dirty="0">
                <a:latin typeface="Tahoma" panose="020B0604030504040204" pitchFamily="34" charset="0"/>
                <a:ea typeface="Tahoma" panose="020B0604030504040204" pitchFamily="34" charset="0"/>
                <a:cs typeface="Tahoma" panose="020B0604030504040204" pitchFamily="34" charset="0"/>
              </a:rPr>
            </a:br>
            <a:r>
              <a:rPr lang="tr-TR" sz="2400" dirty="0" smtClean="0">
                <a:latin typeface="Tahoma" panose="020B0604030504040204" pitchFamily="34" charset="0"/>
                <a:ea typeface="Tahoma" panose="020B0604030504040204" pitchFamily="34" charset="0"/>
                <a:cs typeface="Tahoma" panose="020B0604030504040204" pitchFamily="34" charset="0"/>
              </a:rPr>
              <a:t>öğelerin karışımını </a:t>
            </a:r>
            <a:r>
              <a:rPr lang="tr-TR" sz="2400" dirty="0">
                <a:latin typeface="Tahoma" panose="020B0604030504040204" pitchFamily="34" charset="0"/>
                <a:ea typeface="Tahoma" panose="020B0604030504040204" pitchFamily="34" charset="0"/>
                <a:cs typeface="Tahoma" panose="020B0604030504040204" pitchFamily="34" charset="0"/>
              </a:rPr>
              <a:t>içerir.</a:t>
            </a:r>
          </a:p>
        </p:txBody>
      </p:sp>
    </p:spTree>
    <p:extLst>
      <p:ext uri="{BB962C8B-B14F-4D97-AF65-F5344CB8AC3E}">
        <p14:creationId xmlns:p14="http://schemas.microsoft.com/office/powerpoint/2010/main" val="37130370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0"/>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endParaRPr lang="tr-TR"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3350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Özgür basın genellikle demokrasinin oksijeni olarak anılır; çünkü biri öteki olmadan yaşayamaz. Yaklaşık 200 yıl önce ABD’ye yaptığı ziyarette Fransız siyaset yazarı </a:t>
            </a:r>
            <a:r>
              <a:rPr lang="tr-TR" sz="2400" dirty="0" err="1" smtClean="0">
                <a:latin typeface="Tahoma" pitchFamily="34" charset="0"/>
              </a:rPr>
              <a:t>Alexis</a:t>
            </a:r>
            <a:r>
              <a:rPr lang="tr-TR" sz="2400" dirty="0" smtClean="0">
                <a:latin typeface="Tahoma" pitchFamily="34" charset="0"/>
              </a:rPr>
              <a:t> de </a:t>
            </a:r>
            <a:r>
              <a:rPr lang="tr-TR" sz="2400" dirty="0" err="1" smtClean="0">
                <a:latin typeface="Tahoma" pitchFamily="34" charset="0"/>
              </a:rPr>
              <a:t>Tocqueville</a:t>
            </a:r>
            <a:r>
              <a:rPr lang="tr-TR" sz="2400" dirty="0" smtClean="0">
                <a:latin typeface="Tahoma" pitchFamily="34" charset="0"/>
              </a:rPr>
              <a:t> de benzer şekilde “Demokrasi olmazsa gerçek gazete olmaz; gazeteler olmazsa da demokrasi olmaz," diye yazmıştır. O zamandan bu yana, dünyanın dört bir yanındaki ülkelerde bu basit yorumun doğru olduğu kanıtlanmıştır. Eski ve yeni demokrasiler, bilgilendirilmiş vatandaşların rızasına dayalıdır; haber medyası ise insanların kendilerini yönetebilmek için ihtiyaç duydukları bilgilerin ilk kaynağıdır.</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Gazetecilerin bu bilgileri sağlamasını mümkün kılmak için pek çok ülkede özgür basın için yasal korumalar hazırlanmıştır. Sözgelimi ABD’de gazetecilik Anayasa’da adı geçen tek meslektir; gazetecilik Anayasa’da şöyle yer alır: "Kongre… ifade veya basın özgürlüğünü kısıtlayacak hiçbir yasa çıkarmayacaktır." ABD'nin üçüncü devlet başkanı Thomas Jefferson'ın 1787'de yazdığı gibi, "Devletimizin temeli halkın düşüncesi olduğundan, ilk hedefimiz bu hakkı korumak olmalıdır. Eğer bana gazetesiz devlet veya devletsiz gazetelerimiz mi olsun diye sorulsaydı, ikincisini tercih etmekte bir an bile tereddüt etmezdim.“</a:t>
            </a:r>
            <a:endParaRPr lang="tr-TR" sz="2400" dirty="0">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2"/>
            <a:ext cx="7772400" cy="5643601"/>
          </a:xfrm>
        </p:spPr>
        <p:style>
          <a:lnRef idx="0">
            <a:schemeClr val="accent2"/>
          </a:lnRef>
          <a:fillRef idx="3">
            <a:schemeClr val="accent2"/>
          </a:fillRef>
          <a:effectRef idx="3">
            <a:schemeClr val="accent2"/>
          </a:effectRef>
          <a:fontRef idx="minor">
            <a:schemeClr val="lt1"/>
          </a:fontRef>
        </p:style>
        <p:txBody>
          <a:bodyPr>
            <a:noAutofit/>
          </a:bodyPr>
          <a:lstStyle/>
          <a:p>
            <a:pPr marL="360000" algn="l"/>
            <a:r>
              <a:rPr lang="tr-TR" sz="2400" dirty="0" smtClean="0">
                <a:latin typeface="Tahoma" pitchFamily="34" charset="0"/>
              </a:rPr>
              <a:t>Özgür bir toplumda gazetecilerin yalnızca belirli yasal korumaları değil, sorumlulukları da vardır. Bazı ülkelerde, bu sorumluluklar açıkça, bazı ülkelerde ise dolaylı olarak belirtilir. Ancak hemen hemen her durumda, bu sorumluluklar aynıdır. Vatandaşları her daim bilgilendirmek… Gazeteciler doğru, adil ve dış etkilerden bağımsız bilgi vermekten sorumludur.</a:t>
            </a:r>
            <a:br>
              <a:rPr lang="tr-TR" sz="2400" dirty="0" smtClean="0">
                <a:latin typeface="Tahoma" pitchFamily="34" charset="0"/>
              </a:rPr>
            </a:br>
            <a:endParaRPr lang="tr-TR" sz="2400" dirty="0">
              <a:latin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611</TotalTime>
  <Words>3064</Words>
  <Application>Microsoft Office PowerPoint</Application>
  <PresentationFormat>Ekran Gösterisi (4:3)</PresentationFormat>
  <Paragraphs>60</Paragraphs>
  <Slides>61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61</vt:i4>
      </vt:variant>
    </vt:vector>
  </HeadingPairs>
  <TitlesOfParts>
    <vt:vector size="66" baseType="lpstr">
      <vt:lpstr>Arial</vt:lpstr>
      <vt:lpstr>Century Gothic</vt:lpstr>
      <vt:lpstr>Tahoma</vt:lpstr>
      <vt:lpstr>Wingdings 3</vt:lpstr>
      <vt:lpstr>İyon Toplantı Odası</vt:lpstr>
      <vt:lpstr>Gazetecilik I Prof. Dr. Mustafa Şeker</vt:lpstr>
      <vt:lpstr>Bir meslek olarak gazetecilik ilk gazetelerin çıkmasıyla birlikte 17. yüzyılda doğmuştur. 1605’te Hollanda’da yayımlanmaya başlanan Wettlycke Tydingmen’in ardından, 1609’da Starzburg’da çıkan Almanca gazeteler Avisa ve Relation Oder Zeitung düzenli yayımlanan gazeteler olmuştur. Fransa’da La Gazetta 1631’de çıkmıştır.  İngiltere’de 1625’te, ABD’de ise 1690’da ilk gazeteler yayımlanmıştır.  Ardından diğer Batı ülkelerinde de 17. ve 18.yüzyıl boyunca haftalık, günlük gazeteler birbiri ardında çıkmaya başlamış ve gazete adını verdiğimiz kitle iletişim aracı doğmuştur. </vt:lpstr>
      <vt:lpstr>Osmanlı’da ilk gazeteyi Fransız Elçiliği, 1795’de Bulletin des Nouvelles adıyla çıkarmıştır. İlk Türkçe gazete ise 1831 yılında Takvim-i Vekayi adıyla yayımlanmıştır. Türk basın tarihinin başlangıcı kabul edilen bu gazete devlet tarafından yayımlanan resmi nitelikte bir gazetedir. Haftalık olarak çıkan gazete, düzenli olmasa da yayınını 1922 yılına kadar sürdürmüştür. Haber vermek yerine, kanunlar, tüzükler ve devletin halka söylemek istediklerini ileten resmi bir yayın organı olmuştur.</vt:lpstr>
      <vt:lpstr>1840 yılında çıkan yarı resmi Ceride-i Havadis gazetesi ise William Churcill adında bir İngiliz tarafından çıkarılmış ve devlet yardımı ile yayımlanmıştır. Özel sermaye tarafından kurulan ilk gazete ise 1860 yılında yayın hayatına başlayan Tercüman-ı Ahval’dir. Agah Efendi tarafından kurulan gazete, devlet desteği almamış, geniş bir yazar kadrosuyla çıkmıştır. Bu gazeteden ayrılan Şinasi’nin kurduğu Tasviri-i Efkar 1862’de yayına başlamış ve 1865’te Namık Kemal’e devredilmiştir. Bu iki gazete özel ve Türkçe olmaları nedeniyle Türk basın tarihinin en önemli ilkleri arasında yer alır.</vt:lpstr>
      <vt:lpstr>Osmanlı’da 1860’tan sonra devlet tarafından çeşitli bölgelerde çıkarılan ve vilayet gazeteleri adı verilen yerel gazeteler de yayımlanmıştır. Şam, Halep, Lübnan, Girit, İşkodra, Yanya, Selanik, Prizren, Yemen, Manastır, Hersek gibi bugün her biri farklı ülke olan vilayetler yanında, Konya, Edirne, İzmir, Kastamonu, Ankara gibi illerde de vilayete gazeteleri çıkmıştır. Bu gazeteler esasen Osmanlı’nın dağılmasını önlemek için çıkarılmış ve bu nedenle yerel halkın anlaması için kimi zaman Türkçe yanında yerel dillerde de haberlere yer vermiştir.</vt:lpstr>
      <vt:lpstr>GAZETECİLİK NASIL BİR MESLEKTİR: Gazetecilik hem bir meslek hem de el sanatıdır; çünkü gazeteciler özel becerileri kullanıp belli standartlara uymaktadırlar. Peki gazeteciliği eczacılık veya hukuk gibi benzer terimlerle tanımlanabilecek diğer mesleklerden ayıran nedir? Belki de en büyük fark, haber medyasının özgür bir toplumdaki özel rolüdür. Dolayısıyla gazetecilik, asıl işlevini demokratik toplumlarda yerine getirebilir. Diğer yandan demokrasi de ancak özgür basının işlediği ülkelerde gelişebilir. </vt:lpstr>
      <vt:lpstr>Özgür basın genellikle demokrasinin oksijeni olarak anılır; çünkü biri öteki olmadan yaşayamaz. Yaklaşık 200 yıl önce ABD’ye yaptığı ziyarette Fransız siyaset yazarı Alexis de Tocqueville de benzer şekilde “Demokrasi olmazsa gerçek gazete olmaz; gazeteler olmazsa da demokrasi olmaz," diye yazmıştır. O zamandan bu yana, dünyanın dört bir yanındaki ülkelerde bu basit yorumun doğru olduğu kanıtlanmıştır. Eski ve yeni demokrasiler, bilgilendirilmiş vatandaşların rızasına dayalıdır; haber medyası ise insanların kendilerini yönetebilmek için ihtiyaç duydukları bilgilerin ilk kaynağıdır.</vt:lpstr>
      <vt:lpstr>Gazetecilerin bu bilgileri sağlamasını mümkün kılmak için pek çok ülkede özgür basın için yasal korumalar hazırlanmıştır. Sözgelimi ABD’de gazetecilik Anayasa’da adı geçen tek meslektir; gazetecilik Anayasa’da şöyle yer alır: "Kongre… ifade veya basın özgürlüğünü kısıtlayacak hiçbir yasa çıkarmayacaktır." ABD'nin üçüncü devlet başkanı Thomas Jefferson'ın 1787'de yazdığı gibi, "Devletimizin temeli halkın düşüncesi olduğundan, ilk hedefimiz bu hakkı korumak olmalıdır. Eğer bana gazetesiz devlet veya devletsiz gazetelerimiz mi olsun diye sorulsaydı, ikincisini tercih etmekte bir an bile tereddüt etmezdim.“</vt:lpstr>
      <vt:lpstr>Özgür bir toplumda gazetecilerin yalnızca belirli yasal korumaları değil, sorumlulukları da vardır. Bazı ülkelerde, bu sorumluluklar açıkça, bazı ülkelerde ise dolaylı olarak belirtilir. Ancak hemen hemen her durumda, bu sorumluluklar aynıdır. Vatandaşları her daim bilgilendirmek… Gazeteciler doğru, adil ve dış etkilerden bağımsız bilgi vermekten sorumludur. </vt:lpstr>
      <vt:lpstr>Dünyadaki demokratik toplumlarda, haber medyası devletin siyasi ve yargı kollarındaki etkinlikleri gözlemlemek gibi ek bir işlev kazanmıştır. Gazeteciler sessizlerin sesi olarak ve hüküm süren bir çoğunluğun azınlığın haklarını çiğnemesini engelleyerek demokrasinin varlığını sürdürmesini sağlamışlardır. 19. yüzyılda yaşamış Amerikan yazar ve mizah yazarı Finley Peter Dunne, bir gazetecinin görevinin "acı çekenleri rahatlatmak ve rahat olanlara acı çektirmek" olduğunu söylemiştir. </vt:lpstr>
      <vt:lpstr>Ancak özgür bir toplumdaki gazetecinin temel görevi yüz yıllardır değişmemiştir. ABD’de kurulmuş bir grup olan Committee of Concerned Journalists (İlgili Gazeteciler Komitesi) 20. yüzyılın tam sonunda, gazeteciler üstünde mesleklerinin karakteri hakkında bir araştırma yapmış ve şu ortak görüşe varmışlardır: "Gazeteciliğin ana amacı vatandaşlara özgür bir toplumda hareket etmek için ihtiyaç duydukları doğru ve güvenilir bilgiyi sunmaktır."</vt:lpstr>
      <vt:lpstr>Yeni geliştirilen teknolojiler sayesinde bilgisayarı olan herkes büyük haber kuruluşları kadar geniş bir şekilde haber yayabilmektedir. Ancak ne kadar iyi yazılmış ve ne kadar sıklıkla güncelleniyor olursa olsun, iyi tasarlanmış bir internet sitesi her zaman güvenilir bir haber kaynağı değildir. Bilginin artık nadir bulunan bir meta olmadığı karmaşık bir dünyada, gazetecinin görevinin her zamankinden daha büyük önem taşıdığı bir gerçektir. </vt:lpstr>
      <vt:lpstr>Bir propagandacının veya dedikoducu bir kimsenin tersine, gazeteci elindeki bilgileri ayıklayarak, kamuya sunmadan önce bu bilginin ne kadar değerli ve güvenilir olduğuna karar vermektedir. Gazeteciler öyküyü anlatmak için ihtiyaç duydukları bilgiyi toplamakla kalmazlar, aynı zamanda kullanmadan önce bilginin doğruluğunu teyit etmek zorundadırlar. Gazeteciler mümkün olduğunda daima ilk kaynağa güvenirler ve aldıkları bilginin güvenilir olduğunu doğrulamak için çeşitli kaynaklara danışırlar. Ayrıca, birkaç istisnai durum dışında, bilgilerinin kaynağını belirtirler, böylece okur/dinleyici/izleyici haberin güvenilirliğini değerlendirebilir.</vt:lpstr>
      <vt:lpstr>Ancak gazetecilik yalnızca gerçeğe dayalı bilgilerin dağıtılmasından ibaret değildir. Propaganda da gerçeklere dayalı olabilir; ancak bu gerçekler insanların düşüncelerini etkileyecek şekilde sunulur. Daha önce de belirttiğimiz gibi, halkla ilişkiler uzmanları da gerçekleri kullanır; ancak onlar öyküyü kendi açılarından anlatırlar. Öte yandan gazeteciler adil olmak ve tam bir öykü sunmak için çabalar. Doğru, güvenilir ve gerçekliği yansıtan, sadece kendi bakış açılarını yansıtmayan bir öykü sunmaya çalışırlar.</vt:lpstr>
      <vt:lpstr>Gazetecilik ve diğer bilgi biçimleri arasındaki bir başka ayrım ise şudur: Gazeteciler konu aldıkları insanlardan bağımsız olmaya çalışır. Çalıştığı yer hakkında yazı yazan bir halkla ilişkiler uzmanının, yazısında kuruluşu kötü gösterebilecek bir bilgiye yer vermesi düşünülemez. Öte yandan, bir gazeteci tamamıyla olumlu olmasa da, tam bir tablo sunmaya çalışır. Bir halkla ilişkiler çalışanı ya da reklamcının da her durumda her zaman doğruyu söylemek zorunda değildir. Gazeteci içinse doğruyu söylemek mesleğin ilk kuralıdır.</vt:lpstr>
      <vt:lpstr>Gazeteciler özgün bir habercilik yaparlar; gerçekleri fikir veya söylentiyle karıştırmazlar ve sağlam redaksiyon kararları verirler. Öteki bilgi satıcılarının aksine, gazeteciler her şeyden önce halka karşı sorumludur. Kanada'nın Montreal Gazette'sinin görev ahlakı kurallarında belirttiği gibi, "Bir gazetenin en büyük sermayesi dürüstlüğüdür. Bu dürüstlüğe olan saygı çok zor kazanılır ve çok kolay kaybedilir." Bu dürüstlüğü sürdürmek için gazeteciler çıkar çatışmalarından kaçınmaya ve gerçek veya algılanan durumu karıştırmamaya özen gösterir.</vt:lpstr>
      <vt:lpstr>NESNELLİK VE ADİLLİK: Bu iki kavram gazeteciliğin bilgiyi doğru ve dengeli vermesini sağlamaya yönelik temel kuralları gösterir. Gazetecilikte nesnellik kavramı, yaklaşık yüz yıl önce, o zamanın gazetelerinde yaygın olan sansasyonel ve taraflı yaklaşıma tepki olarak gelişmiştir. "Nesnellik" terimi başta bir gazetecilik yaklaşımı veya yöntemini tanımlamak için kullanılmıştır; bu tanıma göre gazetecilerin haberleri kişisel görüşlerini yansıtmadan veya bir kurumun tarafını tutmadan nesnel bir şekilde sunması gerekir. </vt:lpstr>
      <vt:lpstr>Zaman içinde gazetecilerin kendilerinin de nesnel olması istenmiştir. Amerikan gazetesi Washington Post’un genel yayın yönetmeni Leonard Downie bu kavramı o kadar ciddiye almıştır ki, oy kullanmayı bile reddetmiştir. Ancak bugün pek çok gazeteci tam bir nesnelliğin imkânsız olduğu görüşünü savunmaktadır. 1996 yılında ABD Profesyonel Gazeteciler Birliği "nesnellik" sözcüğünü görev ahlakı kurallarından çıkarmıştır. Sonuçta gazeteciler de insandır. İşlerini ciddiye alırlar ve onların da düşünceleri vardır. Tamamıyla nesnel olduklarını iddia etmeleri, hiçbir değer yargılarının olmadığı anlamına gelir. </vt:lpstr>
      <vt:lpstr>Oysa gazeteciler kendi düşüncelerinin bilincinde olmaları gerektiğini, bu yolla sürekli bu görüşlerini kontrol edebileceklerini büyük ölçüde kabul etmişlerdir. Okur/izleyici/dinleyici haberden yola çıkarak gazetecinin görüşünün ne olduğunu anlayamamalıdır. Gazeteciler bilgileri doğrulamak için nesnel ve bilimsel bir yöntem kullanmak suretiyle kendi görüşlerini yansıtmayan öyküler aktarabilirler. Başka bir deyişle, haberin kendisi tarafsız ve adil olmalıdır. Gazeteci elbette kişisel olarak taraftır ancak haber yazarken metne kişisel yargılarını karıştırmamalıdır. </vt:lpstr>
      <vt:lpstr>Gazeteciler aynı zamanda adil olmaya ve öyküleri tek taraflı anlatmamaya büyük özen göstermektedir. Karşıt görüşleri arar ve herhangi bir tarafı tutmadan bu görüşleri aktarırlar. Birden fazla gerçeği doğrulamanın yanı sıra, gerçeklerin zıtlaştığı noktalarda farklı görüşleri ararlar. Olaylara tek bir açıdan bakmak, tek bir doğrunun bulunduğu gibi saplantılara sahip olmak, gazetecilikle kesinlikle bağdaşmaz. Gazeteci, demokrasinin de temelini oluşturan çoğulculuğa inanır ve her görüşün haberde temsil edilme hakkı olduğunu bir meslek ilkesi olarak benimser.  </vt:lpstr>
      <vt:lpstr>Ancak adillik ile denge aynı şey değildir. Denge, bir öyküde en az iki tarafın olması ve her iki tarafa da eşit ağırlık verilmesidir; ancak bu nadir rastlanan bir durumdur. Öykülerinde böyle yapay bir denge gözeten gazeteciler aslında temelde yanlış bir haber çıkarabilirler. Sözgelimi, bağımsız ekonomistlerin büyük çoğunluğu belirli bir harcama politikasının sonuçları üstünde görüş birliğine varırken, daha küçük bir ekonomist grubu, eski deneyimlerinden yola çıkarak bu politikanın yanlış olduğunu, dolayısıyla farklı bir görüşü savunabilir. Her iki gruba da eşit yer ve zaman ayıran bir öykü, insanları yanlış yönlendirecektir.</vt:lpstr>
      <vt:lpstr>Gazetecilerin önündeki zorluk, haberde yer alan tüm taraflar açısından adil bir şekilde görüşleri yansıtmak ve okur kitlesine tam ve dürüst bir tablo sunabilmektir. Muhabir ve blog yazarı Dan Gillmor, "Adillik, her şeyden önce farklı görüşleri dinleyip bunları gazeteciliğin içinde birleştirmektir" demektedir. "Adillik, gerçekler bütünüyle bir tarafı desteklerken, bazı gazetecilerin işe yaramaz bir eşitliği sağlamak kaygısıyla karşıt görüşleri de öyküye almak için yalanları veya çarpıtmaları tekrarlaması anlamına gelmemektedir."</vt:lpstr>
      <vt:lpstr>Bütün dünyadaki gazeteciler bazı ortak özelliklere sahiptir. Hepsi de meraklı ve ısrarcıdır. Olayların neden gerçekleştiğini bilmek isterler ve hayır cevabını kabul etmezler. Güçlü olan onları ürkütmez ve yaptıkları işi çok ciddiye alırlar. British Broadcasting Company (BBC) Radio 4'ün editörlerinden biri olan Kevin Marsh’e göre, iyi bir gazeteci "büyük hakikatleri sıkıca yakalama yeteneğine ve bu hakikatler gerçeklerle örtüşmediği takdirde elinden bırakabilme tevazusuna" sahiptir. </vt:lpstr>
      <vt:lpstr>Bir gazetecinin görevi zorluklarla doludur ve karmaşıktır. Washington Post Şirketi'nin merhum başkanı Philip Graham'ın belirttiği gibi, "Bir gazetecinin görevi, asla anlayamayacağımız bir dünyada, hiçbir zaman tamamlanmayacak olan bir tarihin ilk kabataslaklarını her hafta baştan çıkarmak gibi imkansız bir işi yerine getirmektir.“ Gazeteciliğin klasik tanımları arasına da giren bu kabataslak tarih yazarlığı, ya da tarihe not düşme sorumluluğu, haberciliğin gerçeği ortaya çıkarma ve sunma sorumluluğunun önemini daha da artırır.  </vt:lpstr>
      <vt:lpstr>Günümüzde gazeteciler tarihin hiçbir döneminde olmadığı kadar haber iletme araçlarına sahiptir; küçük yerel gazetelerden tutun da, dünya çapında yayın yapan televizyon kanalları ile çevrimiçi haber sitelerine kadar. Her bir medya kuruluşunun kendine özgü güçlü ve zayıf yönü vardır. Çoğu ülkede genellikle, günlük gazeteler en büyük personele sahiptir ve yayın yapan medya ajanslarına kıyasla, daha geniş bir konu yelpazesini daha derinlikli bir şekilde sunmaktadır.</vt:lpstr>
      <vt:lpstr> Çevrimiçi haber siteleri de buna eklenince, pek çok gazete geleneksel günlük yayın programı sınırlamalarının üstesinden gelmeye başlamıştır. Ne var ki bu gazeteler büyük ölçüde okur-yazar ve varlıklı bir kitleye, yani okuma bilen ve gazete alan ya da gazeteyi internetten okuyabilmek için gerekli bilgisayar erişimine sahip olan kişilere ulaşmaktadır. İnternet üzerinden yapılan haberciliğin, giderek yaygınlaştığını ve gelecekte muhtemelen diğer haber araçlarını bir araya getiren bir ortak medya olacağı tahmin edilmektedir. </vt:lpstr>
      <vt:lpstr>Uzun yıllar, dünyadaki en yaygın haber kaynaklarından biri olan radyo, hız ve kolay erişim avantajına sahiptir. Radyo gazetecileri haberlere hızla ulaşabilirler ve radyosu olan herkes her yerde ve her zaman haberleri dinleyebilir. Radyo muhabirleri haberleri aktarırken kelimelerin yanı sıra ses tonlarını da kullanır; böylece dinleyiciler olayın gerçekten nasıl olduğunu onların seslerinden yola çıkarak hissedebilir. Radyo haberleri günde pek çok kez yayınlanır, dolayısıyla sıklıkla güncellenir. Ancak radyo haberleri kısa bir özeti olarak kalır ve bir gazetenin sunduğu derinlik ve kapsam radyo haberlerinde yer almaz. Diğer yandan radyo, bir haber aracı olarak önemini giderek kaybetmektedir.</vt:lpstr>
      <vt:lpstr>Televizyon haberleri ise hem ses hem de görüntü sayesinde izleyicilere sadece neler olduğunu anlatmakla kalmaz, aynı zamanda olanları gösterebilir. Televizyonun güçlü yönlerinden biri de duyguları izleyicilere taşıyıp deneyimleri onlarla paylaşabilmesidir. Daha küçük kameralar, dijital kurgu ve taşınabilir uydu bağlantısı gibi teknolojik gelişmeler televizyonun bir öyküyü yayınlamakta en az radyo kadar hızlı olmasını mümkün kılmıştır. Ancak görüntülere olan bağımlık da olumsuzluk teşkil edebilir. Karmaşık öyküler bazen televizyon haberlerinde yer almaz; çünkü bu haberler görsel olarak cazip değildir.</vt:lpstr>
      <vt:lpstr>Yakın zamanda, basım ve yayın haberlerinin geleneksel kategorileri arasında bir ayrım ortaya çıkmıştır. ABD’de ve diğer ülkelerde, pek çok haber kuruluşu artık internet de dâhil olmak üzere çeşitli ortamlarda haber üretebilmektedir. Sonsuz biçimde genişletilebilir olan internet, çevrimiçi haberler, basım ve yayın medyasının maruz kaldığı yer ve zaman kısıtlamalarına tabi değildir. Haber siteleri daha fazla bilgi sunup bu bilgileri daha uzun süre yayınlayabilir. Ayrıca kullanıcıların en çok ilgilerini çeken haberleri aramalarına olanak sağlar.</vt:lpstr>
      <vt:lpstr>Gazete, radyo ve televizyon istasyonlarına bağlı çevrimiçi haber siteleri, bağlı oldukları yerle fazlasıyla benzerlik gösterebilir. Bu siteler öykülerini fotoğraflarla destekleyebilir ve pek çoğu da öykülerin kısa videolarını ya da tam haber yayınını sunabilir. Ayrıca abonelerinin daha sonra bakmak üzere dosyaları bir bilgisayara veya taşınabilir bir diske indirmelerini sağlamak için dosyaları internette yayınlamak suretiyle bir "podcast" versiyonu da sunabilirler. </vt:lpstr>
      <vt:lpstr>Bazı sitelerde bir öykü metnini okuyabilir veya yazarı okurken dinleyebilirsiniz. Haber kuruluşları kendi web log'larını (yaygın ve kısaltılmış deyişle "blog") yayınlayıp gazetecilere hazırlamakta oldukları öyküler ve haber odalarında verilen kararlarla ilgili çevrimiçi günlük tutma imkânı da sunmaktadır. Dolayısıyla medya kuruluşlarının basılı gazete, radyo, televizyon ve internet medyasını aynı anda ve birbirlerini destekleyecek şekilde kullanmaları tüm dünyada yaygın bir gazetecilik tarzı olmuştur. </vt:lpstr>
      <vt:lpstr>Sürekli bir değişim içinde olan bu haber dünyasında, pek çok gazeteci kendilerinden beklenen işi yapmak için başka becerilere de ihtiyaç duyduklarını fark etmektedir. Muhabirlerden gazete için kaynaklarla görüşme yapıp öykü yazmanın yanı sıra, internette kullanılmak üzere fotoğraf çekmeleri de beklenebilir. Editörlerden muhabirlerin taslaklarını kontrol etmenin ve manşet yazmanın yanı sıra, internette haber yayınlamaları da istenebilir. </vt:lpstr>
      <vt:lpstr>Fotoğrafçılar resim çekmenin yanı sıra hareketli görüntü çekmek, hatta resimlerini desteklemek için metin yazmak zorunda kalabilir. Pek çok haber kuruluşu, haber odalarında yeni görevlere soyunan gazetecilere eğitim sunmaktadır. Ayrıca gazetecilik eğitimi veren bazı eğitimciler, öğrencilerine ileride ihtiyaç duyabilecekleri çeşitli becerileri kazandırmak için artık "uyum müfredatı" adını verdikleri bir müfredatı uygulamaya koymuştur</vt:lpstr>
      <vt:lpstr>Ancak bütün bu yeni gerekliliklere rağmen, iyi gazeteciliğin özü değişmemiştir. Bill Kovach ve Tom Rosenstiel’ın Gazeteciliği Esasları: Habercilerin Bilmesi ve Halkın Beklemesi Gerekenler adlı kitaplarında belirttikleri gibi, demokratik bir toplumda gazetecilerin hemfikir oldukları ve vatandaşların beklemeye hakkı olduğu hususlara dair açık ve net prensipler vardır: </vt:lpstr>
      <vt:lpstr>Gazeteciliğin ilk yükümlülüğü gerçek haberdir. Sadakatle bağlı olacağı ilk merci halktır. Özünde gerçeği teyit etme disiplini yatar. Bu mesleği icra edenler, konu aldıkları kişilerden veya olaylardan bağımsız kalmayı başarmalıdırlar. Gazetecilik, bağımsız ve yaptırımı olan bir gözlemci görevi görmelidir. Kamuoyuna açık bir eleştiri ve uzlaşma platformu sağlamalıdır. Önemli olanı ilginç ve alakalı kılmak için çabalamalıdır. Haberleri kapsamlı ve dengeli oranda tutmalıdır. Mesleği icra edenlerin kendi inisiyatiflerini kullanmalarına olanak tanınmalıdır.</vt:lpstr>
      <vt:lpstr>Bu değerler, gazeteciliği diğer bütün iletişim biçimlerinden ayırmaktadır. Bu değerlere bağlı kalmak kolay değildir. Gazeteciler bu standartlardan taviz vermemek için hemen hemen her gün baskıyla karşılaşmaktadır. Ancak bu değerleri asla unutmamak, gazeteciliğin öncelikli işlevini yerine getirmesinin, yani vatandaşlara hayatları hakkında karar vermek için ihtiyaç duydukları bilgiyi sağlamasının en iyi yoludur. </vt:lpstr>
      <vt:lpstr>FARKLI BASIN SİSTEMLERİ Otoriter Kuram Avrupa’da hareketli harfleri kullanan matbaanın 1440’lı yıllarda Johann Gutenberg tarafından geliştirilmesinden ve bu tekniğin yaygınlaşması sonrasında gazeteciliğin 1600’lerin başında ivme kazandığı dönem, toplumların monarşi rejimleri altında yönetildiği ve otoriter kuralların geçerli olduğu yıllardır. Bu nedenle 17. yüzyılda yayımlanan özel ya da kamusal sahiplik yapısıyla çıkarılan gazeteler, devlete ya da hükümete hizmet eden, hükümetin politikalarını destekleyen ya da geliştiren yönde yayın anlayışına sahiptir. Basın bu dönemde hükümet otoritesine bağlı olmuştur.</vt:lpstr>
      <vt:lpstr>Bu anlayışa göre yayıncılar kimi zaman gazete çıkarabilmek için hükümetten “izin almak” anlamına gelen “patent”, “lisans” ya da “ruhsat” almak zorunda kalmışlar ya da matbaa esnaf ya da derneklerinin düzenlemeleriyle karşı karşıya gelmişlerdir. Hükümetin doğrudan sansürü şeklinde de görülen kimi uygulamalar nedeniyle iktidarları eleştirmek pek de mümkün olmamıştır. Çünkü bu anlayışta basının temel amacı, iktidardaki hükümetin politikalarını desteklemek ve devletin siyasetini geliştirmek, ilerletmek ve ona hizmet etmek şeklinde tanımlanmıştır.</vt:lpstr>
      <vt:lpstr>Medya, yerleşik siyasi güce her zaman bağlı olmalıdır. Medya, kanunları ya da kurulu düzeni bozucu şeyleri yapmaktan kaçınmalıdır. Medya, ahlaki ve siyasi değerlere ve çoğunluğa karşı saldırgan olmamalıdır. Bu ilkelerin geçerliliğini sağlamak için öndenetim ve sansür uygulaması meşru ve haklıdır. Otoriteye karşı kabul edilmez saldırılar, resmi politikalardan hoş görülmeyecek sapmalar ve ahlak kurallarına uymama cezai sorumluluk gerektiren bir suçtur. Gazeteciler ya da medya çalışanları, kendi medya organizasyonları içinde bağımsızdırlar. Medya üzerinde özel mülkiyet ancak bu şartlara uyma halinde kabul edilebilir.</vt:lpstr>
      <vt:lpstr>LİBERAL KURAM Batı toplumunda 17. ve 18. yüzyıllarda gelişen ve akılcı düşünceyi eski, geleneksel, değişmez kabul edilen varsayımlardan, önyargılardan ve ideolojilerden özgürleştirmeyi ve yeni bilgiye yönelik kabulü geliştirmeyi amaçlayan düşünsel gelişimi kapsayan döneme “Aydınlanma Çağı” denilmektedir. Aydınlanmaya yol açan başlıca düşünsel gelişmeler Rönesans ve Reform hareketleridir. Aydınlanma Çağı felsefesinin üzerine geliştirilen özgürlükçü ya da liberal anlayış çerçevesinde klasik kapitalist demokrasilerin temelleri atılmıştır.</vt:lpstr>
      <vt:lpstr>Bu gelişmeler sonunda basın, devlet kontrolünden çıkmış ve basında özgürlükçü anlayış hakim olmaya başlamıştır. Özgürlükçü anlayışın tanımlanmasına ilişkin tam bir tarih vermek gerekirse,1688’den sonra İngiltere’de ve daha sonra ABD’de benimsendiği söylenebilmektedir. Günümüzde liberal demokrasilerde özgürlükçü anlayışın etkileri devam etmektedir En genel anlamda özgürlükçü anlayış bireylerin dilediği şeyi yayınlamada özgür olması öngörüsüne dayanmaktadır. Bu bir yönüyle de düşünce, anlatım, örgütlenme, toplantı hak ve özgürlüklerinin bir uzantısıdır. Yaklaşımın ilkeleri liberal demokratik anlayışın temellerini oluşturur.</vt:lpstr>
      <vt:lpstr>Liberalizm, çoğunluk yoluyla gerçeğe ulaşılabileceğini varsaymakta, düşüncelerin serbest pazarında iyi ile kötünün, yararlı ile zararlının, gerçekle gerçek dışının birbirinden ayrılabileceğini savunmaktadır. Tekelcilik ve bu yöndeki her türlü oluşuma karşı çıkılmaktadır. Özgür basının, özgür ve düşünen bir toplumun ayrılmaz bir parçası olduğu kabul edilmektedir. 1789 İnsan ve Yurttaş Hakları Bildirisinde «Düşünce ve görüşlerin serbestçe iletilebilmesi insanın en değerli haklarından birisidir; her yurttaş, yasanın hakkın kötüye kullanılması olarak belirlediği haller dışında, serbestçe konuşabilmeli, yazabilmeli, yayında bulunabilmelidir» denmektedir.</vt:lpstr>
      <vt:lpstr>ABD’nin 1789’da kabul edilen Anayasası’na 1791’de eklenen 10 maddelik Temel Haklar Beyannamesi (Bill of Rights) de bireysel hakları ön plana çıkarmakta ve korumaktadır. Beyanname’nin ilk maddesi şöyledir: “Kongre, bir din kuran ya da bir dinin gereklerinin özgürce yerine getirilmesini yasaklayan, söz ve basın özgürlüğü ile vatandaşların şikâyetlerini hükümete bildirmek için dilekçe verme haklarını ve barışçıl toplanmalarını kısıtlayan hiçbir yasa çıkaramaz” John Milton, John Locke, John Stuart Mill ve onların görüşlerinden etkilenen gazeteciler, artık basının görevinin devlete hizmet etmek değil, bilgi vermek, eğlendirmek ve hükümeti kontrol etmek olduğunu ifade etmişlerdir.</vt:lpstr>
      <vt:lpstr>Liberal kurama göre basın yayın kuruluşları herhangi bir ön izin veya yetki belgesi alma koşuluna bağlı olmaksızın kurulabilmelidir. İletişim alanında meslek seçmek için herhangi bir ön koşul bulunmamalıdır. Herhangi bir şeyin istek dışında yayınlanması için zorluk ya da baskı olmamalıdır. Yasalarla sınırları önceden belirlenmiş özel yaşamın gizliliği, vatana ihanet, yurt güvenliği gibi kutsal konular dışında resmi görüş ve hükümetlere yönelik karşı düşünce açıklama, eleştiri, aktarım sonrasında da bir suç kavuşturmasına konu olmamalıdır.</vt:lpstr>
      <vt:lpstr>Bilgi edinme ve erişim özgürlüğü: Olay, bilgi ya da habere serbestçe ulaşma ve bilgiyi elde etme özgürlüğü temin edilmelidir. Bilgiye ulaşmak isteyenler için olanaklar eşit biçimde açık bulundurulmalı, haber ve bilgi toplamaya yönelik yasal bir kısıtlama getirilmemelidir. Haber iletme özgürlüğü: Elde edilen bilgi ya da yazılan haberlerin kitle iletişim araçları tarafından iletilebilme özgürlüğü olmalıdır. Haber alma özgürlüğü: Toplumun haber ve bilgi edinme konusunda özgür olması, kendi seçtiği her türlü habere kavuşabilmesi gereklidir.</vt:lpstr>
      <vt:lpstr>Ancak, zamanla medyanın endüstrileşmesi, sermayenin tekelleşmesi, alternatif görüşlerin iletişim alanında temsilini zorlaştırmıştır. Böylece çok seslilik liberal kuramda öngörüldüğü gibi işlememeye başlamıştır. Medyada toplumun her kesiminin eşit olarak temsil edilmesi mümkün olmamaya başlamış, ticari kaygılar nedeniyle basın yayın organları çoğulculuğu çok fazla önemsememeye başlamışlardır. Bu nedenle yeni bir yaklaşım ortaya çıkmış ve liberal kuramda aksayan yönleri medyanın sorumluluklarına bağlayarak güvence altına almayı amaçlamıştır. </vt:lpstr>
      <vt:lpstr>Yirminci yüzyılda Amerika Birleşik Devletleri’nde İnsan Hakları Bildirgesi’ni korumak için “tek başına kalmış endüstri” olan medyanın toplumsal sorumluluk taşıması gerektiği düşüncesi gelişmiştir. Bu düşünceden hareketle, “Toplumsal Sorumluluk Kuramı” oluşturulmuştur. Bu oluşumda medyanın sansasyonel içeriğine ve kâr amaçlı yapısına yönelik eleştiriler etkili olmuştur. 1947 yılında kurulan bir komisyonun hazırladığı “Özgür ve Sorumlu Basın” başlıklı Hutchins raporu bu yaklaşımın temelini oluşturmuştur. </vt:lpstr>
      <vt:lpstr>Toplumsal Sorumluluk Kuramı, basın özgürlüğü ile basının topluma karşı sorumluluklarını bağdaştırmayı amaçlamaktadır. Yeni kuram, önemli bir şey söyleyecek olan herkesin görüşünü söylemeye izin verilmesini ve eğer medya görevlerini yerine getirmiyorsa “birilerinin” ona bu görevlerini hatırlatması gerektiğini savunmaktadır. Raporda “Basının yanlışları ve tutkuları, özel alan dışına taşıp, kamusal tehlike haline gelmiştir. Basın özgürdür, ancak aynı zamanda bir kamu hizmeti yerine getirmektedir. Basın alanında gerçekleşen ticari ve teknolojik yenilikler nedeniyle bazı bireylerin ve grupların basından yararlanma olanağı azalmıştır” görüşüne yer verilmiştir. </vt:lpstr>
      <vt:lpstr>Kurama göre medya; kamuoyu, tüketici eğilimleri, meslek etiği, kanal ve yayın zamanlarındaki teknik sınırlamalar yüzünden hükümetin düzenleme kurumları tarafından kontrol edilir. Basının işlevleri ve bu işlevlerin önceliklerinin tanımlaması yapılır. Basının demokratik siyasal sisteme hizmet etme, toplumu aydınlatma ve bireyin özgürlüklerini savunma gibi işlevleri kabul edilirken, ekonomik sisteme hizmet etme rolünü bu işlevlerin önünde görülmez. Eğlenceyi oluşturma rolü de kabul edilir, ancak bu eğlence işlevinin kaliteli olması gerektiğinin altı çizilir.</vt:lpstr>
      <vt:lpstr>Kuram, medyanın sosyal sorumluluk tavrını kimin denetleyeceğine ve medyada zaman ya da yer kullanımına değecek fikrin anlamlı olup olmadığına nasıl karar verileceğine dair tartışmalara ise açıktır. Buna karşın toplumsal amaçları gerçekleştirirken, medyanın medya dışı baskı ya da müdahalelerden uzak durmasını sağlamak amacıyla kimi yasal ya da mali müdahale şekilleri zaman içinde oluşmuştur. Örneğin gazetecinin ya da editörün özgürlüğünü koruyan kural ya da yasalar, reklamcılık düzenlemeleri, anti-tekel kanunları, Basın Konseyi’nin kurulması, medya eleştirileri, Parlamento araştırmaları ya da medya-sübvansiyon sistemleri bu yöndeki faaliyetlerdir</vt:lpstr>
      <vt:lpstr>Kurama göre, medya topluma karşı belirli görevleri kabul etmeli ve yerine getirmelidir. Medya haber aktarımının sağlanması yanında kültür ve sanatın yayılması ve geliştirilmesi amaçlarını da benimsemeli, eğitici olmalıdır. Toplumun sağlıklı, demokratik işleyebilmesine yardımcı olmak için şiddet kullanımına, toplumsal kargaşaya, suça yol açabilecek öğelerin medyada yer bulmamasına özen gösterilmeli, toplumda kültürel ve siyasal bakımlardan azınlıkta kalanları incitecek mesajlardan uzak durulmalıdır. Toplumun çeşitliliğini yansıtma, değişik görüşlere ve bunlara verilecek yanıtlara yer sağlama, çoğulcu yapıyı bir bütün olarak aktarma gibi temel görevler vardır.</vt:lpstr>
      <vt:lpstr>Temel görevler yerine getirilirken bilgi ve haber aktarımında gerçeklik, doğruluk, kesinlik, nesnellik ve dengelilik vazgeçilmez ilkeler olarak kabul edilmeli, bunları sağlayacak mesleksel standartlar geliştirilmelidir. Medya bu görevleri kabul eder ve uygularken kanunlar ve yerleşmiş kurumlar çerçevesinde kendi kendini düzenleyici olmalıdır. Toplumun da medyadan yüksek düzey beklemeye hakkı olduğu ve bu nedenle kamu adına genel yararı gözeten müdahaleler olabileceği kabul edilmelidir.</vt:lpstr>
      <vt:lpstr>SOVYET SOSYALİST KURAMI Dünyada basının otoriter anlayışının hâkim olduğu yıllarda, 1917 devrimi sonrasında kurulan Sovyet Sosyalist Cumhuriyetler Birliği’nde Marksist öğretiye dayalı olarak ve Lenin’in koyduğu ilkeler çerçevesinde yeni bir normatif yaklaşımla Sovyet basını yeniden örgütlenmiştir. Sosyalist ülkelerin de örnek aldığı bu model, ayrıca bir dönem Naziler ve İtalyanlar tarafından da kendi amaçları doğrultusunda uygulanmıştır. Sovyet-Totaliter anlayış; medyanın, sosyalist devlet anlayışına dayanan Sovyet sisteminin devamlılığına ve başarısına katkıda bulunmasını öngörmektedir. Sosyalist devlet anlayışında işçi sınıfı ve onun temsilcisi parti, iktidarı elinde bulundurmaktadır. Medya, işçi sınıfının elindedir.</vt:lpstr>
      <vt:lpstr>Kuramın temel özellikleri şöyledir:  Medya işçi sınıfının ilgilerine hizmet etmeli ve onların kontrolü altında olmalıdır. Medya özel mülkiyet altında olmamalıdır. Medya toplum için sosyalleşme, eğitim, bilgi, motivasyon ve seferberlik gibi pozitif fonksiyonlara hizmet etmelidir. Topluma karşı tüm görevleri yanında medya, izleyicilerin ihtiyaç ve isteklerine cevap vermelidir. Toplumun anti-toplumsal bir yayından sonra olayı önlemek ya da cezalandırmak için sansür ve bazı yasal düzenlemeleri kullanmaya hakkı vardır. </vt:lpstr>
      <vt:lpstr>Marksist-Leninist prensiplere göre medya, dünya ve toplumun tam ve objektif bir görüşünü sağlamalıdır. Medya, ülke içinde ve dışında gelişen ilerici hareketleri desteklemelidir. Gazeteciler, amaçları ve idealleri toplumun en iyi çıkarlarıyla uyuşan sorumlu profesyonellerdir. Kuram, 1990’lardan sonra Sovyet blokunun dağılmasıyla birlikte geçerliliğini büyük ölçüde yitirmiştir. Sosyalizmin uygulandığı Çin, Küba, Kuzey Kore gibi ülkelerde kuramın kısmen uygulandığı söylenebilir. </vt:lpstr>
      <vt:lpstr>GELİŞMECİ KURAM:  Gelişmeci Kuram, temel olarak “gelişme” kavramıyla ilişkilendirilebilecek, gelişmeyi yücelten ve her şeyin üzerinde gören bir anlayışa sahiptir. Bu doğrultuda gelişmeci anlayış, şu değerlendirmeye dayanır: Gelişmekte olan ülkelerdeki ekonomik, teknik ve profesyonel kaynaklar, gelişmiş ülkelerden farklıdır ve bu nedenle de ülkenin gelişme hedefine ulaşabilmesi için medya; ulusal politikaların kendisine yüklediği görevler doğrultusunda, toplumsal gelişme ve kalkınma amacıyla kullanılabilir.</vt:lpstr>
      <vt:lpstr>Kurama göre, gelişmekte olan ülkelerdeki gazeteciler, modernleşmenin bir aracı olarak üst düzey bir rol üstlenebilirler. Aynı şekilde devlet de kalkınmayı sağlamak için medyayı yönlendirebilir ya da sınırlandırabilir. Doğrudan ya da dolaylı olarak medyayı denetleyebilir, sansür uygulayabilir, ekonomik yönden destekleyebilir ya da kayırabilir. Bu çerçevede basın özgürlüğü, ekonomik öncelikler ve toplumsal kalkınmadan yana, yani ulusal çıkar adına kısıtlanabilir. Burada gazetecilerin haber ve bilgi almada özgür oldukları, ancak bunları yayınlama aşamasında sorumluluk sahibi olmaları gerektiği ifade edilmektedir.</vt:lpstr>
      <vt:lpstr>Medya, milli politikayla aynı çizgide pozitif gelişme görevlerini kabul etmeli ve yerine getirmelidir. Medyanın özgürlüğü ekonomik önceliklere ve toplumun gelişme ihtiyaçlarına uygun olarak kısıtlanmaya açık olmalıdır. Medya içerilerinde toplumsal kültüre ve dile öncelik verilmelidir. Gazeteciler ve diğer medya çalışanları bilgi toplama ve yaymada özgürlüğe olduğu kadar sorumluluklara da sahiptir. Gelişme hedefleri konusunda devlet medya operasyonlarına müdahale etme ve kısıtlama hakkında sahiptir.</vt:lpstr>
      <vt:lpstr>KATILIMCI DEMOKRATİK KURAM: Kuram, yönetime katılmayı ve yukarıdan aşağıya bir örgütlenme ve iletişim yerine yatay, aynı düzeyde ve eşitlikçi bir anlayışın yerleşmesi fikrine dayandırmaktadır. Bu çerçevede medya, “halkın siyasal katılımının aktif olmasını teşvik eder” bir konumda ifade edilmektedir. Medyanın içeriği ve organizasyonu merkezileştirilmiş politika ya da hükümetin bürokratik kontrolüne tabi olmamalıdır. Medya öncelikle izleyici için var olmalıdır. Gruplar, organizasyonlar ve yerel toplumlar kendi yayınlarına sahip olmalıdır. </vt:lpstr>
      <vt:lpstr>Küçük çaplı etkileşim ve katılımcı medya formları geniş çaplı, tek yönlü ve profesyonelleştirilmiş medyadan daha iyidir. İletişim araçları ile ilgili belirli sosyal ihtiyaçlar ne bireysel tüketici talepleriyle, ne de devlet ve onun kurumlarınca yeterince açıklanabilir. İletişim, profesyonellere bırakılamayacak kadar önemlidir. Kuram tek tip, merkezileştirilmiş, yüksek değerli, profesyonelleştirilmiş, tarafsızlaştırılmış, devlet kontrolünde bir medyanın gerekliliğini reddeder. Çoğulculuğu, yerelliği, kurumsallaşmamayı, alıcı-verici rollerinin değişebilirliğini, toplumun bütün kesimlerinde iletişim bağlantılarının yatay oluşunu ve etkileşimi destekler. Özgürlükçülük, ütopyacılık, sosyalizm, eşitçilik, çevrecilik, yerelcilik gibi kuramsal öğelerin karışımını içerir.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Gazete Yayımlama Teknikleri Prof. Dr. Mustafa Şeker</dc:title>
  <dc:creator>Irmak</dc:creator>
  <cp:lastModifiedBy>Mustafa</cp:lastModifiedBy>
  <cp:revision>178</cp:revision>
  <dcterms:created xsi:type="dcterms:W3CDTF">2015-10-05T11:09:09Z</dcterms:created>
  <dcterms:modified xsi:type="dcterms:W3CDTF">2016-10-28T09:23:19Z</dcterms:modified>
</cp:coreProperties>
</file>